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6" r:id="rId13"/>
    <p:sldId id="267" r:id="rId14"/>
    <p:sldId id="269" r:id="rId15"/>
    <p:sldId id="268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12" y="-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0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3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1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7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0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3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3CE1-A6C4-4AF8-8FD0-EF3FEC38AD19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A667F-5E2F-44FF-9C77-A4D57408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1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J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17" y="280156"/>
            <a:ext cx="3392710" cy="6372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1661" y="339984"/>
            <a:ext cx="4653838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“Nature is a triumph of</a:t>
            </a:r>
          </a:p>
          <a:p>
            <a:pPr algn="ctr"/>
            <a:r>
              <a:rPr lang="en-US" sz="3200" b="1" dirty="0"/>
              <a:t>kinetics over</a:t>
            </a:r>
          </a:p>
          <a:p>
            <a:pPr algn="ctr"/>
            <a:r>
              <a:rPr lang="en-US" sz="3200" b="1" dirty="0"/>
              <a:t>equilibrium.”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-A.E.J. Engel</a:t>
            </a:r>
          </a:p>
          <a:p>
            <a:pPr algn="ctr"/>
            <a:r>
              <a:rPr lang="en-US" sz="3200" b="1" dirty="0"/>
              <a:t>1916-1995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Scripps Institution of</a:t>
            </a:r>
          </a:p>
          <a:p>
            <a:pPr algn="ctr"/>
            <a:r>
              <a:rPr lang="en-US" sz="3200" b="1" dirty="0"/>
              <a:t>Oceanography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Also, “We stand in the</a:t>
            </a:r>
          </a:p>
          <a:p>
            <a:pPr algn="ctr"/>
            <a:r>
              <a:rPr lang="en-US" sz="3200" b="1" dirty="0"/>
              <a:t>foothills of the mountains</a:t>
            </a:r>
          </a:p>
          <a:p>
            <a:pPr algn="ctr"/>
            <a:r>
              <a:rPr lang="en-US" sz="3200" b="1" dirty="0"/>
              <a:t>of ignorance.”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7694" y="5136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3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lsch et al 2014 Geology F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895" y="436512"/>
            <a:ext cx="7033721" cy="4414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0795" y="4919008"/>
            <a:ext cx="66153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Three-dimensional derivation of </a:t>
            </a:r>
            <a:r>
              <a:rPr lang="en-US" sz="2400" b="1" i="1" dirty="0" err="1"/>
              <a:t>dendritic</a:t>
            </a:r>
            <a:endParaRPr lang="en-US" sz="2400" b="1" i="1" dirty="0"/>
          </a:p>
          <a:p>
            <a:pPr algn="ctr"/>
            <a:r>
              <a:rPr lang="en-US" sz="2400" b="1" dirty="0"/>
              <a:t>crystal growth of olivine </a:t>
            </a:r>
            <a:r>
              <a:rPr lang="en-US" sz="2400" b="1" dirty="0" err="1"/>
              <a:t>phenocrysts</a:t>
            </a:r>
            <a:r>
              <a:rPr lang="en-US" sz="2400" b="1" dirty="0"/>
              <a:t> based</a:t>
            </a:r>
          </a:p>
          <a:p>
            <a:pPr algn="ctr"/>
            <a:r>
              <a:rPr lang="en-US" sz="2400" b="1" dirty="0"/>
              <a:t>on phosphorus zoning (</a:t>
            </a:r>
            <a:r>
              <a:rPr lang="en-US" sz="2400" b="1" dirty="0" err="1"/>
              <a:t>Welsch</a:t>
            </a:r>
            <a:r>
              <a:rPr lang="en-US" sz="2400" b="1" dirty="0"/>
              <a:t> et al., 2014).</a:t>
            </a:r>
          </a:p>
          <a:p>
            <a:pPr algn="ctr"/>
            <a:r>
              <a:rPr lang="en-US" sz="2400" b="1" dirty="0"/>
              <a:t>Note: “spongy” = skeletal. Skeletal and</a:t>
            </a:r>
          </a:p>
          <a:p>
            <a:pPr algn="ctr"/>
            <a:r>
              <a:rPr lang="en-US" sz="2400" b="1" dirty="0" err="1"/>
              <a:t>dendritic</a:t>
            </a:r>
            <a:r>
              <a:rPr lang="en-US" sz="2400" b="1" dirty="0"/>
              <a:t> morphology imply </a:t>
            </a:r>
            <a:r>
              <a:rPr lang="en-US" sz="2400" b="1" i="1" dirty="0" err="1">
                <a:solidFill>
                  <a:srgbClr val="0000FF"/>
                </a:solidFill>
              </a:rPr>
              <a:t>undercooling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74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AttachmentThumbnail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99" y="433020"/>
            <a:ext cx="8202502" cy="3363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383" y="3871458"/>
            <a:ext cx="8142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Millman-Barris</a:t>
            </a:r>
            <a:r>
              <a:rPr lang="en-US" sz="3200" b="1" dirty="0"/>
              <a:t> et al (2008) Figure 4</a:t>
            </a:r>
          </a:p>
          <a:p>
            <a:pPr algn="ctr"/>
            <a:r>
              <a:rPr lang="en-US" sz="3200" b="1" dirty="0"/>
              <a:t>Zoned olivine in Mauna Kea </a:t>
            </a:r>
            <a:r>
              <a:rPr lang="en-US" sz="3200" b="1" dirty="0" err="1"/>
              <a:t>tholeiite</a:t>
            </a:r>
            <a:endParaRPr lang="en-US" sz="3200" b="1" dirty="0"/>
          </a:p>
          <a:p>
            <a:pPr algn="ctr"/>
            <a:r>
              <a:rPr lang="en-US" sz="3200" b="1" dirty="0"/>
              <a:t>X-ray maps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Enriched zones for P, Cr and Al coincide.</a:t>
            </a:r>
          </a:p>
        </p:txBody>
      </p:sp>
    </p:spTree>
    <p:extLst>
      <p:ext uri="{BB962C8B-B14F-4D97-AF65-F5344CB8AC3E}">
        <p14:creationId xmlns:p14="http://schemas.microsoft.com/office/powerpoint/2010/main" val="333363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t loop and furn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730" y="197813"/>
            <a:ext cx="7008994" cy="3599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7628" y="3811819"/>
            <a:ext cx="740749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Platinum-loop experimental apparatus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Wan et al (2008) sintered a homogeneous powder</a:t>
            </a:r>
          </a:p>
          <a:p>
            <a:pPr algn="ctr"/>
            <a:r>
              <a:rPr lang="en-US" sz="2400" b="1" dirty="0"/>
              <a:t>onto ends of loops, made glass, powdered the</a:t>
            </a:r>
          </a:p>
          <a:p>
            <a:pPr algn="ctr"/>
            <a:r>
              <a:rPr lang="en-US" sz="2400" b="1" dirty="0"/>
              <a:t>glass, and then re-sintered the powdered glass</a:t>
            </a:r>
          </a:p>
          <a:p>
            <a:pPr algn="ctr"/>
            <a:r>
              <a:rPr lang="en-US" sz="2400" b="1" dirty="0"/>
              <a:t>onto loops for their experiments, in order to</a:t>
            </a:r>
          </a:p>
          <a:p>
            <a:pPr algn="ctr"/>
            <a:r>
              <a:rPr lang="en-US" sz="2400" b="1" dirty="0"/>
              <a:t>insure homogeneity and equilibrium.</a:t>
            </a:r>
          </a:p>
        </p:txBody>
      </p:sp>
    </p:spTree>
    <p:extLst>
      <p:ext uri="{BB962C8B-B14F-4D97-AF65-F5344CB8AC3E}">
        <p14:creationId xmlns:p14="http://schemas.microsoft.com/office/powerpoint/2010/main" val="1070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-Picrochromite-SiO2 Irvine 19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95" y="444334"/>
            <a:ext cx="4675632" cy="5401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6535" y="581198"/>
            <a:ext cx="3844472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Wan et al (2008) added</a:t>
            </a:r>
          </a:p>
          <a:p>
            <a:pPr algn="ctr"/>
            <a:r>
              <a:rPr lang="en-US" sz="2400" b="1" dirty="0"/>
              <a:t>aluminous </a:t>
            </a:r>
            <a:r>
              <a:rPr lang="en-US" sz="2400" b="1" dirty="0" err="1"/>
              <a:t>spinel</a:t>
            </a:r>
            <a:r>
              <a:rPr lang="en-US" sz="2400" b="1" dirty="0"/>
              <a:t>, olivine</a:t>
            </a:r>
          </a:p>
          <a:p>
            <a:pPr algn="ctr"/>
            <a:r>
              <a:rPr lang="en-US" sz="2400" b="1" dirty="0"/>
              <a:t>and </a:t>
            </a:r>
            <a:r>
              <a:rPr lang="en-US" sz="2400" b="1" dirty="0" err="1"/>
              <a:t>chromite</a:t>
            </a:r>
            <a:r>
              <a:rPr lang="en-US" sz="2400" b="1" dirty="0"/>
              <a:t> to their</a:t>
            </a:r>
          </a:p>
          <a:p>
            <a:pPr algn="ctr"/>
            <a:r>
              <a:rPr lang="en-US" sz="2400" b="1" dirty="0"/>
              <a:t>experimental charges.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What happens when you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SPIKE an experimental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charge with olivine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AND </a:t>
            </a:r>
            <a:r>
              <a:rPr lang="en-US" sz="2400" b="1" dirty="0" err="1">
                <a:solidFill>
                  <a:srgbClr val="0000FF"/>
                </a:solidFill>
              </a:rPr>
              <a:t>spinel</a:t>
            </a:r>
            <a:r>
              <a:rPr lang="en-US" sz="2400" b="1" dirty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Everything shifts to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higher temperature.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/>
              <a:t>Just look at a phase</a:t>
            </a:r>
          </a:p>
          <a:p>
            <a:pPr algn="ctr"/>
            <a:r>
              <a:rPr lang="en-US" sz="2400" b="1" dirty="0"/>
              <a:t>diagram.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7377" y="1213272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Irvine (1965)</a:t>
            </a:r>
          </a:p>
        </p:txBody>
      </p:sp>
    </p:spTree>
    <p:extLst>
      <p:ext uri="{BB962C8B-B14F-4D97-AF65-F5344CB8AC3E}">
        <p14:creationId xmlns:p14="http://schemas.microsoft.com/office/powerpoint/2010/main" val="139879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7C spinel compos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1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1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ustovetov and Roeder spinel predictions 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32" y="12612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D7C spinel compos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65" y="220717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1837" y="4208279"/>
            <a:ext cx="68197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Matthews et al (2016) Iceland: 4-samples</a:t>
            </a:r>
          </a:p>
          <a:p>
            <a:pPr algn="ctr"/>
            <a:r>
              <a:rPr lang="en-US" sz="2400" b="1" dirty="0"/>
              <a:t>plus </a:t>
            </a:r>
            <a:r>
              <a:rPr lang="en-US" sz="2400" b="1" dirty="0" err="1"/>
              <a:t>Gorgona</a:t>
            </a:r>
            <a:r>
              <a:rPr lang="en-US" sz="2400" b="1" dirty="0"/>
              <a:t> (gray).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Only four Iceland </a:t>
            </a:r>
            <a:r>
              <a:rPr lang="en-US" sz="2400" b="1" dirty="0" err="1"/>
              <a:t>spinel</a:t>
            </a:r>
            <a:r>
              <a:rPr lang="en-US" sz="2400" b="1" dirty="0"/>
              <a:t> (</a:t>
            </a:r>
            <a:r>
              <a:rPr lang="en-US" sz="2400" b="1" dirty="0" err="1"/>
              <a:t>Borgarghraun</a:t>
            </a:r>
            <a:r>
              <a:rPr lang="en-US" sz="2400" b="1" dirty="0"/>
              <a:t>) may</a:t>
            </a:r>
          </a:p>
          <a:p>
            <a:pPr algn="ctr"/>
            <a:r>
              <a:rPr lang="en-US" sz="2400" b="1" dirty="0"/>
              <a:t>have crystallized at elevated temperature.</a:t>
            </a:r>
          </a:p>
        </p:txBody>
      </p:sp>
    </p:spTree>
    <p:extLst>
      <p:ext uri="{BB962C8B-B14F-4D97-AF65-F5344CB8AC3E}">
        <p14:creationId xmlns:p14="http://schemas.microsoft.com/office/powerpoint/2010/main" val="402270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tsky bwg crmg [Converted]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09" y="-252248"/>
            <a:ext cx="6961067" cy="5379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7235" y="4930640"/>
            <a:ext cx="54698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Baffin-West Greenland samples MAY have</a:t>
            </a:r>
          </a:p>
          <a:p>
            <a:r>
              <a:rPr lang="en-US" b="1" dirty="0" err="1"/>
              <a:t>spinel</a:t>
            </a:r>
            <a:r>
              <a:rPr lang="en-US" b="1" dirty="0"/>
              <a:t> that crystallized at elevated temperature</a:t>
            </a:r>
          </a:p>
          <a:p>
            <a:r>
              <a:rPr lang="en-US" b="1" dirty="0"/>
              <a:t>(alternatively, more oxidized?)</a:t>
            </a:r>
          </a:p>
          <a:p>
            <a:endParaRPr lang="en-US" b="1" dirty="0"/>
          </a:p>
          <a:p>
            <a:r>
              <a:rPr lang="en-US" b="1" dirty="0" err="1"/>
              <a:t>Intraoceanic</a:t>
            </a:r>
            <a:r>
              <a:rPr lang="en-US" b="1" dirty="0"/>
              <a:t> </a:t>
            </a:r>
            <a:r>
              <a:rPr lang="en-US" b="1" dirty="0" err="1"/>
              <a:t>LIPs</a:t>
            </a:r>
            <a:r>
              <a:rPr lang="en-US" b="1" dirty="0"/>
              <a:t> (</a:t>
            </a:r>
            <a:r>
              <a:rPr lang="en-US" b="1" dirty="0" err="1"/>
              <a:t>Shatsky</a:t>
            </a:r>
            <a:r>
              <a:rPr lang="en-US" b="1" dirty="0"/>
              <a:t> and OJP) have none.</a:t>
            </a:r>
          </a:p>
        </p:txBody>
      </p:sp>
    </p:spTree>
    <p:extLst>
      <p:ext uri="{BB962C8B-B14F-4D97-AF65-F5344CB8AC3E}">
        <p14:creationId xmlns:p14="http://schemas.microsoft.com/office/powerpoint/2010/main" val="313439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38" y="358486"/>
            <a:ext cx="6351592" cy="3572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5546" y="4148219"/>
            <a:ext cx="705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Artist’s conception of a magma chamber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452" y="4635062"/>
            <a:ext cx="73322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Part of the gauntlet that must be run by any magma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ascending toward eruption.</a:t>
            </a:r>
          </a:p>
          <a:p>
            <a:pPr algn="ctr"/>
            <a:r>
              <a:rPr lang="en-US" sz="2400" b="1" dirty="0"/>
              <a:t>Primitive magmas are not mainlined from upper-mantle</a:t>
            </a:r>
          </a:p>
          <a:p>
            <a:pPr algn="ctr"/>
            <a:r>
              <a:rPr lang="en-US" sz="2400" b="1"/>
              <a:t>melt </a:t>
            </a:r>
            <a:r>
              <a:rPr lang="en-US" sz="2400" b="1" dirty="0"/>
              <a:t>sources.  They aggregate, crystallize, react with</a:t>
            </a:r>
          </a:p>
          <a:p>
            <a:pPr algn="ctr"/>
            <a:r>
              <a:rPr lang="en-US" sz="2400" b="1" dirty="0"/>
              <a:t>surrounding rocks, and </a:t>
            </a:r>
            <a:r>
              <a:rPr lang="en-US" sz="2400" b="1" dirty="0">
                <a:solidFill>
                  <a:srgbClr val="FF0000"/>
                </a:solidFill>
              </a:rPr>
              <a:t>mix with shallow differentiates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39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111" y="171450"/>
            <a:ext cx="104541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/>
              <a:t>The message last time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1)Olivine-liquid </a:t>
            </a:r>
            <a:r>
              <a:rPr lang="en-US" sz="2400" b="1" dirty="0" err="1"/>
              <a:t>geothermometry</a:t>
            </a:r>
            <a:r>
              <a:rPr lang="en-US" sz="2400" b="1" dirty="0"/>
              <a:t> requires a closed-system, </a:t>
            </a:r>
          </a:p>
          <a:p>
            <a:pPr algn="ctr"/>
            <a:r>
              <a:rPr lang="en-US" sz="2400" b="1" dirty="0"/>
              <a:t>olivine-only, fractionation pathway. </a:t>
            </a:r>
          </a:p>
          <a:p>
            <a:pPr algn="ctr"/>
            <a:r>
              <a:rPr lang="en-US" sz="2400" b="1" dirty="0"/>
              <a:t>2)Occurrence of any other mineral on the </a:t>
            </a:r>
            <a:r>
              <a:rPr lang="en-US" sz="2400" b="1" dirty="0" err="1"/>
              <a:t>liquidus</a:t>
            </a:r>
            <a:r>
              <a:rPr lang="en-US" sz="2400" b="1" dirty="0"/>
              <a:t> of </a:t>
            </a:r>
            <a:r>
              <a:rPr lang="en-US" sz="2400" b="1" i="1" dirty="0">
                <a:solidFill>
                  <a:srgbClr val="FF0000"/>
                </a:solidFill>
              </a:rPr>
              <a:t>any fraction </a:t>
            </a:r>
            <a:r>
              <a:rPr lang="en-US" sz="2400" b="1" dirty="0"/>
              <a:t>of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b="1" dirty="0"/>
              <a:t>contributing melts (e.g., </a:t>
            </a:r>
            <a:r>
              <a:rPr lang="en-US" sz="2400" b="1" dirty="0" err="1"/>
              <a:t>plag</a:t>
            </a:r>
            <a:r>
              <a:rPr lang="en-US" sz="2400" b="1" dirty="0"/>
              <a:t>; </a:t>
            </a:r>
            <a:r>
              <a:rPr lang="en-US" sz="2400" b="1" dirty="0" err="1"/>
              <a:t>cpx</a:t>
            </a:r>
            <a:r>
              <a:rPr lang="en-US" sz="2400" b="1" dirty="0"/>
              <a:t>) violates this  assumption. </a:t>
            </a:r>
          </a:p>
          <a:p>
            <a:pPr algn="ctr"/>
            <a:r>
              <a:rPr lang="en-US" sz="2400" b="1" dirty="0"/>
              <a:t>3) “Closed-system” also means no mixing even between liquids </a:t>
            </a:r>
          </a:p>
          <a:p>
            <a:pPr algn="ctr"/>
            <a:r>
              <a:rPr lang="en-US" sz="2400" b="1" dirty="0"/>
              <a:t>crystallizing olivine only.  </a:t>
            </a:r>
          </a:p>
          <a:p>
            <a:pPr algn="ctr"/>
            <a:r>
              <a:rPr lang="en-US" sz="2400" b="1" dirty="0"/>
              <a:t>4) Reaction  between ascending melts and surrounding rock, whether</a:t>
            </a:r>
          </a:p>
          <a:p>
            <a:pPr algn="ctr"/>
            <a:r>
              <a:rPr lang="en-US" sz="2400" b="1" dirty="0"/>
              <a:t>in the mantle or crust is precluded.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These conditions never occur in nature. 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gauntlet always has to be run.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Experimental petrology does not mimic nature.</a:t>
            </a:r>
          </a:p>
        </p:txBody>
      </p:sp>
    </p:spTree>
    <p:extLst>
      <p:ext uri="{BB962C8B-B14F-4D97-AF65-F5344CB8AC3E}">
        <p14:creationId xmlns:p14="http://schemas.microsoft.com/office/powerpoint/2010/main" val="148846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m thermodynamic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062" y="0"/>
            <a:ext cx="8092617" cy="6253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652" y="112052"/>
            <a:ext cx="508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Al-in-olivine </a:t>
            </a:r>
            <a:r>
              <a:rPr lang="en-US" sz="2400" b="1" dirty="0" err="1"/>
              <a:t>geothermometer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32903" y="5416334"/>
            <a:ext cx="72300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This is actually an </a:t>
            </a:r>
            <a:r>
              <a:rPr lang="en-US" sz="2400" b="1" dirty="0">
                <a:solidFill>
                  <a:srgbClr val="0000FF"/>
                </a:solidFill>
              </a:rPr>
              <a:t>olivine-</a:t>
            </a:r>
            <a:r>
              <a:rPr lang="en-US" sz="2400" b="1" dirty="0" err="1">
                <a:solidFill>
                  <a:srgbClr val="0000FF"/>
                </a:solidFill>
              </a:rPr>
              <a:t>spinel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Al partitioning</a:t>
            </a:r>
          </a:p>
          <a:p>
            <a:pPr algn="ctr"/>
            <a:r>
              <a:rPr lang="en-US" sz="2400" b="1" dirty="0" err="1"/>
              <a:t>geothermometer</a:t>
            </a:r>
            <a:r>
              <a:rPr lang="en-US" sz="2400" b="1" dirty="0"/>
              <a:t> and depends on EQUILIBRIUM</a:t>
            </a:r>
          </a:p>
          <a:p>
            <a:pPr algn="ctr"/>
            <a:r>
              <a:rPr lang="en-US" sz="2400" b="1" dirty="0"/>
              <a:t>between the two minerals.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2253" y="952500"/>
            <a:ext cx="2779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way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out of the box?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49517" y="5181600"/>
            <a:ext cx="15837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Answer: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52383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0328" y="805532"/>
            <a:ext cx="261321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What does</a:t>
            </a:r>
          </a:p>
          <a:p>
            <a:pPr algn="ctr"/>
            <a:r>
              <a:rPr lang="en-US" sz="2400" b="1" dirty="0" err="1"/>
              <a:t>spinel</a:t>
            </a:r>
            <a:r>
              <a:rPr lang="en-US" sz="2400" b="1" dirty="0"/>
              <a:t> look like?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err="1"/>
              <a:t>Spinel</a:t>
            </a:r>
            <a:r>
              <a:rPr lang="en-US" sz="2400" b="1" dirty="0"/>
              <a:t> is</a:t>
            </a:r>
          </a:p>
          <a:p>
            <a:pPr algn="ctr"/>
            <a:r>
              <a:rPr lang="en-US" sz="2400" b="1" dirty="0"/>
              <a:t>often skeletal</a:t>
            </a:r>
          </a:p>
          <a:p>
            <a:pPr algn="ctr"/>
            <a:r>
              <a:rPr lang="en-US" sz="2400" b="1" dirty="0"/>
              <a:t>and occurs</a:t>
            </a:r>
          </a:p>
          <a:p>
            <a:pPr algn="ctr"/>
            <a:r>
              <a:rPr lang="en-US" sz="2400" b="1" dirty="0"/>
              <a:t>in glass within</a:t>
            </a:r>
          </a:p>
          <a:p>
            <a:pPr algn="ctr"/>
            <a:r>
              <a:rPr lang="en-US" sz="2400" b="1" dirty="0" err="1"/>
              <a:t>embayments</a:t>
            </a:r>
            <a:endParaRPr lang="en-US" sz="2400" b="1" dirty="0"/>
          </a:p>
          <a:p>
            <a:pPr algn="ctr"/>
            <a:r>
              <a:rPr lang="en-US" sz="2400" b="1" dirty="0"/>
              <a:t>in olivine</a:t>
            </a:r>
          </a:p>
          <a:p>
            <a:pPr algn="ctr"/>
            <a:r>
              <a:rPr lang="en-US" sz="2400" b="1" dirty="0" err="1"/>
              <a:t>phenocrysts</a:t>
            </a:r>
            <a:r>
              <a:rPr lang="en-US" sz="2400" b="1" dirty="0"/>
              <a:t>.</a:t>
            </a:r>
          </a:p>
          <a:p>
            <a:pPr algn="ctr"/>
            <a:r>
              <a:rPr lang="en-US" sz="2400" b="1" dirty="0"/>
              <a:t>It is often zoned.</a:t>
            </a:r>
          </a:p>
        </p:txBody>
      </p:sp>
      <p:pic>
        <p:nvPicPr>
          <p:cNvPr id="6" name="Picture 5" descr="SIQ7-C spinel photomicrograp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380" y="399277"/>
            <a:ext cx="6023363" cy="602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3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um F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241" y="111617"/>
            <a:ext cx="4594762" cy="5563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0155" y="5657672"/>
            <a:ext cx="553874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Skeletal </a:t>
            </a:r>
            <a:r>
              <a:rPr lang="en-US" sz="2400" b="1" dirty="0" err="1"/>
              <a:t>spinel</a:t>
            </a:r>
            <a:r>
              <a:rPr lang="en-US" sz="2400" b="1" dirty="0"/>
              <a:t>, glass, </a:t>
            </a:r>
            <a:r>
              <a:rPr lang="en-US" sz="2400" b="1" dirty="0" err="1"/>
              <a:t>cpx</a:t>
            </a:r>
            <a:r>
              <a:rPr lang="en-US" sz="2400" b="1" dirty="0"/>
              <a:t> dendrites,</a:t>
            </a:r>
          </a:p>
          <a:p>
            <a:pPr algn="ctr"/>
            <a:r>
              <a:rPr lang="en-US" sz="2400" b="1" dirty="0"/>
              <a:t>sulfides and bubbles</a:t>
            </a:r>
          </a:p>
          <a:p>
            <a:pPr algn="ctr"/>
            <a:r>
              <a:rPr lang="en-US" sz="2400" b="1" dirty="0"/>
              <a:t>in Juan Fernandez </a:t>
            </a:r>
            <a:r>
              <a:rPr lang="en-US" sz="2400" b="1" dirty="0" err="1"/>
              <a:t>picrites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25559" y="1260258"/>
            <a:ext cx="1915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Natland</a:t>
            </a:r>
          </a:p>
          <a:p>
            <a:pPr algn="ctr"/>
            <a:r>
              <a:rPr lang="en-US" sz="2400" b="1" dirty="0"/>
              <a:t>(2003)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reflected-</a:t>
            </a:r>
          </a:p>
          <a:p>
            <a:pPr algn="ctr"/>
            <a:r>
              <a:rPr lang="en-US" sz="2400" b="1" dirty="0"/>
              <a:t>light</a:t>
            </a:r>
          </a:p>
          <a:p>
            <a:pPr algn="ctr"/>
            <a:r>
              <a:rPr lang="en-US" sz="2400" b="1" dirty="0"/>
              <a:t>microscopy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90926" y="3568582"/>
            <a:ext cx="1570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The little</a:t>
            </a:r>
          </a:p>
          <a:p>
            <a:pPr algn="ctr"/>
            <a:r>
              <a:rPr lang="en-US" b="1" dirty="0"/>
              <a:t>bright dots</a:t>
            </a:r>
          </a:p>
          <a:p>
            <a:pPr algn="ctr"/>
            <a:r>
              <a:rPr lang="en-US" b="1" dirty="0"/>
              <a:t>are sulfides.</a:t>
            </a:r>
          </a:p>
        </p:txBody>
      </p:sp>
    </p:spTree>
    <p:extLst>
      <p:ext uri="{BB962C8B-B14F-4D97-AF65-F5344CB8AC3E}">
        <p14:creationId xmlns:p14="http://schemas.microsoft.com/office/powerpoint/2010/main" val="125721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land Fig 10 fina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19" y="190567"/>
            <a:ext cx="7535570" cy="4509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9528" y="4908564"/>
            <a:ext cx="6070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Really tiny Cr-spinel in Juan Fernandez </a:t>
            </a:r>
            <a:r>
              <a:rPr lang="en-US" sz="2400" b="1" dirty="0" err="1"/>
              <a:t>picrites</a:t>
            </a:r>
            <a:endParaRPr lang="en-US" sz="2400" b="1" dirty="0"/>
          </a:p>
          <a:p>
            <a:pPr algn="ctr"/>
            <a:r>
              <a:rPr lang="en-US" sz="2400" b="1" dirty="0"/>
              <a:t>concentrated near annealed fractures;</a:t>
            </a:r>
          </a:p>
          <a:p>
            <a:pPr algn="ctr"/>
            <a:r>
              <a:rPr lang="en-US" sz="2400" b="1" dirty="0"/>
              <a:t>Note: much olivine contains EXCESS Cr-spinel.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5820" y="3162254"/>
            <a:ext cx="131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Natland</a:t>
            </a:r>
          </a:p>
          <a:p>
            <a:pPr algn="ctr"/>
            <a:r>
              <a:rPr lang="en-US" sz="2400" b="1" dirty="0"/>
              <a:t>(2003)</a:t>
            </a:r>
          </a:p>
        </p:txBody>
      </p:sp>
    </p:spTree>
    <p:extLst>
      <p:ext uri="{BB962C8B-B14F-4D97-AF65-F5344CB8AC3E}">
        <p14:creationId xmlns:p14="http://schemas.microsoft.com/office/powerpoint/2010/main" val="376086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land Fig 13 fina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06" y="265023"/>
            <a:ext cx="7991475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9910" y="5461335"/>
            <a:ext cx="671785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Boundary-layer sulfides adjacent to olivine</a:t>
            </a:r>
          </a:p>
          <a:p>
            <a:pPr algn="ctr"/>
            <a:r>
              <a:rPr lang="en-US" sz="2400" b="1" dirty="0"/>
              <a:t>crystals in Siqueiros </a:t>
            </a:r>
            <a:r>
              <a:rPr lang="en-US" sz="2400" b="1" dirty="0" err="1"/>
              <a:t>picrite</a:t>
            </a:r>
            <a:r>
              <a:rPr lang="en-US" sz="2400" b="1" dirty="0"/>
              <a:t> sample SD7-C.</a:t>
            </a:r>
          </a:p>
          <a:p>
            <a:pPr algn="ctr"/>
            <a:r>
              <a:rPr lang="en-US" sz="2400" b="1" dirty="0"/>
              <a:t>Oil-immersion reflected light (Natland, 2003).</a:t>
            </a:r>
          </a:p>
        </p:txBody>
      </p:sp>
    </p:spTree>
    <p:extLst>
      <p:ext uri="{BB962C8B-B14F-4D97-AF65-F5344CB8AC3E}">
        <p14:creationId xmlns:p14="http://schemas.microsoft.com/office/powerpoint/2010/main" val="105601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anova et al 2015 Chem Geol Figur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62" y="1491119"/>
            <a:ext cx="7199999" cy="3481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500" y="4920205"/>
            <a:ext cx="68537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Phosphorus and aluminum oscillatory zoning</a:t>
            </a:r>
          </a:p>
          <a:p>
            <a:pPr algn="ctr"/>
            <a:r>
              <a:rPr lang="en-US" sz="2400" b="1" dirty="0"/>
              <a:t>in olivine </a:t>
            </a:r>
            <a:r>
              <a:rPr lang="en-US" sz="2400" b="1" dirty="0" err="1"/>
              <a:t>phenocrysts</a:t>
            </a:r>
            <a:r>
              <a:rPr lang="en-US" sz="2400" b="1" dirty="0"/>
              <a:t> (</a:t>
            </a:r>
            <a:r>
              <a:rPr lang="en-US" sz="2400" b="1" dirty="0" err="1"/>
              <a:t>Welsch</a:t>
            </a:r>
            <a:r>
              <a:rPr lang="en-US" sz="2400" b="1" dirty="0"/>
              <a:t> et al., 2014).</a:t>
            </a:r>
          </a:p>
          <a:p>
            <a:pPr algn="ctr"/>
            <a:endParaRPr lang="en-US" sz="2400" b="1" dirty="0"/>
          </a:p>
          <a:p>
            <a:pPr algn="ctr"/>
            <a:r>
              <a:rPr lang="en-US" b="1" dirty="0"/>
              <a:t>No one even thought about P in olivine until P-rich olivine</a:t>
            </a:r>
          </a:p>
          <a:p>
            <a:pPr algn="ctr"/>
            <a:r>
              <a:rPr lang="en-US" b="1" dirty="0"/>
              <a:t>was discovered in meteorites.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0378" y="129532"/>
            <a:ext cx="753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Electron probes these days have better vacuums, more stable</a:t>
            </a:r>
          </a:p>
          <a:p>
            <a:pPr algn="ctr"/>
            <a:r>
              <a:rPr lang="en-US" b="1" dirty="0"/>
              <a:t>beam currents and higher sensitivity than when I was a boy.  And</a:t>
            </a:r>
          </a:p>
          <a:p>
            <a:pPr algn="ctr"/>
            <a:r>
              <a:rPr lang="en-US" b="1" dirty="0"/>
              <a:t>you can do more things with them, like make good elemental maps.</a:t>
            </a:r>
          </a:p>
          <a:p>
            <a:pPr algn="ctr"/>
            <a:r>
              <a:rPr lang="en-US" b="1" dirty="0"/>
              <a:t>Oh, well!</a:t>
            </a:r>
          </a:p>
        </p:txBody>
      </p:sp>
    </p:spTree>
    <p:extLst>
      <p:ext uri="{BB962C8B-B14F-4D97-AF65-F5344CB8AC3E}">
        <p14:creationId xmlns:p14="http://schemas.microsoft.com/office/powerpoint/2010/main" val="116112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649</Words>
  <Application>Microsoft Macintosh PowerPoint</Application>
  <PresentationFormat>Custom</PresentationFormat>
  <Paragraphs>125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Natland</dc:creator>
  <cp:lastModifiedBy>Gillian R. Foulger</cp:lastModifiedBy>
  <cp:revision>9</cp:revision>
  <dcterms:created xsi:type="dcterms:W3CDTF">2017-04-18T15:40:48Z</dcterms:created>
  <dcterms:modified xsi:type="dcterms:W3CDTF">2017-06-03T15:18:34Z</dcterms:modified>
</cp:coreProperties>
</file>