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4" r:id="rId1"/>
    <p:sldMasterId id="2147483920" r:id="rId2"/>
    <p:sldMasterId id="2147484157" r:id="rId3"/>
    <p:sldMasterId id="2147484181" r:id="rId4"/>
    <p:sldMasterId id="2147484193" r:id="rId5"/>
    <p:sldMasterId id="2147484206" r:id="rId6"/>
    <p:sldMasterId id="2147484219" r:id="rId7"/>
    <p:sldMasterId id="2147484231" r:id="rId8"/>
  </p:sldMasterIdLst>
  <p:notesMasterIdLst>
    <p:notesMasterId r:id="rId48"/>
  </p:notesMasterIdLst>
  <p:sldIdLst>
    <p:sldId id="667" r:id="rId9"/>
    <p:sldId id="670" r:id="rId10"/>
    <p:sldId id="672" r:id="rId11"/>
    <p:sldId id="673" r:id="rId12"/>
    <p:sldId id="674" r:id="rId13"/>
    <p:sldId id="675" r:id="rId14"/>
    <p:sldId id="676" r:id="rId15"/>
    <p:sldId id="677" r:id="rId16"/>
    <p:sldId id="678" r:id="rId17"/>
    <p:sldId id="679" r:id="rId18"/>
    <p:sldId id="680" r:id="rId19"/>
    <p:sldId id="681" r:id="rId20"/>
    <p:sldId id="682" r:id="rId21"/>
    <p:sldId id="683" r:id="rId22"/>
    <p:sldId id="684" r:id="rId23"/>
    <p:sldId id="617" r:id="rId24"/>
    <p:sldId id="653" r:id="rId25"/>
    <p:sldId id="540" r:id="rId26"/>
    <p:sldId id="659" r:id="rId27"/>
    <p:sldId id="580" r:id="rId28"/>
    <p:sldId id="634" r:id="rId29"/>
    <p:sldId id="654" r:id="rId30"/>
    <p:sldId id="602" r:id="rId31"/>
    <p:sldId id="660" r:id="rId32"/>
    <p:sldId id="603" r:id="rId33"/>
    <p:sldId id="650" r:id="rId34"/>
    <p:sldId id="655" r:id="rId35"/>
    <p:sldId id="657" r:id="rId36"/>
    <p:sldId id="658" r:id="rId37"/>
    <p:sldId id="656" r:id="rId38"/>
    <p:sldId id="661" r:id="rId39"/>
    <p:sldId id="663" r:id="rId40"/>
    <p:sldId id="664" r:id="rId41"/>
    <p:sldId id="665" r:id="rId42"/>
    <p:sldId id="666" r:id="rId43"/>
    <p:sldId id="431" r:id="rId44"/>
    <p:sldId id="685" r:id="rId45"/>
    <p:sldId id="686" r:id="rId46"/>
    <p:sldId id="687" r:id="rId47"/>
  </p:sldIdLst>
  <p:sldSz cx="9144000" cy="6858000" type="screen4x3"/>
  <p:notesSz cx="6858000" cy="9144000"/>
  <p:defaultTextStyle>
    <a:defPPr>
      <a:defRPr lang="en-US"/>
    </a:defPPr>
    <a:lvl1pPr marL="0" algn="l" defTabSz="9141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59" algn="l" defTabSz="9141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16" algn="l" defTabSz="9141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74" algn="l" defTabSz="9141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31" algn="l" defTabSz="9141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89" algn="l" defTabSz="9141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46" algn="l" defTabSz="9141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404" algn="l" defTabSz="9141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4660"/>
  </p:normalViewPr>
  <p:slideViewPr>
    <p:cSldViewPr>
      <p:cViewPr varScale="1">
        <p:scale>
          <a:sx n="129" d="100"/>
          <a:sy n="129" d="100"/>
        </p:scale>
        <p:origin x="-2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" Target="slides/slide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A467B-14E9-477F-B9C7-62A76B860E80}" type="datetimeFigureOut">
              <a:rPr lang="en-US" smtClean="0"/>
              <a:pPr/>
              <a:t>03/06/17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C58B3-9095-4599-BD02-2AA5D07044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402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59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16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74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31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89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6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4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09A3D5-4423-492A-B78B-894C67222908}" type="slidenum">
              <a:rPr lang="en-GB"/>
              <a:pPr/>
              <a:t>4</a:t>
            </a:fld>
            <a:endParaRPr lang="en-GB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067014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09A3D5-4423-492A-B78B-894C67222908}" type="slidenum">
              <a:rPr lang="en-GB"/>
              <a:pPr/>
              <a:t>15</a:t>
            </a:fld>
            <a:endParaRPr lang="en-GB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95214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C58B3-9095-4599-BD02-2AA5D070441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8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885D6C-42F5-46A5-8D2B-9E40BF2B08BF}" type="slidenum">
              <a:rPr lang="en-GB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7679" y="4681220"/>
            <a:ext cx="4937231" cy="4434840"/>
          </a:xfrm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29283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09A3D5-4423-492A-B78B-894C67222908}" type="slidenum">
              <a:rPr lang="en-GB"/>
              <a:pPr/>
              <a:t>7</a:t>
            </a:fld>
            <a:endParaRPr lang="en-GB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37492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538ACA-2362-4F3B-9DF6-AB32704CFF47}" type="slidenum">
              <a:rPr lang="en-US" altLang="en-US">
                <a:solidFill>
                  <a:srgbClr val="000000"/>
                </a:solidFill>
              </a:rPr>
              <a:pPr/>
              <a:t>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9991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85C474-55AA-4F9F-A3CD-28C95AB556EC}" type="slidenum">
              <a:rPr lang="en-US" altLang="en-US">
                <a:solidFill>
                  <a:srgbClr val="000000"/>
                </a:solidFill>
              </a:rPr>
              <a:pPr/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2651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7EE2B8-28C1-4121-A3A5-BA9054CE60E2}" type="slidenum">
              <a:rPr lang="en-US" altLang="en-US">
                <a:solidFill>
                  <a:srgbClr val="000000"/>
                </a:solidFill>
              </a:rPr>
              <a:pPr/>
              <a:t>11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4975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30230F-9311-4D57-AA3A-71C1D63F3D39}" type="slidenum">
              <a:rPr lang="en-US" altLang="en-US">
                <a:solidFill>
                  <a:srgbClr val="000000"/>
                </a:solidFill>
              </a:rPr>
              <a:pPr/>
              <a:t>12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5789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F03639-0A4D-407E-AC38-40EBA9FBFC94}" type="slidenum">
              <a:rPr lang="en-US" altLang="en-US">
                <a:solidFill>
                  <a:srgbClr val="000000"/>
                </a:solidFill>
              </a:rPr>
              <a:pPr/>
              <a:t>13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001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280D7B-665A-4534-B71B-532B6515C812}" type="slidenum">
              <a:rPr lang="en-US" altLang="en-US">
                <a:solidFill>
                  <a:srgbClr val="000000"/>
                </a:solidFill>
              </a:rPr>
              <a:pPr/>
              <a:t>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2316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F900C8-6A4D-4DCC-B446-230A04670DF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544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50DE1E-2677-4C62-A798-00B5D131F94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838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6AA896-ED1A-4C2D-9720-F8A879CDCE8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688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22D113B-CDB9-4A64-AAEE-D861DFB93F12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719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9DA3-C404-473C-86B2-4A46BD044F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03/06/17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1BBDE-90C7-43EA-876C-A991D7B2E9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143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9DA3-C404-473C-86B2-4A46BD044F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03/06/17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1BBDE-90C7-43EA-876C-A991D7B2E9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64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9DA3-C404-473C-86B2-4A46BD044F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03/06/17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1BBDE-90C7-43EA-876C-A991D7B2E9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999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9DA3-C404-473C-86B2-4A46BD044F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03/06/17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1BBDE-90C7-43EA-876C-A991D7B2E9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549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9DA3-C404-473C-86B2-4A46BD044F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03/06/17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1BBDE-90C7-43EA-876C-A991D7B2E9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231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9DA3-C404-473C-86B2-4A46BD044F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03/06/17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1BBDE-90C7-43EA-876C-A991D7B2E9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987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9DA3-C404-473C-86B2-4A46BD044F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03/06/17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1BBDE-90C7-43EA-876C-A991D7B2E9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632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95B037-8F37-4506-AF1B-6C1A9B162FE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54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9DA3-C404-473C-86B2-4A46BD044F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03/06/17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1BBDE-90C7-43EA-876C-A991D7B2E9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7270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9DA3-C404-473C-86B2-4A46BD044F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03/06/17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1BBDE-90C7-43EA-876C-A991D7B2E9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871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9DA3-C404-473C-86B2-4A46BD044F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03/06/17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1BBDE-90C7-43EA-876C-A991D7B2E9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098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F9DA3-C404-473C-86B2-4A46BD044F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03/06/17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1BBDE-90C7-43EA-876C-A991D7B2E9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3481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9FD5F0D-EC84-4AE3-8625-C480D6E275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350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subtitle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286B1-19DC-44D5-AD9D-68D568D49957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03/06/17</a:t>
            </a:fld>
            <a:endParaRPr lang="da-D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57FC-95D7-419C-A2CD-AB2C903C19A2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0687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286B1-19DC-44D5-AD9D-68D568D49957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03/06/17</a:t>
            </a:fld>
            <a:endParaRPr lang="da-D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57FC-95D7-419C-A2CD-AB2C903C19A2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2594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286B1-19DC-44D5-AD9D-68D568D49957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03/06/17</a:t>
            </a:fld>
            <a:endParaRPr lang="da-D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57FC-95D7-419C-A2CD-AB2C903C19A2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3569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286B1-19DC-44D5-AD9D-68D568D49957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03/06/17</a:t>
            </a:fld>
            <a:endParaRPr lang="da-D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57FC-95D7-419C-A2CD-AB2C903C19A2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6182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286B1-19DC-44D5-AD9D-68D568D49957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03/06/17</a:t>
            </a:fld>
            <a:endParaRPr lang="da-D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57FC-95D7-419C-A2CD-AB2C903C19A2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447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61027-576B-4221-8CFB-1B502448212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1411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286B1-19DC-44D5-AD9D-68D568D49957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03/06/17</a:t>
            </a:fld>
            <a:endParaRPr lang="da-D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57FC-95D7-419C-A2CD-AB2C903C19A2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5023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286B1-19DC-44D5-AD9D-68D568D49957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03/06/17</a:t>
            </a:fld>
            <a:endParaRPr lang="da-D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57FC-95D7-419C-A2CD-AB2C903C19A2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9685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286B1-19DC-44D5-AD9D-68D568D49957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03/06/17</a:t>
            </a:fld>
            <a:endParaRPr lang="da-D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57FC-95D7-419C-A2CD-AB2C903C19A2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2413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286B1-19DC-44D5-AD9D-68D568D49957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03/06/17</a:t>
            </a:fld>
            <a:endParaRPr lang="da-D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57FC-95D7-419C-A2CD-AB2C903C19A2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5398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286B1-19DC-44D5-AD9D-68D568D49957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03/06/17</a:t>
            </a:fld>
            <a:endParaRPr lang="da-D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57FC-95D7-419C-A2CD-AB2C903C19A2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012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286B1-19DC-44D5-AD9D-68D568D49957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03/06/17</a:t>
            </a:fld>
            <a:endParaRPr lang="da-D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957FC-95D7-419C-A2CD-AB2C903C19A2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672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1E019-81AE-45D3-87DF-19DFBE9A78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7482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5C9AD-CF8E-4287-8044-7780581F0E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835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861EA-2709-4E48-AD1F-5FD57EC202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843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C17A9-FE93-4829-8BA1-0749B415F2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178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7B3450-6131-46F7-8908-8855A6B8725D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7083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01416-F858-4F42-AB60-0BF3BC4F62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4407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95499D-8643-4832-AB8A-2779DD9E7B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8669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F7E44-953A-45F8-955E-7F60121998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8006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A7C7A-2DB3-449A-9762-05A4B30B96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0533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52690-8542-481C-A418-1DF34BDB3B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4865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9A3E2-564B-452A-AE54-7F36A1799F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0563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A231E-FE48-471C-8974-02E17768B8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8778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BE4B27-8CFF-4FC2-A4D2-1FF2FE92DC9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9930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067D0E-0366-4423-8163-B869D9339F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3814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2CC4C0-5CD7-4FEF-98E2-AA4E3D5317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524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A18498-1EDC-48A1-9A4E-E22B70B3E3DF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7832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0BE696-3392-4240-B70E-4D488FCA6A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7369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F59DDB-D752-4D18-800C-AFED5462A6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4569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E456CE-7236-4BD2-B039-A1627B91E98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1213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1142F-C26B-4CC4-9CA0-6DFDDEBCE1A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7225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77E5DE-9E17-4FE6-A42F-77908BC3FB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8723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A10974-599F-40D2-A999-E9F26D131E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08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AFEDAF-CCA8-4488-84FE-7FFC2F7246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5496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471DC7-65AD-4AD2-A255-C48CD71A61D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1106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9FD5F0D-EC84-4AE3-8625-C480D6E275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3617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BE4B27-8CFF-4FC2-A4D2-1FF2FE92DC9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766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E2A434-E177-4B87-8FF3-BA11F4F6FCF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5395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067D0E-0366-4423-8163-B869D9339F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787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2CC4C0-5CD7-4FEF-98E2-AA4E3D5317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0684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0BE696-3392-4240-B70E-4D488FCA6A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0987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F59DDB-D752-4D18-800C-AFED5462A6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5514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E456CE-7236-4BD2-B039-A1627B91E98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8499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1142F-C26B-4CC4-9CA0-6DFDDEBCE1A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6284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77E5DE-9E17-4FE6-A42F-77908BC3FB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6921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A10974-599F-40D2-A999-E9F26D131E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369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AFEDAF-CCA8-4488-84FE-7FFC2F7246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1214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471DC7-65AD-4AD2-A255-C48CD71A61D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008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214552-1C29-4088-800C-4176F44BD7B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1452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9FD5F0D-EC84-4AE3-8625-C480D6E275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5091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407440-12F2-4729-BBED-C5CF04811CE7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7534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6F92F2-B42B-49A5-A66D-0899473521C4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9838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2E0182-2A7F-417B-B577-5E336B5A84FD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6954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1A44FB-E1A9-481B-B1F3-ED97EDB20542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1973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AC05E3-2B11-48C6-A8A3-C5FF3205B442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6268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E17CC0-D0D2-4D37-857A-690309F08E4D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8742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518072-BBD9-4FD0-A087-E1099A5EA883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5307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8CD59-7708-4D95-B582-97D724C0BAA2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362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E1557E-E11B-46E2-A500-9FCA54B567DC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471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9EFF4C-AF08-4B7A-9766-1D1576964989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7265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AFAB4D-635C-4901-A96A-216E3D6DA5B2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8050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B00B3A-12DE-4A0F-B588-4AF5A33AFF17}" type="slidenum">
              <a:rPr lang="da-DK">
                <a:solidFill>
                  <a:srgbClr val="000000"/>
                </a:solidFill>
              </a:rPr>
              <a:pPr/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7551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8C2CD-16C9-479F-9276-0DA4140F34DA}" type="slidenum">
              <a:rPr lang="da-DK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9193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8D175-A188-4E11-9E93-08CDFA2AA3B3}" type="slidenum">
              <a:rPr lang="da-DK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3433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A6C8A-122A-48A5-B5EE-8BAEBD93891E}" type="slidenum">
              <a:rPr lang="da-DK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1531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BE318-4CCB-49DF-AF6B-7912A00CC3D0}" type="slidenum">
              <a:rPr lang="da-DK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835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17380-A317-42B8-A85B-244F757B0B6B}" type="slidenum">
              <a:rPr lang="da-DK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6825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EE9A4-4982-45DA-920C-FE1F21514D7A}" type="slidenum">
              <a:rPr lang="da-DK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7688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0A073-CE86-4CF2-B2CF-C0A7216FF630}" type="slidenum">
              <a:rPr lang="da-DK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682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C3BEE-CF19-44D7-9270-C64DE37887B7}" type="slidenum">
              <a:rPr lang="da-DK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698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333813-8702-481D-AB03-8CB044DFB401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7166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E3F23-DDCE-403A-A092-A969E45415D8}" type="slidenum">
              <a:rPr lang="da-DK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6706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44902-3E3A-4292-97A6-CAC8EBF557F6}" type="slidenum">
              <a:rPr lang="da-DK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307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D56E6-7D14-4732-93A4-1D79B7C9B5C4}" type="slidenum">
              <a:rPr lang="da-DK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176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7572D-27E9-49DB-B1EE-2617E94E491D}" type="slidenum">
              <a:rPr lang="da-DK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454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59.xml"/><Relationship Id="rId2" Type="http://schemas.openxmlformats.org/officeDocument/2006/relationships/slideLayout" Target="../slideLayouts/slideLayout60.xml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3.xml"/><Relationship Id="rId13" Type="http://schemas.openxmlformats.org/officeDocument/2006/relationships/theme" Target="../theme/theme8.xml"/><Relationship Id="rId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3A0B62F-5D9C-4B28-B203-810956AFFFD9}" type="slidenum">
              <a:rPr lang="en-GB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331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30F9DA3-C404-473C-86B2-4A46BD044F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03/06/17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B31BBDE-90C7-43EA-876C-A991D7B2E98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980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03286B1-19DC-44D5-AD9D-68D568D49957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 defTabSz="914400"/>
              <a:t>03/06/17</a:t>
            </a:fld>
            <a:endParaRPr lang="da-D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da-D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CC957FC-95D7-419C-A2CD-AB2C903C19A2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da-DK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642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8" r:id="rId1"/>
    <p:sldLayoutId id="2147484159" r:id="rId2"/>
    <p:sldLayoutId id="2147484160" r:id="rId3"/>
    <p:sldLayoutId id="2147484161" r:id="rId4"/>
    <p:sldLayoutId id="2147484162" r:id="rId5"/>
    <p:sldLayoutId id="2147484163" r:id="rId6"/>
    <p:sldLayoutId id="2147484164" r:id="rId7"/>
    <p:sldLayoutId id="2147484165" r:id="rId8"/>
    <p:sldLayoutId id="2147484166" r:id="rId9"/>
    <p:sldLayoutId id="2147484167" r:id="rId10"/>
    <p:sldLayoutId id="21474841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FA00963-DA14-4517-B707-8D4BF37B468D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604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938C6539-CE24-438C-9367-507CAC34C51F}" type="slidenum">
              <a:rPr lang="en-US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5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  <p:sldLayoutId id="214748420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938C6539-CE24-438C-9367-507CAC34C51F}" type="slidenum">
              <a:rPr lang="en-US">
                <a:solidFill>
                  <a:srgbClr val="000000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210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7" r:id="rId1"/>
    <p:sldLayoutId id="2147484208" r:id="rId2"/>
    <p:sldLayoutId id="2147484209" r:id="rId3"/>
    <p:sldLayoutId id="2147484210" r:id="rId4"/>
    <p:sldLayoutId id="2147484211" r:id="rId5"/>
    <p:sldLayoutId id="2147484212" r:id="rId6"/>
    <p:sldLayoutId id="2147484213" r:id="rId7"/>
    <p:sldLayoutId id="2147484214" r:id="rId8"/>
    <p:sldLayoutId id="2147484215" r:id="rId9"/>
    <p:sldLayoutId id="2147484216" r:id="rId10"/>
    <p:sldLayoutId id="2147484217" r:id="rId11"/>
    <p:sldLayoutId id="214748421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E4FEE3D-BDE5-4A42-8695-7AC249357F46}" type="slidenum">
              <a:rPr lang="da-DK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141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0" r:id="rId1"/>
    <p:sldLayoutId id="2147484221" r:id="rId2"/>
    <p:sldLayoutId id="2147484222" r:id="rId3"/>
    <p:sldLayoutId id="2147484223" r:id="rId4"/>
    <p:sldLayoutId id="2147484224" r:id="rId5"/>
    <p:sldLayoutId id="2147484225" r:id="rId6"/>
    <p:sldLayoutId id="2147484226" r:id="rId7"/>
    <p:sldLayoutId id="2147484227" r:id="rId8"/>
    <p:sldLayoutId id="2147484228" r:id="rId9"/>
    <p:sldLayoutId id="2147484229" r:id="rId10"/>
    <p:sldLayoutId id="214748423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en-US" smtClean="0"/>
              <a:t>Click to edit Master text styles</a:t>
            </a:r>
          </a:p>
          <a:p>
            <a:pPr lvl="1"/>
            <a:r>
              <a:rPr lang="da-DK" altLang="en-US" smtClean="0"/>
              <a:t>Second level</a:t>
            </a:r>
          </a:p>
          <a:p>
            <a:pPr lvl="2"/>
            <a:r>
              <a:rPr lang="da-DK" altLang="en-US" smtClean="0"/>
              <a:t>Third level</a:t>
            </a:r>
          </a:p>
          <a:p>
            <a:pPr lvl="3"/>
            <a:r>
              <a:rPr lang="da-DK" altLang="en-US" smtClean="0"/>
              <a:t>Fourth level</a:t>
            </a:r>
          </a:p>
          <a:p>
            <a:pPr lvl="4"/>
            <a:r>
              <a:rPr lang="da-DK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a-DK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a-DK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EB07E2A-C92B-4D52-9648-FEAE56B91A8C}" type="slidenum">
              <a:rPr lang="da-DK" alt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a-DK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4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2" r:id="rId1"/>
    <p:sldLayoutId id="2147484233" r:id="rId2"/>
    <p:sldLayoutId id="2147484234" r:id="rId3"/>
    <p:sldLayoutId id="2147484235" r:id="rId4"/>
    <p:sldLayoutId id="2147484236" r:id="rId5"/>
    <p:sldLayoutId id="2147484237" r:id="rId6"/>
    <p:sldLayoutId id="2147484238" r:id="rId7"/>
    <p:sldLayoutId id="2147484239" r:id="rId8"/>
    <p:sldLayoutId id="2147484240" r:id="rId9"/>
    <p:sldLayoutId id="2147484241" r:id="rId10"/>
    <p:sldLayoutId id="2147484242" r:id="rId11"/>
    <p:sldLayoutId id="214748424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29.emf"/><Relationship Id="rId3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2.png"/><Relationship Id="rId3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3.emf"/><Relationship Id="rId3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6.jpeg"/><Relationship Id="rId3" Type="http://schemas.openxmlformats.org/officeDocument/2006/relationships/image" Target="../media/image3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821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70625" y="6285705"/>
            <a:ext cx="6473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000000"/>
                </a:solidFill>
              </a:rPr>
              <a:t>Turner and Williams, 2004, </a:t>
            </a:r>
            <a:r>
              <a:rPr lang="en-GB" sz="2400" i="1" dirty="0" smtClean="0">
                <a:solidFill>
                  <a:srgbClr val="000000"/>
                </a:solidFill>
              </a:rPr>
              <a:t>Earth Science Reviews</a:t>
            </a:r>
            <a:endParaRPr lang="en-GB" sz="2400" i="1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37716" y="404664"/>
            <a:ext cx="2106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000000"/>
                </a:solidFill>
              </a:rPr>
              <a:t>Basin inversion</a:t>
            </a:r>
            <a:endParaRPr lang="en-GB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37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13" name="Text Box 9"/>
          <p:cNvSpPr txBox="1">
            <a:spLocks noChangeArrowheads="1"/>
          </p:cNvSpPr>
          <p:nvPr/>
        </p:nvSpPr>
        <p:spPr bwMode="auto">
          <a:xfrm>
            <a:off x="244475" y="6405563"/>
            <a:ext cx="2533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alpha val="30000"/>
                      </a:schemeClr>
                    </a:gs>
                    <a:gs pos="100000">
                      <a:schemeClr val="accent1">
                        <a:gamma/>
                        <a:shade val="46275"/>
                        <a:invGamma/>
                        <a:alpha val="30000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>
                <a:solidFill>
                  <a:srgbClr val="000000"/>
                </a:solidFill>
              </a:rPr>
              <a:t>Thermal Atlas of Europe</a:t>
            </a:r>
          </a:p>
        </p:txBody>
      </p:sp>
      <p:sp>
        <p:nvSpPr>
          <p:cNvPr id="175114" name="Text Box 10"/>
          <p:cNvSpPr txBox="1">
            <a:spLocks noChangeArrowheads="1"/>
          </p:cNvSpPr>
          <p:nvPr/>
        </p:nvSpPr>
        <p:spPr bwMode="auto">
          <a:xfrm>
            <a:off x="323850" y="260350"/>
            <a:ext cx="20875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alpha val="30000"/>
                      </a:schemeClr>
                    </a:gs>
                    <a:gs pos="100000">
                      <a:schemeClr val="accent1">
                        <a:gamma/>
                        <a:shade val="46275"/>
                        <a:invGamma/>
                        <a:alpha val="30000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Heat Flow at the surface</a:t>
            </a:r>
          </a:p>
        </p:txBody>
      </p:sp>
      <p:pic>
        <p:nvPicPr>
          <p:cNvPr id="175115" name="Picture 11" descr="heatflo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190500"/>
            <a:ext cx="5202237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373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1" name="Picture 3" descr="palinspastic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4450"/>
            <a:ext cx="5757862" cy="639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3" name="Rectangle 5"/>
          <p:cNvSpPr>
            <a:spLocks noChangeArrowheads="1"/>
          </p:cNvSpPr>
          <p:nvPr/>
        </p:nvSpPr>
        <p:spPr bwMode="auto">
          <a:xfrm>
            <a:off x="2555875" y="2133600"/>
            <a:ext cx="6048375" cy="20161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9577" name="Text Box 9"/>
          <p:cNvSpPr txBox="1">
            <a:spLocks noChangeArrowheads="1"/>
          </p:cNvSpPr>
          <p:nvPr/>
        </p:nvSpPr>
        <p:spPr bwMode="auto">
          <a:xfrm>
            <a:off x="5070475" y="6451600"/>
            <a:ext cx="34623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0000"/>
                </a:solidFill>
              </a:rPr>
              <a:t>from Maystrenko et al., 2003 – Geology</a:t>
            </a:r>
          </a:p>
        </p:txBody>
      </p:sp>
      <p:sp>
        <p:nvSpPr>
          <p:cNvPr id="109578" name="Text Box 10"/>
          <p:cNvSpPr txBox="1">
            <a:spLocks noChangeArrowheads="1"/>
          </p:cNvSpPr>
          <p:nvPr/>
        </p:nvSpPr>
        <p:spPr bwMode="auto">
          <a:xfrm>
            <a:off x="698500" y="711200"/>
            <a:ext cx="13700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alpha val="30000"/>
                      </a:schemeClr>
                    </a:gs>
                    <a:gs pos="100000">
                      <a:schemeClr val="accent1">
                        <a:gamma/>
                        <a:shade val="46275"/>
                        <a:invGamma/>
                        <a:alpha val="30000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</a:rPr>
              <a:t>~12 km of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</a:rPr>
              <a:t>shortening</a:t>
            </a:r>
          </a:p>
        </p:txBody>
      </p:sp>
      <p:sp>
        <p:nvSpPr>
          <p:cNvPr id="109579" name="Text Box 11"/>
          <p:cNvSpPr txBox="1">
            <a:spLocks noChangeArrowheads="1"/>
          </p:cNvSpPr>
          <p:nvPr/>
        </p:nvSpPr>
        <p:spPr bwMode="auto">
          <a:xfrm>
            <a:off x="400050" y="2781300"/>
            <a:ext cx="20478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alpha val="30000"/>
                      </a:schemeClr>
                    </a:gs>
                    <a:gs pos="100000">
                      <a:schemeClr val="accent1">
                        <a:gamma/>
                        <a:shade val="46275"/>
                        <a:invGamma/>
                        <a:alpha val="30000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</a:rPr>
              <a:t>pre-inversion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</a:rPr>
              <a:t>basis of the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</a:rPr>
              <a:t>numerical model</a:t>
            </a:r>
          </a:p>
        </p:txBody>
      </p:sp>
      <p:sp>
        <p:nvSpPr>
          <p:cNvPr id="109580" name="Line 12"/>
          <p:cNvSpPr>
            <a:spLocks noChangeShapeType="1"/>
          </p:cNvSpPr>
          <p:nvPr/>
        </p:nvSpPr>
        <p:spPr bwMode="auto">
          <a:xfrm flipV="1">
            <a:off x="1403350" y="1484313"/>
            <a:ext cx="0" cy="1152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299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72" name="Text Box 8"/>
          <p:cNvSpPr txBox="1">
            <a:spLocks noChangeArrowheads="1"/>
          </p:cNvSpPr>
          <p:nvPr/>
        </p:nvSpPr>
        <p:spPr bwMode="auto">
          <a:xfrm>
            <a:off x="4632325" y="28606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13681" name="Picture 17" descr="tempRS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928688"/>
            <a:ext cx="7772400" cy="4848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3682" name="Rectangle 18"/>
          <p:cNvSpPr>
            <a:spLocks noChangeArrowheads="1"/>
          </p:cNvSpPr>
          <p:nvPr/>
        </p:nvSpPr>
        <p:spPr bwMode="auto">
          <a:xfrm>
            <a:off x="3132138" y="3141663"/>
            <a:ext cx="2087562" cy="1008062"/>
          </a:xfrm>
          <a:prstGeom prst="rect">
            <a:avLst/>
          </a:prstGeom>
          <a:gradFill rotWithShape="1">
            <a:gsLst>
              <a:gs pos="0">
                <a:schemeClr val="accent1">
                  <a:alpha val="30000"/>
                </a:schemeClr>
              </a:gs>
              <a:gs pos="100000">
                <a:schemeClr val="accent1">
                  <a:gamma/>
                  <a:shade val="46275"/>
                  <a:invGamma/>
                  <a:alpha val="3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904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4632325" y="28606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5719" name="Text Box 7"/>
          <p:cNvSpPr txBox="1">
            <a:spLocks noChangeArrowheads="1"/>
          </p:cNvSpPr>
          <p:nvPr/>
        </p:nvSpPr>
        <p:spPr bwMode="auto">
          <a:xfrm>
            <a:off x="179388" y="1050925"/>
            <a:ext cx="83947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u="sng">
                <a:solidFill>
                  <a:srgbClr val="000000"/>
                </a:solidFill>
              </a:rPr>
              <a:t>Elastic-viscous-plastic finite element model – total strain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12 km shortening/10 Myr</a:t>
            </a:r>
          </a:p>
        </p:txBody>
      </p:sp>
      <p:pic>
        <p:nvPicPr>
          <p:cNvPr id="115727" name="Picture 15" descr="slow_strain_bar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2060575"/>
            <a:ext cx="452437" cy="259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32" name="Text Box 20"/>
          <p:cNvSpPr txBox="1">
            <a:spLocks noChangeArrowheads="1"/>
          </p:cNvSpPr>
          <p:nvPr/>
        </p:nvSpPr>
        <p:spPr bwMode="auto">
          <a:xfrm>
            <a:off x="8318500" y="1889125"/>
            <a:ext cx="5794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>
                <a:solidFill>
                  <a:srgbClr val="000000"/>
                </a:solidFill>
              </a:rPr>
              <a:t>0.08</a:t>
            </a:r>
          </a:p>
        </p:txBody>
      </p:sp>
      <p:sp>
        <p:nvSpPr>
          <p:cNvPr id="115733" name="Text Box 21"/>
          <p:cNvSpPr txBox="1">
            <a:spLocks noChangeArrowheads="1"/>
          </p:cNvSpPr>
          <p:nvPr/>
        </p:nvSpPr>
        <p:spPr bwMode="auto">
          <a:xfrm>
            <a:off x="8316913" y="3213100"/>
            <a:ext cx="5794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>
                <a:solidFill>
                  <a:srgbClr val="000000"/>
                </a:solidFill>
              </a:rPr>
              <a:t>0.04</a:t>
            </a:r>
          </a:p>
        </p:txBody>
      </p:sp>
      <p:sp>
        <p:nvSpPr>
          <p:cNvPr id="115734" name="Text Box 22"/>
          <p:cNvSpPr txBox="1">
            <a:spLocks noChangeArrowheads="1"/>
          </p:cNvSpPr>
          <p:nvPr/>
        </p:nvSpPr>
        <p:spPr bwMode="auto">
          <a:xfrm>
            <a:off x="8308975" y="4437063"/>
            <a:ext cx="5794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>
                <a:solidFill>
                  <a:srgbClr val="000000"/>
                </a:solidFill>
              </a:rPr>
              <a:t>0.00</a:t>
            </a:r>
          </a:p>
        </p:txBody>
      </p:sp>
      <p:pic>
        <p:nvPicPr>
          <p:cNvPr id="115737" name="Picture 25" descr="slow_strainRS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312988"/>
            <a:ext cx="7196138" cy="2079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5738" name="Text Box 26"/>
          <p:cNvSpPr txBox="1">
            <a:spLocks noChangeArrowheads="1"/>
          </p:cNvSpPr>
          <p:nvPr/>
        </p:nvSpPr>
        <p:spPr bwMode="auto">
          <a:xfrm>
            <a:off x="5864225" y="2487613"/>
            <a:ext cx="733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</a:rPr>
              <a:t>crust</a:t>
            </a:r>
          </a:p>
        </p:txBody>
      </p:sp>
      <p:sp>
        <p:nvSpPr>
          <p:cNvPr id="115739" name="Text Box 27"/>
          <p:cNvSpPr txBox="1">
            <a:spLocks noChangeArrowheads="1"/>
          </p:cNvSpPr>
          <p:nvPr/>
        </p:nvSpPr>
        <p:spPr bwMode="auto">
          <a:xfrm>
            <a:off x="5784850" y="3594100"/>
            <a:ext cx="946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</a:rPr>
              <a:t>mantle</a:t>
            </a:r>
          </a:p>
        </p:txBody>
      </p:sp>
    </p:spTree>
    <p:extLst>
      <p:ext uri="{BB962C8B-B14F-4D97-AF65-F5344CB8AC3E}">
        <p14:creationId xmlns:p14="http://schemas.microsoft.com/office/powerpoint/2010/main" val="149183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2"/>
          <p:cNvSpPr txBox="1">
            <a:spLocks noChangeArrowheads="1"/>
          </p:cNvSpPr>
          <p:nvPr/>
        </p:nvSpPr>
        <p:spPr bwMode="auto">
          <a:xfrm>
            <a:off x="4632325" y="28606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6743" name="Text Box 7"/>
          <p:cNvSpPr txBox="1">
            <a:spLocks noChangeArrowheads="1"/>
          </p:cNvSpPr>
          <p:nvPr/>
        </p:nvSpPr>
        <p:spPr bwMode="auto">
          <a:xfrm>
            <a:off x="179388" y="908050"/>
            <a:ext cx="88519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u="sng">
                <a:solidFill>
                  <a:srgbClr val="000000"/>
                </a:solidFill>
              </a:rPr>
              <a:t>Elastic-viscous-plastic finite element model – Donbas faults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12 km shortening/10 Myr</a:t>
            </a:r>
          </a:p>
        </p:txBody>
      </p:sp>
      <p:pic>
        <p:nvPicPr>
          <p:cNvPr id="116747" name="Picture 11" descr="slow_strain_bar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700213"/>
            <a:ext cx="452437" cy="259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65" name="Picture 29" descr="slow_strainRS_faul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89138"/>
            <a:ext cx="7196138" cy="207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66" name="Text Box 30"/>
          <p:cNvSpPr txBox="1">
            <a:spLocks noChangeArrowheads="1"/>
          </p:cNvSpPr>
          <p:nvPr/>
        </p:nvSpPr>
        <p:spPr bwMode="auto">
          <a:xfrm>
            <a:off x="5864225" y="2133600"/>
            <a:ext cx="733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</a:rPr>
              <a:t>crust</a:t>
            </a:r>
          </a:p>
        </p:txBody>
      </p:sp>
      <p:sp>
        <p:nvSpPr>
          <p:cNvPr id="116767" name="Text Box 31"/>
          <p:cNvSpPr txBox="1">
            <a:spLocks noChangeArrowheads="1"/>
          </p:cNvSpPr>
          <p:nvPr/>
        </p:nvSpPr>
        <p:spPr bwMode="auto">
          <a:xfrm>
            <a:off x="5784850" y="3240088"/>
            <a:ext cx="946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</a:rPr>
              <a:t>mantle</a:t>
            </a:r>
          </a:p>
        </p:txBody>
      </p:sp>
      <p:sp>
        <p:nvSpPr>
          <p:cNvPr id="116768" name="Text Box 32"/>
          <p:cNvSpPr txBox="1">
            <a:spLocks noChangeArrowheads="1"/>
          </p:cNvSpPr>
          <p:nvPr/>
        </p:nvSpPr>
        <p:spPr bwMode="auto">
          <a:xfrm>
            <a:off x="8318500" y="1557338"/>
            <a:ext cx="5794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>
                <a:solidFill>
                  <a:srgbClr val="000000"/>
                </a:solidFill>
              </a:rPr>
              <a:t>0.08</a:t>
            </a:r>
          </a:p>
        </p:txBody>
      </p:sp>
      <p:sp>
        <p:nvSpPr>
          <p:cNvPr id="116769" name="Text Box 33"/>
          <p:cNvSpPr txBox="1">
            <a:spLocks noChangeArrowheads="1"/>
          </p:cNvSpPr>
          <p:nvPr/>
        </p:nvSpPr>
        <p:spPr bwMode="auto">
          <a:xfrm>
            <a:off x="8316913" y="2881313"/>
            <a:ext cx="5794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>
                <a:solidFill>
                  <a:srgbClr val="000000"/>
                </a:solidFill>
              </a:rPr>
              <a:t>0.04</a:t>
            </a:r>
          </a:p>
        </p:txBody>
      </p:sp>
      <p:sp>
        <p:nvSpPr>
          <p:cNvPr id="116770" name="Text Box 34"/>
          <p:cNvSpPr txBox="1">
            <a:spLocks noChangeArrowheads="1"/>
          </p:cNvSpPr>
          <p:nvPr/>
        </p:nvSpPr>
        <p:spPr bwMode="auto">
          <a:xfrm>
            <a:off x="8308975" y="4105275"/>
            <a:ext cx="5794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>
                <a:solidFill>
                  <a:srgbClr val="000000"/>
                </a:solidFill>
              </a:rPr>
              <a:t>0.00</a:t>
            </a:r>
          </a:p>
        </p:txBody>
      </p:sp>
      <p:pic>
        <p:nvPicPr>
          <p:cNvPr id="116773" name="Picture 37" descr="DOBRE2000-20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508500"/>
            <a:ext cx="5832475" cy="166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411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2" descr="plate_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6769100" cy="6769100"/>
          </a:xfrm>
          <a:prstGeom prst="rect">
            <a:avLst/>
          </a:prstGeom>
          <a:noFill/>
        </p:spPr>
      </p:pic>
      <p:sp>
        <p:nvSpPr>
          <p:cNvPr id="242694" name="Text Box 6"/>
          <p:cNvSpPr txBox="1">
            <a:spLocks noChangeArrowheads="1"/>
          </p:cNvSpPr>
          <p:nvPr/>
        </p:nvSpPr>
        <p:spPr bwMode="auto">
          <a:xfrm>
            <a:off x="4263595" y="6394450"/>
            <a:ext cx="2380523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1200" dirty="0">
                <a:latin typeface="Arial" pitchFamily="34" charset="0"/>
                <a:cs typeface="Arial" pitchFamily="34" charset="0"/>
              </a:rPr>
              <a:t>from Peter Ziegler’s atlas (1990)</a:t>
            </a:r>
          </a:p>
        </p:txBody>
      </p:sp>
      <p:sp>
        <p:nvSpPr>
          <p:cNvPr id="242699" name="Rectangle 11"/>
          <p:cNvSpPr>
            <a:spLocks noChangeArrowheads="1"/>
          </p:cNvSpPr>
          <p:nvPr/>
        </p:nvSpPr>
        <p:spPr bwMode="auto">
          <a:xfrm>
            <a:off x="3779838" y="3500438"/>
            <a:ext cx="792162" cy="792162"/>
          </a:xfrm>
          <a:prstGeom prst="rect">
            <a:avLst/>
          </a:prstGeom>
          <a:noFill/>
          <a:ln w="28575">
            <a:solidFill>
              <a:srgbClr val="FFCC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42701" name="Rectangle 13"/>
          <p:cNvSpPr>
            <a:spLocks noChangeArrowheads="1"/>
          </p:cNvSpPr>
          <p:nvPr/>
        </p:nvSpPr>
        <p:spPr bwMode="auto">
          <a:xfrm>
            <a:off x="5364163" y="3716338"/>
            <a:ext cx="792162" cy="7921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8" name="Group 27"/>
          <p:cNvGrpSpPr/>
          <p:nvPr/>
        </p:nvGrpSpPr>
        <p:grpSpPr>
          <a:xfrm rot="691104">
            <a:off x="3923928" y="3645024"/>
            <a:ext cx="487281" cy="288032"/>
            <a:chOff x="7397087" y="1340768"/>
            <a:chExt cx="736979" cy="504850"/>
          </a:xfrm>
        </p:grpSpPr>
        <p:sp>
          <p:nvSpPr>
            <p:cNvPr id="22" name="Freeform 21"/>
            <p:cNvSpPr/>
            <p:nvPr/>
          </p:nvSpPr>
          <p:spPr bwMode="auto">
            <a:xfrm>
              <a:off x="7397087" y="1608162"/>
              <a:ext cx="736979" cy="84160"/>
            </a:xfrm>
            <a:custGeom>
              <a:avLst/>
              <a:gdLst>
                <a:gd name="connsiteX0" fmla="*/ 0 w 736979"/>
                <a:gd name="connsiteY0" fmla="*/ 84160 h 84160"/>
                <a:gd name="connsiteX1" fmla="*/ 327546 w 736979"/>
                <a:gd name="connsiteY1" fmla="*/ 2274 h 84160"/>
                <a:gd name="connsiteX2" fmla="*/ 736979 w 736979"/>
                <a:gd name="connsiteY2" fmla="*/ 70513 h 8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6979" h="84160">
                  <a:moveTo>
                    <a:pt x="0" y="84160"/>
                  </a:moveTo>
                  <a:cubicBezTo>
                    <a:pt x="102358" y="44354"/>
                    <a:pt x="204716" y="4548"/>
                    <a:pt x="327546" y="2274"/>
                  </a:cubicBezTo>
                  <a:cubicBezTo>
                    <a:pt x="450376" y="0"/>
                    <a:pt x="666466" y="63689"/>
                    <a:pt x="736979" y="70513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 rot="5400000">
              <a:off x="7487530" y="1592796"/>
              <a:ext cx="504850" cy="79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grpSp>
        <p:nvGrpSpPr>
          <p:cNvPr id="29" name="Group 28"/>
          <p:cNvGrpSpPr/>
          <p:nvPr/>
        </p:nvGrpSpPr>
        <p:grpSpPr>
          <a:xfrm rot="11634260">
            <a:off x="5508104" y="4077072"/>
            <a:ext cx="487281" cy="288032"/>
            <a:chOff x="7397087" y="1340768"/>
            <a:chExt cx="736979" cy="504850"/>
          </a:xfrm>
        </p:grpSpPr>
        <p:sp>
          <p:nvSpPr>
            <p:cNvPr id="30" name="Freeform 29"/>
            <p:cNvSpPr/>
            <p:nvPr/>
          </p:nvSpPr>
          <p:spPr bwMode="auto">
            <a:xfrm>
              <a:off x="7397087" y="1608162"/>
              <a:ext cx="736979" cy="84160"/>
            </a:xfrm>
            <a:custGeom>
              <a:avLst/>
              <a:gdLst>
                <a:gd name="connsiteX0" fmla="*/ 0 w 736979"/>
                <a:gd name="connsiteY0" fmla="*/ 84160 h 84160"/>
                <a:gd name="connsiteX1" fmla="*/ 327546 w 736979"/>
                <a:gd name="connsiteY1" fmla="*/ 2274 h 84160"/>
                <a:gd name="connsiteX2" fmla="*/ 736979 w 736979"/>
                <a:gd name="connsiteY2" fmla="*/ 70513 h 8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6979" h="84160">
                  <a:moveTo>
                    <a:pt x="0" y="84160"/>
                  </a:moveTo>
                  <a:cubicBezTo>
                    <a:pt x="102358" y="44354"/>
                    <a:pt x="204716" y="4548"/>
                    <a:pt x="327546" y="2274"/>
                  </a:cubicBezTo>
                  <a:cubicBezTo>
                    <a:pt x="450376" y="0"/>
                    <a:pt x="666466" y="63689"/>
                    <a:pt x="736979" y="70513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 bwMode="auto">
            <a:xfrm rot="5400000">
              <a:off x="7487530" y="1592796"/>
              <a:ext cx="504850" cy="79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grpSp>
        <p:nvGrpSpPr>
          <p:cNvPr id="19" name="Group 18"/>
          <p:cNvGrpSpPr/>
          <p:nvPr/>
        </p:nvGrpSpPr>
        <p:grpSpPr>
          <a:xfrm>
            <a:off x="7092950" y="4941168"/>
            <a:ext cx="2051050" cy="1681088"/>
            <a:chOff x="7092950" y="2540000"/>
            <a:chExt cx="2051050" cy="1681088"/>
          </a:xfrm>
        </p:grpSpPr>
        <p:sp>
          <p:nvSpPr>
            <p:cNvPr id="242695" name="Text Box 7"/>
            <p:cNvSpPr txBox="1">
              <a:spLocks noChangeArrowheads="1"/>
            </p:cNvSpPr>
            <p:nvPr/>
          </p:nvSpPr>
          <p:spPr bwMode="auto">
            <a:xfrm>
              <a:off x="7092950" y="2540000"/>
              <a:ext cx="2051050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GB" sz="1600" dirty="0">
                  <a:latin typeface="Arial" pitchFamily="34" charset="0"/>
                  <a:cs typeface="Arial" pitchFamily="34" charset="0"/>
                </a:rPr>
                <a:t>Late </a:t>
              </a:r>
              <a:r>
                <a:rPr lang="en-GB" sz="1600" dirty="0" smtClean="0">
                  <a:latin typeface="Arial" pitchFamily="34" charset="0"/>
                  <a:cs typeface="Arial" pitchFamily="34" charset="0"/>
                </a:rPr>
                <a:t>Cretaceous-Palaeocene</a:t>
              </a:r>
              <a:r>
                <a:rPr lang="en-GB" sz="1600" dirty="0">
                  <a:latin typeface="Arial" pitchFamily="34" charset="0"/>
                  <a:cs typeface="Arial" pitchFamily="34" charset="0"/>
                </a:rPr>
                <a:t>:</a:t>
              </a:r>
            </a:p>
            <a:p>
              <a:pPr algn="l"/>
              <a:r>
                <a:rPr lang="en-GB" sz="1600" dirty="0" err="1">
                  <a:latin typeface="Arial" pitchFamily="34" charset="0"/>
                  <a:cs typeface="Arial" pitchFamily="34" charset="0"/>
                </a:rPr>
                <a:t>intraplate</a:t>
              </a:r>
              <a:r>
                <a:rPr lang="en-GB" sz="1600" dirty="0">
                  <a:latin typeface="Arial" pitchFamily="34" charset="0"/>
                  <a:cs typeface="Arial" pitchFamily="34" charset="0"/>
                </a:rPr>
                <a:t> inversion</a:t>
              </a:r>
            </a:p>
            <a:p>
              <a:pPr algn="l"/>
              <a:r>
                <a:rPr lang="en-GB" sz="1600" dirty="0">
                  <a:latin typeface="Arial" pitchFamily="34" charset="0"/>
                  <a:cs typeface="Arial" pitchFamily="34" charset="0"/>
                </a:rPr>
                <a:t>structures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 rot="10800000">
              <a:off x="7236295" y="3717032"/>
              <a:ext cx="936104" cy="504056"/>
              <a:chOff x="7397087" y="1340768"/>
              <a:chExt cx="736979" cy="504850"/>
            </a:xfrm>
          </p:grpSpPr>
          <p:sp>
            <p:nvSpPr>
              <p:cNvPr id="33" name="Freeform 32"/>
              <p:cNvSpPr/>
              <p:nvPr/>
            </p:nvSpPr>
            <p:spPr bwMode="auto">
              <a:xfrm>
                <a:off x="7397087" y="1608162"/>
                <a:ext cx="736979" cy="84160"/>
              </a:xfrm>
              <a:custGeom>
                <a:avLst/>
                <a:gdLst>
                  <a:gd name="connsiteX0" fmla="*/ 0 w 736979"/>
                  <a:gd name="connsiteY0" fmla="*/ 84160 h 84160"/>
                  <a:gd name="connsiteX1" fmla="*/ 327546 w 736979"/>
                  <a:gd name="connsiteY1" fmla="*/ 2274 h 84160"/>
                  <a:gd name="connsiteX2" fmla="*/ 736979 w 736979"/>
                  <a:gd name="connsiteY2" fmla="*/ 70513 h 84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6979" h="84160">
                    <a:moveTo>
                      <a:pt x="0" y="84160"/>
                    </a:moveTo>
                    <a:cubicBezTo>
                      <a:pt x="102358" y="44354"/>
                      <a:pt x="204716" y="4548"/>
                      <a:pt x="327546" y="2274"/>
                    </a:cubicBezTo>
                    <a:cubicBezTo>
                      <a:pt x="450376" y="0"/>
                      <a:pt x="666466" y="63689"/>
                      <a:pt x="736979" y="70513"/>
                    </a:cubicBez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cxnSp>
            <p:nvCxnSpPr>
              <p:cNvPr id="34" name="Straight Arrow Connector 33"/>
              <p:cNvCxnSpPr/>
              <p:nvPr/>
            </p:nvCxnSpPr>
            <p:spPr bwMode="auto">
              <a:xfrm rot="5400000">
                <a:off x="7487530" y="1592796"/>
                <a:ext cx="504850" cy="794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</p:grpSp>
      </p:grp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5269091" y="3316922"/>
            <a:ext cx="1067921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000" b="1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Dniepr</a:t>
            </a:r>
            <a:r>
              <a:rPr lang="en-US" sz="10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-Donets</a:t>
            </a:r>
          </a:p>
          <a:p>
            <a:pPr eaLnBrk="0" hangingPunct="0"/>
            <a:r>
              <a:rPr lang="en-US" sz="10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Basin</a:t>
            </a:r>
            <a:endParaRPr lang="en-US" sz="10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2982129" y="764704"/>
            <a:ext cx="792162" cy="7921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3011753" y="1516722"/>
            <a:ext cx="76815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000" b="1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Eurekan</a:t>
            </a:r>
            <a:endParaRPr lang="en-US" sz="10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/>
            <a:r>
              <a:rPr lang="en-US" sz="10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1000" b="1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Orogen</a:t>
            </a:r>
            <a:r>
              <a:rPr lang="en-US" sz="10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”</a:t>
            </a:r>
            <a:endParaRPr lang="en-US" sz="10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308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" y="-315416"/>
            <a:ext cx="11128543" cy="7389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620688"/>
            <a:ext cx="4310762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373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3940558" y="199545"/>
            <a:ext cx="4879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b="1" dirty="0" smtClean="0">
                <a:solidFill>
                  <a:prstClr val="black"/>
                </a:solidFill>
              </a:rPr>
              <a:t>Opening of the North Atlantic-Eurasia Basin and the </a:t>
            </a:r>
            <a:r>
              <a:rPr lang="en-GB" b="1" dirty="0" err="1" smtClean="0">
                <a:solidFill>
                  <a:prstClr val="black"/>
                </a:solidFill>
              </a:rPr>
              <a:t>Eurekan</a:t>
            </a:r>
            <a:r>
              <a:rPr lang="en-GB" b="1" dirty="0" smtClean="0">
                <a:solidFill>
                  <a:prstClr val="black"/>
                </a:solidFill>
              </a:rPr>
              <a:t> Orogeny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23928" y="579597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da-DK" dirty="0" smtClean="0">
                <a:solidFill>
                  <a:prstClr val="black"/>
                </a:solidFill>
              </a:rPr>
              <a:t>Døssing et al. (2013)</a:t>
            </a:r>
            <a:endParaRPr lang="da-DK" dirty="0">
              <a:solidFill>
                <a:prstClr val="black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546" y="1478997"/>
            <a:ext cx="4872926" cy="42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0807" y="6442755"/>
            <a:ext cx="2759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dirty="0" err="1" smtClean="0">
                <a:solidFill>
                  <a:prstClr val="black"/>
                </a:solidFill>
              </a:rPr>
              <a:t>Oakey</a:t>
            </a:r>
            <a:r>
              <a:rPr lang="en-GB" dirty="0" smtClean="0">
                <a:solidFill>
                  <a:prstClr val="black"/>
                </a:solidFill>
              </a:rPr>
              <a:t> and Chalmers (2012)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9545"/>
            <a:ext cx="3240360" cy="608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7339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RSgrvpap_fig02_geol_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71450"/>
            <a:ext cx="5045075" cy="6858000"/>
          </a:xfrm>
          <a:prstGeom prst="rect">
            <a:avLst/>
          </a:prstGeom>
          <a:noFill/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295901" y="44624"/>
            <a:ext cx="3848100" cy="6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b="1" u="sng" dirty="0" smtClean="0">
              <a:solidFill>
                <a:srgbClr val="FF3300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b="1" u="sng" dirty="0" err="1" smtClean="0">
                <a:solidFill>
                  <a:srgbClr val="FF3300"/>
                </a:solidFill>
              </a:rPr>
              <a:t>Eurekan</a:t>
            </a:r>
            <a:r>
              <a:rPr lang="en-GB" b="1" u="sng" dirty="0" smtClean="0">
                <a:solidFill>
                  <a:srgbClr val="FF3300"/>
                </a:solidFill>
              </a:rPr>
              <a:t> structural domains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z="1700" dirty="0">
              <a:solidFill>
                <a:srgbClr val="FF3300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FF3300"/>
                </a:solidFill>
              </a:rPr>
              <a:t>SID</a:t>
            </a:r>
            <a:r>
              <a:rPr lang="en-GB" sz="1600" dirty="0">
                <a:solidFill>
                  <a:srgbClr val="000000"/>
                </a:solidFill>
              </a:rPr>
              <a:t> (</a:t>
            </a:r>
            <a:r>
              <a:rPr lang="en-GB" sz="1600" dirty="0" smtClean="0">
                <a:solidFill>
                  <a:srgbClr val="000000"/>
                </a:solidFill>
              </a:rPr>
              <a:t>Sverdrup </a:t>
            </a:r>
            <a:r>
              <a:rPr lang="en-GB" sz="1600" dirty="0">
                <a:solidFill>
                  <a:srgbClr val="000000"/>
                </a:solidFill>
              </a:rPr>
              <a:t>Island Domain): </a:t>
            </a:r>
            <a:endParaRPr lang="en-GB" sz="1600" dirty="0" smtClean="0">
              <a:solidFill>
                <a:srgbClr val="000000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000000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000000"/>
                </a:solidFill>
              </a:rPr>
              <a:t>young rocks/young deformation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000000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rgbClr val="FF3300"/>
                </a:solidFill>
              </a:rPr>
              <a:t>NED</a:t>
            </a:r>
            <a:r>
              <a:rPr lang="en-GB" sz="1600" dirty="0" smtClean="0">
                <a:solidFill>
                  <a:srgbClr val="000000"/>
                </a:solidFill>
              </a:rPr>
              <a:t> </a:t>
            </a:r>
            <a:r>
              <a:rPr lang="en-GB" sz="1600" dirty="0">
                <a:solidFill>
                  <a:srgbClr val="000000"/>
                </a:solidFill>
              </a:rPr>
              <a:t>(Northern Ellesmere Domain): </a:t>
            </a:r>
            <a:endParaRPr lang="en-GB" sz="1600" dirty="0" smtClean="0">
              <a:solidFill>
                <a:srgbClr val="000000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000000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000000"/>
                </a:solidFill>
              </a:rPr>
              <a:t>old rocks/mostly old deformation/some young deformation</a:t>
            </a:r>
            <a:endParaRPr lang="en-GB" sz="1600" b="1" dirty="0">
              <a:solidFill>
                <a:srgbClr val="000000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000000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rgbClr val="FF3300"/>
                </a:solidFill>
              </a:rPr>
              <a:t>HSB</a:t>
            </a:r>
            <a:r>
              <a:rPr lang="en-GB" sz="1600" dirty="0" smtClean="0">
                <a:solidFill>
                  <a:srgbClr val="000000"/>
                </a:solidFill>
              </a:rPr>
              <a:t> </a:t>
            </a:r>
            <a:r>
              <a:rPr lang="en-GB" sz="1600" dirty="0">
                <a:solidFill>
                  <a:srgbClr val="000000"/>
                </a:solidFill>
              </a:rPr>
              <a:t>(Hazen Stable Block</a:t>
            </a:r>
            <a:r>
              <a:rPr lang="en-GB" sz="1600" dirty="0" smtClean="0">
                <a:solidFill>
                  <a:srgbClr val="000000"/>
                </a:solidFill>
              </a:rPr>
              <a:t>):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000000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000000"/>
                </a:solidFill>
              </a:rPr>
              <a:t>old rocks/severe old deformation/no young deformation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000000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FF3300"/>
                </a:solidFill>
              </a:rPr>
              <a:t>CED</a:t>
            </a:r>
            <a:r>
              <a:rPr lang="en-GB" sz="1600" dirty="0">
                <a:solidFill>
                  <a:srgbClr val="000000"/>
                </a:solidFill>
              </a:rPr>
              <a:t> (Central Ellesmere Domain</a:t>
            </a:r>
            <a:r>
              <a:rPr lang="en-GB" sz="1600" dirty="0" smtClean="0">
                <a:solidFill>
                  <a:srgbClr val="000000"/>
                </a:solidFill>
              </a:rPr>
              <a:t>):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000000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000000"/>
                </a:solidFill>
              </a:rPr>
              <a:t>old rocks/young deformation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 sz="1700" b="1" dirty="0" smtClean="0">
              <a:solidFill>
                <a:srgbClr val="000000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rgbClr val="000000"/>
                </a:solidFill>
              </a:rPr>
              <a:t>*old – Precambrian-Early Palaeozoic (Caledonian-aged deformation)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rgbClr val="000000"/>
                </a:solidFill>
              </a:rPr>
              <a:t>*young – Mesozoic-</a:t>
            </a:r>
            <a:r>
              <a:rPr lang="en-GB" sz="1600" dirty="0" err="1" smtClean="0">
                <a:solidFill>
                  <a:srgbClr val="000000"/>
                </a:solidFill>
              </a:rPr>
              <a:t>Cenozoic</a:t>
            </a:r>
            <a:r>
              <a:rPr lang="en-GB" sz="1600" dirty="0" smtClean="0">
                <a:solidFill>
                  <a:srgbClr val="000000"/>
                </a:solidFill>
              </a:rPr>
              <a:t> (</a:t>
            </a:r>
            <a:r>
              <a:rPr lang="en-GB" sz="1600" dirty="0" err="1" smtClean="0">
                <a:solidFill>
                  <a:srgbClr val="000000"/>
                </a:solidFill>
              </a:rPr>
              <a:t>Eurekan</a:t>
            </a:r>
            <a:r>
              <a:rPr lang="en-GB" sz="1600" dirty="0" smtClean="0">
                <a:solidFill>
                  <a:srgbClr val="000000"/>
                </a:solidFill>
              </a:rPr>
              <a:t>-aged deformation</a:t>
            </a:r>
            <a:r>
              <a:rPr lang="en-GB" sz="1400" dirty="0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5508625" y="1844824"/>
            <a:ext cx="3311525" cy="0"/>
          </a:xfrm>
          <a:prstGeom prst="line">
            <a:avLst/>
          </a:prstGeom>
          <a:noFill/>
          <a:ln w="38100" cap="rnd">
            <a:solidFill>
              <a:srgbClr val="FF33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>
            <a:off x="5508104" y="3068960"/>
            <a:ext cx="3311525" cy="0"/>
          </a:xfrm>
          <a:prstGeom prst="line">
            <a:avLst/>
          </a:prstGeom>
          <a:noFill/>
          <a:ln w="38100" cap="rnd">
            <a:solidFill>
              <a:srgbClr val="FF33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>
            <a:off x="5508104" y="4293096"/>
            <a:ext cx="3311525" cy="0"/>
          </a:xfrm>
          <a:prstGeom prst="line">
            <a:avLst/>
          </a:prstGeom>
          <a:noFill/>
          <a:ln w="38100" cap="rnd">
            <a:solidFill>
              <a:srgbClr val="FF33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5508104" y="5229200"/>
            <a:ext cx="3311525" cy="0"/>
          </a:xfrm>
          <a:prstGeom prst="line">
            <a:avLst/>
          </a:prstGeom>
          <a:noFill/>
          <a:ln w="38100" cap="rnd">
            <a:solidFill>
              <a:srgbClr val="FF33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267744" y="404664"/>
            <a:ext cx="1512168" cy="2016224"/>
          </a:xfrm>
          <a:prstGeom prst="rect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79388" y="6742113"/>
            <a:ext cx="5184775" cy="242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324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 descr="SEIS-UK_Fig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065" y="209550"/>
            <a:ext cx="6480175" cy="6437313"/>
          </a:xfrm>
          <a:prstGeom prst="rect">
            <a:avLst/>
          </a:prstGeom>
          <a:noFill/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6732240" y="188640"/>
            <a:ext cx="241176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000" u="sng" dirty="0" smtClean="0">
                <a:solidFill>
                  <a:srgbClr val="000000"/>
                </a:solidFill>
              </a:rPr>
              <a:t>Crustal structure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z="2000" dirty="0">
              <a:solidFill>
                <a:srgbClr val="000000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>
                <a:solidFill>
                  <a:srgbClr val="000000"/>
                </a:solidFill>
              </a:rPr>
              <a:t>Depth </a:t>
            </a:r>
            <a:r>
              <a:rPr lang="en-GB" sz="2000" dirty="0">
                <a:solidFill>
                  <a:srgbClr val="000000"/>
                </a:solidFill>
              </a:rPr>
              <a:t>to Moho (km</a:t>
            </a:r>
            <a:r>
              <a:rPr lang="en-GB" sz="2000" dirty="0" smtClean="0">
                <a:solidFill>
                  <a:srgbClr val="000000"/>
                </a:solidFill>
              </a:rPr>
              <a:t>) by </a:t>
            </a:r>
            <a:r>
              <a:rPr lang="en-GB" sz="2000" dirty="0">
                <a:solidFill>
                  <a:srgbClr val="000000"/>
                </a:solidFill>
              </a:rPr>
              <a:t>filtering and </a:t>
            </a:r>
            <a:r>
              <a:rPr lang="en-GB" sz="2000" dirty="0" smtClean="0">
                <a:solidFill>
                  <a:srgbClr val="000000"/>
                </a:solidFill>
              </a:rPr>
              <a:t>inversion of the sediment and water corrected gravity field of the </a:t>
            </a:r>
            <a:r>
              <a:rPr lang="en-GB" sz="2000" dirty="0" err="1" smtClean="0">
                <a:solidFill>
                  <a:srgbClr val="000000"/>
                </a:solidFill>
              </a:rPr>
              <a:t>Innuitian</a:t>
            </a:r>
            <a:r>
              <a:rPr lang="en-GB" sz="2000" dirty="0" smtClean="0">
                <a:solidFill>
                  <a:srgbClr val="000000"/>
                </a:solidFill>
              </a:rPr>
              <a:t> region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732240" y="5746030"/>
            <a:ext cx="241176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rgbClr val="000000"/>
                </a:solidFill>
              </a:rPr>
              <a:t>Oakey &amp; Stephenson</a:t>
            </a:r>
            <a:r>
              <a:rPr lang="en-GB" dirty="0">
                <a:solidFill>
                  <a:srgbClr val="000000"/>
                </a:solidFill>
              </a:rPr>
              <a:t>, 2008; </a:t>
            </a:r>
            <a:r>
              <a:rPr lang="en-GB" i="1" dirty="0">
                <a:solidFill>
                  <a:srgbClr val="000000"/>
                </a:solidFill>
              </a:rPr>
              <a:t>Geophysical Journal International</a:t>
            </a:r>
          </a:p>
        </p:txBody>
      </p:sp>
    </p:spTree>
    <p:extLst>
      <p:ext uri="{BB962C8B-B14F-4D97-AF65-F5344CB8AC3E}">
        <p14:creationId xmlns:p14="http://schemas.microsoft.com/office/powerpoint/2010/main" val="1773070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404664"/>
            <a:ext cx="6772275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69068" y="5663297"/>
            <a:ext cx="88058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/>
            <a:r>
              <a:rPr lang="en-US" altLang="en-US" dirty="0" smtClean="0">
                <a:solidFill>
                  <a:srgbClr val="000000"/>
                </a:solidFill>
                <a:latin typeface="Arial"/>
              </a:rPr>
              <a:t>“</a:t>
            </a:r>
            <a:r>
              <a:rPr lang="en-US" altLang="en-US" dirty="0" err="1" smtClean="0">
                <a:solidFill>
                  <a:srgbClr val="000000"/>
                </a:solidFill>
                <a:latin typeface="Arial"/>
              </a:rPr>
              <a:t>Sunda</a:t>
            </a:r>
            <a:r>
              <a:rPr lang="en-US" altLang="en-US" dirty="0" smtClean="0">
                <a:solidFill>
                  <a:srgbClr val="000000"/>
                </a:solidFill>
                <a:latin typeface="Arial"/>
              </a:rPr>
              <a:t> fold” (Lowell, 1995)</a:t>
            </a:r>
            <a:endParaRPr lang="en-US" alt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3830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32040" y="6669360"/>
            <a:ext cx="3816424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</a:endParaRPr>
          </a:p>
        </p:txBody>
      </p:sp>
      <p:pic>
        <p:nvPicPr>
          <p:cNvPr id="1026" name="Picture 2" descr="D:\ABZ-PC190313\MANUSCRIPTS and research activities\Ellesmere fieldwork\RF project with Aarhus\13march\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675456"/>
            <a:ext cx="10184423" cy="51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9552" y="26064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prstClr val="black"/>
                </a:solidFill>
                <a:latin typeface="Arial" charset="0"/>
              </a:rPr>
              <a:t>N</a:t>
            </a:r>
            <a:endParaRPr lang="en-GB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8424" y="26064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prstClr val="black"/>
                </a:solidFill>
                <a:latin typeface="Arial" charset="0"/>
              </a:rPr>
              <a:t>S</a:t>
            </a:r>
            <a:endParaRPr lang="en-GB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55526"/>
            <a:ext cx="8601889" cy="305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735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791" y="908720"/>
            <a:ext cx="9265580" cy="31683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4437112"/>
            <a:ext cx="5328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/>
              <a:t>S</a:t>
            </a:r>
            <a:r>
              <a:rPr lang="en-GB" sz="2000" dirty="0"/>
              <a:t>-wave model results </a:t>
            </a:r>
            <a:r>
              <a:rPr lang="en-GB" sz="2000" dirty="0" smtClean="0"/>
              <a:t>(upper panel</a:t>
            </a:r>
            <a:r>
              <a:rPr lang="en-GB" sz="2000" dirty="0"/>
              <a:t>) and </a:t>
            </a:r>
            <a:r>
              <a:rPr lang="en-GB" sz="2000" i="1" dirty="0"/>
              <a:t>P</a:t>
            </a:r>
            <a:r>
              <a:rPr lang="en-GB" sz="2000" dirty="0"/>
              <a:t>-wave model results (lower panel) interpolated between each </a:t>
            </a:r>
            <a:r>
              <a:rPr lang="en-GB" sz="2000" dirty="0" smtClean="0"/>
              <a:t>back-azimuth </a:t>
            </a:r>
            <a:r>
              <a:rPr lang="en-GB" sz="2000" dirty="0"/>
              <a:t>bin and </a:t>
            </a:r>
            <a:r>
              <a:rPr lang="en-GB" sz="2000" dirty="0" smtClean="0"/>
              <a:t>along </a:t>
            </a:r>
            <a:r>
              <a:rPr lang="en-GB" sz="2000" dirty="0"/>
              <a:t>the </a:t>
            </a:r>
            <a:r>
              <a:rPr lang="en-GB" sz="2000" dirty="0" smtClean="0"/>
              <a:t>average ray </a:t>
            </a:r>
            <a:r>
              <a:rPr lang="en-GB" sz="2000" dirty="0"/>
              <a:t>path (black lines</a:t>
            </a:r>
            <a:r>
              <a:rPr lang="en-GB" sz="2000" dirty="0" smtClean="0"/>
              <a:t>) projected onto a profile across Ellesmere Island. M—Moho.</a:t>
            </a:r>
            <a:endParaRPr lang="en-GB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188640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Receiver Functions – interpretation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293096"/>
            <a:ext cx="2260911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174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791" y="908720"/>
            <a:ext cx="9265580" cy="31683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544" y="188640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Receiver Functions – interpretation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293096"/>
            <a:ext cx="2260911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1" y="4167700"/>
            <a:ext cx="4176464" cy="269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084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396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4437112"/>
            <a:ext cx="53285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As before but with crust resolved into geological layers, with interpolated segments indicated and </a:t>
            </a:r>
            <a:r>
              <a:rPr lang="en-GB" sz="2000" dirty="0" err="1" smtClean="0"/>
              <a:t>Funck</a:t>
            </a:r>
            <a:r>
              <a:rPr lang="en-GB" sz="2000" dirty="0" smtClean="0"/>
              <a:t> et al. (2011</a:t>
            </a:r>
            <a:r>
              <a:rPr lang="en-GB" sz="2000" dirty="0"/>
              <a:t>) WARR velocity </a:t>
            </a:r>
            <a:r>
              <a:rPr lang="en-GB" sz="2000" dirty="0" smtClean="0"/>
              <a:t>model added, as well as profiles (lower panel) utilising EUNU and ALE permanent stations and Jackson et al. (2010) WARR velocity model added. M—Moho.</a:t>
            </a:r>
            <a:endParaRPr lang="en-GB" sz="20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293096"/>
            <a:ext cx="2260911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336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721" y="2708920"/>
            <a:ext cx="6810301" cy="3854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188640"/>
            <a:ext cx="6044401" cy="225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00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24544" y="188640"/>
            <a:ext cx="9865096" cy="9793088"/>
            <a:chOff x="-324544" y="332656"/>
            <a:chExt cx="9865096" cy="979308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2656"/>
              <a:ext cx="9144000" cy="9615221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-324544" y="5157192"/>
              <a:ext cx="9865096" cy="4968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0" y="522920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Available deep geophysical data in the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area of Ellesmere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Island showing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where they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provide Moho depth constraints. Small circles – wide-angle seismic data. Large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circles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Receiver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unction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data. Triangles – seismological stations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Background (a) –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Moho depth from gravity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modelling (Oakey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&amp; Stephenson 2008).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Background (b) – Moho depth incorporating new data (Schiffer &amp; Stephenson 2017)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959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24544" y="-4779912"/>
            <a:ext cx="9865096" cy="9793088"/>
            <a:chOff x="-324544" y="-4707904"/>
            <a:chExt cx="9865096" cy="979308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4530037"/>
              <a:ext cx="9144000" cy="9615221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-324544" y="-4707904"/>
              <a:ext cx="9865096" cy="4968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0" y="522920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Available deep geophysical data in the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area of Ellesmere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Island showing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where they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provide Moho depth constraints. Small circles – wide-angle seismic data. Large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circles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Receiver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unction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data. Triangles – seismological stations.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Background (c) – Depth to “basement” (Schiffer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&amp; Stephenson 2017)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Background (b) – Thickness of crystalline crust (Schiffer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&amp; Stephenson 2017)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213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4073"/>
            <a:ext cx="4134325" cy="71813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76056" y="34746"/>
            <a:ext cx="38164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Structural cross-sections (double red lines) made by </a:t>
            </a:r>
            <a:r>
              <a:rPr lang="en-GB" dirty="0" err="1" smtClean="0"/>
              <a:t>Piepjohn</a:t>
            </a:r>
            <a:r>
              <a:rPr lang="en-GB" dirty="0" smtClean="0"/>
              <a:t> &amp; von </a:t>
            </a:r>
            <a:r>
              <a:rPr lang="en-GB" dirty="0" err="1" smtClean="0"/>
              <a:t>Gosen</a:t>
            </a:r>
            <a:r>
              <a:rPr lang="en-GB" dirty="0" smtClean="0"/>
              <a:t> (2017; see also </a:t>
            </a:r>
            <a:r>
              <a:rPr lang="en-GB" dirty="0" err="1" smtClean="0"/>
              <a:t>Piepjohn</a:t>
            </a:r>
            <a:r>
              <a:rPr lang="en-GB" dirty="0" smtClean="0"/>
              <a:t>, von </a:t>
            </a:r>
            <a:r>
              <a:rPr lang="en-GB" dirty="0" err="1" smtClean="0"/>
              <a:t>Gosen</a:t>
            </a:r>
            <a:r>
              <a:rPr lang="en-GB" dirty="0" smtClean="0"/>
              <a:t> &amp; </a:t>
            </a:r>
            <a:r>
              <a:rPr lang="en-GB" dirty="0" err="1" smtClean="0"/>
              <a:t>Tessensohn</a:t>
            </a:r>
            <a:r>
              <a:rPr lang="en-GB" dirty="0" smtClean="0"/>
              <a:t> 2017) and compiled into a regional cross-section projected onto (solid and double) blue line, this then used as an </a:t>
            </a:r>
            <a:r>
              <a:rPr lang="en-GB" i="1" dirty="0" smtClean="0"/>
              <a:t>image and surface “boundary condition” </a:t>
            </a:r>
            <a:r>
              <a:rPr lang="en-GB" dirty="0" smtClean="0"/>
              <a:t>for gravity 2-D modelling along </a:t>
            </a:r>
            <a:r>
              <a:rPr lang="en-GB" dirty="0"/>
              <a:t>the (solid and double) blue </a:t>
            </a:r>
            <a:r>
              <a:rPr lang="en-GB" dirty="0" smtClean="0"/>
              <a:t>line. The starting density structure for the gravity modelling is based on the P- and S-wave velocity model derived from the Receiver Functions.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4149080"/>
            <a:ext cx="4176464" cy="269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51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08520" y="-99392"/>
            <a:ext cx="9252520" cy="7200800"/>
            <a:chOff x="920705" y="188640"/>
            <a:chExt cx="9252520" cy="7200800"/>
          </a:xfrm>
        </p:grpSpPr>
        <p:grpSp>
          <p:nvGrpSpPr>
            <p:cNvPr id="8" name="Group 7"/>
            <p:cNvGrpSpPr/>
            <p:nvPr/>
          </p:nvGrpSpPr>
          <p:grpSpPr>
            <a:xfrm>
              <a:off x="920705" y="188640"/>
              <a:ext cx="9252520" cy="7200800"/>
              <a:chOff x="1475656" y="1055718"/>
              <a:chExt cx="6151390" cy="4965570"/>
            </a:xfrm>
          </p:grpSpPr>
          <p:pic>
            <p:nvPicPr>
              <p:cNvPr id="4099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0770" y="1382081"/>
                <a:ext cx="5544615" cy="4567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Rectangle 2"/>
              <p:cNvSpPr/>
              <p:nvPr/>
            </p:nvSpPr>
            <p:spPr>
              <a:xfrm>
                <a:off x="6444208" y="3140968"/>
                <a:ext cx="730512" cy="24486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6576" y="3222283"/>
                <a:ext cx="485775" cy="228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7160978" y="1196752"/>
                <a:ext cx="466068" cy="48245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835697" y="5589598"/>
                <a:ext cx="5616623" cy="4316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1475656" y="1055718"/>
                <a:ext cx="466068" cy="48245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941724" y="1127726"/>
                <a:ext cx="5227638" cy="2391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1941724" y="1366848"/>
                <a:ext cx="5227638" cy="4222750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5220072" y="1844824"/>
              <a:ext cx="1152128" cy="331236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51014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632"/>
            <a:ext cx="9144000" cy="61867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4179" y="188640"/>
            <a:ext cx="749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observed gravity: black line / </a:t>
            </a:r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RF model: blue line </a:t>
            </a:r>
            <a:r>
              <a:rPr lang="en-GB" dirty="0" smtClean="0"/>
              <a:t>/ </a:t>
            </a:r>
            <a:r>
              <a:rPr lang="en-GB" dirty="0" smtClean="0">
                <a:solidFill>
                  <a:srgbClr val="FF0000"/>
                </a:solidFill>
              </a:rPr>
              <a:t>RF model adjusted: red line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5209" y="3170838"/>
            <a:ext cx="231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B050"/>
                </a:solidFill>
              </a:rPr>
              <a:t>topography: green line</a:t>
            </a:r>
            <a:endParaRPr lang="en-GB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421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518"/>
            <a:ext cx="6125780" cy="387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8768"/>
            <a:ext cx="459105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41242" y="188640"/>
            <a:ext cx="3302758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000000"/>
                </a:solidFill>
              </a:rPr>
              <a:t>Basin inversion can be defined as “a basin controlled by a fault system that has been subsequently compressed-trans-pressed producing uplift and partial extrusion of the basin fill” (Cooper et al., 1989). Original normal faults are often, but not always, reactivated as reverse faults.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FF0000"/>
                </a:solidFill>
              </a:rPr>
              <a:t>Basin inversion occurs at a crustal-lithosphere scale.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328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632"/>
            <a:ext cx="9144000" cy="61867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4179" y="188640"/>
            <a:ext cx="749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observed gravity: black line / </a:t>
            </a:r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RF model: blue line </a:t>
            </a:r>
            <a:r>
              <a:rPr lang="en-GB" dirty="0" smtClean="0"/>
              <a:t>/ </a:t>
            </a:r>
            <a:r>
              <a:rPr lang="en-GB" dirty="0" smtClean="0">
                <a:solidFill>
                  <a:srgbClr val="FF0000"/>
                </a:solidFill>
              </a:rPr>
              <a:t>RF model adjusted: red line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15209" y="3170838"/>
            <a:ext cx="231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B050"/>
                </a:solidFill>
              </a:rPr>
              <a:t>topography: green line</a:t>
            </a:r>
            <a:endParaRPr lang="en-GB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353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52536" y="-357064"/>
            <a:ext cx="9721080" cy="6522368"/>
            <a:chOff x="-252536" y="0"/>
            <a:chExt cx="9721080" cy="65223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5632"/>
              <a:ext cx="9144000" cy="6186736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-252536" y="0"/>
              <a:ext cx="9721080" cy="3429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39552" y="476672"/>
            <a:ext cx="83529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Segment 1</a:t>
            </a:r>
          </a:p>
          <a:p>
            <a:endParaRPr lang="en-GB" sz="20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Pearya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Terrane h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igh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velocity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 density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lower crustal body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 mafic “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underplate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” linked to Cretaceous-Paleogene HALIP?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-No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strong evidence of crustal affinity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change at the Petersen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Bay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Fault</a:t>
            </a:r>
          </a:p>
        </p:txBody>
      </p:sp>
    </p:spTree>
    <p:extLst>
      <p:ext uri="{BB962C8B-B14F-4D97-AF65-F5344CB8AC3E}">
        <p14:creationId xmlns:p14="http://schemas.microsoft.com/office/powerpoint/2010/main" val="4095770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52536" y="-357064"/>
            <a:ext cx="9721080" cy="6522368"/>
            <a:chOff x="-252536" y="0"/>
            <a:chExt cx="9721080" cy="65223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5632"/>
              <a:ext cx="9144000" cy="6186736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-252536" y="0"/>
              <a:ext cx="9721080" cy="3429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39552" y="476672"/>
            <a:ext cx="83529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Segment 2</a:t>
            </a:r>
          </a:p>
          <a:p>
            <a:endParaRPr lang="en-GB" sz="20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Abrupt deepening of top crystalline basement at ~km 80 – speculatively a pre-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Eurekan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basement involving thrust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-Northern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Ellesmere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Eurekan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shortening expressed as a crustal-scale “pop-up” structure underlain by and centred on a crystalline basement high (at ~ km 160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-Moho geometry possibly indicative of crustal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underthrusting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718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52536" y="-357064"/>
            <a:ext cx="9721080" cy="6522368"/>
            <a:chOff x="-252536" y="0"/>
            <a:chExt cx="9721080" cy="65223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5632"/>
              <a:ext cx="9144000" cy="6186736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-252536" y="0"/>
              <a:ext cx="9721080" cy="3429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39552" y="476672"/>
            <a:ext cx="8352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Segment 3</a:t>
            </a:r>
          </a:p>
          <a:p>
            <a:endParaRPr lang="en-GB" sz="20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Eurekan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-aged structural detachment beneath Hazen Plateau though there is no direct evidence from the crustal model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-Hazen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Plateau high velocity and density lower crustal body – inherited from Early Palaeozoic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Franklinian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margin or linked to Late Palaeozoic Sverdrup Basin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formation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017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52536" y="-357064"/>
            <a:ext cx="9721080" cy="6522368"/>
            <a:chOff x="-252536" y="0"/>
            <a:chExt cx="9721080" cy="65223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5632"/>
              <a:ext cx="9144000" cy="6186736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-252536" y="0"/>
              <a:ext cx="9721080" cy="3429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39552" y="476672"/>
            <a:ext cx="83529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Segments 4-5</a:t>
            </a:r>
          </a:p>
          <a:p>
            <a:endParaRPr lang="en-GB" sz="20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Thickest crust and deepest Moho Central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Ellesmerian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foldbelt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– crystalline crust as a whole flexed downwards to the north beneath the load of the structurally thickened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supracrustal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strata of the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foldbelt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118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52536" y="-357064"/>
            <a:ext cx="9721080" cy="6522368"/>
            <a:chOff x="-252536" y="0"/>
            <a:chExt cx="9721080" cy="65223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5632"/>
              <a:ext cx="9144000" cy="6186736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-252536" y="0"/>
              <a:ext cx="9721080" cy="3429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39552" y="476672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Eurekan</a:t>
            </a:r>
            <a:r>
              <a:rPr lang="en-GB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lithosphere shortening</a:t>
            </a:r>
          </a:p>
          <a:p>
            <a:endParaRPr lang="en-GB" sz="20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-Tens of kilometres at most (no quantitative analysis done)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36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rris_ellesmer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3678" y="-243407"/>
            <a:ext cx="9237678" cy="7402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083826" y="5805264"/>
            <a:ext cx="2808654" cy="861774"/>
          </a:xfrm>
          <a:prstGeom prst="rect">
            <a:avLst/>
          </a:prstGeom>
          <a:solidFill>
            <a:srgbClr val="E6E6E6">
              <a:alpha val="50196"/>
            </a:srgbClr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b="1" i="1" dirty="0" smtClean="0">
                <a:solidFill>
                  <a:srgbClr val="FFFF00"/>
                </a:solidFill>
              </a:rPr>
              <a:t>Ellesmere Island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err="1" smtClean="0">
                <a:solidFill>
                  <a:srgbClr val="FFFF00"/>
                </a:solidFill>
              </a:rPr>
              <a:t>Lawren</a:t>
            </a:r>
            <a:r>
              <a:rPr lang="en-GB" sz="1600" b="1" dirty="0" smtClean="0">
                <a:solidFill>
                  <a:srgbClr val="FFFF00"/>
                </a:solidFill>
              </a:rPr>
              <a:t> Harris (1885-1970)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FFFF00"/>
                </a:solidFill>
              </a:rPr>
              <a:t>Member, “Group of Seven”</a:t>
            </a:r>
            <a:endParaRPr lang="en-GB" sz="16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35896" y="2708920"/>
            <a:ext cx="1617751" cy="584775"/>
          </a:xfrm>
          <a:prstGeom prst="rect">
            <a:avLst/>
          </a:prstGeom>
          <a:solidFill>
            <a:srgbClr val="E6E6E6">
              <a:alpha val="34902"/>
            </a:srgbClr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3200" b="1" i="1" dirty="0" smtClean="0">
                <a:solidFill>
                  <a:srgbClr val="FFFF00"/>
                </a:solidFill>
              </a:rPr>
              <a:t>Thanks</a:t>
            </a:r>
            <a:endParaRPr lang="en-GB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699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786" y="-315415"/>
            <a:ext cx="9542688" cy="7560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0152" y="0"/>
            <a:ext cx="2717411" cy="861774"/>
          </a:xfrm>
          <a:prstGeom prst="rect">
            <a:avLst/>
          </a:prstGeom>
          <a:solidFill>
            <a:srgbClr val="E6E6E6">
              <a:alpha val="50196"/>
            </a:srgbClr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b="1" i="1" dirty="0" smtClean="0">
                <a:solidFill>
                  <a:srgbClr val="FFFF00"/>
                </a:solidFill>
              </a:rPr>
              <a:t>Midnight Sun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FFFF00"/>
                </a:solidFill>
              </a:rPr>
              <a:t>Eric </a:t>
            </a:r>
            <a:r>
              <a:rPr lang="en-GB" sz="1600" b="1" dirty="0" err="1" smtClean="0">
                <a:solidFill>
                  <a:srgbClr val="FFFF00"/>
                </a:solidFill>
              </a:rPr>
              <a:t>Ravilious</a:t>
            </a:r>
            <a:r>
              <a:rPr lang="en-GB" sz="1600" b="1" dirty="0" smtClean="0">
                <a:solidFill>
                  <a:srgbClr val="FFFF00"/>
                </a:solidFill>
              </a:rPr>
              <a:t> (1903-1942)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FFFF00"/>
                </a:solidFill>
              </a:rPr>
              <a:t>died </a:t>
            </a:r>
            <a:r>
              <a:rPr lang="en-GB" sz="1600" b="1" dirty="0" err="1" smtClean="0">
                <a:solidFill>
                  <a:srgbClr val="FFFF00"/>
                </a:solidFill>
              </a:rPr>
              <a:t>Kaldadarnes</a:t>
            </a:r>
            <a:r>
              <a:rPr lang="en-GB" sz="1600" b="1" dirty="0" smtClean="0">
                <a:solidFill>
                  <a:srgbClr val="FFFF00"/>
                </a:solidFill>
              </a:rPr>
              <a:t>, Iceland</a:t>
            </a:r>
          </a:p>
        </p:txBody>
      </p:sp>
    </p:spTree>
    <p:extLst>
      <p:ext uri="{BB962C8B-B14F-4D97-AF65-F5344CB8AC3E}">
        <p14:creationId xmlns:p14="http://schemas.microsoft.com/office/powerpoint/2010/main" val="3637861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786" y="-315415"/>
            <a:ext cx="9542688" cy="7560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0152" y="0"/>
            <a:ext cx="2797561" cy="1107996"/>
          </a:xfrm>
          <a:prstGeom prst="rect">
            <a:avLst/>
          </a:prstGeom>
          <a:solidFill>
            <a:srgbClr val="E6E6E6">
              <a:alpha val="50196"/>
            </a:srgbClr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b="1" i="1" dirty="0" smtClean="0">
                <a:solidFill>
                  <a:srgbClr val="FFFF00"/>
                </a:solidFill>
              </a:rPr>
              <a:t>Midnight Sun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FFFF00"/>
                </a:solidFill>
              </a:rPr>
              <a:t>Eric </a:t>
            </a:r>
            <a:r>
              <a:rPr lang="en-GB" sz="1600" b="1" dirty="0" err="1" smtClean="0">
                <a:solidFill>
                  <a:srgbClr val="FFFF00"/>
                </a:solidFill>
              </a:rPr>
              <a:t>Ravilious</a:t>
            </a:r>
            <a:r>
              <a:rPr lang="en-GB" sz="1600" b="1" dirty="0" smtClean="0">
                <a:solidFill>
                  <a:srgbClr val="FFFF00"/>
                </a:solidFill>
              </a:rPr>
              <a:t> (1903-1942)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FFFF00"/>
                </a:solidFill>
              </a:rPr>
              <a:t>died </a:t>
            </a:r>
            <a:r>
              <a:rPr lang="en-GB" sz="1600" b="1" dirty="0" err="1" smtClean="0">
                <a:solidFill>
                  <a:srgbClr val="FFFF00"/>
                </a:solidFill>
              </a:rPr>
              <a:t>Kaldadarnes</a:t>
            </a:r>
            <a:r>
              <a:rPr lang="en-GB" sz="1600" b="1" dirty="0" smtClean="0">
                <a:solidFill>
                  <a:srgbClr val="FFFF00"/>
                </a:solidFill>
              </a:rPr>
              <a:t>, Iceland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 smtClean="0">
                <a:solidFill>
                  <a:srgbClr val="FFFF00"/>
                </a:solidFill>
              </a:rPr>
              <a:t>Explanation: mantle plume</a:t>
            </a:r>
          </a:p>
        </p:txBody>
      </p:sp>
    </p:spTree>
    <p:extLst>
      <p:ext uri="{BB962C8B-B14F-4D97-AF65-F5344CB8AC3E}">
        <p14:creationId xmlns:p14="http://schemas.microsoft.com/office/powerpoint/2010/main" val="1168921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908720"/>
            <a:ext cx="705678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Late Cretaceous-</a:t>
            </a:r>
            <a:r>
              <a:rPr lang="en-GB" b="1" dirty="0" err="1" smtClean="0"/>
              <a:t>Cenozoic</a:t>
            </a:r>
            <a:r>
              <a:rPr lang="en-GB" b="1" dirty="0" smtClean="0"/>
              <a:t> intraplate deformation in the North Atlantic-western Tethys realm</a:t>
            </a:r>
          </a:p>
          <a:p>
            <a:endParaRPr lang="en-GB" dirty="0"/>
          </a:p>
          <a:p>
            <a:r>
              <a:rPr lang="en-GB" dirty="0" smtClean="0"/>
              <a:t>-deformation removed from the incipient/forming plate boundary</a:t>
            </a:r>
          </a:p>
          <a:p>
            <a:r>
              <a:rPr lang="en-GB" dirty="0" smtClean="0"/>
              <a:t>-tectonic deformation recorded by fault activity (mainly)</a:t>
            </a:r>
          </a:p>
          <a:p>
            <a:r>
              <a:rPr lang="en-GB" dirty="0" smtClean="0"/>
              <a:t>-inversion structures</a:t>
            </a:r>
          </a:p>
          <a:p>
            <a:r>
              <a:rPr lang="en-GB" dirty="0" smtClean="0"/>
              <a:t>-structural reactivations</a:t>
            </a:r>
          </a:p>
          <a:p>
            <a:endParaRPr lang="en-GB" dirty="0"/>
          </a:p>
          <a:p>
            <a:r>
              <a:rPr lang="en-GB" dirty="0" smtClean="0"/>
              <a:t>-map or series of maps (updated Ziegler maps)</a:t>
            </a:r>
          </a:p>
          <a:p>
            <a:r>
              <a:rPr lang="en-GB" dirty="0"/>
              <a:t>-</a:t>
            </a:r>
            <a:r>
              <a:rPr lang="en-GB" dirty="0" smtClean="0"/>
              <a:t>Late Cretaceous/Palaeocene/Eocene/Oligocene-Miocene</a:t>
            </a:r>
          </a:p>
          <a:p>
            <a:r>
              <a:rPr lang="en-GB" dirty="0" smtClean="0"/>
              <a:t>-base map and common set of </a:t>
            </a:r>
            <a:r>
              <a:rPr lang="en-GB" dirty="0" err="1" smtClean="0"/>
              <a:t>paleotectonic</a:t>
            </a:r>
            <a:r>
              <a:rPr lang="en-GB" dirty="0" smtClean="0"/>
              <a:t>/</a:t>
            </a:r>
            <a:r>
              <a:rPr lang="en-GB" dirty="0" err="1" smtClean="0"/>
              <a:t>paleogeographic</a:t>
            </a:r>
            <a:r>
              <a:rPr lang="en-GB" dirty="0" smtClean="0"/>
              <a:t> reconstructions</a:t>
            </a:r>
          </a:p>
          <a:p>
            <a:endParaRPr lang="en-GB" dirty="0"/>
          </a:p>
          <a:p>
            <a:r>
              <a:rPr lang="en-GB" dirty="0" smtClean="0"/>
              <a:t>-describe and correlate</a:t>
            </a:r>
          </a:p>
          <a:p>
            <a:r>
              <a:rPr lang="en-GB" dirty="0" smtClean="0"/>
              <a:t>-discuss style and timing of tectonic “moments” with plate boundary processes/reconfigurations</a:t>
            </a:r>
          </a:p>
          <a:p>
            <a:r>
              <a:rPr lang="en-GB" dirty="0" smtClean="0"/>
              <a:t>-speculate about cause and effect with global plate tectonics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203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2" descr="plate_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6769100" cy="6769100"/>
          </a:xfrm>
          <a:prstGeom prst="rect">
            <a:avLst/>
          </a:prstGeom>
          <a:noFill/>
        </p:spPr>
      </p:pic>
      <p:sp>
        <p:nvSpPr>
          <p:cNvPr id="242694" name="Text Box 6"/>
          <p:cNvSpPr txBox="1">
            <a:spLocks noChangeArrowheads="1"/>
          </p:cNvSpPr>
          <p:nvPr/>
        </p:nvSpPr>
        <p:spPr bwMode="auto">
          <a:xfrm>
            <a:off x="4263595" y="6394450"/>
            <a:ext cx="2380523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1200" dirty="0">
                <a:latin typeface="Arial" pitchFamily="34" charset="0"/>
                <a:cs typeface="Arial" pitchFamily="34" charset="0"/>
              </a:rPr>
              <a:t>from Peter Ziegler’s atlas (1990)</a:t>
            </a:r>
          </a:p>
        </p:txBody>
      </p:sp>
      <p:sp>
        <p:nvSpPr>
          <p:cNvPr id="242699" name="Rectangle 11"/>
          <p:cNvSpPr>
            <a:spLocks noChangeArrowheads="1"/>
          </p:cNvSpPr>
          <p:nvPr/>
        </p:nvSpPr>
        <p:spPr bwMode="auto">
          <a:xfrm>
            <a:off x="3779838" y="3500438"/>
            <a:ext cx="792162" cy="792162"/>
          </a:xfrm>
          <a:prstGeom prst="rect">
            <a:avLst/>
          </a:prstGeom>
          <a:noFill/>
          <a:ln w="28575">
            <a:solidFill>
              <a:srgbClr val="FFCC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42701" name="Rectangle 13"/>
          <p:cNvSpPr>
            <a:spLocks noChangeArrowheads="1"/>
          </p:cNvSpPr>
          <p:nvPr/>
        </p:nvSpPr>
        <p:spPr bwMode="auto">
          <a:xfrm>
            <a:off x="5364163" y="3716338"/>
            <a:ext cx="792162" cy="7921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8" name="Group 27"/>
          <p:cNvGrpSpPr/>
          <p:nvPr/>
        </p:nvGrpSpPr>
        <p:grpSpPr>
          <a:xfrm rot="691104">
            <a:off x="3923928" y="3645024"/>
            <a:ext cx="487281" cy="288032"/>
            <a:chOff x="7397087" y="1340768"/>
            <a:chExt cx="736979" cy="504850"/>
          </a:xfrm>
        </p:grpSpPr>
        <p:sp>
          <p:nvSpPr>
            <p:cNvPr id="22" name="Freeform 21"/>
            <p:cNvSpPr/>
            <p:nvPr/>
          </p:nvSpPr>
          <p:spPr bwMode="auto">
            <a:xfrm>
              <a:off x="7397087" y="1608162"/>
              <a:ext cx="736979" cy="84160"/>
            </a:xfrm>
            <a:custGeom>
              <a:avLst/>
              <a:gdLst>
                <a:gd name="connsiteX0" fmla="*/ 0 w 736979"/>
                <a:gd name="connsiteY0" fmla="*/ 84160 h 84160"/>
                <a:gd name="connsiteX1" fmla="*/ 327546 w 736979"/>
                <a:gd name="connsiteY1" fmla="*/ 2274 h 84160"/>
                <a:gd name="connsiteX2" fmla="*/ 736979 w 736979"/>
                <a:gd name="connsiteY2" fmla="*/ 70513 h 8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6979" h="84160">
                  <a:moveTo>
                    <a:pt x="0" y="84160"/>
                  </a:moveTo>
                  <a:cubicBezTo>
                    <a:pt x="102358" y="44354"/>
                    <a:pt x="204716" y="4548"/>
                    <a:pt x="327546" y="2274"/>
                  </a:cubicBezTo>
                  <a:cubicBezTo>
                    <a:pt x="450376" y="0"/>
                    <a:pt x="666466" y="63689"/>
                    <a:pt x="736979" y="70513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 rot="5400000">
              <a:off x="7487530" y="1592796"/>
              <a:ext cx="504850" cy="79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grpSp>
        <p:nvGrpSpPr>
          <p:cNvPr id="29" name="Group 28"/>
          <p:cNvGrpSpPr/>
          <p:nvPr/>
        </p:nvGrpSpPr>
        <p:grpSpPr>
          <a:xfrm rot="11634260">
            <a:off x="5508104" y="4077072"/>
            <a:ext cx="487281" cy="288032"/>
            <a:chOff x="7397087" y="1340768"/>
            <a:chExt cx="736979" cy="504850"/>
          </a:xfrm>
        </p:grpSpPr>
        <p:sp>
          <p:nvSpPr>
            <p:cNvPr id="30" name="Freeform 29"/>
            <p:cNvSpPr/>
            <p:nvPr/>
          </p:nvSpPr>
          <p:spPr bwMode="auto">
            <a:xfrm>
              <a:off x="7397087" y="1608162"/>
              <a:ext cx="736979" cy="84160"/>
            </a:xfrm>
            <a:custGeom>
              <a:avLst/>
              <a:gdLst>
                <a:gd name="connsiteX0" fmla="*/ 0 w 736979"/>
                <a:gd name="connsiteY0" fmla="*/ 84160 h 84160"/>
                <a:gd name="connsiteX1" fmla="*/ 327546 w 736979"/>
                <a:gd name="connsiteY1" fmla="*/ 2274 h 84160"/>
                <a:gd name="connsiteX2" fmla="*/ 736979 w 736979"/>
                <a:gd name="connsiteY2" fmla="*/ 70513 h 8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6979" h="84160">
                  <a:moveTo>
                    <a:pt x="0" y="84160"/>
                  </a:moveTo>
                  <a:cubicBezTo>
                    <a:pt x="102358" y="44354"/>
                    <a:pt x="204716" y="4548"/>
                    <a:pt x="327546" y="2274"/>
                  </a:cubicBezTo>
                  <a:cubicBezTo>
                    <a:pt x="450376" y="0"/>
                    <a:pt x="666466" y="63689"/>
                    <a:pt x="736979" y="70513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 bwMode="auto">
            <a:xfrm rot="5400000">
              <a:off x="7487530" y="1592796"/>
              <a:ext cx="504850" cy="79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grpSp>
        <p:nvGrpSpPr>
          <p:cNvPr id="19" name="Group 18"/>
          <p:cNvGrpSpPr/>
          <p:nvPr/>
        </p:nvGrpSpPr>
        <p:grpSpPr>
          <a:xfrm>
            <a:off x="7092950" y="4941168"/>
            <a:ext cx="2051050" cy="1681088"/>
            <a:chOff x="7092950" y="2540000"/>
            <a:chExt cx="2051050" cy="1681088"/>
          </a:xfrm>
        </p:grpSpPr>
        <p:sp>
          <p:nvSpPr>
            <p:cNvPr id="242695" name="Text Box 7"/>
            <p:cNvSpPr txBox="1">
              <a:spLocks noChangeArrowheads="1"/>
            </p:cNvSpPr>
            <p:nvPr/>
          </p:nvSpPr>
          <p:spPr bwMode="auto">
            <a:xfrm>
              <a:off x="7092950" y="2540000"/>
              <a:ext cx="2051050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GB" sz="1600" dirty="0">
                  <a:latin typeface="Arial" pitchFamily="34" charset="0"/>
                  <a:cs typeface="Arial" pitchFamily="34" charset="0"/>
                </a:rPr>
                <a:t>Late </a:t>
              </a:r>
              <a:r>
                <a:rPr lang="en-GB" sz="1600" dirty="0" smtClean="0">
                  <a:latin typeface="Arial" pitchFamily="34" charset="0"/>
                  <a:cs typeface="Arial" pitchFamily="34" charset="0"/>
                </a:rPr>
                <a:t>Cretaceous-Palaeocene</a:t>
              </a:r>
              <a:r>
                <a:rPr lang="en-GB" sz="1600" dirty="0">
                  <a:latin typeface="Arial" pitchFamily="34" charset="0"/>
                  <a:cs typeface="Arial" pitchFamily="34" charset="0"/>
                </a:rPr>
                <a:t>:</a:t>
              </a:r>
            </a:p>
            <a:p>
              <a:pPr algn="l"/>
              <a:r>
                <a:rPr lang="en-GB" sz="1600" dirty="0" err="1">
                  <a:latin typeface="Arial" pitchFamily="34" charset="0"/>
                  <a:cs typeface="Arial" pitchFamily="34" charset="0"/>
                </a:rPr>
                <a:t>intraplate</a:t>
              </a:r>
              <a:r>
                <a:rPr lang="en-GB" sz="1600" dirty="0">
                  <a:latin typeface="Arial" pitchFamily="34" charset="0"/>
                  <a:cs typeface="Arial" pitchFamily="34" charset="0"/>
                </a:rPr>
                <a:t> inversion</a:t>
              </a:r>
            </a:p>
            <a:p>
              <a:pPr algn="l"/>
              <a:r>
                <a:rPr lang="en-GB" sz="1600" dirty="0">
                  <a:latin typeface="Arial" pitchFamily="34" charset="0"/>
                  <a:cs typeface="Arial" pitchFamily="34" charset="0"/>
                </a:rPr>
                <a:t>structures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 rot="10800000">
              <a:off x="7236295" y="3717032"/>
              <a:ext cx="936104" cy="504056"/>
              <a:chOff x="7397087" y="1340768"/>
              <a:chExt cx="736979" cy="504850"/>
            </a:xfrm>
          </p:grpSpPr>
          <p:sp>
            <p:nvSpPr>
              <p:cNvPr id="33" name="Freeform 32"/>
              <p:cNvSpPr/>
              <p:nvPr/>
            </p:nvSpPr>
            <p:spPr bwMode="auto">
              <a:xfrm>
                <a:off x="7397087" y="1608162"/>
                <a:ext cx="736979" cy="84160"/>
              </a:xfrm>
              <a:custGeom>
                <a:avLst/>
                <a:gdLst>
                  <a:gd name="connsiteX0" fmla="*/ 0 w 736979"/>
                  <a:gd name="connsiteY0" fmla="*/ 84160 h 84160"/>
                  <a:gd name="connsiteX1" fmla="*/ 327546 w 736979"/>
                  <a:gd name="connsiteY1" fmla="*/ 2274 h 84160"/>
                  <a:gd name="connsiteX2" fmla="*/ 736979 w 736979"/>
                  <a:gd name="connsiteY2" fmla="*/ 70513 h 84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6979" h="84160">
                    <a:moveTo>
                      <a:pt x="0" y="84160"/>
                    </a:moveTo>
                    <a:cubicBezTo>
                      <a:pt x="102358" y="44354"/>
                      <a:pt x="204716" y="4548"/>
                      <a:pt x="327546" y="2274"/>
                    </a:cubicBezTo>
                    <a:cubicBezTo>
                      <a:pt x="450376" y="0"/>
                      <a:pt x="666466" y="63689"/>
                      <a:pt x="736979" y="70513"/>
                    </a:cubicBez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cxnSp>
            <p:nvCxnSpPr>
              <p:cNvPr id="34" name="Straight Arrow Connector 33"/>
              <p:cNvCxnSpPr/>
              <p:nvPr/>
            </p:nvCxnSpPr>
            <p:spPr bwMode="auto">
              <a:xfrm rot="5400000">
                <a:off x="7487530" y="1592796"/>
                <a:ext cx="504850" cy="794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</p:grpSp>
      </p:grp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5269091" y="3316922"/>
            <a:ext cx="1067921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000" b="1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Dniepr</a:t>
            </a:r>
            <a:r>
              <a:rPr lang="en-US" sz="10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-Donets</a:t>
            </a:r>
          </a:p>
          <a:p>
            <a:pPr eaLnBrk="0" hangingPunct="0"/>
            <a:r>
              <a:rPr lang="en-US" sz="10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Basin</a:t>
            </a:r>
            <a:endParaRPr lang="en-US" sz="10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2982129" y="764704"/>
            <a:ext cx="792162" cy="7921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3011753" y="1516722"/>
            <a:ext cx="76815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000" b="1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Eurekan</a:t>
            </a:r>
            <a:endParaRPr lang="en-US" sz="10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/>
            <a:r>
              <a:rPr lang="en-US" sz="10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1000" b="1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Orogen</a:t>
            </a:r>
            <a:r>
              <a:rPr lang="en-US" sz="10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”</a:t>
            </a:r>
            <a:endParaRPr lang="en-US" sz="10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590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116632"/>
            <a:ext cx="8964488" cy="50504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0608" y="5194002"/>
            <a:ext cx="907199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Inversion structures on the European </a:t>
            </a:r>
            <a:r>
              <a:rPr lang="en-GB" sz="2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continent; thickness </a:t>
            </a:r>
            <a:r>
              <a:rPr lang="en-GB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Late Cretaceous-</a:t>
            </a:r>
            <a:r>
              <a:rPr lang="en-GB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Danian</a:t>
            </a:r>
            <a:r>
              <a:rPr lang="en-GB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depocentres</a:t>
            </a:r>
            <a:r>
              <a:rPr lang="en-GB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(yellow to brown colours increasing </a:t>
            </a:r>
            <a:r>
              <a:rPr lang="en-GB" sz="2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&gt;1500 </a:t>
            </a:r>
            <a:r>
              <a:rPr lang="en-GB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GB" sz="2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respectively), Middle-Late </a:t>
            </a:r>
            <a:r>
              <a:rPr lang="en-GB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Palaeocene </a:t>
            </a:r>
            <a:r>
              <a:rPr lang="en-GB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depocentres</a:t>
            </a:r>
            <a:r>
              <a:rPr lang="en-GB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(blue </a:t>
            </a:r>
            <a:r>
              <a:rPr lang="en-GB" sz="2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contours; red line is depositional limit), Polish Basin Palaeocene </a:t>
            </a:r>
            <a:r>
              <a:rPr lang="en-GB" sz="21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depocentre</a:t>
            </a:r>
            <a:r>
              <a:rPr lang="en-GB" sz="2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(green lines).</a:t>
            </a:r>
            <a:endParaRPr lang="en-GB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870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2557463" y="144016"/>
            <a:ext cx="11233919" cy="5733256"/>
            <a:chOff x="0" y="663"/>
            <a:chExt cx="5760" cy="2540"/>
          </a:xfrm>
        </p:grpSpPr>
        <p:sp>
          <p:nvSpPr>
            <p:cNvPr id="144387" name="Rectangle 3"/>
            <p:cNvSpPr>
              <a:spLocks noChangeArrowheads="1"/>
            </p:cNvSpPr>
            <p:nvPr/>
          </p:nvSpPr>
          <p:spPr bwMode="auto">
            <a:xfrm>
              <a:off x="0" y="663"/>
              <a:ext cx="5760" cy="254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44388" name="Picture 4" descr="Til Søren_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63"/>
              <a:ext cx="5760" cy="24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4389" name="Text Box 5"/>
          <p:cNvSpPr txBox="1">
            <a:spLocks noChangeArrowheads="1"/>
          </p:cNvSpPr>
          <p:nvPr/>
        </p:nvSpPr>
        <p:spPr bwMode="auto">
          <a:xfrm>
            <a:off x="339725" y="5002213"/>
            <a:ext cx="84804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endParaRPr lang="da-DK">
              <a:solidFill>
                <a:prstClr val="black"/>
              </a:solidFill>
            </a:endParaRPr>
          </a:p>
        </p:txBody>
      </p:sp>
      <p:sp>
        <p:nvSpPr>
          <p:cNvPr id="144390" name="Rectangle 6"/>
          <p:cNvSpPr>
            <a:spLocks noChangeArrowheads="1"/>
          </p:cNvSpPr>
          <p:nvPr/>
        </p:nvSpPr>
        <p:spPr bwMode="auto">
          <a:xfrm>
            <a:off x="-2772991" y="-171450"/>
            <a:ext cx="3384551" cy="7272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4391" name="Text Box 7"/>
          <p:cNvSpPr txBox="1">
            <a:spLocks noChangeArrowheads="1"/>
          </p:cNvSpPr>
          <p:nvPr/>
        </p:nvSpPr>
        <p:spPr bwMode="auto">
          <a:xfrm>
            <a:off x="611560" y="5934670"/>
            <a:ext cx="853244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Precise </a:t>
            </a:r>
            <a:r>
              <a:rPr lang="en-GB" sz="1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chrono</a:t>
            </a:r>
            <a:r>
              <a:rPr lang="en-GB" sz="1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-stratigraphic data show that the style of intraplate inversion in central Europe (Danish Basin) has an interesting </a:t>
            </a:r>
            <a:r>
              <a:rPr lang="en-GB" sz="1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complication (Nielsen, Stephenson &amp; Thomson, 2008, </a:t>
            </a:r>
            <a:r>
              <a:rPr lang="en-GB" sz="18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Nature</a:t>
            </a:r>
            <a:r>
              <a:rPr lang="en-GB" sz="1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).</a:t>
            </a:r>
            <a:endParaRPr lang="en-GB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991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2" descr="plate_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6769100" cy="6769100"/>
          </a:xfrm>
          <a:prstGeom prst="rect">
            <a:avLst/>
          </a:prstGeom>
          <a:noFill/>
        </p:spPr>
      </p:pic>
      <p:sp>
        <p:nvSpPr>
          <p:cNvPr id="242694" name="Text Box 6"/>
          <p:cNvSpPr txBox="1">
            <a:spLocks noChangeArrowheads="1"/>
          </p:cNvSpPr>
          <p:nvPr/>
        </p:nvSpPr>
        <p:spPr bwMode="auto">
          <a:xfrm>
            <a:off x="4263595" y="6394450"/>
            <a:ext cx="2380523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1200" dirty="0">
                <a:latin typeface="Arial" pitchFamily="34" charset="0"/>
                <a:cs typeface="Arial" pitchFamily="34" charset="0"/>
              </a:rPr>
              <a:t>from Peter Ziegler’s atlas (1990)</a:t>
            </a:r>
          </a:p>
        </p:txBody>
      </p:sp>
      <p:sp>
        <p:nvSpPr>
          <p:cNvPr id="242699" name="Rectangle 11"/>
          <p:cNvSpPr>
            <a:spLocks noChangeArrowheads="1"/>
          </p:cNvSpPr>
          <p:nvPr/>
        </p:nvSpPr>
        <p:spPr bwMode="auto">
          <a:xfrm>
            <a:off x="3779838" y="3500438"/>
            <a:ext cx="792162" cy="792162"/>
          </a:xfrm>
          <a:prstGeom prst="rect">
            <a:avLst/>
          </a:prstGeom>
          <a:noFill/>
          <a:ln w="28575">
            <a:solidFill>
              <a:srgbClr val="FFCC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42701" name="Rectangle 13"/>
          <p:cNvSpPr>
            <a:spLocks noChangeArrowheads="1"/>
          </p:cNvSpPr>
          <p:nvPr/>
        </p:nvSpPr>
        <p:spPr bwMode="auto">
          <a:xfrm>
            <a:off x="5364163" y="3716338"/>
            <a:ext cx="792162" cy="7921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8" name="Group 27"/>
          <p:cNvGrpSpPr/>
          <p:nvPr/>
        </p:nvGrpSpPr>
        <p:grpSpPr>
          <a:xfrm rot="691104">
            <a:off x="3923928" y="3645024"/>
            <a:ext cx="487281" cy="288032"/>
            <a:chOff x="7397087" y="1340768"/>
            <a:chExt cx="736979" cy="504850"/>
          </a:xfrm>
        </p:grpSpPr>
        <p:sp>
          <p:nvSpPr>
            <p:cNvPr id="22" name="Freeform 21"/>
            <p:cNvSpPr/>
            <p:nvPr/>
          </p:nvSpPr>
          <p:spPr bwMode="auto">
            <a:xfrm>
              <a:off x="7397087" y="1608162"/>
              <a:ext cx="736979" cy="84160"/>
            </a:xfrm>
            <a:custGeom>
              <a:avLst/>
              <a:gdLst>
                <a:gd name="connsiteX0" fmla="*/ 0 w 736979"/>
                <a:gd name="connsiteY0" fmla="*/ 84160 h 84160"/>
                <a:gd name="connsiteX1" fmla="*/ 327546 w 736979"/>
                <a:gd name="connsiteY1" fmla="*/ 2274 h 84160"/>
                <a:gd name="connsiteX2" fmla="*/ 736979 w 736979"/>
                <a:gd name="connsiteY2" fmla="*/ 70513 h 8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6979" h="84160">
                  <a:moveTo>
                    <a:pt x="0" y="84160"/>
                  </a:moveTo>
                  <a:cubicBezTo>
                    <a:pt x="102358" y="44354"/>
                    <a:pt x="204716" y="4548"/>
                    <a:pt x="327546" y="2274"/>
                  </a:cubicBezTo>
                  <a:cubicBezTo>
                    <a:pt x="450376" y="0"/>
                    <a:pt x="666466" y="63689"/>
                    <a:pt x="736979" y="70513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 rot="5400000">
              <a:off x="7487530" y="1592796"/>
              <a:ext cx="504850" cy="79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grpSp>
        <p:nvGrpSpPr>
          <p:cNvPr id="29" name="Group 28"/>
          <p:cNvGrpSpPr/>
          <p:nvPr/>
        </p:nvGrpSpPr>
        <p:grpSpPr>
          <a:xfrm rot="11634260">
            <a:off x="5508104" y="4077072"/>
            <a:ext cx="487281" cy="288032"/>
            <a:chOff x="7397087" y="1340768"/>
            <a:chExt cx="736979" cy="504850"/>
          </a:xfrm>
        </p:grpSpPr>
        <p:sp>
          <p:nvSpPr>
            <p:cNvPr id="30" name="Freeform 29"/>
            <p:cNvSpPr/>
            <p:nvPr/>
          </p:nvSpPr>
          <p:spPr bwMode="auto">
            <a:xfrm>
              <a:off x="7397087" y="1608162"/>
              <a:ext cx="736979" cy="84160"/>
            </a:xfrm>
            <a:custGeom>
              <a:avLst/>
              <a:gdLst>
                <a:gd name="connsiteX0" fmla="*/ 0 w 736979"/>
                <a:gd name="connsiteY0" fmla="*/ 84160 h 84160"/>
                <a:gd name="connsiteX1" fmla="*/ 327546 w 736979"/>
                <a:gd name="connsiteY1" fmla="*/ 2274 h 84160"/>
                <a:gd name="connsiteX2" fmla="*/ 736979 w 736979"/>
                <a:gd name="connsiteY2" fmla="*/ 70513 h 8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6979" h="84160">
                  <a:moveTo>
                    <a:pt x="0" y="84160"/>
                  </a:moveTo>
                  <a:cubicBezTo>
                    <a:pt x="102358" y="44354"/>
                    <a:pt x="204716" y="4548"/>
                    <a:pt x="327546" y="2274"/>
                  </a:cubicBezTo>
                  <a:cubicBezTo>
                    <a:pt x="450376" y="0"/>
                    <a:pt x="666466" y="63689"/>
                    <a:pt x="736979" y="70513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 bwMode="auto">
            <a:xfrm rot="5400000">
              <a:off x="7487530" y="1592796"/>
              <a:ext cx="504850" cy="79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grpSp>
        <p:nvGrpSpPr>
          <p:cNvPr id="19" name="Group 18"/>
          <p:cNvGrpSpPr/>
          <p:nvPr/>
        </p:nvGrpSpPr>
        <p:grpSpPr>
          <a:xfrm>
            <a:off x="7092950" y="4941168"/>
            <a:ext cx="2051050" cy="1681088"/>
            <a:chOff x="7092950" y="2540000"/>
            <a:chExt cx="2051050" cy="1681088"/>
          </a:xfrm>
        </p:grpSpPr>
        <p:sp>
          <p:nvSpPr>
            <p:cNvPr id="242695" name="Text Box 7"/>
            <p:cNvSpPr txBox="1">
              <a:spLocks noChangeArrowheads="1"/>
            </p:cNvSpPr>
            <p:nvPr/>
          </p:nvSpPr>
          <p:spPr bwMode="auto">
            <a:xfrm>
              <a:off x="7092950" y="2540000"/>
              <a:ext cx="2051050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GB" sz="1600" dirty="0">
                  <a:latin typeface="Arial" pitchFamily="34" charset="0"/>
                  <a:cs typeface="Arial" pitchFamily="34" charset="0"/>
                </a:rPr>
                <a:t>Late </a:t>
              </a:r>
              <a:r>
                <a:rPr lang="en-GB" sz="1600" dirty="0" smtClean="0">
                  <a:latin typeface="Arial" pitchFamily="34" charset="0"/>
                  <a:cs typeface="Arial" pitchFamily="34" charset="0"/>
                </a:rPr>
                <a:t>Cretaceous-Palaeocene</a:t>
              </a:r>
              <a:r>
                <a:rPr lang="en-GB" sz="1600" dirty="0">
                  <a:latin typeface="Arial" pitchFamily="34" charset="0"/>
                  <a:cs typeface="Arial" pitchFamily="34" charset="0"/>
                </a:rPr>
                <a:t>:</a:t>
              </a:r>
            </a:p>
            <a:p>
              <a:pPr algn="l"/>
              <a:r>
                <a:rPr lang="en-GB" sz="1600" dirty="0" err="1">
                  <a:latin typeface="Arial" pitchFamily="34" charset="0"/>
                  <a:cs typeface="Arial" pitchFamily="34" charset="0"/>
                </a:rPr>
                <a:t>intraplate</a:t>
              </a:r>
              <a:r>
                <a:rPr lang="en-GB" sz="1600" dirty="0">
                  <a:latin typeface="Arial" pitchFamily="34" charset="0"/>
                  <a:cs typeface="Arial" pitchFamily="34" charset="0"/>
                </a:rPr>
                <a:t> inversion</a:t>
              </a:r>
            </a:p>
            <a:p>
              <a:pPr algn="l"/>
              <a:r>
                <a:rPr lang="en-GB" sz="1600" dirty="0">
                  <a:latin typeface="Arial" pitchFamily="34" charset="0"/>
                  <a:cs typeface="Arial" pitchFamily="34" charset="0"/>
                </a:rPr>
                <a:t>structures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 rot="10800000">
              <a:off x="7236295" y="3717032"/>
              <a:ext cx="936104" cy="504056"/>
              <a:chOff x="7397087" y="1340768"/>
              <a:chExt cx="736979" cy="504850"/>
            </a:xfrm>
          </p:grpSpPr>
          <p:sp>
            <p:nvSpPr>
              <p:cNvPr id="33" name="Freeform 32"/>
              <p:cNvSpPr/>
              <p:nvPr/>
            </p:nvSpPr>
            <p:spPr bwMode="auto">
              <a:xfrm>
                <a:off x="7397087" y="1608162"/>
                <a:ext cx="736979" cy="84160"/>
              </a:xfrm>
              <a:custGeom>
                <a:avLst/>
                <a:gdLst>
                  <a:gd name="connsiteX0" fmla="*/ 0 w 736979"/>
                  <a:gd name="connsiteY0" fmla="*/ 84160 h 84160"/>
                  <a:gd name="connsiteX1" fmla="*/ 327546 w 736979"/>
                  <a:gd name="connsiteY1" fmla="*/ 2274 h 84160"/>
                  <a:gd name="connsiteX2" fmla="*/ 736979 w 736979"/>
                  <a:gd name="connsiteY2" fmla="*/ 70513 h 84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6979" h="84160">
                    <a:moveTo>
                      <a:pt x="0" y="84160"/>
                    </a:moveTo>
                    <a:cubicBezTo>
                      <a:pt x="102358" y="44354"/>
                      <a:pt x="204716" y="4548"/>
                      <a:pt x="327546" y="2274"/>
                    </a:cubicBezTo>
                    <a:cubicBezTo>
                      <a:pt x="450376" y="0"/>
                      <a:pt x="666466" y="63689"/>
                      <a:pt x="736979" y="70513"/>
                    </a:cubicBez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cxnSp>
            <p:nvCxnSpPr>
              <p:cNvPr id="34" name="Straight Arrow Connector 33"/>
              <p:cNvCxnSpPr/>
              <p:nvPr/>
            </p:nvCxnSpPr>
            <p:spPr bwMode="auto">
              <a:xfrm rot="5400000">
                <a:off x="7487530" y="1592796"/>
                <a:ext cx="504850" cy="794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</p:grpSp>
      </p:grp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5269091" y="3316922"/>
            <a:ext cx="1067921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000" b="1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Dniepr</a:t>
            </a:r>
            <a:r>
              <a:rPr lang="en-US" sz="10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-Donets</a:t>
            </a:r>
          </a:p>
          <a:p>
            <a:pPr eaLnBrk="0" hangingPunct="0"/>
            <a:r>
              <a:rPr lang="en-US" sz="10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Basin</a:t>
            </a:r>
            <a:endParaRPr lang="en-US" sz="10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2982129" y="764704"/>
            <a:ext cx="792162" cy="7921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3011753" y="1516722"/>
            <a:ext cx="76815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000" b="1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Eurekan</a:t>
            </a:r>
            <a:endParaRPr lang="en-US" sz="10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/>
            <a:r>
              <a:rPr lang="en-US" sz="10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1000" b="1" dirty="0" err="1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Orogen</a:t>
            </a:r>
            <a:r>
              <a:rPr lang="en-US" sz="10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”</a:t>
            </a:r>
            <a:endParaRPr lang="en-US" sz="10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062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eflection_time_dep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019300"/>
            <a:ext cx="8999537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79388" y="333375"/>
            <a:ext cx="87852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2000" b="1"/>
              <a:t>The DOBRE seismic image:</a:t>
            </a:r>
          </a:p>
          <a:p>
            <a:pPr eaLnBrk="1" hangingPunct="1">
              <a:buFontTx/>
              <a:buChar char="•"/>
            </a:pPr>
            <a:r>
              <a:rPr lang="en-GB" altLang="en-US" sz="2000" b="1"/>
              <a:t>a crustal scale “pop-up” structure accommodates (~12 km) shortening</a:t>
            </a:r>
          </a:p>
          <a:p>
            <a:pPr eaLnBrk="1" hangingPunct="1">
              <a:buFontTx/>
              <a:buChar char="•"/>
            </a:pPr>
            <a:r>
              <a:rPr lang="en-GB" altLang="en-US" sz="2000" b="1"/>
              <a:t>there is no significant inversion (compressional shortening) older than the Late Cretaceous</a:t>
            </a:r>
          </a:p>
          <a:p>
            <a:pPr eaLnBrk="1" hangingPunct="1">
              <a:buFontTx/>
              <a:buChar char="•"/>
            </a:pPr>
            <a:r>
              <a:rPr lang="en-GB" altLang="en-US" sz="2000" b="1"/>
              <a:t>salt is in the core of the Main Anticline</a:t>
            </a:r>
          </a:p>
        </p:txBody>
      </p:sp>
    </p:spTree>
    <p:extLst>
      <p:ext uri="{BB962C8B-B14F-4D97-AF65-F5344CB8AC3E}">
        <p14:creationId xmlns:p14="http://schemas.microsoft.com/office/powerpoint/2010/main" val="1744360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6" name="Picture 4" descr="t5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190500"/>
            <a:ext cx="5694363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1692275" y="188913"/>
            <a:ext cx="5759450" cy="6480175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alpha val="30000"/>
                      </a:schemeClr>
                    </a:gs>
                    <a:gs pos="100000">
                      <a:schemeClr val="accent1">
                        <a:gamma/>
                        <a:shade val="46275"/>
                        <a:invGamma/>
                        <a:alpha val="30000"/>
                      </a:scheme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77159" name="Text Box 7"/>
          <p:cNvSpPr txBox="1">
            <a:spLocks noChangeArrowheads="1"/>
          </p:cNvSpPr>
          <p:nvPr/>
        </p:nvSpPr>
        <p:spPr bwMode="auto">
          <a:xfrm>
            <a:off x="3132138" y="5949950"/>
            <a:ext cx="2403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alpha val="30000"/>
                      </a:schemeClr>
                    </a:gs>
                    <a:gs pos="100000">
                      <a:schemeClr val="accent1">
                        <a:gamma/>
                        <a:shade val="46275"/>
                        <a:invGamma/>
                        <a:alpha val="30000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T – 500 m depth</a:t>
            </a:r>
          </a:p>
        </p:txBody>
      </p:sp>
      <p:grpSp>
        <p:nvGrpSpPr>
          <p:cNvPr id="177167" name="Group 15"/>
          <p:cNvGrpSpPr>
            <a:grpSpLocks/>
          </p:cNvGrpSpPr>
          <p:nvPr/>
        </p:nvGrpSpPr>
        <p:grpSpPr bwMode="auto">
          <a:xfrm>
            <a:off x="1724025" y="190500"/>
            <a:ext cx="5694363" cy="6477000"/>
            <a:chOff x="1086" y="120"/>
            <a:chExt cx="3587" cy="4080"/>
          </a:xfrm>
        </p:grpSpPr>
        <p:pic>
          <p:nvPicPr>
            <p:cNvPr id="177160" name="Picture 8" descr="t100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6" y="120"/>
              <a:ext cx="3587" cy="4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7161" name="Text Box 9"/>
            <p:cNvSpPr txBox="1">
              <a:spLocks noChangeArrowheads="1"/>
            </p:cNvSpPr>
            <p:nvPr/>
          </p:nvSpPr>
          <p:spPr bwMode="auto">
            <a:xfrm>
              <a:off x="2109" y="3884"/>
              <a:ext cx="162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alpha val="30000"/>
                        </a:schemeClr>
                      </a:gs>
                      <a:gs pos="100000">
                        <a:schemeClr val="accent1">
                          <a:gamma/>
                          <a:shade val="46275"/>
                          <a:invGamma/>
                          <a:alpha val="30000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T – 1000 m depth</a:t>
              </a:r>
            </a:p>
          </p:txBody>
        </p:sp>
      </p:grpSp>
      <p:grpSp>
        <p:nvGrpSpPr>
          <p:cNvPr id="177173" name="Group 21"/>
          <p:cNvGrpSpPr>
            <a:grpSpLocks/>
          </p:cNvGrpSpPr>
          <p:nvPr/>
        </p:nvGrpSpPr>
        <p:grpSpPr bwMode="auto">
          <a:xfrm>
            <a:off x="1620838" y="190500"/>
            <a:ext cx="5900737" cy="6477000"/>
            <a:chOff x="1021" y="120"/>
            <a:chExt cx="3717" cy="4080"/>
          </a:xfrm>
        </p:grpSpPr>
        <p:pic>
          <p:nvPicPr>
            <p:cNvPr id="177171" name="Picture 19" descr="t200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" y="120"/>
              <a:ext cx="3717" cy="4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7172" name="Text Box 20"/>
            <p:cNvSpPr txBox="1">
              <a:spLocks noChangeArrowheads="1"/>
            </p:cNvSpPr>
            <p:nvPr/>
          </p:nvSpPr>
          <p:spPr bwMode="auto">
            <a:xfrm>
              <a:off x="2064" y="3793"/>
              <a:ext cx="162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alpha val="30000"/>
                        </a:schemeClr>
                      </a:gs>
                      <a:gs pos="100000">
                        <a:schemeClr val="accent1">
                          <a:gamma/>
                          <a:shade val="46275"/>
                          <a:invGamma/>
                          <a:alpha val="30000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T – 2000 m depth</a:t>
              </a:r>
            </a:p>
          </p:txBody>
        </p:sp>
      </p:grpSp>
      <p:grpSp>
        <p:nvGrpSpPr>
          <p:cNvPr id="177176" name="Group 24"/>
          <p:cNvGrpSpPr>
            <a:grpSpLocks/>
          </p:cNvGrpSpPr>
          <p:nvPr/>
        </p:nvGrpSpPr>
        <p:grpSpPr bwMode="auto">
          <a:xfrm>
            <a:off x="1763713" y="190500"/>
            <a:ext cx="5614987" cy="6477000"/>
            <a:chOff x="1111" y="120"/>
            <a:chExt cx="3537" cy="4080"/>
          </a:xfrm>
        </p:grpSpPr>
        <p:pic>
          <p:nvPicPr>
            <p:cNvPr id="177174" name="Picture 22" descr="t300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" y="120"/>
              <a:ext cx="3537" cy="4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7175" name="Text Box 23"/>
            <p:cNvSpPr txBox="1">
              <a:spLocks noChangeArrowheads="1"/>
            </p:cNvSpPr>
            <p:nvPr/>
          </p:nvSpPr>
          <p:spPr bwMode="auto">
            <a:xfrm>
              <a:off x="1973" y="3792"/>
              <a:ext cx="162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alpha val="30000"/>
                        </a:schemeClr>
                      </a:gs>
                      <a:gs pos="100000">
                        <a:schemeClr val="accent1">
                          <a:gamma/>
                          <a:shade val="46275"/>
                          <a:invGamma/>
                          <a:alpha val="30000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T – 3000 m depth</a:t>
              </a:r>
            </a:p>
          </p:txBody>
        </p:sp>
      </p:grpSp>
      <p:grpSp>
        <p:nvGrpSpPr>
          <p:cNvPr id="177179" name="Group 27"/>
          <p:cNvGrpSpPr>
            <a:grpSpLocks/>
          </p:cNvGrpSpPr>
          <p:nvPr/>
        </p:nvGrpSpPr>
        <p:grpSpPr bwMode="auto">
          <a:xfrm>
            <a:off x="1698625" y="190500"/>
            <a:ext cx="5745163" cy="6477000"/>
            <a:chOff x="1070" y="120"/>
            <a:chExt cx="3619" cy="4080"/>
          </a:xfrm>
        </p:grpSpPr>
        <p:pic>
          <p:nvPicPr>
            <p:cNvPr id="177177" name="Picture 25" descr="t500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" y="120"/>
              <a:ext cx="3619" cy="4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7178" name="Text Box 26"/>
            <p:cNvSpPr txBox="1">
              <a:spLocks noChangeArrowheads="1"/>
            </p:cNvSpPr>
            <p:nvPr/>
          </p:nvSpPr>
          <p:spPr bwMode="auto">
            <a:xfrm>
              <a:off x="2142" y="3850"/>
              <a:ext cx="162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alpha val="30000"/>
                        </a:schemeClr>
                      </a:gs>
                      <a:gs pos="100000">
                        <a:schemeClr val="accent1">
                          <a:gamma/>
                          <a:shade val="46275"/>
                          <a:invGamma/>
                          <a:alpha val="30000"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T – 5000 m depth</a:t>
              </a:r>
            </a:p>
          </p:txBody>
        </p:sp>
      </p:grpSp>
      <p:sp>
        <p:nvSpPr>
          <p:cNvPr id="177180" name="Line 28"/>
          <p:cNvSpPr>
            <a:spLocks noChangeShapeType="1"/>
          </p:cNvSpPr>
          <p:nvPr/>
        </p:nvSpPr>
        <p:spPr bwMode="auto">
          <a:xfrm flipV="1">
            <a:off x="4716463" y="2492375"/>
            <a:ext cx="503237" cy="12969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77183" name="Freeform 31"/>
          <p:cNvSpPr>
            <a:spLocks/>
          </p:cNvSpPr>
          <p:nvPr/>
        </p:nvSpPr>
        <p:spPr bwMode="auto">
          <a:xfrm>
            <a:off x="4427538" y="2852738"/>
            <a:ext cx="1152525" cy="227012"/>
          </a:xfrm>
          <a:custGeom>
            <a:avLst/>
            <a:gdLst>
              <a:gd name="T0" fmla="*/ 0 w 726"/>
              <a:gd name="T1" fmla="*/ 0 h 143"/>
              <a:gd name="T2" fmla="*/ 272 w 726"/>
              <a:gd name="T3" fmla="*/ 91 h 143"/>
              <a:gd name="T4" fmla="*/ 499 w 726"/>
              <a:gd name="T5" fmla="*/ 136 h 143"/>
              <a:gd name="T6" fmla="*/ 726 w 726"/>
              <a:gd name="T7" fmla="*/ 136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26" h="143">
                <a:moveTo>
                  <a:pt x="0" y="0"/>
                </a:moveTo>
                <a:cubicBezTo>
                  <a:pt x="94" y="34"/>
                  <a:pt x="189" y="68"/>
                  <a:pt x="272" y="91"/>
                </a:cubicBezTo>
                <a:cubicBezTo>
                  <a:pt x="355" y="114"/>
                  <a:pt x="423" y="129"/>
                  <a:pt x="499" y="136"/>
                </a:cubicBezTo>
                <a:cubicBezTo>
                  <a:pt x="575" y="143"/>
                  <a:pt x="688" y="136"/>
                  <a:pt x="726" y="136"/>
                </a:cubicBezTo>
              </a:path>
            </a:pathLst>
          </a:custGeom>
          <a:noFill/>
          <a:ln w="28575" cap="rnd" cmpd="sng">
            <a:solidFill>
              <a:schemeClr val="tx1"/>
            </a:solidFill>
            <a:prstDash val="sysDot"/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alpha val="30000"/>
                      </a:schemeClr>
                    </a:gs>
                    <a:gs pos="100000">
                      <a:schemeClr val="accent1">
                        <a:gamma/>
                        <a:shade val="46275"/>
                        <a:invGamma/>
                        <a:alpha val="30000"/>
                      </a:scheme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77184" name="Text Box 32"/>
          <p:cNvSpPr txBox="1">
            <a:spLocks noChangeArrowheads="1"/>
          </p:cNvSpPr>
          <p:nvPr/>
        </p:nvSpPr>
        <p:spPr bwMode="auto">
          <a:xfrm>
            <a:off x="4932363" y="260350"/>
            <a:ext cx="2533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alpha val="30000"/>
                      </a:schemeClr>
                    </a:gs>
                    <a:gs pos="100000">
                      <a:schemeClr val="accent1">
                        <a:gamma/>
                        <a:shade val="46275"/>
                        <a:invGamma/>
                        <a:alpha val="30000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>
                <a:solidFill>
                  <a:srgbClr val="000000"/>
                </a:solidFill>
              </a:rPr>
              <a:t>Thermal Atlas of Europe</a:t>
            </a:r>
          </a:p>
        </p:txBody>
      </p:sp>
    </p:spTree>
    <p:extLst>
      <p:ext uri="{BB962C8B-B14F-4D97-AF65-F5344CB8AC3E}">
        <p14:creationId xmlns:p14="http://schemas.microsoft.com/office/powerpoint/2010/main" val="2167078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7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4814</TotalTime>
  <Words>1294</Words>
  <Application>Microsoft Macintosh PowerPoint</Application>
  <PresentationFormat>On-screen Show (4:3)</PresentationFormat>
  <Paragraphs>164</Paragraphs>
  <Slides>39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7_Default Design</vt:lpstr>
      <vt:lpstr>2_Office Theme</vt:lpstr>
      <vt:lpstr>1_Office Theme</vt:lpstr>
      <vt:lpstr>13_Default Design</vt:lpstr>
      <vt:lpstr>Blank Presentation</vt:lpstr>
      <vt:lpstr>1_Blank Presentation</vt:lpstr>
      <vt:lpstr>1_Default Design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Leicester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Your User Name</dc:creator>
  <cp:lastModifiedBy>Gillian R. Foulger</cp:lastModifiedBy>
  <cp:revision>254</cp:revision>
  <dcterms:created xsi:type="dcterms:W3CDTF">2011-05-29T14:52:30Z</dcterms:created>
  <dcterms:modified xsi:type="dcterms:W3CDTF">2017-06-03T15:16:45Z</dcterms:modified>
</cp:coreProperties>
</file>