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69" r:id="rId2"/>
    <p:sldId id="267" r:id="rId3"/>
    <p:sldId id="268" r:id="rId4"/>
    <p:sldId id="277" r:id="rId5"/>
    <p:sldId id="278" r:id="rId6"/>
    <p:sldId id="271" r:id="rId7"/>
    <p:sldId id="272" r:id="rId8"/>
    <p:sldId id="273" r:id="rId9"/>
    <p:sldId id="279" r:id="rId10"/>
    <p:sldId id="274" r:id="rId11"/>
    <p:sldId id="280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 autoAdjust="0"/>
    <p:restoredTop sz="92147" autoAdjust="0"/>
  </p:normalViewPr>
  <p:slideViewPr>
    <p:cSldViewPr>
      <p:cViewPr varScale="1">
        <p:scale>
          <a:sx n="99" d="100"/>
          <a:sy n="99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937A-24EE-4FB7-A27E-1E7740010597}" type="datetimeFigureOut">
              <a:rPr lang="en-GB" smtClean="0"/>
              <a:t>18/11/2015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0660A-75EE-4E4D-B1C0-48AE14C40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3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0660A-75EE-4E4D-B1C0-48AE14C401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77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2C76-2757-424E-A9B1-654A11084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71B1-679E-4DD9-A377-3B0871566FDC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9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F1C1-0D09-4BD1-96DC-E0B53BA24A70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1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83CF-3813-45AE-9BB6-59A38292DAA8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0DB-D417-4713-A635-B2913F0E397E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2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9884-F0FE-4625-BEB5-9B9301BB6B83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6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153E-41A7-4F6E-BFA5-B0050051A628}" type="datetime1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5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DC49-4E54-4279-A7DD-EE7B4454532C}" type="datetime1">
              <a:rPr lang="en-GB" smtClean="0"/>
              <a:t>18/11/2015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1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B04-1E44-4D3C-A408-3FCC5F0A5E7F}" type="datetime1">
              <a:rPr lang="en-GB" smtClean="0"/>
              <a:t>18/11/2015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6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99AC-4D7F-4033-9A90-DC1F457E4A87}" type="datetime1">
              <a:rPr lang="en-GB" smtClean="0"/>
              <a:t>18/11/2015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6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0B7C-3791-4851-98ED-97B51D747E8B}" type="datetime1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6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83AB-E99F-4679-B9FD-4FA2B7F7DC02}" type="datetime1">
              <a:rPr lang="en-GB" smtClean="0"/>
              <a:t>18/11/2015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F6E5-EE7C-40A2-A8C3-93818920FCA0}" type="datetime1">
              <a:rPr lang="en-GB" smtClean="0"/>
              <a:t>18/11/2015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6D6D-C804-4733-8157-F8F2A4789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0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sz="6000" dirty="0" smtClean="0"/>
              <a:t>Azores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013176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Christian Garvey, James King and Charlie Mason.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(Simon Crosbie, Andrew Knott, George Lodwick, Ben Taylor, Jonathon Taylor)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2060848"/>
            <a:ext cx="4080453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15441" r="11118" b="15442"/>
          <a:stretch/>
        </p:blipFill>
        <p:spPr bwMode="auto">
          <a:xfrm>
            <a:off x="4692013" y="2060848"/>
            <a:ext cx="4095263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36" y="116632"/>
            <a:ext cx="8229600" cy="909177"/>
          </a:xfrm>
        </p:spPr>
        <p:txBody>
          <a:bodyPr>
            <a:noAutofit/>
          </a:bodyPr>
          <a:lstStyle/>
          <a:p>
            <a:r>
              <a:rPr lang="en-US" sz="2400" dirty="0" smtClean="0"/>
              <a:t>Is there a spatial relationship between the Azores hotspot and Surface extension features? (Falsifying plumes)</a:t>
            </a:r>
            <a:endParaRPr lang="en-US" sz="2400" dirty="0"/>
          </a:p>
        </p:txBody>
      </p:sp>
      <p:pic>
        <p:nvPicPr>
          <p:cNvPr id="7" name="Content Placeholder 6" descr="Screen Shot 2015-11-10 at 20.44.38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1393" b="16106"/>
          <a:stretch/>
        </p:blipFill>
        <p:spPr>
          <a:xfrm>
            <a:off x="755576" y="908720"/>
            <a:ext cx="7479716" cy="2641225"/>
          </a:xfrm>
        </p:spPr>
      </p:pic>
      <p:sp>
        <p:nvSpPr>
          <p:cNvPr id="8" name="Rectangle 7"/>
          <p:cNvSpPr/>
          <p:nvPr/>
        </p:nvSpPr>
        <p:spPr>
          <a:xfrm>
            <a:off x="598564" y="3501008"/>
            <a:ext cx="81959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Schematic reconstructions of the relative movement between the Mid-Atlantic Ridge (MAR) and a hot spot, supposed to be localized under the Azores archipelago and centered under Terceira island. The hot spot (thermal anomaly) is assumed to 200 km in diameter and shown by a red circle.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260636" y="3970218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It appear there was a </a:t>
            </a:r>
            <a:r>
              <a:rPr lang="en-US" sz="1400" dirty="0" smtClean="0"/>
              <a:t>clear </a:t>
            </a:r>
            <a:r>
              <a:rPr lang="en-US" sz="1400" dirty="0"/>
              <a:t>spatial </a:t>
            </a:r>
            <a:r>
              <a:rPr lang="en-US" sz="1400" dirty="0" smtClean="0"/>
              <a:t>relationship </a:t>
            </a:r>
            <a:r>
              <a:rPr lang="en-US" sz="1400" dirty="0"/>
              <a:t>between the Mid </a:t>
            </a:r>
            <a:r>
              <a:rPr lang="en-US" sz="1400" dirty="0" smtClean="0"/>
              <a:t>Atlantic </a:t>
            </a:r>
            <a:r>
              <a:rPr lang="en-US" sz="1400" dirty="0"/>
              <a:t>ridge and Azores hotspot, the when the MAR melting zone shifted away from the 200-km plume thermal anomaly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The sharp interruption of the volcanic construction, associated with the rifting episode, suggests that the abundant melt production requires the interaction of the two melting zones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Therefore there was a spatial relationship but only when two melting zones were combine with abundant melt production not just attributed to the 200km plume itself</a:t>
            </a:r>
            <a:r>
              <a:rPr lang="en-US" sz="1400" dirty="0" smtClean="0"/>
              <a:t>. suggesting </a:t>
            </a:r>
            <a:r>
              <a:rPr lang="en-US" sz="1400" dirty="0"/>
              <a:t>a quasi continuous MAR – Azores hot spot interaction since 85 – 90 Ma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67544" y="5651956"/>
            <a:ext cx="854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Is there a spatial relationship between the Azores hotspot and lower mantle structure?</a:t>
            </a: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636" y="6034628"/>
            <a:ext cx="8797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Lot’s of work has been done on this relationship and that of the upper mantle. However, the spatial relationship between the Azores hotspot and lower mantle needs more work.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3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188640"/>
            <a:ext cx="8229600" cy="1143000"/>
          </a:xfrm>
        </p:spPr>
        <p:txBody>
          <a:bodyPr/>
          <a:lstStyle/>
          <a:p>
            <a:r>
              <a:rPr lang="en-US" dirty="0" smtClean="0"/>
              <a:t>Falsifying the plume hypothesis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01633"/>
            <a:ext cx="4104456" cy="32356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" y="1195521"/>
            <a:ext cx="2982931" cy="510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9537" y="1463689"/>
            <a:ext cx="5521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Azores is located on a tectonic triple-junction.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Tectonic rifting results in passive upwelling of magma.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plume is not required to explain magmatism here.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4583" y="6301527"/>
            <a:ext cx="30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M</a:t>
            </a:r>
            <a:r>
              <a:rPr lang="en-GB" dirty="0" err="1" smtClean="0"/>
              <a:t>étrich</a:t>
            </a:r>
            <a:r>
              <a:rPr lang="en-GB" dirty="0" smtClean="0"/>
              <a:t> et al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01071" y="6346359"/>
            <a:ext cx="287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from </a:t>
            </a:r>
            <a:r>
              <a:rPr lang="en-US" dirty="0" err="1" smtClean="0"/>
              <a:t>Neves</a:t>
            </a:r>
            <a:r>
              <a:rPr lang="en-US" dirty="0" smtClean="0"/>
              <a:t> et al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u="sng" dirty="0" smtClean="0"/>
              <a:t>Not enough evidence </a:t>
            </a:r>
            <a:r>
              <a:rPr lang="en-GB" dirty="0" smtClean="0"/>
              <a:t>to support a plume hypothesis </a:t>
            </a:r>
          </a:p>
          <a:p>
            <a:endParaRPr lang="en-GB" dirty="0"/>
          </a:p>
          <a:p>
            <a:r>
              <a:rPr lang="en-GB" dirty="0" smtClean="0"/>
              <a:t>Unable to falsify plate theory</a:t>
            </a:r>
          </a:p>
          <a:p>
            <a:endParaRPr lang="en-GB" dirty="0"/>
          </a:p>
          <a:p>
            <a:r>
              <a:rPr lang="en-GB" dirty="0" smtClean="0"/>
              <a:t>Further research that can be done:  Better resolution surveys into the deeper mantle. Common misconception that seismic wave speed is representative of temperature.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history of volcanism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Azores was onset with a flood basalt eruption, creating a 600Km wide plateau. </a:t>
            </a:r>
          </a:p>
          <a:p>
            <a:r>
              <a:rPr lang="en-GB" dirty="0" smtClean="0"/>
              <a:t>The </a:t>
            </a:r>
            <a:r>
              <a:rPr lang="en-GB" dirty="0"/>
              <a:t>Azores shows intermittent volcanism; sharing 28 volcanic eruptions since </a:t>
            </a:r>
            <a:r>
              <a:rPr lang="en-GB" dirty="0" smtClean="0"/>
              <a:t>1439.</a:t>
            </a:r>
          </a:p>
          <a:p>
            <a:r>
              <a:rPr lang="en-GB" dirty="0" smtClean="0"/>
              <a:t>First human observation described an eruption that occurred between two volcanic centres with isotopic compositions. (</a:t>
            </a:r>
            <a:r>
              <a:rPr lang="en-GB" dirty="0" err="1" smtClean="0"/>
              <a:t>Queiroz</a:t>
            </a:r>
            <a:r>
              <a:rPr lang="en-GB" dirty="0" smtClean="0"/>
              <a:t> et al, 1995).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6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512" cy="1152128"/>
          </a:xfrm>
        </p:spPr>
        <p:txBody>
          <a:bodyPr>
            <a:noAutofit/>
          </a:bodyPr>
          <a:lstStyle/>
          <a:p>
            <a:r>
              <a:rPr lang="en-GB" sz="3600" dirty="0" smtClean="0"/>
              <a:t>Anomalous and time progressive volcanism 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34721" r="36303" b="32640"/>
          <a:stretch/>
        </p:blipFill>
        <p:spPr bwMode="auto">
          <a:xfrm>
            <a:off x="2195735" y="1131725"/>
            <a:ext cx="4248473" cy="2657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1490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933056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Anomalous volcanism is any volcanism that is not associated with a plate boundary.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the case of the Azores this is heavily disputed. Due to the argument of contribution to magmatism from plates vs plumes (or a mixture).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Diagram above shows the direction of absolute motion of the African and Eurasian plates near the Azores relative to a hotspot reference frame.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is time progressive volcanism. </a:t>
            </a:r>
            <a:r>
              <a:rPr lang="en-GB" sz="2000" dirty="0"/>
              <a:t> </a:t>
            </a:r>
            <a:r>
              <a:rPr lang="en-GB" sz="2000" dirty="0" smtClean="0"/>
              <a:t>Although it is a small chain it is clearly visible.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65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Falsifying Plumes- Tomography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Ting Yang (2006) </a:t>
            </a:r>
          </a:p>
          <a:p>
            <a:r>
              <a:rPr lang="en-GB" sz="1600" dirty="0" smtClean="0"/>
              <a:t>-Low-V anomaly in uppermost 200km of mantle- elongated along NW-SE orientation of the islands.</a:t>
            </a:r>
          </a:p>
          <a:p>
            <a:r>
              <a:rPr lang="en-GB" sz="1600" dirty="0" smtClean="0"/>
              <a:t>-Anomaly continues and merges with another anomaly to NE which extends from 250km to the top of the transition zone. </a:t>
            </a:r>
            <a:br>
              <a:rPr lang="en-GB" sz="1600" dirty="0" smtClean="0"/>
            </a:br>
            <a:r>
              <a:rPr lang="en-GB" sz="1600" dirty="0" smtClean="0"/>
              <a:t>	-Proposes that plume is sheared to SE as it rises through the upper mantle.  </a:t>
            </a:r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Issues</a:t>
            </a:r>
            <a:endParaRPr lang="en-GB" sz="1600" dirty="0"/>
          </a:p>
          <a:p>
            <a:r>
              <a:rPr lang="en-GB" sz="1600" dirty="0" smtClean="0"/>
              <a:t>Tomographic Resolution</a:t>
            </a:r>
          </a:p>
          <a:p>
            <a:r>
              <a:rPr lang="en-GB" sz="1600" dirty="0" smtClean="0"/>
              <a:t>-Noise associated with Vs  </a:t>
            </a:r>
          </a:p>
          <a:p>
            <a:r>
              <a:rPr lang="en-GB" sz="1600" dirty="0" smtClean="0"/>
              <a:t>-Seismic velocity perturbations  are assumed </a:t>
            </a:r>
            <a:br>
              <a:rPr lang="en-GB" sz="1600" dirty="0" smtClean="0"/>
            </a:br>
            <a:r>
              <a:rPr lang="en-GB" sz="1600" dirty="0" smtClean="0"/>
              <a:t>to represent temperature.</a:t>
            </a:r>
          </a:p>
          <a:p>
            <a:r>
              <a:rPr lang="en-GB" sz="1600" dirty="0" smtClean="0"/>
              <a:t>-No nucleation point of the proposed </a:t>
            </a:r>
            <a:br>
              <a:rPr lang="en-GB" sz="1600" dirty="0" smtClean="0"/>
            </a:br>
            <a:r>
              <a:rPr lang="en-GB" sz="1600" dirty="0" smtClean="0"/>
              <a:t>plume is observed.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496" y="6193988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Figure 1: </a:t>
            </a:r>
            <a:r>
              <a:rPr lang="en-GB" i="1" dirty="0" err="1" smtClean="0"/>
              <a:t>Vp</a:t>
            </a:r>
            <a:r>
              <a:rPr lang="en-GB" i="1" dirty="0" smtClean="0"/>
              <a:t> </a:t>
            </a:r>
            <a:r>
              <a:rPr lang="en-GB" dirty="0"/>
              <a:t>structure </a:t>
            </a:r>
            <a:r>
              <a:rPr lang="en-GB" dirty="0" smtClean="0"/>
              <a:t>of the </a:t>
            </a:r>
            <a:r>
              <a:rPr lang="en-GB" dirty="0"/>
              <a:t>mantle beneath the </a:t>
            </a:r>
            <a:r>
              <a:rPr lang="en-GB" dirty="0" smtClean="0"/>
              <a:t>Azores from </a:t>
            </a:r>
            <a:r>
              <a:rPr lang="en-GB" dirty="0" err="1"/>
              <a:t>teleseismic</a:t>
            </a:r>
            <a:r>
              <a:rPr lang="en-GB" dirty="0"/>
              <a:t> tomography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7" y="3255810"/>
            <a:ext cx="4294259" cy="2938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8224" y="3356992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84368" y="3325738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28" y="723635"/>
            <a:ext cx="8229600" cy="3960440"/>
          </a:xfrm>
        </p:spPr>
        <p:txBody>
          <a:bodyPr>
            <a:noAutofit/>
          </a:bodyPr>
          <a:lstStyle/>
          <a:p>
            <a:r>
              <a:rPr lang="en-GB" sz="2000" dirty="0" smtClean="0"/>
              <a:t>[</a:t>
            </a:r>
            <a:r>
              <a:rPr lang="en-GB" sz="2000" dirty="0" err="1" smtClean="0"/>
              <a:t>Pilidou</a:t>
            </a:r>
            <a:r>
              <a:rPr lang="en-GB" sz="2000" dirty="0" smtClean="0"/>
              <a:t> 2005]</a:t>
            </a:r>
          </a:p>
          <a:p>
            <a:r>
              <a:rPr lang="en-GB" sz="2000" dirty="0" smtClean="0"/>
              <a:t>Strong evidence that underlain by low-v upper mantle, </a:t>
            </a:r>
            <a:br>
              <a:rPr lang="en-GB" sz="2000" dirty="0" smtClean="0"/>
            </a:br>
            <a:r>
              <a:rPr lang="en-GB" sz="2000" dirty="0" smtClean="0"/>
              <a:t>attributes to a lateral spreading of plume head.  </a:t>
            </a:r>
          </a:p>
          <a:p>
            <a:r>
              <a:rPr lang="en-GB" sz="2000" dirty="0" smtClean="0"/>
              <a:t>Anomaly above 200km: 4-7% slower Vs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Issues</a:t>
            </a:r>
            <a:endParaRPr lang="en-GB" sz="2000" dirty="0"/>
          </a:p>
          <a:p>
            <a:r>
              <a:rPr lang="en-GB" sz="2000" dirty="0"/>
              <a:t>N</a:t>
            </a:r>
            <a:r>
              <a:rPr lang="en-GB" sz="2000" dirty="0" smtClean="0"/>
              <a:t>o evidence of any plume-like features. </a:t>
            </a:r>
          </a:p>
          <a:p>
            <a:r>
              <a:rPr lang="en-GB" sz="2000" dirty="0" smtClean="0"/>
              <a:t>TJ - expect significant passive upwelling of 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r>
              <a:rPr lang="en-GB" sz="2000" dirty="0" err="1" smtClean="0"/>
              <a:t>asthenophere</a:t>
            </a:r>
            <a:r>
              <a:rPr lang="en-GB" sz="2000" dirty="0" smtClean="0"/>
              <a:t>? </a:t>
            </a:r>
            <a:br>
              <a:rPr lang="en-GB" sz="2000" dirty="0" smtClean="0"/>
            </a:br>
            <a:r>
              <a:rPr lang="en-GB" sz="2000" dirty="0" smtClean="0"/>
              <a:t> 	-May explain ponding of low-V in shallow </a:t>
            </a:r>
            <a:br>
              <a:rPr lang="en-GB" sz="2000" dirty="0" smtClean="0"/>
            </a:br>
            <a:r>
              <a:rPr lang="en-GB" sz="2000" dirty="0" smtClean="0"/>
              <a:t>            mantle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GB" sz="20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58092" cy="4356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69" y="4710866"/>
            <a:ext cx="2377631" cy="191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4208" y="4694686"/>
            <a:ext cx="2283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Vertical </a:t>
            </a:r>
            <a:r>
              <a:rPr lang="en-GB" sz="1600" dirty="0" smtClean="0"/>
              <a:t>cross-sections: </a:t>
            </a:r>
            <a:br>
              <a:rPr lang="en-GB" sz="1600" dirty="0" smtClean="0"/>
            </a:br>
            <a:r>
              <a:rPr lang="en-GB" sz="1600" dirty="0" smtClean="0"/>
              <a:t>-CC’ trend West – East</a:t>
            </a:r>
          </a:p>
          <a:p>
            <a:pPr algn="r"/>
            <a:r>
              <a:rPr lang="en-GB" sz="1600" dirty="0" smtClean="0"/>
              <a:t>-DD’ trends SW – NE 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444208" y="1870130"/>
            <a:ext cx="2514076" cy="167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79512" y="4850599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Low-V anomaly is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LVZ well known to be at around 200km.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Assuming 1% p/m, Vs reduced by 3-10%.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1328" y="200415"/>
            <a:ext cx="594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Falsifying Plumes- </a:t>
            </a:r>
            <a:r>
              <a:rPr lang="en-GB" sz="2800" dirty="0" smtClean="0"/>
              <a:t>Tomography (cont.)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18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3" y="177422"/>
            <a:ext cx="3918142" cy="6686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036" y="1120245"/>
            <a:ext cx="4915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a low-velocity vertical cylinder with a diameter of 125 km at a depth range of 75–225 km beneath the </a:t>
            </a:r>
            <a:r>
              <a:rPr lang="en-GB" dirty="0" err="1" smtClean="0"/>
              <a:t>center</a:t>
            </a:r>
            <a:r>
              <a:rPr lang="en-GB" dirty="0" smtClean="0"/>
              <a:t> of the Azores Plateau</a:t>
            </a:r>
          </a:p>
          <a:p>
            <a:pPr marL="342900" indent="-342900">
              <a:buAutoNum type="alphaLcParenBoth"/>
            </a:pPr>
            <a:r>
              <a:rPr lang="en-GB" dirty="0" smtClean="0"/>
              <a:t>a vertical cylinder with a diameter of 100 km </a:t>
            </a:r>
            <a:r>
              <a:rPr lang="en-GB" dirty="0" err="1" smtClean="0"/>
              <a:t>centered</a:t>
            </a:r>
            <a:r>
              <a:rPr lang="en-GB" dirty="0" smtClean="0"/>
              <a:t> northeast of Terceira from 225 km to 412 km depth.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is </a:t>
            </a:r>
            <a:r>
              <a:rPr lang="en-GB" dirty="0" err="1" smtClean="0"/>
              <a:t>infered</a:t>
            </a:r>
            <a:r>
              <a:rPr lang="en-GB" dirty="0" smtClean="0"/>
              <a:t> </a:t>
            </a:r>
            <a:r>
              <a:rPr lang="en-GB" dirty="0"/>
              <a:t>that this columnar low-velocity body marks the locus of the Azores plume and that this plume is sheared </a:t>
            </a:r>
            <a:r>
              <a:rPr lang="en-GB" dirty="0" err="1"/>
              <a:t>southwestward</a:t>
            </a:r>
            <a:r>
              <a:rPr lang="en-GB" dirty="0"/>
              <a:t> as it rises through the uppermost mantle</a:t>
            </a:r>
            <a:r>
              <a:rPr lang="en-GB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plume is inferred because the anomaly is a shallow(&lt;200km), low-velocity, near vertical, cylindrical body, all features and </a:t>
            </a:r>
            <a:r>
              <a:rPr lang="en-GB" dirty="0" err="1" smtClean="0"/>
              <a:t>consistant</a:t>
            </a:r>
            <a:r>
              <a:rPr lang="en-GB" dirty="0" smtClean="0"/>
              <a:t> with that of a mantle plume, and therefore can be used as evidence against plate theory.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116632"/>
            <a:ext cx="505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Mantle Structure Evidence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46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" y="177420"/>
            <a:ext cx="2660408" cy="6680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3535" y="1524734"/>
            <a:ext cx="64804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can observe </a:t>
            </a:r>
            <a:r>
              <a:rPr lang="en-GB" dirty="0"/>
              <a:t>that the overall positions of the model contrasts do not strongly vary with depth.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main anomalies stand in their positions, slightly changing in intensity.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</a:t>
            </a:r>
            <a:r>
              <a:rPr lang="en-GB" dirty="0"/>
              <a:t>means that whatever mechanisms produce the velocity variations, they extend all the way down to the depth resolved by </a:t>
            </a:r>
            <a:r>
              <a:rPr lang="en-GB" dirty="0" smtClean="0"/>
              <a:t>the inversion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results provide seismic evidence for a model of plume-ridge interaction detected to the southwest in the shallow mantle by </a:t>
            </a:r>
            <a:r>
              <a:rPr lang="en-GB" dirty="0" err="1" smtClean="0"/>
              <a:t>asthenospheric</a:t>
            </a:r>
            <a:r>
              <a:rPr lang="en-GB" dirty="0" smtClean="0"/>
              <a:t> flow and plate motion and contributes hot mantle material and excess melt to the MAR south of the Azores.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This evidence for plume - ridge interaction can therefore be used to disprove the plate tectonic theory.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32098" y="266302"/>
            <a:ext cx="47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Mantle Structure Evidence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9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2" y="5989642"/>
            <a:ext cx="372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Primitive upper mantle (McDonough and Sun, 1995) </a:t>
            </a:r>
            <a:r>
              <a:rPr lang="en-GB" sz="1000" dirty="0" smtClean="0"/>
              <a:t>normalised average </a:t>
            </a:r>
            <a:r>
              <a:rPr lang="en-GB" sz="1000" dirty="0"/>
              <a:t>compositions of </a:t>
            </a:r>
            <a:r>
              <a:rPr lang="en-GB" sz="1000" dirty="0" err="1"/>
              <a:t>Sete</a:t>
            </a:r>
            <a:r>
              <a:rPr lang="en-GB" sz="1000" dirty="0"/>
              <a:t> </a:t>
            </a:r>
            <a:r>
              <a:rPr lang="en-GB" sz="1000" dirty="0" err="1"/>
              <a:t>Cidades</a:t>
            </a:r>
            <a:r>
              <a:rPr lang="en-GB" sz="1000" dirty="0"/>
              <a:t>, Agua </a:t>
            </a:r>
            <a:r>
              <a:rPr lang="en-GB" sz="1000" dirty="0" smtClean="0"/>
              <a:t>de Pau</a:t>
            </a:r>
            <a:r>
              <a:rPr lang="en-GB" sz="1000" dirty="0"/>
              <a:t>, </a:t>
            </a:r>
            <a:r>
              <a:rPr lang="en-GB" sz="1000" dirty="0" err="1"/>
              <a:t>Nordeste</a:t>
            </a:r>
            <a:r>
              <a:rPr lang="en-GB" sz="1000" dirty="0"/>
              <a:t>, </a:t>
            </a:r>
            <a:r>
              <a:rPr lang="en-GB" sz="1000" dirty="0" smtClean="0"/>
              <a:t>HIMU (</a:t>
            </a:r>
            <a:r>
              <a:rPr lang="en-GB" sz="1000" dirty="0" err="1" smtClean="0"/>
              <a:t>Willbold</a:t>
            </a:r>
            <a:r>
              <a:rPr lang="en-GB" sz="1000" dirty="0" smtClean="0"/>
              <a:t> </a:t>
            </a:r>
            <a:r>
              <a:rPr lang="en-GB" sz="1000" dirty="0"/>
              <a:t>and Stracke, 2005) and </a:t>
            </a:r>
            <a:r>
              <a:rPr lang="en-GB" sz="1000" dirty="0" smtClean="0"/>
              <a:t>ratio between </a:t>
            </a:r>
            <a:r>
              <a:rPr lang="en-GB" sz="1000" dirty="0"/>
              <a:t>the </a:t>
            </a:r>
            <a:r>
              <a:rPr lang="en-GB" sz="1000" dirty="0" err="1"/>
              <a:t>Nordeste</a:t>
            </a:r>
            <a:r>
              <a:rPr lang="en-GB" sz="1000" dirty="0"/>
              <a:t> average </a:t>
            </a:r>
            <a:r>
              <a:rPr lang="en-GB" sz="1000" dirty="0" smtClean="0"/>
              <a:t>and </a:t>
            </a:r>
            <a:r>
              <a:rPr lang="en-GB" sz="1000" dirty="0" err="1" smtClean="0"/>
              <a:t>Sete</a:t>
            </a:r>
            <a:r>
              <a:rPr lang="en-GB" sz="1000" dirty="0" smtClean="0"/>
              <a:t> </a:t>
            </a:r>
            <a:r>
              <a:rPr lang="en-GB" sz="1000" dirty="0" err="1"/>
              <a:t>Cidades</a:t>
            </a:r>
            <a:r>
              <a:rPr lang="en-GB" sz="1000" dirty="0"/>
              <a:t> average compositions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1" y="3802225"/>
            <a:ext cx="3785841" cy="2939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1828" y="257141"/>
            <a:ext cx="363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j-lt"/>
              </a:rPr>
              <a:t>Geochemistry</a:t>
            </a:r>
            <a:endParaRPr lang="en-GB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908" y="1268760"/>
            <a:ext cx="8432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Meitrich</a:t>
            </a:r>
            <a:r>
              <a:rPr lang="en-GB" sz="2000" dirty="0" smtClean="0"/>
              <a:t> et al 2014 found that the Azores magmas could be generated by decompression melting, through extensional plate tectonics, of an 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0 enriched source – without the need for plume theory.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Suggesting it may be a ‘</a:t>
            </a:r>
            <a:r>
              <a:rPr lang="en-GB" sz="2000" dirty="0" err="1" smtClean="0"/>
              <a:t>wetspot</a:t>
            </a:r>
            <a:r>
              <a:rPr lang="en-GB" sz="2000" dirty="0" smtClean="0"/>
              <a:t>’ rather than a hotspot.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However, geochemistry of the </a:t>
            </a:r>
            <a:r>
              <a:rPr lang="en-GB" sz="2000" dirty="0" err="1" smtClean="0"/>
              <a:t>azores</a:t>
            </a:r>
            <a:r>
              <a:rPr lang="en-GB" sz="2000" dirty="0" smtClean="0"/>
              <a:t> rocks have large spatial variations and thus are not conclusive evidence either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27040" y="3789040"/>
            <a:ext cx="4621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Beier</a:t>
            </a:r>
            <a:r>
              <a:rPr lang="en-GB" sz="1400" dirty="0" smtClean="0"/>
              <a:t> et al. (2007)  [and  Elliott et al. (2007)] concluded that the mantle source is unlikely to be enriched </a:t>
            </a:r>
            <a:r>
              <a:rPr lang="en-GB" sz="1400" dirty="0"/>
              <a:t>by sediments </a:t>
            </a:r>
            <a:r>
              <a:rPr lang="en-GB" sz="1400" i="1" dirty="0" smtClean="0"/>
              <a:t>[High </a:t>
            </a:r>
            <a:r>
              <a:rPr lang="en-GB" sz="1400" i="1" dirty="0" err="1" smtClean="0"/>
              <a:t>Sr</a:t>
            </a:r>
            <a:r>
              <a:rPr lang="en-GB" sz="1400" i="1" dirty="0" smtClean="0"/>
              <a:t> + </a:t>
            </a:r>
            <a:r>
              <a:rPr lang="en-GB" sz="1400" i="1" dirty="0" err="1" smtClean="0"/>
              <a:t>Pb</a:t>
            </a:r>
            <a:r>
              <a:rPr lang="en-GB" sz="1400" i="1" dirty="0" smtClean="0"/>
              <a:t> &amp; low </a:t>
            </a:r>
            <a:r>
              <a:rPr lang="en-GB" sz="1400" i="1" dirty="0" err="1" smtClean="0"/>
              <a:t>Nd</a:t>
            </a:r>
            <a:r>
              <a:rPr lang="en-GB" sz="1400" i="1" dirty="0" smtClean="0"/>
              <a:t> + </a:t>
            </a:r>
            <a:r>
              <a:rPr lang="en-GB" sz="1400" i="1" dirty="0" err="1" smtClean="0"/>
              <a:t>Hf</a:t>
            </a:r>
            <a:r>
              <a:rPr lang="en-GB" sz="1400" i="1" dirty="0" smtClean="0"/>
              <a:t>] </a:t>
            </a:r>
            <a:r>
              <a:rPr lang="en-GB" sz="1400" dirty="0" smtClean="0"/>
              <a:t>or </a:t>
            </a:r>
            <a:r>
              <a:rPr lang="en-GB" sz="1400" dirty="0"/>
              <a:t>subcontinental lithospheric </a:t>
            </a:r>
            <a:r>
              <a:rPr lang="en-GB" sz="1400" dirty="0" smtClean="0"/>
              <a:t>mantle [</a:t>
            </a:r>
            <a:r>
              <a:rPr lang="en-GB" sz="1400" i="1" dirty="0" smtClean="0"/>
              <a:t>low 176Hf/177Hf</a:t>
            </a:r>
            <a:r>
              <a:rPr lang="en-GB" sz="1400" dirty="0" smtClean="0"/>
              <a:t>]. </a:t>
            </a:r>
          </a:p>
          <a:p>
            <a:r>
              <a:rPr lang="en-GB" sz="1400" dirty="0" smtClean="0"/>
              <a:t>The isotope and trace element ratios suggest involvement of a basaltic melt, possibly by melt metasomatism – except this fails to reproduce the trace element signature.</a:t>
            </a:r>
          </a:p>
          <a:p>
            <a:r>
              <a:rPr lang="en-GB" sz="1400" dirty="0" smtClean="0"/>
              <a:t>Alternatively, recycled oceanic crust can explain both the trace element and isotope signature – pointing towards plume theory.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62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67" y="715665"/>
            <a:ext cx="7941733" cy="560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Pico Island is in the Azores area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 study was conducted by </a:t>
            </a:r>
            <a:r>
              <a:rPr lang="en-US" sz="2400" dirty="0" err="1" smtClean="0"/>
              <a:t>Métrich</a:t>
            </a:r>
            <a:r>
              <a:rPr lang="en-US" sz="2400" dirty="0" smtClean="0"/>
              <a:t> et al. (2014) to find out the temperature of the mantle beneath Pico Island.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The results show that the potential temperatures are 1466-1477°C for the mantle beneath Pico Island.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This is hotter than you would expect which supports mantle plumes.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However, in order for these results to be relevant the same method of estimating has to be conducted at an MOR to see if the temperature is lower at the MOR.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199" y="254000"/>
            <a:ext cx="872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What are the temperature conditions of the mantle at Azores?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869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1024</Words>
  <Application>Microsoft Macintosh PowerPoint</Application>
  <PresentationFormat>On-screen Show (4:3)</PresentationFormat>
  <Paragraphs>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Wingdings</vt:lpstr>
      <vt:lpstr>Arial</vt:lpstr>
      <vt:lpstr>Office Theme</vt:lpstr>
      <vt:lpstr>Azores </vt:lpstr>
      <vt:lpstr>Time history of volcanism </vt:lpstr>
      <vt:lpstr>Anomalous and time progressive volcanism </vt:lpstr>
      <vt:lpstr>Falsifying Plumes- Tomography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 spatial relationship between the Azores hotspot and Surface extension features? (Falsifying plumes)</vt:lpstr>
      <vt:lpstr>Falsifying the plume hypothesis…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Azores hotspot</dc:title>
  <dc:creator>Jonathon Taylor</dc:creator>
  <cp:lastModifiedBy>KING J.J.</cp:lastModifiedBy>
  <cp:revision>23</cp:revision>
  <dcterms:created xsi:type="dcterms:W3CDTF">2015-11-16T12:43:10Z</dcterms:created>
  <dcterms:modified xsi:type="dcterms:W3CDTF">2015-11-18T09:29:50Z</dcterms:modified>
</cp:coreProperties>
</file>