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bin" ContentType="application/vnd.openxmlformats-officedocument.oleObject"/>
  <Override PartName="/ppt/notesSlides/notesSlide10.xml" ContentType="application/vnd.openxmlformats-officedocument.presentationml.notesSlide+xml"/>
  <Override PartName="/ppt/embeddings/oleObject2.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embeddings/oleObject3.bin" ContentType="application/vnd.openxmlformats-officedocument.oleObject"/>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embeddings/oleObject4.bin" ContentType="application/vnd.openxmlformats-officedocument.oleObject"/>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Lst>
  <p:notesMasterIdLst>
    <p:notesMasterId r:id="rId73"/>
  </p:notesMasterIdLst>
  <p:sldIdLst>
    <p:sldId id="368" r:id="rId2"/>
    <p:sldId id="391" r:id="rId3"/>
    <p:sldId id="257" r:id="rId4"/>
    <p:sldId id="256" r:id="rId5"/>
    <p:sldId id="392" r:id="rId6"/>
    <p:sldId id="385" r:id="rId7"/>
    <p:sldId id="360" r:id="rId8"/>
    <p:sldId id="355" r:id="rId9"/>
    <p:sldId id="379" r:id="rId10"/>
    <p:sldId id="362" r:id="rId11"/>
    <p:sldId id="388" r:id="rId12"/>
    <p:sldId id="365" r:id="rId13"/>
    <p:sldId id="378" r:id="rId14"/>
    <p:sldId id="361" r:id="rId15"/>
    <p:sldId id="376" r:id="rId16"/>
    <p:sldId id="396" r:id="rId17"/>
    <p:sldId id="262" r:id="rId18"/>
    <p:sldId id="289" r:id="rId19"/>
    <p:sldId id="280" r:id="rId20"/>
    <p:sldId id="383" r:id="rId21"/>
    <p:sldId id="387" r:id="rId22"/>
    <p:sldId id="398" r:id="rId23"/>
    <p:sldId id="386" r:id="rId24"/>
    <p:sldId id="399" r:id="rId25"/>
    <p:sldId id="301" r:id="rId26"/>
    <p:sldId id="380" r:id="rId27"/>
    <p:sldId id="299" r:id="rId28"/>
    <p:sldId id="359" r:id="rId29"/>
    <p:sldId id="358" r:id="rId30"/>
    <p:sldId id="390" r:id="rId31"/>
    <p:sldId id="265" r:id="rId32"/>
    <p:sldId id="394" r:id="rId33"/>
    <p:sldId id="327" r:id="rId34"/>
    <p:sldId id="309" r:id="rId35"/>
    <p:sldId id="337" r:id="rId36"/>
    <p:sldId id="304" r:id="rId37"/>
    <p:sldId id="338" r:id="rId38"/>
    <p:sldId id="261" r:id="rId39"/>
    <p:sldId id="342" r:id="rId40"/>
    <p:sldId id="274" r:id="rId41"/>
    <p:sldId id="307" r:id="rId42"/>
    <p:sldId id="347" r:id="rId43"/>
    <p:sldId id="348" r:id="rId44"/>
    <p:sldId id="350" r:id="rId45"/>
    <p:sldId id="343" r:id="rId46"/>
    <p:sldId id="372" r:id="rId47"/>
    <p:sldId id="373" r:id="rId48"/>
    <p:sldId id="273" r:id="rId49"/>
    <p:sldId id="345" r:id="rId50"/>
    <p:sldId id="320" r:id="rId51"/>
    <p:sldId id="333" r:id="rId52"/>
    <p:sldId id="377" r:id="rId53"/>
    <p:sldId id="349" r:id="rId54"/>
    <p:sldId id="339" r:id="rId55"/>
    <p:sldId id="308" r:id="rId56"/>
    <p:sldId id="277" r:id="rId57"/>
    <p:sldId id="278" r:id="rId58"/>
    <p:sldId id="314" r:id="rId59"/>
    <p:sldId id="323" r:id="rId60"/>
    <p:sldId id="305" r:id="rId61"/>
    <p:sldId id="370" r:id="rId62"/>
    <p:sldId id="382" r:id="rId63"/>
    <p:sldId id="389" r:id="rId64"/>
    <p:sldId id="366" r:id="rId65"/>
    <p:sldId id="367" r:id="rId66"/>
    <p:sldId id="369" r:id="rId67"/>
    <p:sldId id="287" r:id="rId68"/>
    <p:sldId id="400" r:id="rId69"/>
    <p:sldId id="393" r:id="rId70"/>
    <p:sldId id="395" r:id="rId71"/>
    <p:sldId id="282" r:id="rId7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42" autoAdjust="0"/>
    <p:restoredTop sz="94604" autoAdjust="0"/>
  </p:normalViewPr>
  <p:slideViewPr>
    <p:cSldViewPr snapToGrid="0" snapToObjects="1">
      <p:cViewPr>
        <p:scale>
          <a:sx n="75" d="100"/>
          <a:sy n="75" d="100"/>
        </p:scale>
        <p:origin x="-1584" y="1152"/>
      </p:cViewPr>
      <p:guideLst>
        <p:guide orient="horz" pos="2160"/>
        <p:guide pos="2880"/>
      </p:guideLst>
    </p:cSldViewPr>
  </p:slideViewPr>
  <p:outlineViewPr>
    <p:cViewPr>
      <p:scale>
        <a:sx n="33" d="100"/>
        <a:sy n="33" d="100"/>
      </p:scale>
      <p:origin x="0" y="530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0CBCB371-A634-494E-BAF6-17AE22D19422}" type="datetimeFigureOut">
              <a:rPr lang="en-US"/>
              <a:pPr>
                <a:defRPr/>
              </a:pPr>
              <a:t>4/12/14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13F7A6D7-CA60-BE4E-8181-8CAFFA885B2F}" type="slidenum">
              <a:rPr lang="en-US"/>
              <a:pPr>
                <a:defRPr/>
              </a:pPr>
              <a:t>‹#›</a:t>
            </a:fld>
            <a:endParaRPr lang="en-US"/>
          </a:p>
        </p:txBody>
      </p:sp>
    </p:spTree>
    <p:extLst>
      <p:ext uri="{BB962C8B-B14F-4D97-AF65-F5344CB8AC3E}">
        <p14:creationId xmlns:p14="http://schemas.microsoft.com/office/powerpoint/2010/main" val="110715803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B700506F-941A-0646-9EB8-76B9BF8E1F73}" type="slidenum">
              <a:rPr lang="en-US" sz="1200"/>
              <a:pPr eaLnBrk="1" fontAlgn="base" hangingPunct="1">
                <a:spcBef>
                  <a:spcPct val="0"/>
                </a:spcBef>
                <a:spcAft>
                  <a:spcPct val="0"/>
                </a:spcAft>
              </a:pPr>
              <a:t>1</a:t>
            </a:fld>
            <a:endParaRPr lang="en-US" sz="1200"/>
          </a:p>
        </p:txBody>
      </p:sp>
      <p:sp>
        <p:nvSpPr>
          <p:cNvPr id="1638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638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8A2CF055-EB7C-1242-903F-52FA6DBC8203}" type="slidenum">
              <a:rPr lang="en-US" sz="1200"/>
              <a:pPr eaLnBrk="1" fontAlgn="base" hangingPunct="1">
                <a:spcBef>
                  <a:spcPct val="0"/>
                </a:spcBef>
                <a:spcAft>
                  <a:spcPct val="0"/>
                </a:spcAft>
              </a:pPr>
              <a:t>15</a:t>
            </a:fld>
            <a:endParaRPr lang="en-US" sz="1200"/>
          </a:p>
        </p:txBody>
      </p:sp>
      <p:sp>
        <p:nvSpPr>
          <p:cNvPr id="327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34BAFC8-6DEA-A749-8632-0FC1BBA10428}" type="slidenum">
              <a:rPr lang="en-US" sz="1200"/>
              <a:pPr eaLnBrk="1" fontAlgn="base" hangingPunct="1">
                <a:spcBef>
                  <a:spcPct val="0"/>
                </a:spcBef>
                <a:spcAft>
                  <a:spcPct val="0"/>
                </a:spcAft>
              </a:pPr>
              <a:t>17</a:t>
            </a:fld>
            <a:endParaRPr lang="en-US" sz="1200"/>
          </a:p>
        </p:txBody>
      </p:sp>
      <p:sp>
        <p:nvSpPr>
          <p:cNvPr id="3789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4AF21901-8026-D248-A928-BBA36DF0FD5D}" type="slidenum">
              <a:rPr lang="en-US" sz="1200"/>
              <a:pPr eaLnBrk="1" fontAlgn="base" hangingPunct="1">
                <a:spcBef>
                  <a:spcPct val="0"/>
                </a:spcBef>
                <a:spcAft>
                  <a:spcPct val="0"/>
                </a:spcAft>
              </a:pPr>
              <a:t>18</a:t>
            </a:fld>
            <a:endParaRPr lang="en-US" sz="1200"/>
          </a:p>
        </p:txBody>
      </p:sp>
      <p:sp>
        <p:nvSpPr>
          <p:cNvPr id="399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D7F56EC7-D2E5-3442-8A24-39DAA755725B}" type="slidenum">
              <a:rPr lang="en-US" sz="1200">
                <a:latin typeface="Arial" charset="0"/>
              </a:rPr>
              <a:pPr eaLnBrk="1" fontAlgn="base" hangingPunct="1">
                <a:spcBef>
                  <a:spcPct val="0"/>
                </a:spcBef>
                <a:spcAft>
                  <a:spcPct val="0"/>
                </a:spcAft>
              </a:pPr>
              <a:t>19</a:t>
            </a:fld>
            <a:endParaRPr lang="en-US" sz="1200">
              <a:latin typeface="Arial" charset="0"/>
            </a:endParaRPr>
          </a:p>
        </p:txBody>
      </p:sp>
      <p:sp>
        <p:nvSpPr>
          <p:cNvPr id="4403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4035"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atin typeface="Calibri" charset="0"/>
              </a:rPr>
              <a:t>Vertical tomography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DBC2A9B-C1CB-D140-BAB5-FDC8AA3FA23B}" type="slidenum">
              <a:rPr lang="en-US" sz="1200"/>
              <a:pPr eaLnBrk="1" fontAlgn="base" hangingPunct="1">
                <a:spcBef>
                  <a:spcPct val="0"/>
                </a:spcBef>
                <a:spcAft>
                  <a:spcPct val="0"/>
                </a:spcAft>
              </a:pPr>
              <a:t>25</a:t>
            </a:fld>
            <a:endParaRPr lang="en-US" sz="1200"/>
          </a:p>
        </p:txBody>
      </p:sp>
      <p:sp>
        <p:nvSpPr>
          <p:cNvPr id="4710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710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atin typeface="Calibri" charset="0"/>
              </a:rPr>
              <a:t>Recentt studies consider only rays in the red cylinder and infer deep slow cylinders, as they must. Science and nature like to publish these papers.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95799FB3-0235-CB42-80B6-1C54F05E296D}" type="slidenum">
              <a:rPr lang="en-US" sz="1200"/>
              <a:pPr eaLnBrk="1" fontAlgn="base" hangingPunct="1">
                <a:spcBef>
                  <a:spcPct val="0"/>
                </a:spcBef>
                <a:spcAft>
                  <a:spcPct val="0"/>
                </a:spcAft>
              </a:pPr>
              <a:t>27</a:t>
            </a:fld>
            <a:endParaRPr lang="en-US" sz="1200"/>
          </a:p>
        </p:txBody>
      </p:sp>
      <p:sp>
        <p:nvSpPr>
          <p:cNvPr id="4915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64E39610-BE85-4A41-81C0-5B7D7326A090}" type="slidenum">
              <a:rPr lang="en-US" sz="1200"/>
              <a:pPr eaLnBrk="1" fontAlgn="base" hangingPunct="1">
                <a:spcBef>
                  <a:spcPct val="0"/>
                </a:spcBef>
                <a:spcAft>
                  <a:spcPct val="0"/>
                </a:spcAft>
              </a:pPr>
              <a:t>28</a:t>
            </a:fld>
            <a:endParaRPr lang="en-US" sz="1200"/>
          </a:p>
        </p:txBody>
      </p:sp>
      <p:sp>
        <p:nvSpPr>
          <p:cNvPr id="512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BD82180B-363D-924A-B90E-453CFEBA46E0}" type="slidenum">
              <a:rPr lang="en-US" sz="1200"/>
              <a:pPr eaLnBrk="1" fontAlgn="base" hangingPunct="1">
                <a:spcBef>
                  <a:spcPct val="0"/>
                </a:spcBef>
                <a:spcAft>
                  <a:spcPct val="0"/>
                </a:spcAft>
              </a:pPr>
              <a:t>29</a:t>
            </a:fld>
            <a:endParaRPr lang="en-US" sz="1200"/>
          </a:p>
        </p:txBody>
      </p:sp>
      <p:sp>
        <p:nvSpPr>
          <p:cNvPr id="5325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325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BD82180B-363D-924A-B90E-453CFEBA46E0}" type="slidenum">
              <a:rPr lang="en-US" sz="1200"/>
              <a:pPr eaLnBrk="1" fontAlgn="base" hangingPunct="1">
                <a:spcBef>
                  <a:spcPct val="0"/>
                </a:spcBef>
                <a:spcAft>
                  <a:spcPct val="0"/>
                </a:spcAft>
              </a:pPr>
              <a:t>30</a:t>
            </a:fld>
            <a:endParaRPr lang="en-US" sz="1200"/>
          </a:p>
        </p:txBody>
      </p:sp>
      <p:sp>
        <p:nvSpPr>
          <p:cNvPr id="5325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325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780292AB-37BA-8346-A216-076CA6A9F780}" type="slidenum">
              <a:rPr lang="en-US" sz="1200"/>
              <a:pPr eaLnBrk="1" fontAlgn="base" hangingPunct="1">
                <a:spcBef>
                  <a:spcPct val="0"/>
                </a:spcBef>
                <a:spcAft>
                  <a:spcPct val="0"/>
                </a:spcAft>
              </a:pPr>
              <a:t>31</a:t>
            </a:fld>
            <a:endParaRPr lang="en-US" sz="1200"/>
          </a:p>
        </p:txBody>
      </p:sp>
      <p:sp>
        <p:nvSpPr>
          <p:cNvPr id="5529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5299"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atin typeface="Calibri" charset="0"/>
              </a:rPr>
              <a:t>FROM DEUSS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5849D4E-58D7-7E48-8BC0-D42F626250BE}" type="slidenum">
              <a:rPr lang="en-US" sz="1200"/>
              <a:pPr eaLnBrk="1" fontAlgn="base" hangingPunct="1">
                <a:spcBef>
                  <a:spcPct val="0"/>
                </a:spcBef>
                <a:spcAft>
                  <a:spcPct val="0"/>
                </a:spcAft>
              </a:pPr>
              <a:t>3</a:t>
            </a:fld>
            <a:endParaRPr lang="en-US" sz="1200"/>
          </a:p>
        </p:txBody>
      </p:sp>
      <p:sp>
        <p:nvSpPr>
          <p:cNvPr id="1843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atin typeface="Calibri" charset="0"/>
              </a:rPr>
              <a:t>FROM DEUSS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34C05C9-7464-2B48-9E27-ACECDD605CFC}" type="slidenum">
              <a:rPr lang="en-US" sz="1200"/>
              <a:pPr eaLnBrk="1" fontAlgn="base" hangingPunct="1">
                <a:spcBef>
                  <a:spcPct val="0"/>
                </a:spcBef>
                <a:spcAft>
                  <a:spcPct val="0"/>
                </a:spcAft>
              </a:pPr>
              <a:t>33</a:t>
            </a:fld>
            <a:endParaRPr lang="en-US" sz="1200"/>
          </a:p>
        </p:txBody>
      </p:sp>
      <p:sp>
        <p:nvSpPr>
          <p:cNvPr id="5734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734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82F1C5B9-D860-814A-B416-F0F54199E984}" type="slidenum">
              <a:rPr lang="en-US" sz="1200"/>
              <a:pPr eaLnBrk="1" fontAlgn="base" hangingPunct="1">
                <a:spcBef>
                  <a:spcPct val="0"/>
                </a:spcBef>
                <a:spcAft>
                  <a:spcPct val="0"/>
                </a:spcAft>
              </a:pPr>
              <a:t>34</a:t>
            </a:fld>
            <a:endParaRPr lang="en-US" sz="1200"/>
          </a:p>
        </p:txBody>
      </p:sp>
      <p:sp>
        <p:nvSpPr>
          <p:cNvPr id="59394"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5"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4DB4545E-1E2E-3C41-B333-60C47D07C1FB}" type="slidenum">
              <a:rPr lang="en-US" sz="1200"/>
              <a:pPr eaLnBrk="1" fontAlgn="base" hangingPunct="1">
                <a:spcBef>
                  <a:spcPct val="0"/>
                </a:spcBef>
                <a:spcAft>
                  <a:spcPct val="0"/>
                </a:spcAft>
              </a:pPr>
              <a:t>35</a:t>
            </a:fld>
            <a:endParaRPr lang="en-US" sz="1200"/>
          </a:p>
        </p:txBody>
      </p:sp>
      <p:sp>
        <p:nvSpPr>
          <p:cNvPr id="6144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1443"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B635B3B2-94D7-A345-B7F0-5F1C7B0013AA}" type="slidenum">
              <a:rPr lang="en-US" sz="1200"/>
              <a:pPr eaLnBrk="1" fontAlgn="base" hangingPunct="1">
                <a:spcBef>
                  <a:spcPct val="0"/>
                </a:spcBef>
                <a:spcAft>
                  <a:spcPct val="0"/>
                </a:spcAft>
              </a:pPr>
              <a:t>36</a:t>
            </a:fld>
            <a:endParaRPr lang="en-US" sz="1200"/>
          </a:p>
        </p:txBody>
      </p:sp>
      <p:sp>
        <p:nvSpPr>
          <p:cNvPr id="6349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349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1E1A36B-64D4-D840-943A-50826C1D97CE}" type="slidenum">
              <a:rPr lang="en-US" sz="1200"/>
              <a:pPr eaLnBrk="1" fontAlgn="base" hangingPunct="1">
                <a:spcBef>
                  <a:spcPct val="0"/>
                </a:spcBef>
                <a:spcAft>
                  <a:spcPct val="0"/>
                </a:spcAft>
              </a:pPr>
              <a:t>37</a:t>
            </a:fld>
            <a:endParaRPr lang="en-US" sz="1200"/>
          </a:p>
        </p:txBody>
      </p:sp>
      <p:sp>
        <p:nvSpPr>
          <p:cNvPr id="6553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5539"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atin typeface="Calibri" charset="0"/>
            </a:endParaRPr>
          </a:p>
          <a:p>
            <a:pPr eaLnBrk="1" hangingPunct="1">
              <a:spcBef>
                <a:spcPct val="0"/>
              </a:spcBef>
            </a:pPr>
            <a:r>
              <a:rPr lang="en-US">
                <a:latin typeface="Calibri" charset="0"/>
              </a:rPr>
              <a:t>FIG, 4: schematic geotherm, melt content and simplified VSV and VSH vs depth (Shapiro &amp; Ritzwoller, ). Horizontally propagating S-waves, VSH, are mainly controlled by the velocities of the solid olivine-rich layers and their T and P derivatives. SV waves are mainly controlled by the low velocity melt rich layer or low-rigidity lamellae.</a:t>
            </a:r>
          </a:p>
          <a:p>
            <a:pPr eaLnBrk="1" hangingPunct="1">
              <a:spcBef>
                <a:spcPct val="0"/>
              </a:spcBef>
            </a:pPr>
            <a:r>
              <a:rPr lang="en-US">
                <a:latin typeface="Calibri" charset="0"/>
              </a:rPr>
              <a:t>[ -.2 to  -3 km/s per 100 km for shear wave gradient; 10 to 14 o/km used by Stixrude]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93C2AB3-C61B-094F-B3C1-6674F2E48E12}" type="slidenum">
              <a:rPr lang="en-US" sz="1200"/>
              <a:pPr eaLnBrk="1" fontAlgn="base" hangingPunct="1">
                <a:spcBef>
                  <a:spcPct val="0"/>
                </a:spcBef>
                <a:spcAft>
                  <a:spcPct val="0"/>
                </a:spcAft>
              </a:pPr>
              <a:t>38</a:t>
            </a:fld>
            <a:endParaRPr lang="en-US" sz="1200"/>
          </a:p>
        </p:txBody>
      </p:sp>
      <p:sp>
        <p:nvSpPr>
          <p:cNvPr id="6758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758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34AEAD2-C8F6-8E45-BEC1-BDF4970E20BB}" type="slidenum">
              <a:rPr lang="en-US" sz="1200"/>
              <a:pPr eaLnBrk="1" fontAlgn="base" hangingPunct="1">
                <a:spcBef>
                  <a:spcPct val="0"/>
                </a:spcBef>
                <a:spcAft>
                  <a:spcPct val="0"/>
                </a:spcAft>
              </a:pPr>
              <a:t>39</a:t>
            </a:fld>
            <a:endParaRPr lang="en-US" sz="1200"/>
          </a:p>
        </p:txBody>
      </p:sp>
      <p:sp>
        <p:nvSpPr>
          <p:cNvPr id="6963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963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solidFill>
                  <a:srgbClr val="333333"/>
                </a:solidFill>
                <a:latin typeface="Calibri" charset="0"/>
              </a:rPr>
              <a:t>Bands form anastomising networks with larger bands at higher angles relative to the shear plane (flat red arrow) connected by smaller bands at lower angles. Smaller arrows indicate that the samples flatten and widen with shear. In three dimensions, the melt-rich layers connect and surround melt-depleted lenses.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CA1127D1-399C-FE4C-AD1B-A57BCC674F6A}" type="slidenum">
              <a:rPr lang="en-US" sz="1200">
                <a:latin typeface="Arial" charset="0"/>
              </a:rPr>
              <a:pPr eaLnBrk="1" fontAlgn="base" hangingPunct="1">
                <a:spcBef>
                  <a:spcPct val="0"/>
                </a:spcBef>
                <a:spcAft>
                  <a:spcPct val="0"/>
                </a:spcAft>
              </a:pPr>
              <a:t>40</a:t>
            </a:fld>
            <a:endParaRPr lang="en-US" sz="1200">
              <a:latin typeface="Arial" charset="0"/>
            </a:endParaRPr>
          </a:p>
        </p:txBody>
      </p:sp>
      <p:sp>
        <p:nvSpPr>
          <p:cNvPr id="7168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168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atin typeface="Calibri" charset="0"/>
              </a:rPr>
              <a:t>FIGURE 3: A variable thickness plate moves to the right and entrains the viscous underlying mantle, which is part of the thermal boundary layer. The temperatures increases by about 10 C/km with depth. Lithospheric steps  cause disruption of  the shear boundary layer and allow access to the deeper hotter portions. Note that the hotter parts of the boundary layer are almost stationary relative to the surface.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2CCDFB3-1A62-234D-8766-963B1A2EE680}" type="slidenum">
              <a:rPr lang="en-US" sz="1200"/>
              <a:pPr eaLnBrk="1" fontAlgn="base" hangingPunct="1">
                <a:spcBef>
                  <a:spcPct val="0"/>
                </a:spcBef>
                <a:spcAft>
                  <a:spcPct val="0"/>
                </a:spcAft>
              </a:pPr>
              <a:t>41</a:t>
            </a:fld>
            <a:endParaRPr lang="en-US" sz="1200"/>
          </a:p>
        </p:txBody>
      </p:sp>
      <p:sp>
        <p:nvSpPr>
          <p:cNvPr id="7373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373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880077EC-09D7-1C40-AB17-5A2097AF7D7F}" type="slidenum">
              <a:rPr lang="en-US" sz="1200"/>
              <a:pPr eaLnBrk="1" fontAlgn="base" hangingPunct="1">
                <a:spcBef>
                  <a:spcPct val="0"/>
                </a:spcBef>
                <a:spcAft>
                  <a:spcPct val="0"/>
                </a:spcAft>
              </a:pPr>
              <a:t>42</a:t>
            </a:fld>
            <a:endParaRPr lang="en-US" sz="1200"/>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6F6F530A-4FC4-324B-A538-7A6EB17913FD}" type="slidenum">
              <a:rPr lang="en-US" sz="1200"/>
              <a:pPr eaLnBrk="1" fontAlgn="base" hangingPunct="1">
                <a:spcBef>
                  <a:spcPct val="0"/>
                </a:spcBef>
                <a:spcAft>
                  <a:spcPct val="0"/>
                </a:spcAft>
              </a:pPr>
              <a:t>6</a:t>
            </a:fld>
            <a:endParaRPr lang="en-US" sz="1200"/>
          </a:p>
        </p:txBody>
      </p:sp>
      <p:sp>
        <p:nvSpPr>
          <p:cNvPr id="215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96FBBB3-10B0-1D4E-951F-C7A3572D7563}" type="slidenum">
              <a:rPr lang="en-US" sz="1200"/>
              <a:pPr eaLnBrk="1" fontAlgn="base" hangingPunct="1">
                <a:spcBef>
                  <a:spcPct val="0"/>
                </a:spcBef>
                <a:spcAft>
                  <a:spcPct val="0"/>
                </a:spcAft>
              </a:pPr>
              <a:t>43</a:t>
            </a:fld>
            <a:endParaRPr lang="en-US" sz="1200"/>
          </a:p>
        </p:txBody>
      </p:sp>
      <p:sp>
        <p:nvSpPr>
          <p:cNvPr id="778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78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3E9F491-5C54-7047-9287-6EC3FAF43598}" type="slidenum">
              <a:rPr lang="en-US" sz="1200"/>
              <a:pPr eaLnBrk="1" fontAlgn="base" hangingPunct="1">
                <a:spcBef>
                  <a:spcPct val="0"/>
                </a:spcBef>
                <a:spcAft>
                  <a:spcPct val="0"/>
                </a:spcAft>
              </a:pPr>
              <a:t>44</a:t>
            </a:fld>
            <a:endParaRPr lang="en-US" sz="1200"/>
          </a:p>
        </p:txBody>
      </p:sp>
      <p:sp>
        <p:nvSpPr>
          <p:cNvPr id="7987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987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11F011FD-A9C7-9240-937A-8617E5D6F0B8}" type="slidenum">
              <a:rPr lang="en-US" sz="1200"/>
              <a:pPr eaLnBrk="1" fontAlgn="base" hangingPunct="1">
                <a:spcBef>
                  <a:spcPct val="0"/>
                </a:spcBef>
                <a:spcAft>
                  <a:spcPct val="0"/>
                </a:spcAft>
              </a:pPr>
              <a:t>45</a:t>
            </a:fld>
            <a:endParaRPr lang="en-US" sz="1200"/>
          </a:p>
        </p:txBody>
      </p:sp>
      <p:sp>
        <p:nvSpPr>
          <p:cNvPr id="8397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397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atin typeface="Calibri" charset="0"/>
              </a:rPr>
              <a:t>Shapiro &amp; Ritzwoller</a:t>
            </a:r>
          </a:p>
          <a:p>
            <a:pPr eaLnBrk="1" hangingPunct="1">
              <a:spcBef>
                <a:spcPct val="0"/>
              </a:spcBef>
            </a:pPr>
            <a:r>
              <a:rPr lang="en-US">
                <a:latin typeface="Calibri" charset="0"/>
              </a:rPr>
              <a:t>Note that below 220 km mantle under 10 Ma plates has higher Vs than mantle under &gt;40 Ma plates. The Vs under young plates increases rapidly with depth below 100 km so that Vs exceeds Vs under older plates by a depth of 180 km.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1449F7FF-AD24-A044-879B-3C6ABD19F44E}" type="slidenum">
              <a:rPr lang="en-US" sz="1200">
                <a:latin typeface="Arial" charset="0"/>
              </a:rPr>
              <a:pPr eaLnBrk="1" fontAlgn="base" hangingPunct="1">
                <a:spcBef>
                  <a:spcPct val="0"/>
                </a:spcBef>
                <a:spcAft>
                  <a:spcPct val="0"/>
                </a:spcAft>
              </a:pPr>
              <a:t>48</a:t>
            </a:fld>
            <a:endParaRPr lang="en-US" sz="1200">
              <a:latin typeface="Arial" charset="0"/>
            </a:endParaRPr>
          </a:p>
        </p:txBody>
      </p:sp>
      <p:sp>
        <p:nvSpPr>
          <p:cNvPr id="8806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8067"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atin typeface="Calibri" charset="0"/>
              </a:rPr>
              <a:t>FIGURE  1: Nomenclature of the mantle.The boundary between Regions B and C differs between Gutenberg (1959) and Bullen (1947 ). Gutenberg placed the boundary near 220 km while Bullen placed it near 410 km. The 650 km discontinuity was unknown at the time. The lower mantle (Region D) starts below 900 or 1000 km. The Transition Region was defined originally as the mantle between 410 and ~900 km. The Transition Zone (TZ) was later assigned to the regions between 410 and 650 km.The low-velocity anisotropic layer (LLAMA) extends from the Gutenberg discontinuity (G) to the Lehmann discontinuity (L). A schematic potential temperature (Tp) geotherm is shown, along with Boundary Layers (BL). The adiabatic interior of McK&amp;B is replaced by an internally heated region that develops a subadiabatic gradient.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3186"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7A17A9F2-2BA5-254A-8E94-3774CA9407EC}" type="slidenum">
              <a:rPr lang="en-US" sz="1200"/>
              <a:pPr eaLnBrk="1" fontAlgn="base" hangingPunct="1">
                <a:spcBef>
                  <a:spcPct val="0"/>
                </a:spcBef>
                <a:spcAft>
                  <a:spcPct val="0"/>
                </a:spcAft>
              </a:pPr>
              <a:t>51</a:t>
            </a:fld>
            <a:endParaRPr lang="en-US" sz="1200"/>
          </a:p>
        </p:txBody>
      </p:sp>
      <p:sp>
        <p:nvSpPr>
          <p:cNvPr id="952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C9C1D0A-F855-EE41-B007-ED969639563D}" type="slidenum">
              <a:rPr lang="en-US" sz="1200"/>
              <a:pPr eaLnBrk="1" fontAlgn="base" hangingPunct="1">
                <a:spcBef>
                  <a:spcPct val="0"/>
                </a:spcBef>
                <a:spcAft>
                  <a:spcPct val="0"/>
                </a:spcAft>
              </a:pPr>
              <a:t>53</a:t>
            </a:fld>
            <a:endParaRPr lang="en-US" sz="1200"/>
          </a:p>
        </p:txBody>
      </p:sp>
      <p:sp>
        <p:nvSpPr>
          <p:cNvPr id="9830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830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ADBF7CC-AC20-FA43-BB55-E19E7AE7A655}" type="slidenum">
              <a:rPr lang="en-US" sz="1200"/>
              <a:pPr eaLnBrk="1" fontAlgn="base" hangingPunct="1">
                <a:spcBef>
                  <a:spcPct val="0"/>
                </a:spcBef>
                <a:spcAft>
                  <a:spcPct val="0"/>
                </a:spcAft>
              </a:pPr>
              <a:t>54</a:t>
            </a:fld>
            <a:endParaRPr lang="en-US" sz="1200"/>
          </a:p>
        </p:txBody>
      </p:sp>
      <p:sp>
        <p:nvSpPr>
          <p:cNvPr id="1003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03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6D59F615-029F-CD40-943F-1B83DBF94A0A}" type="slidenum">
              <a:rPr lang="en-US" sz="1200"/>
              <a:pPr eaLnBrk="1" fontAlgn="base" hangingPunct="1">
                <a:spcBef>
                  <a:spcPct val="0"/>
                </a:spcBef>
                <a:spcAft>
                  <a:spcPct val="0"/>
                </a:spcAft>
              </a:pPr>
              <a:t>55</a:t>
            </a:fld>
            <a:endParaRPr lang="en-US" sz="1200"/>
          </a:p>
        </p:txBody>
      </p:sp>
      <p:sp>
        <p:nvSpPr>
          <p:cNvPr id="102402"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03"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C957D405-0E2B-4742-9A4F-A9E5400C3CBB}" type="slidenum">
              <a:rPr lang="en-US" sz="1200">
                <a:latin typeface="Arial" charset="0"/>
              </a:rPr>
              <a:pPr eaLnBrk="1" fontAlgn="base" hangingPunct="1">
                <a:spcBef>
                  <a:spcPct val="0"/>
                </a:spcBef>
                <a:spcAft>
                  <a:spcPct val="0"/>
                </a:spcAft>
              </a:pPr>
              <a:t>56</a:t>
            </a:fld>
            <a:endParaRPr lang="en-US" sz="1200">
              <a:latin typeface="Arial" charset="0"/>
            </a:endParaRPr>
          </a:p>
        </p:txBody>
      </p:sp>
      <p:sp>
        <p:nvSpPr>
          <p:cNvPr id="10445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445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13E68C64-4435-8148-8DFB-515105659A4E}" type="slidenum">
              <a:rPr lang="en-US" sz="1200"/>
              <a:pPr eaLnBrk="1" fontAlgn="base" hangingPunct="1">
                <a:spcBef>
                  <a:spcPct val="0"/>
                </a:spcBef>
                <a:spcAft>
                  <a:spcPct val="0"/>
                </a:spcAft>
              </a:pPr>
              <a:t>7</a:t>
            </a:fld>
            <a:endParaRPr lang="en-US" sz="1200"/>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66714146-5B84-DC46-A087-7A36D2851D62}" type="slidenum">
              <a:rPr lang="en-US" sz="1200">
                <a:latin typeface="Arial" charset="0"/>
              </a:rPr>
              <a:pPr eaLnBrk="1" fontAlgn="base" hangingPunct="1">
                <a:spcBef>
                  <a:spcPct val="0"/>
                </a:spcBef>
                <a:spcAft>
                  <a:spcPct val="0"/>
                </a:spcAft>
              </a:pPr>
              <a:t>57</a:t>
            </a:fld>
            <a:endParaRPr lang="en-US" sz="1200">
              <a:latin typeface="Arial" charset="0"/>
            </a:endParaRPr>
          </a:p>
        </p:txBody>
      </p:sp>
      <p:sp>
        <p:nvSpPr>
          <p:cNvPr id="10649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649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9FCCEFC-BE2C-5A43-AC88-34CDD1D031E7}" type="slidenum">
              <a:rPr lang="en-US" sz="1200"/>
              <a:pPr eaLnBrk="1" fontAlgn="base" hangingPunct="1">
                <a:spcBef>
                  <a:spcPct val="0"/>
                </a:spcBef>
                <a:spcAft>
                  <a:spcPct val="0"/>
                </a:spcAft>
              </a:pPr>
              <a:t>58</a:t>
            </a:fld>
            <a:endParaRPr lang="en-US" sz="1200"/>
          </a:p>
        </p:txBody>
      </p:sp>
      <p:sp>
        <p:nvSpPr>
          <p:cNvPr id="10854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854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b="1">
                <a:solidFill>
                  <a:srgbClr val="231F20"/>
                </a:solidFill>
                <a:latin typeface="Calibri" charset="0"/>
              </a:rPr>
              <a:t>Figure 7. </a:t>
            </a:r>
            <a:r>
              <a:rPr lang="en-US">
                <a:solidFill>
                  <a:srgbClr val="231F20"/>
                </a:solidFill>
                <a:latin typeface="Calibri" charset="0"/>
              </a:rPr>
              <a:t>Horizontal slices through our tomographic model showing isotropic </a:t>
            </a:r>
            <a:r>
              <a:rPr lang="en-US" i="1">
                <a:solidFill>
                  <a:srgbClr val="231F20"/>
                </a:solidFill>
                <a:latin typeface="Calibri" charset="0"/>
              </a:rPr>
              <a:t>VSV </a:t>
            </a:r>
            <a:r>
              <a:rPr lang="en-US">
                <a:solidFill>
                  <a:srgbClr val="231F20"/>
                </a:solidFill>
                <a:latin typeface="Calibri" charset="0"/>
              </a:rPr>
              <a:t>at (a) 50 km, (b) 100 km, (c) 150 km, (d) 200 km, (e) 250 km and (f)</a:t>
            </a:r>
          </a:p>
          <a:p>
            <a:pPr eaLnBrk="1" hangingPunct="1">
              <a:spcBef>
                <a:spcPct val="0"/>
              </a:spcBef>
            </a:pPr>
            <a:r>
              <a:rPr lang="en-US">
                <a:solidFill>
                  <a:srgbClr val="231F20"/>
                </a:solidFill>
                <a:latin typeface="Calibri" charset="0"/>
              </a:rPr>
              <a:t>300 km depth. Throughout this paper, unless otherwise noted, tomographic results are plotted as a percentage variation with respect to the ORM model of</a:t>
            </a:r>
          </a:p>
          <a:p>
            <a:pPr eaLnBrk="1" hangingPunct="1">
              <a:spcBef>
                <a:spcPct val="0"/>
              </a:spcBef>
            </a:pPr>
            <a:r>
              <a:rPr lang="en-US">
                <a:solidFill>
                  <a:srgbClr val="231F20"/>
                </a:solidFill>
                <a:latin typeface="Calibri" charset="0"/>
              </a:rPr>
              <a:t>Fig. 2. Azimuthal anisotropy results are not plotted on the tomographic slices for clarity, although anisotropy was taken into account in the inversion.</a:t>
            </a:r>
            <a:endParaRPr lang="en-US">
              <a:solidFill>
                <a:srgbClr val="000000"/>
              </a:solidFill>
              <a:latin typeface="Calibri" charset="0"/>
            </a:endParaRPr>
          </a:p>
          <a:p>
            <a:pPr eaLnBrk="1" hangingPunct="1">
              <a:spcBef>
                <a:spcPct val="0"/>
              </a:spcBef>
            </a:pPr>
            <a:endParaRPr lang="en-US">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16EBBE08-E766-714D-BF4C-40277206856F}" type="slidenum">
              <a:rPr lang="en-US" sz="1200">
                <a:latin typeface="Arial" charset="0"/>
              </a:rPr>
              <a:pPr algn="r" eaLnBrk="1" hangingPunct="1"/>
              <a:t>59</a:t>
            </a:fld>
            <a:endParaRPr lang="en-US" sz="1200">
              <a:latin typeface="Arial" charset="0"/>
            </a:endParaRPr>
          </a:p>
        </p:txBody>
      </p:sp>
      <p:sp>
        <p:nvSpPr>
          <p:cNvPr id="110594" name="Rectangle 2"/>
          <p:cNvSpPr>
            <a:spLocks noGrp="1" noRot="1" noChangeAspect="1" noChangeArrowheads="1"/>
          </p:cNvSpPr>
          <p:nvPr>
            <p:ph type="sldImg"/>
          </p:nvPr>
        </p:nvSpPr>
        <p:spPr bwMode="auto">
          <a:xfrm>
            <a:off x="0" y="0"/>
            <a:ext cx="0" cy="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atin typeface="Calibri" charset="0"/>
              </a:rPr>
              <a:t>FIGURE 2. Left. Seismic shear velocities, VSH and VSV, in the Central Pacific ( ) and in the global reference model PREM ( ). The steep </a:t>
            </a:r>
          </a:p>
          <a:p>
            <a:pPr eaLnBrk="1" hangingPunct="1">
              <a:spcBef>
                <a:spcPct val="0"/>
              </a:spcBef>
            </a:pPr>
            <a:r>
              <a:rPr lang="en-US">
                <a:latin typeface="Calibri" charset="0"/>
              </a:rPr>
              <a:t>conduction part of the geotherm extends to &gt;200 km depth. Right. The laminated boundary layer model ( ) along with the present</a:t>
            </a:r>
          </a:p>
          <a:p>
            <a:pPr eaLnBrk="1" hangingPunct="1">
              <a:spcBef>
                <a:spcPct val="0"/>
              </a:spcBef>
            </a:pPr>
            <a:r>
              <a:rPr lang="en-US">
                <a:latin typeface="Calibri" charset="0"/>
              </a:rPr>
              <a:t>Interpretation of a sheared layer  comprised of refractory and melt-rich lamellae.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6ABE9BD0-3354-AA4E-997F-A986D12F5677}" type="slidenum">
              <a:rPr lang="en-US" sz="1200"/>
              <a:pPr eaLnBrk="1" fontAlgn="base" hangingPunct="1">
                <a:spcBef>
                  <a:spcPct val="0"/>
                </a:spcBef>
                <a:spcAft>
                  <a:spcPct val="0"/>
                </a:spcAft>
              </a:pPr>
              <a:t>60</a:t>
            </a:fld>
            <a:endParaRPr lang="en-US" sz="1200"/>
          </a:p>
        </p:txBody>
      </p:sp>
      <p:sp>
        <p:nvSpPr>
          <p:cNvPr id="11264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2643"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D6419925-3830-D74A-846C-9126A416543E}" type="slidenum">
              <a:rPr lang="en-US" sz="1200"/>
              <a:pPr eaLnBrk="1" fontAlgn="base" hangingPunct="1">
                <a:spcBef>
                  <a:spcPct val="0"/>
                </a:spcBef>
                <a:spcAft>
                  <a:spcPct val="0"/>
                </a:spcAft>
              </a:pPr>
              <a:t>61</a:t>
            </a:fld>
            <a:endParaRPr lang="en-US" sz="1200"/>
          </a:p>
        </p:txBody>
      </p:sp>
      <p:sp>
        <p:nvSpPr>
          <p:cNvPr id="11469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469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atin typeface="Calibri" charset="0"/>
              </a:rPr>
              <a:t>"</a:t>
            </a:r>
            <a:r>
              <a:rPr lang="en-US" b="1">
                <a:latin typeface="Calibri" charset="0"/>
              </a:rPr>
              <a:t>ex cathedra</a:t>
            </a:r>
            <a:r>
              <a:rPr lang="en-US">
                <a:latin typeface="Calibri" charset="0"/>
              </a:rPr>
              <a:t>" is meant a formal infallible decision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EF3AE532-98E7-6B44-A0D7-1C0A67F4788E}" type="slidenum">
              <a:rPr lang="en-US" sz="1200"/>
              <a:pPr eaLnBrk="1" fontAlgn="base" hangingPunct="1">
                <a:spcBef>
                  <a:spcPct val="0"/>
                </a:spcBef>
                <a:spcAft>
                  <a:spcPct val="0"/>
                </a:spcAft>
              </a:pPr>
              <a:t>64</a:t>
            </a:fld>
            <a:endParaRPr lang="en-US" sz="1200"/>
          </a:p>
        </p:txBody>
      </p:sp>
      <p:sp>
        <p:nvSpPr>
          <p:cNvPr id="11673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6739"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CD89D8C8-69AF-DD43-AA0B-767C276CF0D9}" type="slidenum">
              <a:rPr lang="en-US" sz="1200"/>
              <a:pPr eaLnBrk="1" fontAlgn="base" hangingPunct="1">
                <a:spcBef>
                  <a:spcPct val="0"/>
                </a:spcBef>
                <a:spcAft>
                  <a:spcPct val="0"/>
                </a:spcAft>
              </a:pPr>
              <a:t>65</a:t>
            </a:fld>
            <a:endParaRPr lang="en-US" sz="1200"/>
          </a:p>
        </p:txBody>
      </p:sp>
      <p:sp>
        <p:nvSpPr>
          <p:cNvPr id="11878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878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AF662304-DAD8-7C43-A99F-8C880A8585F1}" type="slidenum">
              <a:rPr lang="en-US" sz="1200"/>
              <a:pPr eaLnBrk="1" fontAlgn="base" hangingPunct="1">
                <a:spcBef>
                  <a:spcPct val="0"/>
                </a:spcBef>
                <a:spcAft>
                  <a:spcPct val="0"/>
                </a:spcAft>
              </a:pPr>
              <a:t>66</a:t>
            </a:fld>
            <a:endParaRPr lang="en-US" sz="1200"/>
          </a:p>
        </p:txBody>
      </p:sp>
      <p:sp>
        <p:nvSpPr>
          <p:cNvPr id="12083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083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56832A7-A6F7-AF4F-ADEF-11B11F996599}" type="slidenum">
              <a:rPr lang="en-US" sz="1200"/>
              <a:pPr eaLnBrk="1" fontAlgn="base" hangingPunct="1">
                <a:spcBef>
                  <a:spcPct val="0"/>
                </a:spcBef>
                <a:spcAft>
                  <a:spcPct val="0"/>
                </a:spcAft>
              </a:pPr>
              <a:t>67</a:t>
            </a:fld>
            <a:endParaRPr lang="en-US" sz="1200"/>
          </a:p>
        </p:txBody>
      </p:sp>
      <p:sp>
        <p:nvSpPr>
          <p:cNvPr id="12288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2883"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74FC265B-BB68-A24F-A837-86E7046DE827}" type="slidenum">
              <a:rPr lang="en-US" sz="1200"/>
              <a:pPr eaLnBrk="1" fontAlgn="base" hangingPunct="1">
                <a:spcBef>
                  <a:spcPct val="0"/>
                </a:spcBef>
                <a:spcAft>
                  <a:spcPct val="0"/>
                </a:spcAft>
              </a:pPr>
              <a:t>71</a:t>
            </a:fld>
            <a:endParaRPr lang="en-US" sz="1200"/>
          </a:p>
        </p:txBody>
      </p:sp>
      <p:sp>
        <p:nvSpPr>
          <p:cNvPr id="3584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6018170-E691-1844-BD24-11A8E752EFC9}" type="slidenum">
              <a:rPr lang="en-US" sz="1200"/>
              <a:pPr eaLnBrk="1" fontAlgn="base" hangingPunct="1">
                <a:spcBef>
                  <a:spcPct val="0"/>
                </a:spcBef>
                <a:spcAft>
                  <a:spcPct val="0"/>
                </a:spcAft>
              </a:pPr>
              <a:t>8</a:t>
            </a:fld>
            <a:endParaRPr lang="en-US" sz="1200"/>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CA8216FE-C6B8-A240-A647-C2EA528C48DD}" type="slidenum">
              <a:rPr lang="en-US" sz="1200"/>
              <a:pPr eaLnBrk="1" fontAlgn="base" hangingPunct="1">
                <a:spcBef>
                  <a:spcPct val="0"/>
                </a:spcBef>
                <a:spcAft>
                  <a:spcPct val="0"/>
                </a:spcAft>
              </a:pPr>
              <a:t>9</a:t>
            </a:fld>
            <a:endParaRPr lang="en-US" sz="1200"/>
          </a:p>
        </p:txBody>
      </p:sp>
      <p:sp>
        <p:nvSpPr>
          <p:cNvPr id="27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D680D48-18DF-A344-BBC5-09BBF3788E3F}" type="slidenum">
              <a:rPr lang="en-US" sz="1200"/>
              <a:pPr eaLnBrk="1" fontAlgn="base" hangingPunct="1">
                <a:spcBef>
                  <a:spcPct val="0"/>
                </a:spcBef>
                <a:spcAft>
                  <a:spcPct val="0"/>
                </a:spcAft>
              </a:pPr>
              <a:t>10</a:t>
            </a:fld>
            <a:endParaRPr lang="en-US" sz="1200"/>
          </a:p>
        </p:txBody>
      </p:sp>
      <p:sp>
        <p:nvSpPr>
          <p:cNvPr id="8192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1923"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E3FC3B0-4358-7F46-BE84-B0FED449DAE2}" type="slidenum">
              <a:rPr lang="en-US"/>
              <a:pPr>
                <a:defRPr/>
              </a:pPr>
              <a:t>13</a:t>
            </a:fld>
            <a:endParaRPr lang="en-US"/>
          </a:p>
        </p:txBody>
      </p:sp>
      <p:sp>
        <p:nvSpPr>
          <p:cNvPr id="1320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20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EA9235AF-8161-FE4D-8BD8-EE9BE4811DBE}" type="slidenum">
              <a:rPr lang="en-US" sz="1200"/>
              <a:pPr eaLnBrk="1" fontAlgn="base" hangingPunct="1">
                <a:spcBef>
                  <a:spcPct val="0"/>
                </a:spcBef>
                <a:spcAft>
                  <a:spcPct val="0"/>
                </a:spcAft>
              </a:pPr>
              <a:t>14</a:t>
            </a:fld>
            <a:endParaRPr lang="en-US" sz="1200"/>
          </a:p>
        </p:txBody>
      </p:sp>
      <p:sp>
        <p:nvSpPr>
          <p:cNvPr id="307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629FAEF-85B2-B644-B93C-95BC334AF189}" type="datetimeFigureOut">
              <a:rPr lang="en-US"/>
              <a:pPr>
                <a:defRPr/>
              </a:pPr>
              <a:t>4/12/14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9AE933A-7056-4B45-9A9A-723CB433FC14}" type="slidenum">
              <a:rPr lang="en-US"/>
              <a:pPr>
                <a:defRPr/>
              </a:pPr>
              <a:t>‹#›</a:t>
            </a:fld>
            <a:endParaRPr lang="en-US"/>
          </a:p>
        </p:txBody>
      </p:sp>
    </p:spTree>
    <p:extLst>
      <p:ext uri="{BB962C8B-B14F-4D97-AF65-F5344CB8AC3E}">
        <p14:creationId xmlns:p14="http://schemas.microsoft.com/office/powerpoint/2010/main" val="1127727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13E7E38-503A-5F4D-BA68-286E7E96866B}" type="datetimeFigureOut">
              <a:rPr lang="en-US"/>
              <a:pPr>
                <a:defRPr/>
              </a:pPr>
              <a:t>4/12/14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06E66BB-D450-F54B-B5F4-2D466C10DC5D}" type="slidenum">
              <a:rPr lang="en-US"/>
              <a:pPr>
                <a:defRPr/>
              </a:pPr>
              <a:t>‹#›</a:t>
            </a:fld>
            <a:endParaRPr lang="en-US"/>
          </a:p>
        </p:txBody>
      </p:sp>
    </p:spTree>
    <p:extLst>
      <p:ext uri="{BB962C8B-B14F-4D97-AF65-F5344CB8AC3E}">
        <p14:creationId xmlns:p14="http://schemas.microsoft.com/office/powerpoint/2010/main" val="4233825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5AC5837-81C6-5C40-B4D9-D886F9DDC7A1}" type="datetimeFigureOut">
              <a:rPr lang="en-US"/>
              <a:pPr>
                <a:defRPr/>
              </a:pPr>
              <a:t>4/12/14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681750-7F1E-4343-B1F5-383A197BB7AA}" type="slidenum">
              <a:rPr lang="en-US"/>
              <a:pPr>
                <a:defRPr/>
              </a:pPr>
              <a:t>‹#›</a:t>
            </a:fld>
            <a:endParaRPr lang="en-US"/>
          </a:p>
        </p:txBody>
      </p:sp>
    </p:spTree>
    <p:extLst>
      <p:ext uri="{BB962C8B-B14F-4D97-AF65-F5344CB8AC3E}">
        <p14:creationId xmlns:p14="http://schemas.microsoft.com/office/powerpoint/2010/main" val="3693181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rtlCol="0">
            <a:normAutofit/>
          </a:bodyPr>
          <a:lstStyle/>
          <a:p>
            <a:pPr lvl="0"/>
            <a:endParaRPr lang="en-US" noProof="0" smtClean="0"/>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5763D20F-ADB0-5544-8208-299FBCFE917A}" type="slidenum">
              <a:rPr lang="en-US"/>
              <a:pPr>
                <a:defRPr/>
              </a:pPr>
              <a:t>‹#›</a:t>
            </a:fld>
            <a:endParaRPr lang="en-US"/>
          </a:p>
        </p:txBody>
      </p:sp>
    </p:spTree>
    <p:extLst>
      <p:ext uri="{BB962C8B-B14F-4D97-AF65-F5344CB8AC3E}">
        <p14:creationId xmlns:p14="http://schemas.microsoft.com/office/powerpoint/2010/main" val="2427806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61E32C8-D9B0-1D42-A069-72E50C621C8F}" type="datetimeFigureOut">
              <a:rPr lang="en-US"/>
              <a:pPr>
                <a:defRPr/>
              </a:pPr>
              <a:t>4/12/14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D2DB17-6431-5A45-B725-78CAC254EC49}" type="slidenum">
              <a:rPr lang="en-US"/>
              <a:pPr>
                <a:defRPr/>
              </a:pPr>
              <a:t>‹#›</a:t>
            </a:fld>
            <a:endParaRPr lang="en-US"/>
          </a:p>
        </p:txBody>
      </p:sp>
    </p:spTree>
    <p:extLst>
      <p:ext uri="{BB962C8B-B14F-4D97-AF65-F5344CB8AC3E}">
        <p14:creationId xmlns:p14="http://schemas.microsoft.com/office/powerpoint/2010/main" val="2099006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33E5FAB-BE2B-1D49-8AB4-17FD958CC70D}" type="datetimeFigureOut">
              <a:rPr lang="en-US"/>
              <a:pPr>
                <a:defRPr/>
              </a:pPr>
              <a:t>4/12/14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61C4B11-8471-364A-A3BF-E7AD7FAE5B56}" type="slidenum">
              <a:rPr lang="en-US"/>
              <a:pPr>
                <a:defRPr/>
              </a:pPr>
              <a:t>‹#›</a:t>
            </a:fld>
            <a:endParaRPr lang="en-US"/>
          </a:p>
        </p:txBody>
      </p:sp>
    </p:spTree>
    <p:extLst>
      <p:ext uri="{BB962C8B-B14F-4D97-AF65-F5344CB8AC3E}">
        <p14:creationId xmlns:p14="http://schemas.microsoft.com/office/powerpoint/2010/main" val="1872093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BE797D9-EA5E-9C43-9062-697D10647619}" type="datetimeFigureOut">
              <a:rPr lang="en-US"/>
              <a:pPr>
                <a:defRPr/>
              </a:pPr>
              <a:t>4/12/14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7A3083-D77D-9B44-AC2C-7CD642F1DCB2}" type="slidenum">
              <a:rPr lang="en-US"/>
              <a:pPr>
                <a:defRPr/>
              </a:pPr>
              <a:t>‹#›</a:t>
            </a:fld>
            <a:endParaRPr lang="en-US"/>
          </a:p>
        </p:txBody>
      </p:sp>
    </p:spTree>
    <p:extLst>
      <p:ext uri="{BB962C8B-B14F-4D97-AF65-F5344CB8AC3E}">
        <p14:creationId xmlns:p14="http://schemas.microsoft.com/office/powerpoint/2010/main" val="1003238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37A8EDD-86FF-224D-8368-09255B68F4F7}" type="datetimeFigureOut">
              <a:rPr lang="en-US"/>
              <a:pPr>
                <a:defRPr/>
              </a:pPr>
              <a:t>4/12/14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6753832-123B-794E-9F56-EA546AA0C604}" type="slidenum">
              <a:rPr lang="en-US"/>
              <a:pPr>
                <a:defRPr/>
              </a:pPr>
              <a:t>‹#›</a:t>
            </a:fld>
            <a:endParaRPr lang="en-US"/>
          </a:p>
        </p:txBody>
      </p:sp>
    </p:spTree>
    <p:extLst>
      <p:ext uri="{BB962C8B-B14F-4D97-AF65-F5344CB8AC3E}">
        <p14:creationId xmlns:p14="http://schemas.microsoft.com/office/powerpoint/2010/main" val="3760377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5F95139-C3D8-3942-BD85-8945B5517B94}" type="datetimeFigureOut">
              <a:rPr lang="en-US"/>
              <a:pPr>
                <a:defRPr/>
              </a:pPr>
              <a:t>4/12/14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9A1A708-9F72-E043-B7E3-C5ABC465016A}" type="slidenum">
              <a:rPr lang="en-US"/>
              <a:pPr>
                <a:defRPr/>
              </a:pPr>
              <a:t>‹#›</a:t>
            </a:fld>
            <a:endParaRPr lang="en-US"/>
          </a:p>
        </p:txBody>
      </p:sp>
    </p:spTree>
    <p:extLst>
      <p:ext uri="{BB962C8B-B14F-4D97-AF65-F5344CB8AC3E}">
        <p14:creationId xmlns:p14="http://schemas.microsoft.com/office/powerpoint/2010/main" val="887280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73CF18D-F405-134D-9D60-668B2E4C92EE}" type="datetimeFigureOut">
              <a:rPr lang="en-US"/>
              <a:pPr>
                <a:defRPr/>
              </a:pPr>
              <a:t>4/12/14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2C3459B-FDC1-5D45-A918-3EA61EBA973A}" type="slidenum">
              <a:rPr lang="en-US"/>
              <a:pPr>
                <a:defRPr/>
              </a:pPr>
              <a:t>‹#›</a:t>
            </a:fld>
            <a:endParaRPr lang="en-US"/>
          </a:p>
        </p:txBody>
      </p:sp>
    </p:spTree>
    <p:extLst>
      <p:ext uri="{BB962C8B-B14F-4D97-AF65-F5344CB8AC3E}">
        <p14:creationId xmlns:p14="http://schemas.microsoft.com/office/powerpoint/2010/main" val="1315264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282E65F-882B-C640-9450-C54BCB7AADF3}" type="datetimeFigureOut">
              <a:rPr lang="en-US"/>
              <a:pPr>
                <a:defRPr/>
              </a:pPr>
              <a:t>4/12/14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4930848-2754-B347-89D5-E9D3C4602893}" type="slidenum">
              <a:rPr lang="en-US"/>
              <a:pPr>
                <a:defRPr/>
              </a:pPr>
              <a:t>‹#›</a:t>
            </a:fld>
            <a:endParaRPr lang="en-US"/>
          </a:p>
        </p:txBody>
      </p:sp>
    </p:spTree>
    <p:extLst>
      <p:ext uri="{BB962C8B-B14F-4D97-AF65-F5344CB8AC3E}">
        <p14:creationId xmlns:p14="http://schemas.microsoft.com/office/powerpoint/2010/main" val="2744140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8BA65F9-F250-5B4B-AB0B-1E97180376A7}" type="datetimeFigureOut">
              <a:rPr lang="en-US"/>
              <a:pPr>
                <a:defRPr/>
              </a:pPr>
              <a:t>4/12/14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5D499E0-402B-8A48-97DB-25DAB24395E2}" type="slidenum">
              <a:rPr lang="en-US"/>
              <a:pPr>
                <a:defRPr/>
              </a:pPr>
              <a:t>‹#›</a:t>
            </a:fld>
            <a:endParaRPr lang="en-US"/>
          </a:p>
        </p:txBody>
      </p:sp>
    </p:spTree>
    <p:extLst>
      <p:ext uri="{BB962C8B-B14F-4D97-AF65-F5344CB8AC3E}">
        <p14:creationId xmlns:p14="http://schemas.microsoft.com/office/powerpoint/2010/main" val="2725347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BAE367F9-C906-3547-AA9C-D67201F05DF8}" type="datetimeFigureOut">
              <a:rPr lang="en-US"/>
              <a:pPr>
                <a:defRPr/>
              </a:pPr>
              <a:t>4/12/14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7139FAB8-CCC6-B84B-9097-3213026CD92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pn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em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1.bin"/><Relationship Id="rId5" Type="http://schemas.openxmlformats.org/officeDocument/2006/relationships/oleObject" Target="../embeddings/Microsoft_Word_97_-_2004_Document1.doc"/><Relationship Id="rId6" Type="http://schemas.openxmlformats.org/officeDocument/2006/relationships/image" Target="../media/image25.emf"/><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png"/><Relationship Id="rId10" Type="http://schemas.openxmlformats.org/officeDocument/2006/relationships/image" Target="../media/image2.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2.bin"/><Relationship Id="rId5" Type="http://schemas.openxmlformats.org/officeDocument/2006/relationships/oleObject" Target="../embeddings/Microsoft_Word_97_-_2004_Document2.doc"/><Relationship Id="rId6" Type="http://schemas.openxmlformats.org/officeDocument/2006/relationships/image" Target="../media/image25.emf"/><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png"/><Relationship Id="rId10" Type="http://schemas.openxmlformats.org/officeDocument/2006/relationships/image" Target="../media/image2.png"/><Relationship Id="rId11" Type="http://schemas.openxmlformats.org/officeDocument/2006/relationships/image" Target="../media/image29.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 Id="rId3"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4.gif"/></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emf"/><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5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59.em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61.png"/><Relationship Id="rId5" Type="http://schemas.openxmlformats.org/officeDocument/2006/relationships/oleObject" Target="../embeddings/oleObject3.bin"/><Relationship Id="rId6" Type="http://schemas.openxmlformats.org/officeDocument/2006/relationships/oleObject" Target="../embeddings/Microsoft_Word_97_-_2004_Document3.doc"/><Relationship Id="rId7" Type="http://schemas.openxmlformats.org/officeDocument/2006/relationships/image" Target="../media/image60.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3" Type="http://schemas.openxmlformats.org/officeDocument/2006/relationships/image" Target="../media/image62.emf"/><Relationship Id="rId4" Type="http://schemas.openxmlformats.org/officeDocument/2006/relationships/image" Target="../media/image63.gif"/><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64.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6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66.emf"/></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oleObject4.bin"/><Relationship Id="rId5" Type="http://schemas.openxmlformats.org/officeDocument/2006/relationships/oleObject" Target="../embeddings/Microsoft_Word_97_-_2004_Document4.doc"/><Relationship Id="rId6" Type="http://schemas.openxmlformats.org/officeDocument/2006/relationships/image" Target="../media/image67.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8.emf"/><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7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 Id="rId3" Type="http://schemas.openxmlformats.org/officeDocument/2006/relationships/image" Target="../media/image2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emf"/><Relationship Id="rId3"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image" Target="../media/image80.emf"/><Relationship Id="rId4" Type="http://schemas.openxmlformats.org/officeDocument/2006/relationships/image" Target="../media/image81.emf"/><Relationship Id="rId5" Type="http://schemas.openxmlformats.org/officeDocument/2006/relationships/image" Target="../media/image82.emf"/><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5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83.png"/></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59.xml.rels><?xml version="1.0" encoding="UTF-8" standalone="yes"?>
<Relationships xmlns="http://schemas.openxmlformats.org/package/2006/relationships"><Relationship Id="rId3" Type="http://schemas.openxmlformats.org/officeDocument/2006/relationships/image" Target="../media/image89.emf"/><Relationship Id="rId4" Type="http://schemas.openxmlformats.org/officeDocument/2006/relationships/image" Target="../media/image90.emf"/><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91.png"/></Relationships>
</file>

<file path=ppt/slides/_rels/slide61.xml.rels><?xml version="1.0" encoding="UTF-8" standalone="yes"?>
<Relationships xmlns="http://schemas.openxmlformats.org/package/2006/relationships"><Relationship Id="rId3" Type="http://schemas.openxmlformats.org/officeDocument/2006/relationships/image" Target="../media/image92.emf"/><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94.png"/><Relationship Id="rId1" Type="http://schemas.openxmlformats.org/officeDocument/2006/relationships/slideLayout" Target="../slideLayouts/slideLayout7.xml"/><Relationship Id="rId2" Type="http://schemas.openxmlformats.org/officeDocument/2006/relationships/image" Target="../media/image93.png"/></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94.png"/><Relationship Id="rId5" Type="http://schemas.openxmlformats.org/officeDocument/2006/relationships/image" Target="../media/image95.png"/><Relationship Id="rId1" Type="http://schemas.openxmlformats.org/officeDocument/2006/relationships/slideLayout" Target="../slideLayouts/slideLayout7.xml"/><Relationship Id="rId2" Type="http://schemas.openxmlformats.org/officeDocument/2006/relationships/image" Target="../media/image93.png"/></Relationships>
</file>

<file path=ppt/slides/_rels/slide64.xml.rels><?xml version="1.0" encoding="UTF-8" standalone="yes"?>
<Relationships xmlns="http://schemas.openxmlformats.org/package/2006/relationships"><Relationship Id="rId3" Type="http://schemas.openxmlformats.org/officeDocument/2006/relationships/image" Target="../media/image96.emf"/><Relationship Id="rId4" Type="http://schemas.openxmlformats.org/officeDocument/2006/relationships/image" Target="../media/image97.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65.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98.jpe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21.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99.png"/></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102.png"/><Relationship Id="rId7" Type="http://schemas.openxmlformats.org/officeDocument/2006/relationships/image" Target="../media/image103.png"/><Relationship Id="rId8" Type="http://schemas.openxmlformats.org/officeDocument/2006/relationships/image" Target="../media/image104.png"/><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0" y="1252538"/>
            <a:ext cx="4857750" cy="1143000"/>
          </a:xfrm>
        </p:spPr>
        <p:txBody>
          <a:bodyPr rtlCol="0">
            <a:normAutofit fontScale="90000"/>
          </a:bodyPr>
          <a:lstStyle/>
          <a:p>
            <a:pPr eaLnBrk="1" fontAlgn="auto" hangingPunct="1">
              <a:spcAft>
                <a:spcPts val="0"/>
              </a:spcAft>
              <a:defRPr/>
            </a:pPr>
            <a:r>
              <a:rPr lang="en-GB" dirty="0" smtClean="0">
                <a:latin typeface="Times New Roman" charset="0"/>
                <a:ea typeface="+mj-ea"/>
                <a:cs typeface="+mj-cs"/>
              </a:rPr>
              <a:t>THE TAIL OF THE PLUME</a:t>
            </a:r>
            <a:br>
              <a:rPr lang="en-GB" dirty="0" smtClean="0">
                <a:latin typeface="Times New Roman" charset="0"/>
                <a:ea typeface="+mj-ea"/>
                <a:cs typeface="+mj-cs"/>
              </a:rPr>
            </a:br>
            <a:endParaRPr lang="en-US" dirty="0" smtClean="0">
              <a:latin typeface="Times New Roman" charset="0"/>
              <a:ea typeface="+mj-ea"/>
              <a:cs typeface="+mj-cs"/>
            </a:endParaRPr>
          </a:p>
        </p:txBody>
      </p:sp>
      <p:sp>
        <p:nvSpPr>
          <p:cNvPr id="15362" name="Rectangle 4"/>
          <p:cNvSpPr>
            <a:spLocks noGrp="1" noChangeArrowheads="1"/>
          </p:cNvSpPr>
          <p:nvPr>
            <p:ph sz="half" idx="1"/>
          </p:nvPr>
        </p:nvSpPr>
        <p:spPr>
          <a:xfrm>
            <a:off x="393700" y="2260600"/>
            <a:ext cx="4254500" cy="4572000"/>
          </a:xfrm>
        </p:spPr>
        <p:txBody>
          <a:bodyPr/>
          <a:lstStyle/>
          <a:p>
            <a:pPr algn="just" eaLnBrk="1" hangingPunct="1">
              <a:lnSpc>
                <a:spcPct val="90000"/>
              </a:lnSpc>
            </a:pPr>
            <a:r>
              <a:rPr lang="en-GB" sz="1900" dirty="0" smtClean="0">
                <a:latin typeface="Times New Roman" charset="0"/>
              </a:rPr>
              <a:t>These Nobel </a:t>
            </a:r>
            <a:r>
              <a:rPr lang="en-GB" sz="1900" dirty="0">
                <a:latin typeface="Times New Roman" charset="0"/>
              </a:rPr>
              <a:t>souls in research strong</a:t>
            </a:r>
          </a:p>
          <a:p>
            <a:pPr algn="just" eaLnBrk="1" hangingPunct="1">
              <a:lnSpc>
                <a:spcPct val="90000"/>
              </a:lnSpc>
            </a:pPr>
            <a:r>
              <a:rPr lang="en-GB" sz="1900" dirty="0">
                <a:latin typeface="Times New Roman" charset="0"/>
              </a:rPr>
              <a:t>To learning much inclined,</a:t>
            </a:r>
          </a:p>
          <a:p>
            <a:pPr algn="just" eaLnBrk="1" hangingPunct="1">
              <a:lnSpc>
                <a:spcPct val="90000"/>
              </a:lnSpc>
            </a:pPr>
            <a:r>
              <a:rPr lang="en-GB" sz="1900" dirty="0" smtClean="0">
                <a:latin typeface="Times New Roman" charset="0"/>
              </a:rPr>
              <a:t>Went off to </a:t>
            </a:r>
            <a:r>
              <a:rPr lang="en-GB" sz="1900" dirty="0">
                <a:latin typeface="Times New Roman" charset="0"/>
              </a:rPr>
              <a:t>study mantle plumes</a:t>
            </a:r>
          </a:p>
          <a:p>
            <a:pPr algn="just" eaLnBrk="1" hangingPunct="1">
              <a:lnSpc>
                <a:spcPct val="90000"/>
              </a:lnSpc>
            </a:pPr>
            <a:r>
              <a:rPr lang="en-GB" sz="1900" dirty="0">
                <a:latin typeface="Times New Roman" charset="0"/>
              </a:rPr>
              <a:t>Which they no doubt would find.        </a:t>
            </a:r>
          </a:p>
          <a:p>
            <a:pPr algn="just" eaLnBrk="1" hangingPunct="1">
              <a:lnSpc>
                <a:spcPct val="90000"/>
              </a:lnSpc>
            </a:pPr>
            <a:r>
              <a:rPr lang="en-GB" sz="1900" dirty="0">
                <a:latin typeface="Times New Roman" charset="0"/>
              </a:rPr>
              <a:t>      Lacking an Alternative,</a:t>
            </a:r>
          </a:p>
          <a:p>
            <a:pPr algn="just" eaLnBrk="1" hangingPunct="1">
              <a:lnSpc>
                <a:spcPct val="90000"/>
              </a:lnSpc>
            </a:pPr>
            <a:r>
              <a:rPr lang="en-GB" sz="1900" dirty="0">
                <a:latin typeface="Times New Roman" charset="0"/>
              </a:rPr>
              <a:t>      Nothing else could be </a:t>
            </a:r>
            <a:r>
              <a:rPr lang="en-GB" sz="1900" dirty="0" err="1">
                <a:latin typeface="Times New Roman" charset="0"/>
              </a:rPr>
              <a:t>divin'd</a:t>
            </a:r>
            <a:r>
              <a:rPr lang="en-GB" sz="1900" dirty="0">
                <a:latin typeface="Times New Roman" charset="0"/>
              </a:rPr>
              <a:t>.</a:t>
            </a:r>
          </a:p>
          <a:p>
            <a:pPr algn="just" eaLnBrk="1" hangingPunct="1">
              <a:lnSpc>
                <a:spcPct val="90000"/>
              </a:lnSpc>
            </a:pPr>
            <a:endParaRPr lang="en-GB" sz="1900" dirty="0">
              <a:latin typeface="Times New Roman" charset="0"/>
            </a:endParaRPr>
          </a:p>
          <a:p>
            <a:pPr algn="just" eaLnBrk="1" hangingPunct="1">
              <a:lnSpc>
                <a:spcPct val="90000"/>
              </a:lnSpc>
            </a:pPr>
            <a:r>
              <a:rPr lang="en-GB" sz="1800" dirty="0">
                <a:latin typeface="Times New Roman" charset="0"/>
              </a:rPr>
              <a:t>With bulbous </a:t>
            </a:r>
            <a:r>
              <a:rPr lang="en-GB" sz="1800" b="1" dirty="0">
                <a:latin typeface="Times New Roman" charset="0"/>
              </a:rPr>
              <a:t>Head</a:t>
            </a:r>
            <a:r>
              <a:rPr lang="en-GB" sz="1800" dirty="0">
                <a:latin typeface="Times New Roman" charset="0"/>
              </a:rPr>
              <a:t>, and skinny </a:t>
            </a:r>
            <a:r>
              <a:rPr lang="en-GB" sz="1800" b="1" dirty="0">
                <a:latin typeface="Times New Roman" charset="0"/>
              </a:rPr>
              <a:t>Tail</a:t>
            </a:r>
            <a:endParaRPr lang="en-GB" sz="1800" dirty="0">
              <a:latin typeface="Times New Roman" charset="0"/>
            </a:endParaRPr>
          </a:p>
          <a:p>
            <a:pPr algn="just" eaLnBrk="1" hangingPunct="1">
              <a:lnSpc>
                <a:spcPct val="90000"/>
              </a:lnSpc>
            </a:pPr>
            <a:r>
              <a:rPr lang="en-GB" sz="1800" dirty="0">
                <a:latin typeface="Times New Roman" charset="0"/>
              </a:rPr>
              <a:t>A pachyderm </a:t>
            </a:r>
            <a:r>
              <a:rPr lang="en-GB" sz="1800" dirty="0" smtClean="0">
                <a:latin typeface="Times New Roman" charset="0"/>
              </a:rPr>
              <a:t>appeared, </a:t>
            </a:r>
            <a:r>
              <a:rPr lang="en-GB" sz="1800" dirty="0" err="1">
                <a:latin typeface="Times New Roman" charset="0"/>
              </a:rPr>
              <a:t>undetect’d</a:t>
            </a:r>
            <a:r>
              <a:rPr lang="en-GB" sz="1800" dirty="0">
                <a:latin typeface="Times New Roman" charset="0"/>
              </a:rPr>
              <a:t>.</a:t>
            </a:r>
          </a:p>
          <a:p>
            <a:pPr algn="just" eaLnBrk="1" hangingPunct="1">
              <a:lnSpc>
                <a:spcPct val="90000"/>
              </a:lnSpc>
            </a:pPr>
            <a:r>
              <a:rPr lang="en-GB" sz="1800" dirty="0">
                <a:latin typeface="Times New Roman" charset="0"/>
              </a:rPr>
              <a:t>Emitting fluids and </a:t>
            </a:r>
            <a:r>
              <a:rPr lang="en-GB" sz="1800" dirty="0" smtClean="0">
                <a:latin typeface="Times New Roman" charset="0"/>
              </a:rPr>
              <a:t>geochemical </a:t>
            </a:r>
            <a:r>
              <a:rPr lang="en-GB" sz="1800" dirty="0">
                <a:latin typeface="Times New Roman" charset="0"/>
              </a:rPr>
              <a:t>gases,</a:t>
            </a:r>
          </a:p>
          <a:p>
            <a:pPr algn="just" eaLnBrk="1" hangingPunct="1">
              <a:lnSpc>
                <a:spcPct val="90000"/>
              </a:lnSpc>
            </a:pPr>
            <a:r>
              <a:rPr lang="en-GB" sz="1800" dirty="0">
                <a:latin typeface="Times New Roman" charset="0"/>
              </a:rPr>
              <a:t>Enormous </a:t>
            </a:r>
            <a:r>
              <a:rPr lang="en-GB" sz="1800" b="1" dirty="0">
                <a:latin typeface="Times New Roman" charset="0"/>
              </a:rPr>
              <a:t>lips</a:t>
            </a:r>
            <a:r>
              <a:rPr lang="en-GB" sz="1800" dirty="0">
                <a:latin typeface="Times New Roman" charset="0"/>
              </a:rPr>
              <a:t> and trails of </a:t>
            </a:r>
            <a:r>
              <a:rPr lang="en-GB" sz="1800" dirty="0" err="1">
                <a:latin typeface="Times New Roman" charset="0"/>
              </a:rPr>
              <a:t>ejecta</a:t>
            </a:r>
            <a:endParaRPr lang="en-GB" sz="1800" dirty="0">
              <a:latin typeface="Times New Roman" charset="0"/>
            </a:endParaRPr>
          </a:p>
          <a:p>
            <a:pPr algn="just" eaLnBrk="1" hangingPunct="1">
              <a:lnSpc>
                <a:spcPct val="90000"/>
              </a:lnSpc>
            </a:pPr>
            <a:r>
              <a:rPr lang="en-GB" sz="1800" dirty="0">
                <a:latin typeface="Times New Roman" charset="0"/>
              </a:rPr>
              <a:t>     This might be the plume</a:t>
            </a:r>
          </a:p>
          <a:p>
            <a:pPr algn="just" eaLnBrk="1" hangingPunct="1">
              <a:lnSpc>
                <a:spcPct val="90000"/>
              </a:lnSpc>
            </a:pPr>
            <a:r>
              <a:rPr lang="en-GB" sz="1800" dirty="0">
                <a:latin typeface="Times New Roman" charset="0"/>
              </a:rPr>
              <a:t>     </a:t>
            </a:r>
            <a:r>
              <a:rPr lang="en-GB" sz="1800" dirty="0" smtClean="0">
                <a:latin typeface="Times New Roman" charset="0"/>
              </a:rPr>
              <a:t>That </a:t>
            </a:r>
            <a:r>
              <a:rPr lang="en-GB" sz="1800" dirty="0">
                <a:latin typeface="Times New Roman" charset="0"/>
              </a:rPr>
              <a:t>they all had </a:t>
            </a:r>
            <a:r>
              <a:rPr lang="en-GB" sz="1800" dirty="0" err="1">
                <a:latin typeface="Times New Roman" charset="0"/>
              </a:rPr>
              <a:t>expect'd</a:t>
            </a:r>
            <a:r>
              <a:rPr lang="en-GB" sz="1800" dirty="0">
                <a:latin typeface="Times New Roman" charset="0"/>
              </a:rPr>
              <a:t>.</a:t>
            </a:r>
          </a:p>
          <a:p>
            <a:pPr eaLnBrk="1" hangingPunct="1">
              <a:lnSpc>
                <a:spcPct val="90000"/>
              </a:lnSpc>
            </a:pPr>
            <a:endParaRPr lang="en-US" sz="2000" dirty="0">
              <a:latin typeface="Calibri" charset="0"/>
            </a:endParaRPr>
          </a:p>
        </p:txBody>
      </p:sp>
      <p:sp>
        <p:nvSpPr>
          <p:cNvPr id="15363" name="Rectangle 3"/>
          <p:cNvSpPr>
            <a:spLocks noGrp="1" noChangeArrowheads="1"/>
          </p:cNvSpPr>
          <p:nvPr>
            <p:ph sz="half" idx="2"/>
          </p:nvPr>
        </p:nvSpPr>
        <p:spPr>
          <a:xfrm>
            <a:off x="4648200" y="1082675"/>
            <a:ext cx="3600450" cy="5013325"/>
          </a:xfrm>
        </p:spPr>
        <p:txBody>
          <a:bodyPr/>
          <a:lstStyle/>
          <a:p>
            <a:pPr algn="just" eaLnBrk="1" hangingPunct="1">
              <a:lnSpc>
                <a:spcPct val="90000"/>
              </a:lnSpc>
            </a:pPr>
            <a:r>
              <a:rPr lang="en-GB" sz="1900" dirty="0">
                <a:latin typeface="Times New Roman" charset="0"/>
              </a:rPr>
              <a:t>These good souls of Academe  </a:t>
            </a:r>
          </a:p>
          <a:p>
            <a:pPr algn="just" eaLnBrk="1" hangingPunct="1">
              <a:lnSpc>
                <a:spcPct val="90000"/>
              </a:lnSpc>
            </a:pPr>
            <a:r>
              <a:rPr lang="en-GB" sz="1900" dirty="0" smtClean="0">
                <a:latin typeface="Times New Roman" charset="0"/>
              </a:rPr>
              <a:t>With  </a:t>
            </a:r>
            <a:r>
              <a:rPr lang="en-GB" sz="1900" dirty="0">
                <a:latin typeface="Times New Roman" charset="0"/>
              </a:rPr>
              <a:t>dogma </a:t>
            </a:r>
            <a:r>
              <a:rPr lang="en-GB" sz="1900" dirty="0" smtClean="0">
                <a:latin typeface="Times New Roman" charset="0"/>
              </a:rPr>
              <a:t>they divined,</a:t>
            </a:r>
            <a:endParaRPr lang="en-GB" sz="1900" dirty="0">
              <a:latin typeface="Times New Roman" charset="0"/>
            </a:endParaRPr>
          </a:p>
          <a:p>
            <a:pPr algn="just" eaLnBrk="1" hangingPunct="1">
              <a:lnSpc>
                <a:spcPct val="90000"/>
              </a:lnSpc>
            </a:pPr>
            <a:r>
              <a:rPr lang="en-GB" sz="1900" dirty="0" smtClean="0">
                <a:latin typeface="Times New Roman" charset="0"/>
              </a:rPr>
              <a:t>All feared </a:t>
            </a:r>
            <a:r>
              <a:rPr lang="en-GB" sz="1900" dirty="0">
                <a:latin typeface="Times New Roman" charset="0"/>
              </a:rPr>
              <a:t>to see an Elephant</a:t>
            </a:r>
          </a:p>
          <a:p>
            <a:pPr algn="just" eaLnBrk="1" hangingPunct="1">
              <a:lnSpc>
                <a:spcPct val="90000"/>
              </a:lnSpc>
            </a:pPr>
            <a:r>
              <a:rPr lang="en-GB" sz="1900" dirty="0">
                <a:latin typeface="Times New Roman" charset="0"/>
              </a:rPr>
              <a:t>(Though all of them were blind),</a:t>
            </a:r>
          </a:p>
          <a:p>
            <a:pPr algn="just" eaLnBrk="1" hangingPunct="1">
              <a:lnSpc>
                <a:spcPct val="90000"/>
              </a:lnSpc>
            </a:pPr>
            <a:r>
              <a:rPr lang="en-GB" sz="1900" dirty="0">
                <a:latin typeface="Times New Roman" charset="0"/>
              </a:rPr>
              <a:t>       A</a:t>
            </a:r>
            <a:r>
              <a:rPr lang="en-GB" sz="1900" dirty="0" smtClean="0">
                <a:latin typeface="Times New Roman" charset="0"/>
              </a:rPr>
              <a:t>ny </a:t>
            </a:r>
            <a:r>
              <a:rPr lang="en-GB" sz="1900" dirty="0">
                <a:latin typeface="Times New Roman" charset="0"/>
              </a:rPr>
              <a:t>observation</a:t>
            </a:r>
          </a:p>
          <a:p>
            <a:pPr algn="just" eaLnBrk="1" hangingPunct="1">
              <a:lnSpc>
                <a:spcPct val="90000"/>
              </a:lnSpc>
            </a:pPr>
            <a:r>
              <a:rPr lang="en-GB" sz="1900" dirty="0">
                <a:latin typeface="Times New Roman" charset="0"/>
              </a:rPr>
              <a:t>      </a:t>
            </a:r>
            <a:r>
              <a:rPr lang="en-GB" sz="1900" dirty="0" smtClean="0">
                <a:latin typeface="Times New Roman" charset="0"/>
              </a:rPr>
              <a:t>Would </a:t>
            </a:r>
            <a:r>
              <a:rPr lang="en-GB" sz="1900" dirty="0">
                <a:latin typeface="Times New Roman" charset="0"/>
              </a:rPr>
              <a:t>stultify the </a:t>
            </a:r>
            <a:r>
              <a:rPr lang="en-GB" sz="1900" dirty="0" smtClean="0">
                <a:latin typeface="Times New Roman" charset="0"/>
              </a:rPr>
              <a:t>mind.</a:t>
            </a:r>
            <a:endParaRPr lang="en-GB" sz="1900" dirty="0">
              <a:latin typeface="Times New Roman" charset="0"/>
            </a:endParaRPr>
          </a:p>
          <a:p>
            <a:pPr algn="just" eaLnBrk="1" hangingPunct="1">
              <a:lnSpc>
                <a:spcPct val="90000"/>
              </a:lnSpc>
            </a:pPr>
            <a:endParaRPr lang="en-GB" sz="1900" dirty="0">
              <a:latin typeface="Times New Roman" charset="0"/>
            </a:endParaRPr>
          </a:p>
          <a:p>
            <a:pPr algn="just" eaLnBrk="1" hangingPunct="1">
              <a:lnSpc>
                <a:spcPct val="90000"/>
              </a:lnSpc>
            </a:pPr>
            <a:r>
              <a:rPr lang="en-GB" sz="1900" dirty="0">
                <a:latin typeface="Times New Roman" charset="0"/>
              </a:rPr>
              <a:t>The First, a  </a:t>
            </a:r>
            <a:r>
              <a:rPr lang="en-GB" sz="1900" b="1" dirty="0">
                <a:latin typeface="Times New Roman" charset="0"/>
              </a:rPr>
              <a:t>physicist</a:t>
            </a:r>
            <a:r>
              <a:rPr lang="en-GB" sz="1900" dirty="0">
                <a:latin typeface="Times New Roman" charset="0"/>
              </a:rPr>
              <a:t>,  approached,</a:t>
            </a:r>
          </a:p>
          <a:p>
            <a:pPr algn="just" eaLnBrk="1" hangingPunct="1">
              <a:lnSpc>
                <a:spcPct val="90000"/>
              </a:lnSpc>
            </a:pPr>
            <a:r>
              <a:rPr lang="en-GB" sz="1900" dirty="0">
                <a:latin typeface="Times New Roman" charset="0"/>
              </a:rPr>
              <a:t>Leaving </a:t>
            </a:r>
            <a:r>
              <a:rPr lang="en-GB" sz="1900" dirty="0" smtClean="0">
                <a:latin typeface="Times New Roman" charset="0"/>
              </a:rPr>
              <a:t>Guggenheim,  </a:t>
            </a:r>
            <a:r>
              <a:rPr lang="en-GB" sz="1900" dirty="0">
                <a:latin typeface="Times New Roman" charset="0"/>
              </a:rPr>
              <a:t>in fear       </a:t>
            </a:r>
          </a:p>
          <a:p>
            <a:pPr algn="just" eaLnBrk="1" hangingPunct="1">
              <a:lnSpc>
                <a:spcPct val="90000"/>
              </a:lnSpc>
            </a:pPr>
            <a:r>
              <a:rPr lang="en-GB" sz="1900" dirty="0">
                <a:latin typeface="Times New Roman" charset="0"/>
              </a:rPr>
              <a:t> Fell against </a:t>
            </a:r>
            <a:r>
              <a:rPr lang="en-GB" sz="1900" dirty="0" smtClean="0">
                <a:latin typeface="Times New Roman" charset="0"/>
              </a:rPr>
              <a:t>its </a:t>
            </a:r>
            <a:r>
              <a:rPr lang="en-GB" sz="1900" dirty="0">
                <a:latin typeface="Times New Roman" charset="0"/>
              </a:rPr>
              <a:t>sturdy </a:t>
            </a:r>
            <a:r>
              <a:rPr lang="en-GB" sz="1900" dirty="0" smtClean="0">
                <a:latin typeface="Times New Roman" charset="0"/>
              </a:rPr>
              <a:t>head,</a:t>
            </a:r>
            <a:endParaRPr lang="en-GB" sz="1900" dirty="0">
              <a:latin typeface="Times New Roman" charset="0"/>
            </a:endParaRPr>
          </a:p>
          <a:p>
            <a:pPr algn="just" eaLnBrk="1" hangingPunct="1">
              <a:lnSpc>
                <a:spcPct val="90000"/>
              </a:lnSpc>
            </a:pPr>
            <a:r>
              <a:rPr lang="en-GB" sz="1900" dirty="0">
                <a:latin typeface="Times New Roman" charset="0"/>
              </a:rPr>
              <a:t>And spoke so we could hear    </a:t>
            </a:r>
          </a:p>
          <a:p>
            <a:pPr algn="just" eaLnBrk="1" hangingPunct="1">
              <a:lnSpc>
                <a:spcPct val="90000"/>
              </a:lnSpc>
            </a:pPr>
            <a:endParaRPr lang="en-GB" sz="2000" b="1" dirty="0" smtClean="0">
              <a:latin typeface="Times New Roman" charset="0"/>
            </a:endParaRPr>
          </a:p>
          <a:p>
            <a:pPr algn="just" eaLnBrk="1" hangingPunct="1">
              <a:lnSpc>
                <a:spcPct val="90000"/>
              </a:lnSpc>
            </a:pPr>
            <a:r>
              <a:rPr lang="en-GB" sz="2000" b="1" dirty="0" smtClean="0">
                <a:latin typeface="Times New Roman" charset="0"/>
              </a:rPr>
              <a:t>“</a:t>
            </a:r>
            <a:r>
              <a:rPr lang="en-GB" sz="2000" b="1" dirty="0">
                <a:latin typeface="Times New Roman" charset="0"/>
              </a:rPr>
              <a:t>God bless me! but </a:t>
            </a:r>
            <a:r>
              <a:rPr lang="en-GB" sz="2000" b="1" dirty="0" smtClean="0">
                <a:latin typeface="Times New Roman" charset="0"/>
              </a:rPr>
              <a:t>this </a:t>
            </a:r>
            <a:r>
              <a:rPr lang="en-GB" sz="2000" b="1" dirty="0">
                <a:latin typeface="Times New Roman" charset="0"/>
              </a:rPr>
              <a:t>Elephant</a:t>
            </a:r>
          </a:p>
          <a:p>
            <a:pPr algn="just" eaLnBrk="1" hangingPunct="1">
              <a:lnSpc>
                <a:spcPct val="90000"/>
              </a:lnSpc>
            </a:pPr>
            <a:r>
              <a:rPr lang="en-GB" sz="2000" b="1" dirty="0">
                <a:latin typeface="Times New Roman" charset="0"/>
              </a:rPr>
              <a:t>Is exactly like a sphere!"   </a:t>
            </a:r>
          </a:p>
          <a:p>
            <a:pPr eaLnBrk="1" hangingPunct="1">
              <a:lnSpc>
                <a:spcPct val="90000"/>
              </a:lnSpc>
            </a:pPr>
            <a:endParaRPr lang="en-US" sz="1600" dirty="0">
              <a:latin typeface="Calibri" charset="0"/>
            </a:endParaRP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8650" y="120650"/>
            <a:ext cx="895350" cy="673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8153400" cy="108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idx="4294967295"/>
          </p:nvPr>
        </p:nvSpPr>
        <p:spPr>
          <a:xfrm>
            <a:off x="0" y="762000"/>
            <a:ext cx="6553200" cy="1143000"/>
          </a:xfrm>
        </p:spPr>
        <p:txBody>
          <a:bodyPr rtlCol="0">
            <a:normAutofit fontScale="90000"/>
          </a:bodyPr>
          <a:lstStyle/>
          <a:p>
            <a:pPr eaLnBrk="1" fontAlgn="auto" hangingPunct="1">
              <a:spcAft>
                <a:spcPts val="0"/>
              </a:spcAft>
              <a:defRPr/>
            </a:pPr>
            <a:r>
              <a:rPr lang="en-US" sz="3100" smtClean="0">
                <a:solidFill>
                  <a:srgbClr val="FF0066"/>
                </a:solidFill>
                <a:ea typeface="+mj-ea"/>
                <a:cs typeface="+mj-cs"/>
              </a:rPr>
              <a:t>…let</a:t>
            </a:r>
            <a:r>
              <a:rPr lang="ja-JP" altLang="en-US" sz="3100" smtClean="0">
                <a:solidFill>
                  <a:srgbClr val="FF0066"/>
                </a:solidFill>
                <a:ea typeface="+mj-ea"/>
                <a:cs typeface="+mj-cs"/>
              </a:rPr>
              <a:t>’</a:t>
            </a:r>
            <a:r>
              <a:rPr lang="en-US" sz="3100" smtClean="0">
                <a:solidFill>
                  <a:srgbClr val="FF0066"/>
                </a:solidFill>
                <a:ea typeface="+mj-ea"/>
                <a:cs typeface="+mj-cs"/>
              </a:rPr>
              <a:t>s look [only] at…features where a plume…makes…geological sense and investigate</a:t>
            </a:r>
            <a:br>
              <a:rPr lang="en-US" sz="3100" smtClean="0">
                <a:solidFill>
                  <a:srgbClr val="FF0066"/>
                </a:solidFill>
                <a:ea typeface="+mj-ea"/>
                <a:cs typeface="+mj-cs"/>
              </a:rPr>
            </a:br>
            <a:r>
              <a:rPr lang="en-US" sz="3100" smtClean="0">
                <a:solidFill>
                  <a:srgbClr val="FF0066"/>
                </a:solidFill>
                <a:ea typeface="+mj-ea"/>
                <a:cs typeface="+mj-cs"/>
              </a:rPr>
              <a:t>those.</a:t>
            </a:r>
            <a:r>
              <a:rPr lang="en-US" sz="3100" smtClean="0">
                <a:ea typeface="+mj-ea"/>
                <a:cs typeface="+mj-cs"/>
              </a:rPr>
              <a:t>   </a:t>
            </a:r>
            <a:r>
              <a:rPr lang="en-US" sz="2300" i="1" smtClean="0">
                <a:ea typeface="+mj-ea"/>
                <a:cs typeface="+mj-cs"/>
              </a:rPr>
              <a:t>H &amp; H, </a:t>
            </a:r>
            <a:br>
              <a:rPr lang="en-US" sz="2300" i="1" smtClean="0">
                <a:ea typeface="+mj-ea"/>
                <a:cs typeface="+mj-cs"/>
              </a:rPr>
            </a:br>
            <a:r>
              <a:rPr lang="en-US" sz="2300" i="1" smtClean="0">
                <a:ea typeface="+mj-ea"/>
                <a:cs typeface="+mj-cs"/>
              </a:rPr>
              <a:t>Science  2007</a:t>
            </a:r>
            <a:endParaRPr lang="en-US" smtClean="0">
              <a:ea typeface="+mj-ea"/>
              <a:cs typeface="+mj-cs"/>
            </a:endParaRPr>
          </a:p>
        </p:txBody>
      </p:sp>
      <p:pic>
        <p:nvPicPr>
          <p:cNvPr id="76804" name="Picture 4"/>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911975" y="2209800"/>
            <a:ext cx="2232025" cy="4114800"/>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680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108114">
            <a:off x="3204369" y="3196431"/>
            <a:ext cx="1828800" cy="488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6809" name="Oval 9"/>
          <p:cNvSpPr>
            <a:spLocks noChangeArrowheads="1"/>
          </p:cNvSpPr>
          <p:nvPr/>
        </p:nvSpPr>
        <p:spPr bwMode="auto">
          <a:xfrm>
            <a:off x="2133600" y="5257800"/>
            <a:ext cx="914400" cy="1219200"/>
          </a:xfrm>
          <a:prstGeom prst="ellipse">
            <a:avLst/>
          </a:prstGeom>
          <a:gradFill rotWithShape="0">
            <a:gsLst>
              <a:gs pos="0">
                <a:schemeClr val="bg2">
                  <a:alpha val="86000"/>
                </a:schemeClr>
              </a:gs>
              <a:gs pos="100000">
                <a:schemeClr val="bg2">
                  <a:gamma/>
                  <a:shade val="31765"/>
                  <a:invGamma/>
                </a:schemeClr>
              </a:gs>
            </a:gsLst>
            <a:lin ang="540000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auto">
              <a:spcBef>
                <a:spcPts val="0"/>
              </a:spcBef>
              <a:spcAft>
                <a:spcPts val="0"/>
              </a:spcAft>
              <a:defRPr/>
            </a:pPr>
            <a:endParaRPr lang="en-US" dirty="0">
              <a:latin typeface="+mn-lt"/>
              <a:ea typeface="+mn-ea"/>
              <a:cs typeface="+mn-cs"/>
            </a:endParaRPr>
          </a:p>
        </p:txBody>
      </p:sp>
      <p:sp>
        <p:nvSpPr>
          <p:cNvPr id="80901" name="AutoShape 10"/>
          <p:cNvSpPr>
            <a:spLocks noChangeArrowheads="1"/>
          </p:cNvSpPr>
          <p:nvPr/>
        </p:nvSpPr>
        <p:spPr bwMode="auto">
          <a:xfrm rot="-8812869">
            <a:off x="2743200" y="1981200"/>
            <a:ext cx="4313238" cy="3960813"/>
          </a:xfrm>
          <a:custGeom>
            <a:avLst/>
            <a:gdLst>
              <a:gd name="T0" fmla="*/ 753635102 w 21600"/>
              <a:gd name="T1" fmla="*/ 363149157 h 21600"/>
              <a:gd name="T2" fmla="*/ 430648658 w 21600"/>
              <a:gd name="T3" fmla="*/ 726298131 h 21600"/>
              <a:gd name="T4" fmla="*/ 107662215 w 21600"/>
              <a:gd name="T5" fmla="*/ 363149157 h 21600"/>
              <a:gd name="T6" fmla="*/ 430648658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FFFF66">
                  <a:alpha val="21001"/>
                </a:srgbClr>
              </a:gs>
              <a:gs pos="100000">
                <a:srgbClr val="FFFFE7">
                  <a:alpha val="39998"/>
                </a:srgbClr>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76811" name="Rectangle 11"/>
          <p:cNvSpPr>
            <a:spLocks noChangeArrowheads="1"/>
          </p:cNvSpPr>
          <p:nvPr/>
        </p:nvSpPr>
        <p:spPr bwMode="auto">
          <a:xfrm>
            <a:off x="8394700" y="1352550"/>
            <a:ext cx="615950" cy="4876800"/>
          </a:xfrm>
          <a:prstGeom prst="rect">
            <a:avLst/>
          </a:prstGeom>
          <a:gradFill rotWithShape="0">
            <a:gsLst>
              <a:gs pos="0">
                <a:schemeClr val="accent2">
                  <a:alpha val="60001"/>
                </a:schemeClr>
              </a:gs>
              <a:gs pos="100000">
                <a:schemeClr val="accent2">
                  <a:gamma/>
                  <a:shade val="41569"/>
                  <a:invGamma/>
                </a:schemeClr>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80903" name="Text Box 12"/>
          <p:cNvSpPr txBox="1">
            <a:spLocks noChangeArrowheads="1"/>
          </p:cNvSpPr>
          <p:nvPr/>
        </p:nvSpPr>
        <p:spPr bwMode="auto">
          <a:xfrm>
            <a:off x="280988" y="2468563"/>
            <a:ext cx="29718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ja-JP" altLang="en-US" sz="1800" i="1">
                <a:latin typeface="Apple Chancery" charset="0"/>
              </a:rPr>
              <a:t>“</a:t>
            </a:r>
            <a:r>
              <a:rPr lang="en-US" altLang="ja-JP" sz="1800" i="1">
                <a:latin typeface="Apple Chancery" charset="0"/>
              </a:rPr>
              <a:t>Seek and ye shall find…</a:t>
            </a:r>
            <a:r>
              <a:rPr lang="ja-JP" altLang="en-US" sz="1800" i="1">
                <a:latin typeface="Apple Chancery" charset="0"/>
              </a:rPr>
              <a:t>”</a:t>
            </a:r>
            <a:endParaRPr lang="en-US" sz="1800"/>
          </a:p>
        </p:txBody>
      </p:sp>
      <p:sp>
        <p:nvSpPr>
          <p:cNvPr id="80904" name="TextBox 1"/>
          <p:cNvSpPr txBox="1">
            <a:spLocks noChangeArrowheads="1"/>
          </p:cNvSpPr>
          <p:nvPr/>
        </p:nvSpPr>
        <p:spPr bwMode="auto">
          <a:xfrm>
            <a:off x="93663" y="3106738"/>
            <a:ext cx="62817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dirty="0"/>
              <a:t>Fallacies: Pick &amp; Choose; Texas Sharpshooter</a:t>
            </a:r>
          </a:p>
        </p:txBody>
      </p:sp>
      <p:pic>
        <p:nvPicPr>
          <p:cNvPr id="2" name="Picture 1"/>
          <p:cNvPicPr>
            <a:picLocks noChangeAspect="1"/>
          </p:cNvPicPr>
          <p:nvPr/>
        </p:nvPicPr>
        <p:blipFill>
          <a:blip r:embed="rId5"/>
          <a:stretch>
            <a:fillRect/>
          </a:stretch>
        </p:blipFill>
        <p:spPr>
          <a:xfrm rot="16200000">
            <a:off x="1696573" y="5028076"/>
            <a:ext cx="1540803" cy="20002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571500"/>
            <a:ext cx="7620000" cy="5715000"/>
          </a:xfrm>
          <a:prstGeom prst="rect">
            <a:avLst/>
          </a:prstGeom>
        </p:spPr>
      </p:pic>
      <p:sp>
        <p:nvSpPr>
          <p:cNvPr id="3" name="Rectangle 2"/>
          <p:cNvSpPr/>
          <p:nvPr/>
        </p:nvSpPr>
        <p:spPr>
          <a:xfrm>
            <a:off x="762000" y="5689600"/>
            <a:ext cx="7620000" cy="596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4995333" y="571500"/>
            <a:ext cx="3386667" cy="1121833"/>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6849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0718" y="613169"/>
            <a:ext cx="7956063" cy="1938992"/>
          </a:xfrm>
          <a:prstGeom prst="rect">
            <a:avLst/>
          </a:prstGeom>
          <a:noFill/>
        </p:spPr>
        <p:txBody>
          <a:bodyPr>
            <a:spAutoFit/>
          </a:bodyPr>
          <a:lstStyle/>
          <a:p>
            <a:pPr fontAlgn="auto">
              <a:spcBef>
                <a:spcPts val="0"/>
              </a:spcBef>
              <a:spcAft>
                <a:spcPts val="0"/>
              </a:spcAft>
              <a:defRPr/>
            </a:pPr>
            <a:r>
              <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Hawaii</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rPr>
              <a:t>, </a:t>
            </a:r>
            <a:r>
              <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Yellowstone, Iceland</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rPr>
              <a:t>…;   </a:t>
            </a:r>
          </a:p>
          <a:p>
            <a:pPr fontAlgn="auto">
              <a:spcBef>
                <a:spcPts val="0"/>
              </a:spcBef>
              <a:spcAft>
                <a:spcPts val="0"/>
              </a:spcAft>
              <a:defRPr/>
            </a:pPr>
            <a:endPar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endParaRPr>
          </a:p>
          <a:p>
            <a:pPr fontAlgn="auto">
              <a:spcBef>
                <a:spcPts val="0"/>
              </a:spcBef>
              <a:spcAft>
                <a:spcPts val="0"/>
              </a:spcAft>
              <a:defRPr/>
            </a:pP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rPr>
              <a:t>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rPr>
              <a:t>Superfical</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rPr>
              <a:t> or profound?</a:t>
            </a:r>
          </a:p>
        </p:txBody>
      </p:sp>
      <p:sp>
        <p:nvSpPr>
          <p:cNvPr id="28674" name="TextBox 2"/>
          <p:cNvSpPr txBox="1">
            <a:spLocks noChangeArrowheads="1"/>
          </p:cNvSpPr>
          <p:nvPr/>
        </p:nvSpPr>
        <p:spPr bwMode="auto">
          <a:xfrm>
            <a:off x="133350" y="3284538"/>
            <a:ext cx="3128963"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FontTx/>
              <a:buAutoNum type="arabicPeriod"/>
            </a:pPr>
            <a:r>
              <a:rPr lang="en-US"/>
              <a:t>Optics</a:t>
            </a:r>
          </a:p>
          <a:p>
            <a:pPr eaLnBrk="1" hangingPunct="1">
              <a:buFontTx/>
              <a:buAutoNum type="arabicPeriod"/>
            </a:pPr>
            <a:r>
              <a:rPr lang="en-US"/>
              <a:t>Plato</a:t>
            </a:r>
          </a:p>
          <a:p>
            <a:pPr eaLnBrk="1" hangingPunct="1">
              <a:buFontTx/>
              <a:buAutoNum type="arabicPeriod"/>
            </a:pPr>
            <a:r>
              <a:rPr lang="en-US"/>
              <a:t>Physics (the real elephant in the room)</a:t>
            </a:r>
          </a:p>
          <a:p>
            <a:pPr eaLnBrk="1" hangingPunct="1">
              <a:buFontTx/>
              <a:buAutoNum type="arabicPeriod"/>
            </a:pPr>
            <a:r>
              <a:rPr lang="en-US"/>
              <a:t>Self-organization</a:t>
            </a:r>
          </a:p>
          <a:p>
            <a:pPr eaLnBrk="1" hangingPunct="1">
              <a:buFontTx/>
              <a:buAutoNum type="arabicPeriod"/>
            </a:pPr>
            <a:r>
              <a:rPr lang="en-US"/>
              <a:t>Fallacies</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1175" y="3284538"/>
            <a:ext cx="5813425" cy="299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p:nvPr/>
        </p:nvSpPr>
        <p:spPr>
          <a:xfrm>
            <a:off x="3398981" y="3131226"/>
            <a:ext cx="4572000" cy="595548"/>
          </a:xfrm>
          <a:prstGeom prst="rect">
            <a:avLst/>
          </a:prstGeom>
          <a:solidFill>
            <a:schemeClr val="bg1"/>
          </a:solidFill>
        </p:spPr>
        <p:txBody>
          <a:bodyPr>
            <a:spAutoFit/>
          </a:bodyPr>
          <a:lstStyle/>
          <a:p>
            <a:pPr algn="just" eaLnBrk="1" hangingPunct="1">
              <a:lnSpc>
                <a:spcPct val="90000"/>
              </a:lnSpc>
            </a:pPr>
            <a:r>
              <a:rPr lang="en-GB" dirty="0">
                <a:latin typeface="Times New Roman" charset="0"/>
              </a:rPr>
              <a:t>“God bless me! but the Elephant</a:t>
            </a:r>
          </a:p>
          <a:p>
            <a:pPr algn="just" eaLnBrk="1" hangingPunct="1">
              <a:lnSpc>
                <a:spcPct val="90000"/>
              </a:lnSpc>
            </a:pPr>
            <a:r>
              <a:rPr lang="en-GB" dirty="0">
                <a:latin typeface="Times New Roman" charset="0"/>
              </a:rPr>
              <a:t>Is exactly like a sphere!"   </a:t>
            </a:r>
          </a:p>
        </p:txBody>
      </p:sp>
      <p:sp>
        <p:nvSpPr>
          <p:cNvPr id="5" name="TextBox 4"/>
          <p:cNvSpPr txBox="1"/>
          <p:nvPr/>
        </p:nvSpPr>
        <p:spPr>
          <a:xfrm>
            <a:off x="6045200" y="3542108"/>
            <a:ext cx="1422400" cy="369332"/>
          </a:xfrm>
          <a:prstGeom prst="rect">
            <a:avLst/>
          </a:prstGeom>
          <a:noFill/>
        </p:spPr>
        <p:txBody>
          <a:bodyPr wrap="square" rtlCol="0">
            <a:spAutoFit/>
          </a:bodyPr>
          <a:lstStyle/>
          <a:p>
            <a:r>
              <a:rPr lang="en-US" dirty="0" smtClean="0"/>
              <a:t>physicist</a:t>
            </a:r>
            <a:endParaRPr lang="en-US" dirty="0"/>
          </a:p>
        </p:txBody>
      </p:sp>
      <p:sp>
        <p:nvSpPr>
          <p:cNvPr id="6" name="TextBox 5"/>
          <p:cNvSpPr txBox="1"/>
          <p:nvPr/>
        </p:nvSpPr>
        <p:spPr>
          <a:xfrm>
            <a:off x="6743700" y="6098659"/>
            <a:ext cx="1125681" cy="369332"/>
          </a:xfrm>
          <a:prstGeom prst="rect">
            <a:avLst/>
          </a:prstGeom>
          <a:noFill/>
        </p:spPr>
        <p:txBody>
          <a:bodyPr wrap="square" rtlCol="0">
            <a:spAutoFit/>
          </a:bodyPr>
          <a:lstStyle/>
          <a:p>
            <a:r>
              <a:rPr lang="en-US" dirty="0" smtClean="0"/>
              <a:t>arborist</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33400"/>
            <a:ext cx="8153400" cy="260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200400"/>
            <a:ext cx="48006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4931" name="Text Box 4"/>
          <p:cNvSpPr txBox="1">
            <a:spLocks noChangeArrowheads="1"/>
          </p:cNvSpPr>
          <p:nvPr/>
        </p:nvSpPr>
        <p:spPr bwMode="auto">
          <a:xfrm>
            <a:off x="5562600" y="2895600"/>
            <a:ext cx="32004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a:t>Rabbit ears artifacts</a:t>
            </a:r>
            <a:endParaRPr lang="en-US" sz="1800"/>
          </a:p>
        </p:txBody>
      </p:sp>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0"/>
            <a:ext cx="8191500"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4933" name="Text Box 6"/>
          <p:cNvSpPr txBox="1">
            <a:spLocks noChangeArrowheads="1"/>
          </p:cNvSpPr>
          <p:nvPr/>
        </p:nvSpPr>
        <p:spPr bwMode="auto">
          <a:xfrm>
            <a:off x="5638800" y="6324600"/>
            <a:ext cx="2819400" cy="350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700"/>
              <a:t>Wolfe et al. 2009</a:t>
            </a:r>
            <a:endParaRPr lang="en-US" sz="1800"/>
          </a:p>
        </p:txBody>
      </p:sp>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3505200"/>
            <a:ext cx="3429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4935" name="Text Box 8"/>
          <p:cNvSpPr txBox="1">
            <a:spLocks noChangeArrowheads="1"/>
          </p:cNvSpPr>
          <p:nvPr/>
        </p:nvSpPr>
        <p:spPr bwMode="auto">
          <a:xfrm>
            <a:off x="2667000" y="5181600"/>
            <a:ext cx="1828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900"/>
              <a:t>Yellowstone</a:t>
            </a:r>
            <a:endParaRPr lang="en-US" sz="1800"/>
          </a:p>
        </p:txBody>
      </p:sp>
      <p:sp>
        <p:nvSpPr>
          <p:cNvPr id="124936" name="Text Box 9"/>
          <p:cNvSpPr txBox="1">
            <a:spLocks noChangeArrowheads="1"/>
          </p:cNvSpPr>
          <p:nvPr/>
        </p:nvSpPr>
        <p:spPr bwMode="auto">
          <a:xfrm>
            <a:off x="5410200" y="5105400"/>
            <a:ext cx="1143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Hawaii</a:t>
            </a:r>
          </a:p>
        </p:txBody>
      </p:sp>
      <p:sp>
        <p:nvSpPr>
          <p:cNvPr id="124937" name="Text Box 10"/>
          <p:cNvSpPr txBox="1">
            <a:spLocks noChangeArrowheads="1"/>
          </p:cNvSpPr>
          <p:nvPr/>
        </p:nvSpPr>
        <p:spPr bwMode="auto">
          <a:xfrm>
            <a:off x="304800" y="6172200"/>
            <a:ext cx="3657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Rabbit ear artifacts?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7" name="Object 2"/>
          <p:cNvGraphicFramePr>
            <a:graphicFrameLocks noChangeAspect="1"/>
          </p:cNvGraphicFramePr>
          <p:nvPr/>
        </p:nvGraphicFramePr>
        <p:xfrm>
          <a:off x="914400" y="1600200"/>
          <a:ext cx="5791200" cy="2319338"/>
        </p:xfrm>
        <a:graphic>
          <a:graphicData uri="http://schemas.openxmlformats.org/presentationml/2006/ole">
            <mc:AlternateContent xmlns:mc="http://schemas.openxmlformats.org/markup-compatibility/2006">
              <mc:Choice xmlns:v="urn:schemas-microsoft-com:vml" Requires="v">
                <p:oleObj spid="_x0000_s29774" name="Document" r:id="rId5" imgW="6527800" imgH="2857500" progId="Word.Document.8">
                  <p:embed/>
                </p:oleObj>
              </mc:Choice>
              <mc:Fallback>
                <p:oleObj name="Document" r:id="rId5" imgW="6527800" imgH="2857500"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600200"/>
                        <a:ext cx="5791200" cy="2319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296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4191000"/>
            <a:ext cx="1752600" cy="18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70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4038600"/>
            <a:ext cx="25146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70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800" y="4572000"/>
            <a:ext cx="1676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702"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 y="0"/>
            <a:ext cx="81534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 Box 7"/>
          <p:cNvSpPr txBox="1">
            <a:spLocks noChangeArrowheads="1"/>
          </p:cNvSpPr>
          <p:nvPr/>
        </p:nvSpPr>
        <p:spPr bwMode="auto">
          <a:xfrm>
            <a:off x="609600" y="5867400"/>
            <a:ext cx="3200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6633"/>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solidFill>
                  <a:srgbClr val="FF9966"/>
                </a:solidFill>
              </a:rPr>
              <a:t>University of Texas</a:t>
            </a:r>
            <a:endParaRPr lang="en-US" sz="18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5" name="Object 2"/>
          <p:cNvGraphicFramePr>
            <a:graphicFrameLocks noChangeAspect="1"/>
          </p:cNvGraphicFramePr>
          <p:nvPr/>
        </p:nvGraphicFramePr>
        <p:xfrm>
          <a:off x="914400" y="1600200"/>
          <a:ext cx="5791200" cy="2319338"/>
        </p:xfrm>
        <a:graphic>
          <a:graphicData uri="http://schemas.openxmlformats.org/presentationml/2006/ole">
            <mc:AlternateContent xmlns:mc="http://schemas.openxmlformats.org/markup-compatibility/2006">
              <mc:Choice xmlns:v="urn:schemas-microsoft-com:vml" Requires="v">
                <p:oleObj spid="_x0000_s31823" name="Document" r:id="rId5" imgW="6527800" imgH="2857500" progId="Word.Document.8">
                  <p:embed/>
                </p:oleObj>
              </mc:Choice>
              <mc:Fallback>
                <p:oleObj name="Document" r:id="rId5" imgW="6527800" imgH="2857500"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600200"/>
                        <a:ext cx="5791200" cy="2319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296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4191000"/>
            <a:ext cx="1752600" cy="18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70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4038600"/>
            <a:ext cx="25146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70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800" y="4572000"/>
            <a:ext cx="1676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702"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 y="0"/>
            <a:ext cx="81534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1750" name="Text Box 7"/>
          <p:cNvSpPr txBox="1">
            <a:spLocks noChangeArrowheads="1"/>
          </p:cNvSpPr>
          <p:nvPr/>
        </p:nvSpPr>
        <p:spPr bwMode="auto">
          <a:xfrm>
            <a:off x="609600" y="5867400"/>
            <a:ext cx="3200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6633"/>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solidFill>
                  <a:srgbClr val="FF9966"/>
                </a:solidFill>
              </a:rPr>
              <a:t>University of Texas</a:t>
            </a:r>
            <a:endParaRPr lang="en-US" sz="1800"/>
          </a:p>
        </p:txBody>
      </p:sp>
      <p:pic>
        <p:nvPicPr>
          <p:cNvPr id="31751" name="Picture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8600" y="0"/>
            <a:ext cx="55514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6300" y="531813"/>
            <a:ext cx="4151313"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extBox 2"/>
          <p:cNvSpPr txBox="1">
            <a:spLocks noChangeArrowheads="1"/>
          </p:cNvSpPr>
          <p:nvPr/>
        </p:nvSpPr>
        <p:spPr bwMode="auto">
          <a:xfrm>
            <a:off x="5351463" y="352425"/>
            <a:ext cx="348615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a:t>Or, as physicists are wont to say;</a:t>
            </a:r>
          </a:p>
          <a:p>
            <a:pPr eaLnBrk="1" hangingPunct="1"/>
            <a:r>
              <a:rPr lang="en-US" sz="2800"/>
              <a:t>“Consider, for simplicity, a spherical elephant…”</a:t>
            </a:r>
          </a:p>
        </p:txBody>
      </p:sp>
      <p:pic>
        <p:nvPicPr>
          <p:cNvPr id="3379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75313" y="2573338"/>
            <a:ext cx="2873375" cy="329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5675313" y="2778125"/>
            <a:ext cx="2873375" cy="2909888"/>
          </a:xfrm>
          <a:prstGeom prst="ellipse">
            <a:avLst/>
          </a:prstGeom>
          <a:noFill/>
          <a:ln w="57150" cmpd="sng"/>
          <a:scene3d>
            <a:camera prst="orthographicFront"/>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Rectangle 1"/>
          <p:cNvSpPr/>
          <p:nvPr/>
        </p:nvSpPr>
        <p:spPr>
          <a:xfrm>
            <a:off x="5168900" y="6083741"/>
            <a:ext cx="3784600" cy="595548"/>
          </a:xfrm>
          <a:prstGeom prst="rect">
            <a:avLst/>
          </a:prstGeom>
        </p:spPr>
        <p:txBody>
          <a:bodyPr wrap="square">
            <a:spAutoFit/>
          </a:bodyPr>
          <a:lstStyle/>
          <a:p>
            <a:pPr algn="just" eaLnBrk="1" hangingPunct="1">
              <a:lnSpc>
                <a:spcPct val="90000"/>
              </a:lnSpc>
            </a:pPr>
            <a:r>
              <a:rPr lang="en-GB" i="1" dirty="0">
                <a:latin typeface="Times New Roman" charset="0"/>
              </a:rPr>
              <a:t>“God bless me! but the Elephant</a:t>
            </a:r>
          </a:p>
          <a:p>
            <a:pPr algn="just" eaLnBrk="1" hangingPunct="1">
              <a:lnSpc>
                <a:spcPct val="90000"/>
              </a:lnSpc>
            </a:pPr>
            <a:r>
              <a:rPr lang="en-GB" i="1" dirty="0">
                <a:latin typeface="Times New Roman" charset="0"/>
              </a:rPr>
              <a:t>Is exactly like a sphere!"   </a:t>
            </a:r>
          </a:p>
        </p:txBody>
      </p:sp>
      <p:sp>
        <p:nvSpPr>
          <p:cNvPr id="3" name="Oval 2"/>
          <p:cNvSpPr/>
          <p:nvPr/>
        </p:nvSpPr>
        <p:spPr>
          <a:xfrm>
            <a:off x="5675313" y="2778125"/>
            <a:ext cx="2873375" cy="2909888"/>
          </a:xfrm>
          <a:prstGeom prst="ellipse">
            <a:avLst/>
          </a:prstGeom>
          <a:gradFill flip="none" rotWithShape="1">
            <a:gsLst>
              <a:gs pos="36000">
                <a:srgbClr val="FF6600">
                  <a:alpha val="48000"/>
                </a:srgbClr>
              </a:gs>
              <a:gs pos="100000">
                <a:srgbClr val="FFFFFF">
                  <a:alpha val="48000"/>
                </a:srgbClr>
              </a:gs>
            </a:gsLst>
            <a:path path="circle">
              <a:fillToRect l="100000" t="100000"/>
            </a:path>
            <a:tileRect r="-100000" b="-100000"/>
          </a:gradFill>
          <a:effectLst>
            <a:outerShdw blurRad="82550" dir="13500000" sx="68000" sy="68000" kx="2700000" rotWithShape="0">
              <a:srgbClr val="000000">
                <a:alpha val="57000"/>
              </a:srgbClr>
            </a:outerShdw>
          </a:effectLst>
          <a:scene3d>
            <a:camera prst="orthographicFront"/>
            <a:lightRig rig="threePt" dir="t"/>
          </a:scene3d>
          <a:sp3d extrusionH="76200" contourW="12700">
            <a:bevelT/>
            <a:bevelB/>
            <a:extrusionClr>
              <a:srgbClr val="FF6600"/>
            </a:extrusionClr>
            <a:contourClr>
              <a:schemeClr val="accent6"/>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Arc 3"/>
          <p:cNvSpPr/>
          <p:nvPr/>
        </p:nvSpPr>
        <p:spPr>
          <a:xfrm>
            <a:off x="6380765" y="2793242"/>
            <a:ext cx="1769075" cy="2894771"/>
          </a:xfrm>
          <a:prstGeom prst="arc">
            <a:avLst>
              <a:gd name="adj1" fmla="val 15701802"/>
              <a:gd name="adj2" fmla="val 4368936"/>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Arc 8"/>
          <p:cNvSpPr/>
          <p:nvPr/>
        </p:nvSpPr>
        <p:spPr>
          <a:xfrm flipH="1">
            <a:off x="6525721" y="2793242"/>
            <a:ext cx="1505552" cy="3077333"/>
          </a:xfrm>
          <a:prstGeom prst="arc">
            <a:avLst>
              <a:gd name="adj1" fmla="val 15701802"/>
              <a:gd name="adj2" fmla="val 4368936"/>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69601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3" name="Text Box 3"/>
          <p:cNvSpPr txBox="1">
            <a:spLocks noChangeArrowheads="1"/>
          </p:cNvSpPr>
          <p:nvPr/>
        </p:nvSpPr>
        <p:spPr bwMode="auto">
          <a:xfrm>
            <a:off x="2514600" y="0"/>
            <a:ext cx="6629400" cy="2225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914400" indent="-457200">
              <a:defRPr sz="2400">
                <a:solidFill>
                  <a:schemeClr val="tx1"/>
                </a:solidFill>
                <a:latin typeface="Arial" charset="0"/>
                <a:ea typeface="ＭＳ Ｐゴシック" charset="0"/>
              </a:defRPr>
            </a:lvl2pPr>
            <a:lvl3pPr marL="1371600" indent="-457200">
              <a:defRPr sz="2400">
                <a:solidFill>
                  <a:schemeClr val="tx1"/>
                </a:solidFill>
                <a:latin typeface="Arial" charset="0"/>
                <a:ea typeface="ＭＳ Ｐゴシック" charset="0"/>
              </a:defRPr>
            </a:lvl3pPr>
            <a:lvl4pPr marL="1828800" indent="-457200">
              <a:defRPr sz="2400">
                <a:solidFill>
                  <a:schemeClr val="tx1"/>
                </a:solidFill>
                <a:latin typeface="Arial" charset="0"/>
                <a:ea typeface="ＭＳ Ｐゴシック" charset="0"/>
              </a:defRPr>
            </a:lvl4pPr>
            <a:lvl5pPr marL="2286000" indent="-457200">
              <a:defRPr sz="2400">
                <a:solidFill>
                  <a:schemeClr val="tx1"/>
                </a:solidFill>
                <a:latin typeface="Arial" charset="0"/>
                <a:ea typeface="ＭＳ Ｐゴシック" charset="0"/>
              </a:defRPr>
            </a:lvl5pPr>
            <a:lvl6pPr marL="2743200" indent="-457200" eaLnBrk="0" fontAlgn="base" hangingPunct="0">
              <a:spcBef>
                <a:spcPct val="0"/>
              </a:spcBef>
              <a:spcAft>
                <a:spcPct val="0"/>
              </a:spcAft>
              <a:defRPr sz="2400">
                <a:solidFill>
                  <a:schemeClr val="tx1"/>
                </a:solidFill>
                <a:latin typeface="Arial" charset="0"/>
                <a:ea typeface="ＭＳ Ｐゴシック" charset="0"/>
              </a:defRPr>
            </a:lvl6pPr>
            <a:lvl7pPr marL="3200400" indent="-457200" eaLnBrk="0" fontAlgn="base" hangingPunct="0">
              <a:spcBef>
                <a:spcPct val="0"/>
              </a:spcBef>
              <a:spcAft>
                <a:spcPct val="0"/>
              </a:spcAft>
              <a:defRPr sz="2400">
                <a:solidFill>
                  <a:schemeClr val="tx1"/>
                </a:solidFill>
                <a:latin typeface="Arial" charset="0"/>
                <a:ea typeface="ＭＳ Ｐゴシック" charset="0"/>
              </a:defRPr>
            </a:lvl7pPr>
            <a:lvl8pPr marL="3657600" indent="-457200" eaLnBrk="0" fontAlgn="base" hangingPunct="0">
              <a:spcBef>
                <a:spcPct val="0"/>
              </a:spcBef>
              <a:spcAft>
                <a:spcPct val="0"/>
              </a:spcAft>
              <a:defRPr sz="2400">
                <a:solidFill>
                  <a:schemeClr val="tx1"/>
                </a:solidFill>
                <a:latin typeface="Arial" charset="0"/>
                <a:ea typeface="ＭＳ Ｐゴシック" charset="0"/>
              </a:defRPr>
            </a:lvl8pPr>
            <a:lvl9pPr marL="4114800" indent="-457200" eaLnBrk="0" fontAlgn="base" hangingPunct="0">
              <a:spcBef>
                <a:spcPct val="0"/>
              </a:spcBef>
              <a:spcAft>
                <a:spcPct val="0"/>
              </a:spcAft>
              <a:defRPr sz="2400">
                <a:solidFill>
                  <a:schemeClr val="tx1"/>
                </a:solidFill>
                <a:latin typeface="Arial" charset="0"/>
                <a:ea typeface="ＭＳ Ｐゴシック" charset="0"/>
              </a:defRPr>
            </a:lvl9pPr>
          </a:lstStyle>
          <a:p>
            <a:pPr fontAlgn="auto">
              <a:lnSpc>
                <a:spcPct val="80000"/>
              </a:lnSpc>
              <a:spcBef>
                <a:spcPct val="20000"/>
              </a:spcBef>
              <a:spcAft>
                <a:spcPts val="0"/>
              </a:spcAft>
              <a:buFont typeface="Times" charset="0"/>
              <a:buNone/>
              <a:defRPr/>
            </a:pPr>
            <a:r>
              <a:rPr lang="en-US" sz="2000" smtClean="0">
                <a:latin typeface="Helvetica" charset="0"/>
              </a:rPr>
              <a:t>About 20 seamount chains are entering trenches</a:t>
            </a:r>
          </a:p>
          <a:p>
            <a:pPr fontAlgn="auto">
              <a:lnSpc>
                <a:spcPct val="80000"/>
              </a:lnSpc>
              <a:spcBef>
                <a:spcPct val="20000"/>
              </a:spcBef>
              <a:spcAft>
                <a:spcPts val="0"/>
              </a:spcAft>
              <a:buFont typeface="Times" charset="0"/>
              <a:buChar char="•"/>
              <a:defRPr/>
            </a:pPr>
            <a:r>
              <a:rPr lang="en-US" sz="2000" smtClean="0">
                <a:latin typeface="Helvetica" charset="0"/>
              </a:rPr>
              <a:t>flood basalt at origin of track</a:t>
            </a:r>
          </a:p>
          <a:p>
            <a:pPr fontAlgn="auto">
              <a:lnSpc>
                <a:spcPct val="80000"/>
              </a:lnSpc>
              <a:spcBef>
                <a:spcPct val="20000"/>
              </a:spcBef>
              <a:spcAft>
                <a:spcPts val="0"/>
              </a:spcAft>
              <a:buFont typeface="Times" charset="0"/>
              <a:buChar char="•"/>
              <a:defRPr/>
            </a:pPr>
            <a:r>
              <a:rPr lang="en-US" sz="2000" smtClean="0">
                <a:latin typeface="Helvetica" charset="0"/>
              </a:rPr>
              <a:t>large buoyancy flux</a:t>
            </a:r>
          </a:p>
          <a:p>
            <a:pPr fontAlgn="auto">
              <a:lnSpc>
                <a:spcPct val="80000"/>
              </a:lnSpc>
              <a:spcBef>
                <a:spcPct val="20000"/>
              </a:spcBef>
              <a:spcAft>
                <a:spcPts val="0"/>
              </a:spcAft>
              <a:buFont typeface="Times" charset="0"/>
              <a:buChar char="•"/>
              <a:defRPr/>
            </a:pPr>
            <a:r>
              <a:rPr lang="en-US" sz="2000" smtClean="0">
                <a:latin typeface="Helvetica" charset="0"/>
              </a:rPr>
              <a:t>consistently high 3/4 ratios isotopes of helium</a:t>
            </a:r>
          </a:p>
          <a:p>
            <a:pPr fontAlgn="auto">
              <a:lnSpc>
                <a:spcPct val="80000"/>
              </a:lnSpc>
              <a:spcBef>
                <a:spcPct val="20000"/>
              </a:spcBef>
              <a:spcAft>
                <a:spcPts val="0"/>
              </a:spcAft>
              <a:buFont typeface="Times" charset="0"/>
              <a:buChar char="•"/>
              <a:defRPr/>
            </a:pPr>
            <a:r>
              <a:rPr lang="en-US" sz="2000" smtClean="0">
                <a:latin typeface="Helvetica" charset="0"/>
              </a:rPr>
              <a:t>low shear wave velocity at 550-km.</a:t>
            </a:r>
          </a:p>
          <a:p>
            <a:pPr fontAlgn="auto">
              <a:lnSpc>
                <a:spcPct val="80000"/>
              </a:lnSpc>
              <a:spcBef>
                <a:spcPct val="20000"/>
              </a:spcBef>
              <a:spcAft>
                <a:spcPts val="0"/>
              </a:spcAft>
              <a:buFont typeface="Times" charset="0"/>
              <a:buNone/>
              <a:defRPr/>
            </a:pPr>
            <a:r>
              <a:rPr lang="en-US" sz="2000" smtClean="0">
                <a:latin typeface="Helvetica" charset="0"/>
              </a:rPr>
              <a:t>6.	geoid/topography ratio &gt; 2.5 m/km</a:t>
            </a:r>
            <a:endParaRPr lang="en-US" smtClean="0"/>
          </a:p>
          <a:p>
            <a:pPr fontAlgn="auto">
              <a:spcBef>
                <a:spcPts val="0"/>
              </a:spcBef>
              <a:spcAft>
                <a:spcPts val="0"/>
              </a:spcAft>
              <a:defRPr/>
            </a:pPr>
            <a:r>
              <a:rPr lang="en-US" smtClean="0"/>
              <a:t>  </a:t>
            </a:r>
          </a:p>
        </p:txBody>
      </p:sp>
      <p:grpSp>
        <p:nvGrpSpPr>
          <p:cNvPr id="36866" name="Group 4"/>
          <p:cNvGrpSpPr>
            <a:grpSpLocks/>
          </p:cNvGrpSpPr>
          <p:nvPr/>
        </p:nvGrpSpPr>
        <p:grpSpPr bwMode="auto">
          <a:xfrm>
            <a:off x="-1708150" y="-146050"/>
            <a:ext cx="11882438" cy="7004050"/>
            <a:chOff x="-432" y="960"/>
            <a:chExt cx="6816" cy="3360"/>
          </a:xfrm>
        </p:grpSpPr>
        <p:pic>
          <p:nvPicPr>
            <p:cNvPr id="3687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985"/>
              <a:ext cx="6816" cy="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66" name="Rectangle 6"/>
            <p:cNvSpPr>
              <a:spLocks noChangeArrowheads="1"/>
            </p:cNvSpPr>
            <p:nvPr/>
          </p:nvSpPr>
          <p:spPr bwMode="auto">
            <a:xfrm>
              <a:off x="4704" y="960"/>
              <a:ext cx="1584"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n-US">
                <a:latin typeface="+mn-lt"/>
                <a:ea typeface="+mn-ea"/>
                <a:cs typeface="+mn-cs"/>
              </a:endParaRPr>
            </a:p>
          </p:txBody>
        </p:sp>
      </p:grpSp>
      <p:sp>
        <p:nvSpPr>
          <p:cNvPr id="36867" name="Text Box 7"/>
          <p:cNvSpPr txBox="1">
            <a:spLocks noChangeArrowheads="1"/>
          </p:cNvSpPr>
          <p:nvPr/>
        </p:nvSpPr>
        <p:spPr bwMode="auto">
          <a:xfrm>
            <a:off x="7239000" y="1447800"/>
            <a:ext cx="1676400" cy="32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500"/>
              <a:t>Courtillot et al</a:t>
            </a:r>
            <a:endParaRPr lang="en-US" sz="1800"/>
          </a:p>
        </p:txBody>
      </p:sp>
      <p:sp>
        <p:nvSpPr>
          <p:cNvPr id="2" name="TextBox 1"/>
          <p:cNvSpPr txBox="1"/>
          <p:nvPr/>
        </p:nvSpPr>
        <p:spPr>
          <a:xfrm>
            <a:off x="3765550" y="354013"/>
            <a:ext cx="4883150" cy="3477875"/>
          </a:xfrm>
          <a:prstGeom prst="rect">
            <a:avLst/>
          </a:prstGeom>
          <a:solidFill>
            <a:schemeClr val="accent1">
              <a:lumMod val="40000"/>
              <a:lumOff val="60000"/>
            </a:schemeClr>
          </a:solidFill>
        </p:spPr>
        <p:txBody>
          <a:bodyPr>
            <a:spAutoFit/>
          </a:bodyPr>
          <a:lstStyle/>
          <a:p>
            <a:pPr>
              <a:defRPr/>
            </a:pPr>
            <a:r>
              <a:rPr lang="en-US" sz="2800" dirty="0"/>
              <a:t>Volcanoes </a:t>
            </a:r>
            <a:r>
              <a:rPr lang="en-US" sz="2800" dirty="0" smtClean="0"/>
              <a:t>and seismology are </a:t>
            </a:r>
            <a:r>
              <a:rPr lang="en-US" sz="2800" dirty="0"/>
              <a:t>the only </a:t>
            </a:r>
            <a:r>
              <a:rPr lang="en-US" sz="2800" dirty="0" smtClean="0"/>
              <a:t>ways to </a:t>
            </a:r>
            <a:r>
              <a:rPr lang="en-US" sz="2800" dirty="0"/>
              <a:t>see into the mantle. Some assume that what they see </a:t>
            </a:r>
            <a:r>
              <a:rPr lang="en-US" sz="2800" dirty="0" smtClean="0"/>
              <a:t>exists </a:t>
            </a:r>
            <a:r>
              <a:rPr lang="en-US" sz="2800" dirty="0"/>
              <a:t>only under the volcano </a:t>
            </a:r>
            <a:r>
              <a:rPr lang="en-US" sz="2800" dirty="0" smtClean="0"/>
              <a:t>or the array and </a:t>
            </a:r>
            <a:r>
              <a:rPr lang="en-US" sz="2800" dirty="0"/>
              <a:t>not elsewhere, like the things </a:t>
            </a:r>
            <a:r>
              <a:rPr lang="en-US" sz="2800" dirty="0" smtClean="0"/>
              <a:t>seen </a:t>
            </a:r>
            <a:r>
              <a:rPr lang="en-US" sz="2800" dirty="0"/>
              <a:t>under street lights</a:t>
            </a:r>
            <a:r>
              <a:rPr lang="en-US" sz="2400" dirty="0"/>
              <a:t>. Hence, the </a:t>
            </a:r>
            <a:r>
              <a:rPr lang="en-US" sz="2400" dirty="0" smtClean="0"/>
              <a:t>plume </a:t>
            </a:r>
            <a:r>
              <a:rPr lang="en-US" sz="2400" dirty="0"/>
              <a:t>hypothesis.</a:t>
            </a:r>
          </a:p>
        </p:txBody>
      </p:sp>
      <p:pic>
        <p:nvPicPr>
          <p:cNvPr id="8" name="Picture 7"/>
          <p:cNvPicPr>
            <a:picLocks noChangeAspect="1"/>
          </p:cNvPicPr>
          <p:nvPr/>
        </p:nvPicPr>
        <p:blipFill>
          <a:blip r:embed="rId4"/>
          <a:stretch>
            <a:fillRect/>
          </a:stretch>
        </p:blipFill>
        <p:spPr>
          <a:xfrm>
            <a:off x="477838" y="4348163"/>
            <a:ext cx="2187575" cy="2062162"/>
          </a:xfrm>
          <a:prstGeom prst="rect">
            <a:avLst/>
          </a:prstGeom>
          <a:solidFill>
            <a:schemeClr val="tx2">
              <a:lumMod val="50000"/>
              <a:lumOff val="50000"/>
            </a:schemeClr>
          </a:solidFill>
        </p:spPr>
      </p:pic>
      <p:sp>
        <p:nvSpPr>
          <p:cNvPr id="3" name="TextBox 2"/>
          <p:cNvSpPr txBox="1"/>
          <p:nvPr/>
        </p:nvSpPr>
        <p:spPr>
          <a:xfrm>
            <a:off x="2670175" y="6086475"/>
            <a:ext cx="2192338" cy="646113"/>
          </a:xfrm>
          <a:prstGeom prst="rect">
            <a:avLst/>
          </a:prstGeom>
          <a:solidFill>
            <a:schemeClr val="accent1">
              <a:lumMod val="40000"/>
              <a:lumOff val="60000"/>
            </a:schemeClr>
          </a:solidFill>
        </p:spPr>
        <p:txBody>
          <a:bodyPr>
            <a:spAutoFit/>
          </a:bodyPr>
          <a:lstStyle/>
          <a:p>
            <a:pPr>
              <a:defRPr/>
            </a:pPr>
            <a:r>
              <a:rPr lang="en-US" dirty="0"/>
              <a:t>Volcanoes are lamp posts</a:t>
            </a:r>
          </a:p>
        </p:txBody>
      </p:sp>
      <p:sp>
        <p:nvSpPr>
          <p:cNvPr id="4" name="TextBox 3"/>
          <p:cNvSpPr txBox="1"/>
          <p:nvPr/>
        </p:nvSpPr>
        <p:spPr>
          <a:xfrm>
            <a:off x="160338" y="569913"/>
            <a:ext cx="3222625" cy="1755775"/>
          </a:xfrm>
          <a:prstGeom prst="rect">
            <a:avLst/>
          </a:prstGeom>
          <a:solidFill>
            <a:schemeClr val="accent5">
              <a:lumMod val="40000"/>
              <a:lumOff val="60000"/>
            </a:schemeClr>
          </a:solidFill>
        </p:spPr>
        <p:txBody>
          <a:bodyPr>
            <a:spAutoFit/>
          </a:bodyPr>
          <a:lstStyle/>
          <a:p>
            <a:pPr>
              <a:defRPr/>
            </a:pPr>
            <a:r>
              <a:rPr lang="en-US" sz="3600" dirty="0">
                <a:solidFill>
                  <a:srgbClr val="3366FF"/>
                </a:solidFill>
              </a:rPr>
              <a:t>The drunk and the lamp post fallacy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a:xfrm>
            <a:off x="457200" y="274638"/>
            <a:ext cx="8229600" cy="6462712"/>
          </a:xfrm>
        </p:spPr>
        <p:txBody>
          <a:bodyPr/>
          <a:lstStyle/>
          <a:p>
            <a:pPr eaLnBrk="1" hangingPunct="1"/>
            <a:endParaRPr lang="en-US" dirty="0">
              <a:latin typeface="Calibri" charset="0"/>
            </a:endParaRPr>
          </a:p>
        </p:txBody>
      </p:sp>
      <p:sp>
        <p:nvSpPr>
          <p:cNvPr id="428039" name="Text Box 7"/>
          <p:cNvSpPr txBox="1">
            <a:spLocks noGrp="1" noChangeArrowheads="1"/>
          </p:cNvSpPr>
          <p:nvPr>
            <p:ph idx="1"/>
          </p:nvPr>
        </p:nvSpPr>
        <p:spPr>
          <a:xfrm>
            <a:off x="3886200" y="3048000"/>
            <a:ext cx="2514600" cy="1676400"/>
          </a:xfrm>
        </p:spPr>
        <p:txBody>
          <a:bodyPr rtlCol="0">
            <a:normAutofit/>
          </a:bodyPr>
          <a:lstStyle/>
          <a:p>
            <a:pPr fontAlgn="auto">
              <a:spcBef>
                <a:spcPct val="50000"/>
              </a:spcBef>
              <a:spcAft>
                <a:spcPts val="0"/>
              </a:spcAft>
              <a:buFontTx/>
              <a:buNone/>
              <a:defRPr/>
            </a:pPr>
            <a:r>
              <a:rPr lang="en-US" sz="9400" dirty="0" smtClean="0">
                <a:solidFill>
                  <a:schemeClr val="accent2"/>
                </a:solidFill>
                <a:effectLst>
                  <a:outerShdw blurRad="38100" dist="38100" dir="2700000" algn="tl">
                    <a:srgbClr val="DDDDDD"/>
                  </a:outerShdw>
                </a:effectLst>
                <a:latin typeface="Book Antiqua" charset="0"/>
                <a:ea typeface="+mn-ea"/>
              </a:rPr>
              <a:t>not</a:t>
            </a:r>
            <a:endParaRPr lang="en-US" sz="2400" dirty="0" smtClean="0">
              <a:ea typeface="+mn-ea"/>
            </a:endParaRPr>
          </a:p>
        </p:txBody>
      </p:sp>
      <p:pic>
        <p:nvPicPr>
          <p:cNvPr id="4280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74675"/>
            <a:ext cx="7759700" cy="606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28038" name="Text Box 6"/>
          <p:cNvSpPr txBox="1">
            <a:spLocks noChangeArrowheads="1"/>
          </p:cNvSpPr>
          <p:nvPr/>
        </p:nvSpPr>
        <p:spPr bwMode="auto">
          <a:xfrm>
            <a:off x="2590800" y="10134600"/>
            <a:ext cx="5105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solidFill>
                  <a:schemeClr val="bg1"/>
                </a:solidFill>
              </a:rPr>
              <a:t>DELAMINATION</a:t>
            </a:r>
          </a:p>
        </p:txBody>
      </p:sp>
      <p:sp>
        <p:nvSpPr>
          <p:cNvPr id="2" name="TextBox 1"/>
          <p:cNvSpPr txBox="1"/>
          <p:nvPr/>
        </p:nvSpPr>
        <p:spPr>
          <a:xfrm>
            <a:off x="3886200" y="133648"/>
            <a:ext cx="2514600" cy="461665"/>
          </a:xfrm>
          <a:prstGeom prst="rect">
            <a:avLst/>
          </a:prstGeom>
          <a:noFill/>
        </p:spPr>
        <p:txBody>
          <a:bodyPr wrap="square" rtlCol="0">
            <a:spAutoFit/>
          </a:bodyPr>
          <a:lstStyle/>
          <a:p>
            <a:r>
              <a:rPr lang="en-US" sz="2400" i="1" dirty="0" smtClean="0">
                <a:solidFill>
                  <a:srgbClr val="FF0000"/>
                </a:solidFill>
                <a:latin typeface="Apple Chancery"/>
                <a:cs typeface="Apple Chancery"/>
              </a:rPr>
              <a:t>Seismic arrays</a:t>
            </a:r>
            <a:endParaRPr lang="en-US" sz="2400" i="1" dirty="0">
              <a:solidFill>
                <a:srgbClr val="FF0000"/>
              </a:solidFill>
              <a:latin typeface="Apple Chancery"/>
              <a:cs typeface="Apple Chancery"/>
            </a:endParaRPr>
          </a:p>
        </p:txBody>
      </p:sp>
      <p:sp>
        <p:nvSpPr>
          <p:cNvPr id="3" name="TextBox 2"/>
          <p:cNvSpPr txBox="1"/>
          <p:nvPr/>
        </p:nvSpPr>
        <p:spPr>
          <a:xfrm>
            <a:off x="1003300" y="274638"/>
            <a:ext cx="1473200" cy="369332"/>
          </a:xfrm>
          <a:prstGeom prst="rect">
            <a:avLst/>
          </a:prstGeom>
          <a:noFill/>
        </p:spPr>
        <p:txBody>
          <a:bodyPr wrap="square" rtlCol="0">
            <a:spAutoFit/>
          </a:bodyPr>
          <a:lstStyle/>
          <a:p>
            <a:r>
              <a:rPr lang="en-US" dirty="0" smtClean="0"/>
              <a:t>No arrays</a:t>
            </a:r>
            <a:endParaRPr lang="en-US" dirty="0"/>
          </a:p>
        </p:txBody>
      </p:sp>
      <p:sp>
        <p:nvSpPr>
          <p:cNvPr id="4" name="TextBox 3"/>
          <p:cNvSpPr txBox="1"/>
          <p:nvPr/>
        </p:nvSpPr>
        <p:spPr>
          <a:xfrm>
            <a:off x="6985000" y="274638"/>
            <a:ext cx="1701800" cy="369332"/>
          </a:xfrm>
          <a:prstGeom prst="rect">
            <a:avLst/>
          </a:prstGeom>
          <a:noFill/>
        </p:spPr>
        <p:txBody>
          <a:bodyPr wrap="square" rtlCol="0">
            <a:spAutoFit/>
          </a:bodyPr>
          <a:lstStyle/>
          <a:p>
            <a:r>
              <a:rPr lang="en-US" dirty="0" smtClean="0"/>
              <a:t>No arrays</a:t>
            </a:r>
            <a:endParaRPr lang="en-US" dirty="0"/>
          </a:p>
        </p:txBody>
      </p:sp>
      <p:pic>
        <p:nvPicPr>
          <p:cNvPr id="5" name="Picture 4"/>
          <p:cNvPicPr>
            <a:picLocks noChangeAspect="1"/>
          </p:cNvPicPr>
          <p:nvPr/>
        </p:nvPicPr>
        <p:blipFill>
          <a:blip r:embed="rId4"/>
          <a:stretch>
            <a:fillRect/>
          </a:stretch>
        </p:blipFill>
        <p:spPr>
          <a:xfrm>
            <a:off x="2921000" y="133648"/>
            <a:ext cx="965200" cy="530225"/>
          </a:xfrm>
          <a:prstGeom prst="rect">
            <a:avLst/>
          </a:prstGeom>
        </p:spPr>
      </p:pic>
      <p:pic>
        <p:nvPicPr>
          <p:cNvPr id="10" name="Picture 9"/>
          <p:cNvPicPr>
            <a:picLocks noChangeAspect="1"/>
          </p:cNvPicPr>
          <p:nvPr/>
        </p:nvPicPr>
        <p:blipFill>
          <a:blip r:embed="rId4"/>
          <a:stretch>
            <a:fillRect/>
          </a:stretch>
        </p:blipFill>
        <p:spPr>
          <a:xfrm>
            <a:off x="6057900" y="149523"/>
            <a:ext cx="927100" cy="711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8038"/>
                                        </p:tgtEl>
                                        <p:attrNameLst>
                                          <p:attrName>style.visibility</p:attrName>
                                        </p:attrNameLst>
                                      </p:cBhvr>
                                      <p:to>
                                        <p:strVal val="visible"/>
                                      </p:to>
                                    </p:set>
                                    <p:animEffect transition="in" filter="dissolve">
                                      <p:cBhvr>
                                        <p:cTn id="7" dur="1000"/>
                                        <p:tgtEl>
                                          <p:spTgt spid="428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5562600"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3010" name="Rectangle 3"/>
          <p:cNvSpPr>
            <a:spLocks noChangeArrowheads="1"/>
          </p:cNvSpPr>
          <p:nvPr/>
        </p:nvSpPr>
        <p:spPr bwMode="auto">
          <a:xfrm>
            <a:off x="381000" y="3581400"/>
            <a:ext cx="3906838"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solidFill>
                  <a:srgbClr val="000000"/>
                </a:solidFill>
              </a:rPr>
              <a:t>Figure from </a:t>
            </a:r>
            <a:r>
              <a:rPr lang="en-US">
                <a:solidFill>
                  <a:srgbClr val="000000"/>
                </a:solidFill>
                <a:latin typeface="Arial Italic" charset="0"/>
              </a:rPr>
              <a:t>Evans &amp; Achauer</a:t>
            </a:r>
            <a:r>
              <a:rPr lang="en-US">
                <a:solidFill>
                  <a:srgbClr val="000000"/>
                </a:solidFill>
              </a:rPr>
              <a:t> (1993)</a:t>
            </a:r>
            <a:endParaRPr lang="en-US" sz="1300">
              <a:solidFill>
                <a:srgbClr val="000000"/>
              </a:solidFill>
            </a:endParaRPr>
          </a:p>
        </p:txBody>
      </p:sp>
      <p:pic>
        <p:nvPicPr>
          <p:cNvPr id="45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457200"/>
            <a:ext cx="2540000"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3012" name="Text Box 5"/>
          <p:cNvSpPr txBox="1">
            <a:spLocks noChangeArrowheads="1"/>
          </p:cNvSpPr>
          <p:nvPr/>
        </p:nvSpPr>
        <p:spPr bwMode="auto">
          <a:xfrm>
            <a:off x="5791200" y="2362200"/>
            <a:ext cx="312420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latin typeface="Arial" charset="0"/>
              </a:rPr>
              <a:t>Figure from Wolfe et al (2009)</a:t>
            </a:r>
            <a:endParaRPr lang="en-US">
              <a:latin typeface="Arial" charset="0"/>
            </a:endParaRPr>
          </a:p>
        </p:txBody>
      </p:sp>
      <p:pic>
        <p:nvPicPr>
          <p:cNvPr id="450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5181600"/>
            <a:ext cx="7556500" cy="142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3014" name="Text Box 7"/>
          <p:cNvSpPr txBox="1">
            <a:spLocks noChangeArrowheads="1"/>
          </p:cNvSpPr>
          <p:nvPr/>
        </p:nvSpPr>
        <p:spPr bwMode="auto">
          <a:xfrm>
            <a:off x="685800" y="4114800"/>
            <a:ext cx="76200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High-resolution vertical tomography with surface waves &amp; anisotropy included (Katzman et al. 1998)</a:t>
            </a:r>
          </a:p>
        </p:txBody>
      </p:sp>
      <p:sp>
        <p:nvSpPr>
          <p:cNvPr id="43015" name="Text Box 8"/>
          <p:cNvSpPr txBox="1">
            <a:spLocks noChangeArrowheads="1"/>
          </p:cNvSpPr>
          <p:nvPr/>
        </p:nvSpPr>
        <p:spPr bwMode="auto">
          <a:xfrm>
            <a:off x="7239000" y="4800600"/>
            <a:ext cx="1295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Hawaii</a:t>
            </a:r>
          </a:p>
        </p:txBody>
      </p:sp>
      <p:sp>
        <p:nvSpPr>
          <p:cNvPr id="43016" name="Text Box 9"/>
          <p:cNvSpPr txBox="1">
            <a:spLocks noChangeArrowheads="1"/>
          </p:cNvSpPr>
          <p:nvPr/>
        </p:nvSpPr>
        <p:spPr bwMode="auto">
          <a:xfrm>
            <a:off x="6781800" y="0"/>
            <a:ext cx="1295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Hawaii</a:t>
            </a:r>
          </a:p>
        </p:txBody>
      </p:sp>
      <p:sp>
        <p:nvSpPr>
          <p:cNvPr id="43017" name="Text Box 10"/>
          <p:cNvSpPr txBox="1">
            <a:spLocks noChangeArrowheads="1"/>
          </p:cNvSpPr>
          <p:nvPr/>
        </p:nvSpPr>
        <p:spPr bwMode="auto">
          <a:xfrm>
            <a:off x="1066800" y="4876800"/>
            <a:ext cx="1066800" cy="457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Tonga</a:t>
            </a:r>
          </a:p>
        </p:txBody>
      </p:sp>
      <p:sp>
        <p:nvSpPr>
          <p:cNvPr id="43018" name="Rectangle 11"/>
          <p:cNvSpPr>
            <a:spLocks noChangeArrowheads="1"/>
          </p:cNvSpPr>
          <p:nvPr/>
        </p:nvSpPr>
        <p:spPr bwMode="auto">
          <a:xfrm>
            <a:off x="6629400" y="2667000"/>
            <a:ext cx="195421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rgbClr val="000000"/>
                </a:solidFill>
                <a:latin typeface="Times New Roman" charset="0"/>
              </a:rPr>
              <a:t>Th</a:t>
            </a:r>
            <a:r>
              <a:rPr lang="en-US" sz="1200">
                <a:solidFill>
                  <a:srgbClr val="000000"/>
                </a:solidFill>
                <a:latin typeface="Times New Roman Bold" charset="0"/>
              </a:rPr>
              <a:t>e PLUME experiment</a:t>
            </a:r>
            <a:r>
              <a:rPr lang="ja-JP" altLang="en-US" sz="1200">
                <a:solidFill>
                  <a:srgbClr val="000000"/>
                </a:solidFill>
                <a:latin typeface="Times New Roman Bold" charset="0"/>
              </a:rPr>
              <a:t>耀</a:t>
            </a:r>
            <a:endParaRPr lang="en-US" sz="1200">
              <a:solidFill>
                <a:srgbClr val="000000"/>
              </a:solidFill>
              <a:latin typeface="Times New Roman Bold" charset="0"/>
            </a:endParaRPr>
          </a:p>
        </p:txBody>
      </p:sp>
      <p:sp>
        <p:nvSpPr>
          <p:cNvPr id="43019" name="Text Box 12"/>
          <p:cNvSpPr txBox="1">
            <a:spLocks noChangeArrowheads="1"/>
          </p:cNvSpPr>
          <p:nvPr/>
        </p:nvSpPr>
        <p:spPr bwMode="auto">
          <a:xfrm>
            <a:off x="6629400" y="3048000"/>
            <a:ext cx="2209800" cy="91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solidFill>
                  <a:schemeClr val="accent2"/>
                </a:solidFill>
                <a:latin typeface="Arial" charset="0"/>
              </a:rPr>
              <a:t>Based on </a:t>
            </a:r>
            <a:r>
              <a:rPr lang="en-US" sz="1800" i="1">
                <a:solidFill>
                  <a:schemeClr val="accent2"/>
                </a:solidFill>
                <a:latin typeface="Arial" charset="0"/>
              </a:rPr>
              <a:t>relative</a:t>
            </a:r>
            <a:r>
              <a:rPr lang="en-US" sz="1800">
                <a:solidFill>
                  <a:schemeClr val="accent2"/>
                </a:solidFill>
                <a:latin typeface="Arial" charset="0"/>
              </a:rPr>
              <a:t> delay times &amp; </a:t>
            </a:r>
            <a:r>
              <a:rPr lang="en-US" sz="1800" i="1">
                <a:solidFill>
                  <a:schemeClr val="accent2"/>
                </a:solidFill>
                <a:latin typeface="Arial" charset="0"/>
              </a:rPr>
              <a:t>isotropic</a:t>
            </a:r>
            <a:r>
              <a:rPr lang="en-US" sz="1800">
                <a:solidFill>
                  <a:schemeClr val="accent2"/>
                </a:solidFill>
                <a:latin typeface="Arial" charset="0"/>
              </a:rPr>
              <a:t> mantle</a:t>
            </a:r>
            <a:endParaRPr lang="en-US">
              <a:latin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12900" y="1041400"/>
            <a:ext cx="5905500" cy="4762500"/>
          </a:xfrm>
          <a:prstGeom prst="rect">
            <a:avLst/>
          </a:prstGeom>
        </p:spPr>
      </p:pic>
      <p:sp>
        <p:nvSpPr>
          <p:cNvPr id="2" name="TextBox 1"/>
          <p:cNvSpPr txBox="1"/>
          <p:nvPr/>
        </p:nvSpPr>
        <p:spPr>
          <a:xfrm rot="218768">
            <a:off x="5664200" y="1088117"/>
            <a:ext cx="1498600" cy="923330"/>
          </a:xfrm>
          <a:prstGeom prst="rect">
            <a:avLst/>
          </a:prstGeom>
          <a:noFill/>
        </p:spPr>
        <p:txBody>
          <a:bodyPr wrap="square" rtlCol="0">
            <a:spAutoFit/>
          </a:bodyPr>
          <a:lstStyle/>
          <a:p>
            <a:r>
              <a:rPr lang="en-US" i="1" dirty="0" smtClean="0">
                <a:latin typeface="Capitals"/>
                <a:cs typeface="Capitals"/>
              </a:rPr>
              <a:t>Santa Barbara Club</a:t>
            </a:r>
            <a:endParaRPr lang="en-US" i="1" dirty="0">
              <a:latin typeface="Capitals"/>
              <a:cs typeface="Capitals"/>
            </a:endParaRPr>
          </a:p>
        </p:txBody>
      </p:sp>
      <p:sp>
        <p:nvSpPr>
          <p:cNvPr id="3" name="Oval 2"/>
          <p:cNvSpPr/>
          <p:nvPr/>
        </p:nvSpPr>
        <p:spPr>
          <a:xfrm>
            <a:off x="6807200" y="3810000"/>
            <a:ext cx="152400" cy="17780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Pie 3"/>
          <p:cNvSpPr/>
          <p:nvPr/>
        </p:nvSpPr>
        <p:spPr>
          <a:xfrm>
            <a:off x="6959600" y="3810000"/>
            <a:ext cx="45719" cy="177800"/>
          </a:xfrm>
          <a:prstGeom prst="pi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Trapezoid 6"/>
          <p:cNvSpPr/>
          <p:nvPr/>
        </p:nvSpPr>
        <p:spPr>
          <a:xfrm rot="17864292">
            <a:off x="1741449" y="1034759"/>
            <a:ext cx="672147" cy="644534"/>
          </a:xfrm>
          <a:prstGeom prst="trapezoi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rapezoid 7"/>
          <p:cNvSpPr/>
          <p:nvPr/>
        </p:nvSpPr>
        <p:spPr>
          <a:xfrm rot="17777958">
            <a:off x="4264898" y="51522"/>
            <a:ext cx="1050812" cy="5297991"/>
          </a:xfrm>
          <a:prstGeom prst="trapezoid">
            <a:avLst/>
          </a:prstGeom>
          <a:gradFill flip="none" rotWithShape="1">
            <a:gsLst>
              <a:gs pos="55000">
                <a:srgbClr val="FFFF00">
                  <a:alpha val="26000"/>
                </a:srgbClr>
              </a:gs>
              <a:gs pos="100000">
                <a:schemeClr val="accent1">
                  <a:tint val="50000"/>
                  <a:shade val="100000"/>
                  <a:satMod val="350000"/>
                </a:schemeClr>
              </a:gs>
            </a:gsLst>
            <a:path path="circle">
              <a:fillToRect l="100000" t="100000"/>
            </a:path>
            <a:tileRect r="-100000" b="-100000"/>
          </a:gradFill>
          <a:effectLst>
            <a:outerShdw blurRad="40000" dist="23000" dir="5400000" rotWithShape="0">
              <a:srgbClr val="000000">
                <a:alpha val="35000"/>
              </a:srgbClr>
            </a:outerShdw>
            <a:softEdge rad="50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2282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016000"/>
            <a:ext cx="54864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09600" y="5486400"/>
            <a:ext cx="7391400" cy="923925"/>
          </a:xfrm>
          <a:prstGeom prst="rect">
            <a:avLst/>
          </a:prstGeom>
          <a:solidFill>
            <a:schemeClr val="bg1">
              <a:lumMod val="85000"/>
            </a:schemeClr>
          </a:solidFill>
        </p:spPr>
        <p:txBody>
          <a:bodyPr>
            <a:spAutoFit/>
          </a:bodyPr>
          <a:lstStyle/>
          <a:p>
            <a:pPr>
              <a:defRPr/>
            </a:pPr>
            <a:r>
              <a:rPr lang="en-US" dirty="0"/>
              <a:t>Figure 1.1. An early depiction of the Earth's interior, showing channels of fluid connected to a molten center. This was the prevailing view prior to the nineteenth century…and after 1988.</a:t>
            </a:r>
          </a:p>
        </p:txBody>
      </p:sp>
      <p:pic>
        <p:nvPicPr>
          <p:cNvPr id="12697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00" y="0"/>
            <a:ext cx="2794000"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TextBox 4"/>
          <p:cNvSpPr txBox="1">
            <a:spLocks noChangeArrowheads="1"/>
          </p:cNvSpPr>
          <p:nvPr/>
        </p:nvSpPr>
        <p:spPr bwMode="auto">
          <a:xfrm>
            <a:off x="304800" y="22860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1664 AD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3200" y="355600"/>
            <a:ext cx="4640580" cy="6007100"/>
          </a:xfrm>
          <a:prstGeom prst="rect">
            <a:avLst/>
          </a:prstGeom>
        </p:spPr>
      </p:pic>
      <p:sp>
        <p:nvSpPr>
          <p:cNvPr id="6" name="Rectangle 5"/>
          <p:cNvSpPr/>
          <p:nvPr/>
        </p:nvSpPr>
        <p:spPr>
          <a:xfrm>
            <a:off x="397885" y="5549900"/>
            <a:ext cx="4585317" cy="461665"/>
          </a:xfrm>
          <a:prstGeom prst="rect">
            <a:avLst/>
          </a:prstGeom>
          <a:solidFill>
            <a:schemeClr val="bg1"/>
          </a:solidFill>
        </p:spPr>
        <p:txBody>
          <a:bodyPr wrap="none">
            <a:spAutoFit/>
          </a:bodyPr>
          <a:lstStyle/>
          <a:p>
            <a:r>
              <a:rPr lang="en-US" sz="2400" dirty="0">
                <a:latin typeface="Apple Chancery"/>
                <a:cs typeface="Apple Chancery"/>
              </a:rPr>
              <a:t>Journey to the Center of the Earth</a:t>
            </a:r>
          </a:p>
        </p:txBody>
      </p:sp>
      <p:sp>
        <p:nvSpPr>
          <p:cNvPr id="7" name="Rectangle 6"/>
          <p:cNvSpPr/>
          <p:nvPr/>
        </p:nvSpPr>
        <p:spPr>
          <a:xfrm>
            <a:off x="4983202" y="1264335"/>
            <a:ext cx="3271798" cy="2554545"/>
          </a:xfrm>
          <a:prstGeom prst="rect">
            <a:avLst/>
          </a:prstGeom>
        </p:spPr>
        <p:txBody>
          <a:bodyPr wrap="square">
            <a:spAutoFit/>
          </a:bodyPr>
          <a:lstStyle/>
          <a:p>
            <a:r>
              <a:rPr lang="en-US" sz="3200" dirty="0" smtClean="0"/>
              <a:t>“The </a:t>
            </a:r>
            <a:r>
              <a:rPr lang="en-US" sz="3200" dirty="0"/>
              <a:t>travelers discover a giant cave filled with prehistoric mushrooms</a:t>
            </a:r>
            <a:r>
              <a:rPr lang="en-US" sz="3200" dirty="0" smtClean="0"/>
              <a:t>.”</a:t>
            </a:r>
            <a:endParaRPr lang="en-US" sz="3200" dirty="0"/>
          </a:p>
        </p:txBody>
      </p:sp>
      <p:sp>
        <p:nvSpPr>
          <p:cNvPr id="8" name="TextBox 7"/>
          <p:cNvSpPr txBox="1"/>
          <p:nvPr/>
        </p:nvSpPr>
        <p:spPr>
          <a:xfrm>
            <a:off x="6007100" y="4318000"/>
            <a:ext cx="2247900" cy="461665"/>
          </a:xfrm>
          <a:prstGeom prst="rect">
            <a:avLst/>
          </a:prstGeom>
          <a:noFill/>
        </p:spPr>
        <p:txBody>
          <a:bodyPr wrap="square" rtlCol="0">
            <a:spAutoFit/>
          </a:bodyPr>
          <a:lstStyle/>
          <a:p>
            <a:r>
              <a:rPr lang="en-US" sz="2400" dirty="0" smtClean="0">
                <a:latin typeface="Apple Chancery"/>
                <a:cs typeface="Apple Chancery"/>
              </a:rPr>
              <a:t>Jules Verne</a:t>
            </a:r>
            <a:endParaRPr lang="en-US" sz="2400" dirty="0">
              <a:latin typeface="Apple Chancery"/>
              <a:cs typeface="Apple Chancery"/>
            </a:endParaRPr>
          </a:p>
        </p:txBody>
      </p:sp>
      <p:pic>
        <p:nvPicPr>
          <p:cNvPr id="9" name="Picture 8"/>
          <p:cNvPicPr>
            <a:picLocks noChangeAspect="1"/>
          </p:cNvPicPr>
          <p:nvPr/>
        </p:nvPicPr>
        <p:blipFill>
          <a:blip r:embed="rId3"/>
          <a:stretch>
            <a:fillRect/>
          </a:stretch>
        </p:blipFill>
        <p:spPr>
          <a:xfrm>
            <a:off x="5486400" y="5016500"/>
            <a:ext cx="2489200" cy="1536700"/>
          </a:xfrm>
          <a:prstGeom prst="rect">
            <a:avLst/>
          </a:prstGeom>
        </p:spPr>
      </p:pic>
      <p:sp>
        <p:nvSpPr>
          <p:cNvPr id="2" name="TextBox 1"/>
          <p:cNvSpPr txBox="1"/>
          <p:nvPr/>
        </p:nvSpPr>
        <p:spPr>
          <a:xfrm>
            <a:off x="3060700" y="762000"/>
            <a:ext cx="1016000" cy="523220"/>
          </a:xfrm>
          <a:prstGeom prst="rect">
            <a:avLst/>
          </a:prstGeom>
          <a:noFill/>
        </p:spPr>
        <p:txBody>
          <a:bodyPr wrap="square" rtlCol="0">
            <a:spAutoFit/>
          </a:bodyPr>
          <a:lstStyle/>
          <a:p>
            <a:r>
              <a:rPr lang="en-US" sz="2800" dirty="0" smtClean="0">
                <a:solidFill>
                  <a:schemeClr val="bg1"/>
                </a:solidFill>
                <a:latin typeface="Apple Chancery"/>
                <a:cs typeface="Apple Chancery"/>
              </a:rPr>
              <a:t>1864</a:t>
            </a:r>
            <a:endParaRPr lang="en-US" sz="2800" dirty="0">
              <a:solidFill>
                <a:schemeClr val="bg1"/>
              </a:solidFill>
              <a:latin typeface="Apple Chancery"/>
              <a:cs typeface="Apple Chancery"/>
            </a:endParaRPr>
          </a:p>
        </p:txBody>
      </p:sp>
      <p:sp>
        <p:nvSpPr>
          <p:cNvPr id="3" name="TextBox 2"/>
          <p:cNvSpPr txBox="1"/>
          <p:nvPr/>
        </p:nvSpPr>
        <p:spPr>
          <a:xfrm>
            <a:off x="8001000" y="5207000"/>
            <a:ext cx="1003300" cy="400110"/>
          </a:xfrm>
          <a:prstGeom prst="rect">
            <a:avLst/>
          </a:prstGeom>
          <a:noFill/>
        </p:spPr>
        <p:txBody>
          <a:bodyPr wrap="square" rtlCol="0">
            <a:spAutoFit/>
          </a:bodyPr>
          <a:lstStyle/>
          <a:p>
            <a:r>
              <a:rPr lang="en-US" sz="2000" i="1" dirty="0" smtClean="0">
                <a:latin typeface="Apple Chancery"/>
                <a:cs typeface="Apple Chancery"/>
              </a:rPr>
              <a:t>2000</a:t>
            </a:r>
            <a:endParaRPr lang="en-US" sz="2000" i="1" dirty="0">
              <a:latin typeface="Apple Chancery"/>
              <a:cs typeface="Apple Chancery"/>
            </a:endParaRPr>
          </a:p>
        </p:txBody>
      </p:sp>
    </p:spTree>
    <p:extLst>
      <p:ext uri="{BB962C8B-B14F-4D97-AF65-F5344CB8AC3E}">
        <p14:creationId xmlns:p14="http://schemas.microsoft.com/office/powerpoint/2010/main" val="2293359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3200" y="355600"/>
            <a:ext cx="4640580" cy="6007100"/>
          </a:xfrm>
          <a:prstGeom prst="rect">
            <a:avLst/>
          </a:prstGeom>
        </p:spPr>
      </p:pic>
      <p:sp>
        <p:nvSpPr>
          <p:cNvPr id="6" name="Rectangle 5"/>
          <p:cNvSpPr/>
          <p:nvPr/>
        </p:nvSpPr>
        <p:spPr>
          <a:xfrm>
            <a:off x="397885" y="5549900"/>
            <a:ext cx="4585317" cy="461665"/>
          </a:xfrm>
          <a:prstGeom prst="rect">
            <a:avLst/>
          </a:prstGeom>
          <a:solidFill>
            <a:schemeClr val="bg1"/>
          </a:solidFill>
        </p:spPr>
        <p:txBody>
          <a:bodyPr wrap="none">
            <a:spAutoFit/>
          </a:bodyPr>
          <a:lstStyle/>
          <a:p>
            <a:r>
              <a:rPr lang="en-US" sz="2400" dirty="0">
                <a:latin typeface="Apple Chancery"/>
                <a:cs typeface="Apple Chancery"/>
              </a:rPr>
              <a:t>Journey to the Center of the Earth</a:t>
            </a:r>
          </a:p>
        </p:txBody>
      </p:sp>
      <p:sp>
        <p:nvSpPr>
          <p:cNvPr id="7" name="Rectangle 6"/>
          <p:cNvSpPr/>
          <p:nvPr/>
        </p:nvSpPr>
        <p:spPr>
          <a:xfrm>
            <a:off x="397885" y="3816172"/>
            <a:ext cx="3737465" cy="1200328"/>
          </a:xfrm>
          <a:prstGeom prst="rect">
            <a:avLst/>
          </a:prstGeom>
          <a:solidFill>
            <a:schemeClr val="bg1"/>
          </a:solidFill>
        </p:spPr>
        <p:txBody>
          <a:bodyPr wrap="square">
            <a:spAutoFit/>
          </a:bodyPr>
          <a:lstStyle/>
          <a:p>
            <a:r>
              <a:rPr lang="en-US" sz="2400" dirty="0" smtClean="0"/>
              <a:t>“The </a:t>
            </a:r>
            <a:r>
              <a:rPr lang="en-US" sz="2400" dirty="0"/>
              <a:t>travelers discover a giant cave filled with prehistoric mushrooms</a:t>
            </a:r>
            <a:r>
              <a:rPr lang="en-US" sz="2400" dirty="0" smtClean="0"/>
              <a:t>.”</a:t>
            </a:r>
            <a:endParaRPr lang="en-US" sz="2400" dirty="0"/>
          </a:p>
        </p:txBody>
      </p:sp>
      <p:sp>
        <p:nvSpPr>
          <p:cNvPr id="8" name="TextBox 7"/>
          <p:cNvSpPr txBox="1"/>
          <p:nvPr/>
        </p:nvSpPr>
        <p:spPr>
          <a:xfrm>
            <a:off x="6007100" y="4318000"/>
            <a:ext cx="2247900" cy="461665"/>
          </a:xfrm>
          <a:prstGeom prst="rect">
            <a:avLst/>
          </a:prstGeom>
          <a:noFill/>
        </p:spPr>
        <p:txBody>
          <a:bodyPr wrap="square" rtlCol="0">
            <a:spAutoFit/>
          </a:bodyPr>
          <a:lstStyle/>
          <a:p>
            <a:r>
              <a:rPr lang="en-US" sz="2400" dirty="0" smtClean="0">
                <a:latin typeface="Apple Chancery"/>
                <a:cs typeface="Apple Chancery"/>
              </a:rPr>
              <a:t>Jules Verne</a:t>
            </a:r>
            <a:endParaRPr lang="en-US" sz="2400" dirty="0">
              <a:latin typeface="Apple Chancery"/>
              <a:cs typeface="Apple Chancery"/>
            </a:endParaRPr>
          </a:p>
        </p:txBody>
      </p:sp>
      <p:pic>
        <p:nvPicPr>
          <p:cNvPr id="9" name="Picture 8"/>
          <p:cNvPicPr>
            <a:picLocks noChangeAspect="1"/>
          </p:cNvPicPr>
          <p:nvPr/>
        </p:nvPicPr>
        <p:blipFill>
          <a:blip r:embed="rId3"/>
          <a:stretch>
            <a:fillRect/>
          </a:stretch>
        </p:blipFill>
        <p:spPr>
          <a:xfrm>
            <a:off x="5486400" y="5016500"/>
            <a:ext cx="2489200" cy="1536700"/>
          </a:xfrm>
          <a:prstGeom prst="rect">
            <a:avLst/>
          </a:prstGeom>
        </p:spPr>
      </p:pic>
      <p:sp>
        <p:nvSpPr>
          <p:cNvPr id="2" name="TextBox 1"/>
          <p:cNvSpPr txBox="1"/>
          <p:nvPr/>
        </p:nvSpPr>
        <p:spPr>
          <a:xfrm>
            <a:off x="3060700" y="762000"/>
            <a:ext cx="1016000" cy="523220"/>
          </a:xfrm>
          <a:prstGeom prst="rect">
            <a:avLst/>
          </a:prstGeom>
          <a:noFill/>
        </p:spPr>
        <p:txBody>
          <a:bodyPr wrap="square" rtlCol="0">
            <a:spAutoFit/>
          </a:bodyPr>
          <a:lstStyle/>
          <a:p>
            <a:r>
              <a:rPr lang="en-US" sz="2800" dirty="0" smtClean="0">
                <a:solidFill>
                  <a:schemeClr val="bg1"/>
                </a:solidFill>
                <a:latin typeface="Apple Chancery"/>
                <a:cs typeface="Apple Chancery"/>
              </a:rPr>
              <a:t>1864</a:t>
            </a:r>
            <a:endParaRPr lang="en-US" sz="2800" dirty="0">
              <a:solidFill>
                <a:schemeClr val="bg1"/>
              </a:solidFill>
              <a:latin typeface="Apple Chancery"/>
              <a:cs typeface="Apple Chancery"/>
            </a:endParaRPr>
          </a:p>
        </p:txBody>
      </p:sp>
      <p:sp>
        <p:nvSpPr>
          <p:cNvPr id="3" name="TextBox 2"/>
          <p:cNvSpPr txBox="1"/>
          <p:nvPr/>
        </p:nvSpPr>
        <p:spPr>
          <a:xfrm>
            <a:off x="8001000" y="5207000"/>
            <a:ext cx="1003300" cy="400110"/>
          </a:xfrm>
          <a:prstGeom prst="rect">
            <a:avLst/>
          </a:prstGeom>
          <a:noFill/>
        </p:spPr>
        <p:txBody>
          <a:bodyPr wrap="square" rtlCol="0">
            <a:spAutoFit/>
          </a:bodyPr>
          <a:lstStyle/>
          <a:p>
            <a:r>
              <a:rPr lang="en-US" sz="2000" i="1" dirty="0" smtClean="0">
                <a:latin typeface="Apple Chancery"/>
                <a:cs typeface="Apple Chancery"/>
              </a:rPr>
              <a:t>2000</a:t>
            </a:r>
            <a:endParaRPr lang="en-US" sz="2000" i="1" dirty="0">
              <a:latin typeface="Apple Chancery"/>
              <a:cs typeface="Apple Chancery"/>
            </a:endParaRPr>
          </a:p>
        </p:txBody>
      </p:sp>
      <p:sp>
        <p:nvSpPr>
          <p:cNvPr id="4" name="Rectangle 3"/>
          <p:cNvSpPr/>
          <p:nvPr/>
        </p:nvSpPr>
        <p:spPr>
          <a:xfrm>
            <a:off x="4983202" y="512002"/>
            <a:ext cx="4021098" cy="2677656"/>
          </a:xfrm>
          <a:prstGeom prst="rect">
            <a:avLst/>
          </a:prstGeom>
        </p:spPr>
        <p:txBody>
          <a:bodyPr wrap="square">
            <a:spAutoFit/>
          </a:bodyPr>
          <a:lstStyle/>
          <a:p>
            <a:r>
              <a:rPr lang="en-US" sz="2800" dirty="0"/>
              <a:t>Immanuel </a:t>
            </a:r>
            <a:r>
              <a:rPr lang="en-US" sz="2800" dirty="0" err="1"/>
              <a:t>Velikovsky</a:t>
            </a:r>
            <a:r>
              <a:rPr lang="en-US" sz="2800" dirty="0"/>
              <a:t> to Freeman Dyson;</a:t>
            </a:r>
          </a:p>
          <a:p>
            <a:r>
              <a:rPr lang="en-US" sz="2800" dirty="0"/>
              <a:t>“How would you like it if I said you were the reincarnation of Jules Verne?”</a:t>
            </a:r>
          </a:p>
        </p:txBody>
      </p:sp>
    </p:spTree>
    <p:extLst>
      <p:ext uri="{BB962C8B-B14F-4D97-AF65-F5344CB8AC3E}">
        <p14:creationId xmlns:p14="http://schemas.microsoft.com/office/powerpoint/2010/main" val="3448672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162300"/>
            <a:ext cx="63500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2" name="TextBox 5"/>
          <p:cNvSpPr txBox="1">
            <a:spLocks noChangeArrowheads="1"/>
          </p:cNvSpPr>
          <p:nvPr/>
        </p:nvSpPr>
        <p:spPr bwMode="auto">
          <a:xfrm>
            <a:off x="1588" y="3124200"/>
            <a:ext cx="335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2005-2012 AD</a:t>
            </a:r>
          </a:p>
        </p:txBody>
      </p:sp>
      <p:pic>
        <p:nvPicPr>
          <p:cNvPr id="12800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94275" y="304800"/>
            <a:ext cx="4117975" cy="306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4" name="Content Placeholder 3"/>
          <p:cNvPicPr>
            <a:picLocks noGrp="1" noChangeAspect="1"/>
          </p:cNvPicPr>
          <p:nvPr/>
        </p:nvPicPr>
        <p:blipFill>
          <a:blip r:embed="rId4">
            <a:extLst>
              <a:ext uri="{28A0092B-C50C-407E-A947-70E740481C1C}">
                <a14:useLocalDpi xmlns:a14="http://schemas.microsoft.com/office/drawing/2010/main" val="0"/>
              </a:ext>
            </a:extLst>
          </a:blip>
          <a:srcRect l="1208" r="1208"/>
          <a:stretch>
            <a:fillRect/>
          </a:stretch>
        </p:blipFill>
        <p:spPr bwMode="auto">
          <a:xfrm>
            <a:off x="7938" y="26988"/>
            <a:ext cx="5258329"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128005" name="TextBox 8"/>
          <p:cNvSpPr txBox="1">
            <a:spLocks noChangeArrowheads="1"/>
          </p:cNvSpPr>
          <p:nvPr/>
        </p:nvSpPr>
        <p:spPr bwMode="auto">
          <a:xfrm>
            <a:off x="4994275" y="5473700"/>
            <a:ext cx="4117975" cy="1384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a:t>Problems: no physics, no absolute seismic velocities, no anisotropy</a:t>
            </a:r>
          </a:p>
        </p:txBody>
      </p:sp>
      <p:sp>
        <p:nvSpPr>
          <p:cNvPr id="128006" name="TextBox 9"/>
          <p:cNvSpPr txBox="1">
            <a:spLocks noChangeArrowheads="1"/>
          </p:cNvSpPr>
          <p:nvPr/>
        </p:nvSpPr>
        <p:spPr bwMode="auto">
          <a:xfrm>
            <a:off x="304800" y="3581400"/>
            <a:ext cx="1600200" cy="1570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t>Modern fanciful views  </a:t>
            </a:r>
          </a:p>
        </p:txBody>
      </p:sp>
      <p:sp>
        <p:nvSpPr>
          <p:cNvPr id="2" name="TextBox 1"/>
          <p:cNvSpPr txBox="1"/>
          <p:nvPr/>
        </p:nvSpPr>
        <p:spPr>
          <a:xfrm>
            <a:off x="152400" y="5473700"/>
            <a:ext cx="2015067" cy="1200329"/>
          </a:xfrm>
          <a:prstGeom prst="rect">
            <a:avLst/>
          </a:prstGeom>
          <a:solidFill>
            <a:schemeClr val="bg1"/>
          </a:solidFill>
        </p:spPr>
        <p:txBody>
          <a:bodyPr wrap="square" rtlCol="0">
            <a:spAutoFit/>
          </a:bodyPr>
          <a:lstStyle/>
          <a:p>
            <a:r>
              <a:rPr lang="en-US" dirty="0" smtClean="0"/>
              <a:t>Nature</a:t>
            </a:r>
          </a:p>
          <a:p>
            <a:r>
              <a:rPr lang="en-US" dirty="0" smtClean="0"/>
              <a:t>Science</a:t>
            </a:r>
          </a:p>
          <a:p>
            <a:r>
              <a:rPr lang="en-US" dirty="0" smtClean="0"/>
              <a:t>Scientific American</a:t>
            </a:r>
          </a:p>
          <a:p>
            <a:r>
              <a:rPr lang="en-US" dirty="0" smtClean="0"/>
              <a:t>Physics Today</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0000" y="474133"/>
            <a:ext cx="6468533" cy="3785652"/>
          </a:xfrm>
          <a:prstGeom prst="rect">
            <a:avLst/>
          </a:prstGeom>
          <a:noFill/>
        </p:spPr>
        <p:txBody>
          <a:bodyPr wrap="square" rtlCol="0">
            <a:spAutoFit/>
          </a:bodyPr>
          <a:lstStyle/>
          <a:p>
            <a:r>
              <a:rPr lang="en-US" sz="4000" dirty="0" smtClean="0">
                <a:latin typeface="Academy Engraved LET"/>
                <a:cs typeface="Academy Engraved LET"/>
              </a:rPr>
              <a:t>“I am not saying this in order  to criticize, but this is sheer nonsense”</a:t>
            </a:r>
          </a:p>
          <a:p>
            <a:endParaRPr lang="en-US" sz="4000" dirty="0"/>
          </a:p>
          <a:p>
            <a:endParaRPr lang="en-US" sz="4000" dirty="0" smtClean="0"/>
          </a:p>
          <a:p>
            <a:r>
              <a:rPr lang="en-US" sz="4000" dirty="0" smtClean="0">
                <a:latin typeface="Academy Engraved LET"/>
                <a:cs typeface="Academy Engraved LET"/>
              </a:rPr>
              <a:t>Niles Bohr</a:t>
            </a:r>
            <a:endParaRPr lang="en-US" sz="4000" dirty="0">
              <a:latin typeface="Academy Engraved LET"/>
              <a:cs typeface="Academy Engraved LET"/>
            </a:endParaRPr>
          </a:p>
        </p:txBody>
      </p:sp>
      <p:pic>
        <p:nvPicPr>
          <p:cNvPr id="3" name="Picture 2"/>
          <p:cNvPicPr>
            <a:picLocks noChangeAspect="1"/>
          </p:cNvPicPr>
          <p:nvPr/>
        </p:nvPicPr>
        <p:blipFill>
          <a:blip r:embed="rId2"/>
          <a:stretch>
            <a:fillRect/>
          </a:stretch>
        </p:blipFill>
        <p:spPr>
          <a:xfrm>
            <a:off x="5283201" y="2810932"/>
            <a:ext cx="3363382" cy="3894667"/>
          </a:xfrm>
          <a:prstGeom prst="rect">
            <a:avLst/>
          </a:prstGeom>
        </p:spPr>
      </p:pic>
      <p:pic>
        <p:nvPicPr>
          <p:cNvPr id="4" name="Picture 3"/>
          <p:cNvPicPr>
            <a:picLocks noChangeAspect="1"/>
          </p:cNvPicPr>
          <p:nvPr/>
        </p:nvPicPr>
        <p:blipFill>
          <a:blip r:embed="rId3"/>
          <a:stretch>
            <a:fillRect/>
          </a:stretch>
        </p:blipFill>
        <p:spPr>
          <a:xfrm>
            <a:off x="508000" y="4504266"/>
            <a:ext cx="3471333" cy="1998133"/>
          </a:xfrm>
          <a:prstGeom prst="rect">
            <a:avLst/>
          </a:prstGeom>
        </p:spPr>
      </p:pic>
    </p:spTree>
    <p:extLst>
      <p:ext uri="{BB962C8B-B14F-4D97-AF65-F5344CB8AC3E}">
        <p14:creationId xmlns:p14="http://schemas.microsoft.com/office/powerpoint/2010/main" val="3930801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0825" cy="1031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6082" name="AutoShape 3"/>
          <p:cNvSpPr>
            <a:spLocks noChangeArrowheads="1"/>
          </p:cNvSpPr>
          <p:nvPr/>
        </p:nvSpPr>
        <p:spPr bwMode="auto">
          <a:xfrm>
            <a:off x="4038600" y="304800"/>
            <a:ext cx="762000" cy="1676400"/>
          </a:xfrm>
          <a:prstGeom prst="can">
            <a:avLst>
              <a:gd name="adj" fmla="val 55000"/>
            </a:avLst>
          </a:prstGeom>
          <a:noFill/>
          <a:ln w="38100">
            <a:solidFill>
              <a:srgbClr val="FF3333"/>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6083" name="Text Box 4"/>
          <p:cNvSpPr txBox="1">
            <a:spLocks noChangeArrowheads="1"/>
          </p:cNvSpPr>
          <p:nvPr/>
        </p:nvSpPr>
        <p:spPr bwMode="auto">
          <a:xfrm>
            <a:off x="6324600" y="5181600"/>
            <a:ext cx="2514600" cy="1741488"/>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Vertical smearing    </a:t>
            </a:r>
          </a:p>
          <a:p>
            <a:pPr eaLnBrk="1" hangingPunct="1">
              <a:spcBef>
                <a:spcPct val="50000"/>
              </a:spcBef>
            </a:pPr>
            <a:r>
              <a:rPr lang="en-US" sz="1800"/>
              <a:t>Depths cannot be determined</a:t>
            </a:r>
          </a:p>
          <a:p>
            <a:pPr eaLnBrk="1" hangingPunct="1">
              <a:spcBef>
                <a:spcPct val="50000"/>
              </a:spcBef>
            </a:pPr>
            <a:r>
              <a:rPr lang="en-US" sz="1800"/>
              <a:t>Relative delays do not mean absolute delays</a:t>
            </a:r>
          </a:p>
        </p:txBody>
      </p:sp>
      <p:sp>
        <p:nvSpPr>
          <p:cNvPr id="46084" name="Text Box 5"/>
          <p:cNvSpPr txBox="1">
            <a:spLocks noChangeArrowheads="1"/>
          </p:cNvSpPr>
          <p:nvPr/>
        </p:nvSpPr>
        <p:spPr bwMode="auto">
          <a:xfrm>
            <a:off x="457200" y="228600"/>
            <a:ext cx="2133600" cy="11874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Absolute delay times are discarded</a:t>
            </a:r>
          </a:p>
        </p:txBody>
      </p:sp>
      <p:sp>
        <p:nvSpPr>
          <p:cNvPr id="46085" name="TextBox 1"/>
          <p:cNvSpPr txBox="1">
            <a:spLocks noChangeArrowheads="1"/>
          </p:cNvSpPr>
          <p:nvPr/>
        </p:nvSpPr>
        <p:spPr bwMode="auto">
          <a:xfrm>
            <a:off x="457200" y="6122988"/>
            <a:ext cx="1962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solidFill>
                  <a:srgbClr val="FF0000"/>
                </a:solidFill>
              </a:rPr>
              <a:t>TTTT</a:t>
            </a:r>
          </a:p>
        </p:txBody>
      </p:sp>
      <p:sp>
        <p:nvSpPr>
          <p:cNvPr id="46086" name="TextBox 2"/>
          <p:cNvSpPr txBox="1">
            <a:spLocks noChangeArrowheads="1"/>
          </p:cNvSpPr>
          <p:nvPr/>
        </p:nvSpPr>
        <p:spPr bwMode="auto">
          <a:xfrm>
            <a:off x="5334000" y="228600"/>
            <a:ext cx="1925638"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solidFill>
                  <a:srgbClr val="FF0000"/>
                </a:solidFill>
              </a:rPr>
              <a:t>Hawaii; isolated</a:t>
            </a:r>
          </a:p>
        </p:txBody>
      </p:sp>
      <p:sp>
        <p:nvSpPr>
          <p:cNvPr id="46087" name="Rectangle 3"/>
          <p:cNvSpPr>
            <a:spLocks noChangeArrowheads="1"/>
          </p:cNvSpPr>
          <p:nvPr/>
        </p:nvSpPr>
        <p:spPr bwMode="auto">
          <a:xfrm>
            <a:off x="574675" y="4037013"/>
            <a:ext cx="457200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Recent studies consider only rays in the red cylinder and infer deep slow cylinders, as they must. Science and Nature like to publish these papers.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114800"/>
            <a:ext cx="18669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647808">
            <a:off x="1639888" y="303212"/>
            <a:ext cx="2643188" cy="301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Trapezoid 3"/>
          <p:cNvSpPr/>
          <p:nvPr/>
        </p:nvSpPr>
        <p:spPr>
          <a:xfrm rot="12123435">
            <a:off x="2068513" y="2651125"/>
            <a:ext cx="838200" cy="1443038"/>
          </a:xfrm>
          <a:prstGeom prst="trapezoid">
            <a:avLst/>
          </a:prstGeom>
          <a:solidFill>
            <a:srgbClr val="FFFF6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9028" name="TextBox 4"/>
          <p:cNvSpPr txBox="1">
            <a:spLocks noChangeArrowheads="1"/>
          </p:cNvSpPr>
          <p:nvPr/>
        </p:nvSpPr>
        <p:spPr bwMode="auto">
          <a:xfrm>
            <a:off x="2743200" y="5715000"/>
            <a:ext cx="3733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t>earthquake</a:t>
            </a:r>
          </a:p>
        </p:txBody>
      </p:sp>
      <p:sp>
        <p:nvSpPr>
          <p:cNvPr id="129029" name="TextBox 5"/>
          <p:cNvSpPr txBox="1">
            <a:spLocks noChangeArrowheads="1"/>
          </p:cNvSpPr>
          <p:nvPr/>
        </p:nvSpPr>
        <p:spPr bwMode="auto">
          <a:xfrm>
            <a:off x="3276600" y="3657600"/>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t>Seismic waves</a:t>
            </a:r>
          </a:p>
        </p:txBody>
      </p:sp>
      <p:sp>
        <p:nvSpPr>
          <p:cNvPr id="129030" name="TextBox 6"/>
          <p:cNvSpPr txBox="1">
            <a:spLocks noChangeArrowheads="1"/>
          </p:cNvSpPr>
          <p:nvPr/>
        </p:nvSpPr>
        <p:spPr bwMode="auto">
          <a:xfrm>
            <a:off x="2743200" y="33338"/>
            <a:ext cx="4343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Seismometers on surface</a:t>
            </a:r>
          </a:p>
        </p:txBody>
      </p:sp>
      <p:sp>
        <p:nvSpPr>
          <p:cNvPr id="129031" name="TextBox 7"/>
          <p:cNvSpPr txBox="1">
            <a:spLocks noChangeArrowheads="1"/>
          </p:cNvSpPr>
          <p:nvPr/>
        </p:nvSpPr>
        <p:spPr bwMode="auto">
          <a:xfrm>
            <a:off x="4343400" y="990600"/>
            <a:ext cx="160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image</a:t>
            </a:r>
          </a:p>
        </p:txBody>
      </p:sp>
      <p:sp>
        <p:nvSpPr>
          <p:cNvPr id="129032" name="TextBox 8"/>
          <p:cNvSpPr txBox="1">
            <a:spLocks noChangeArrowheads="1"/>
          </p:cNvSpPr>
          <p:nvPr/>
        </p:nvSpPr>
        <p:spPr bwMode="auto">
          <a:xfrm>
            <a:off x="4648200" y="2514600"/>
            <a:ext cx="259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object</a:t>
            </a:r>
          </a:p>
        </p:txBody>
      </p:sp>
      <p:sp>
        <p:nvSpPr>
          <p:cNvPr id="129033" name="TextBox 9"/>
          <p:cNvSpPr txBox="1">
            <a:spLocks noChangeArrowheads="1"/>
          </p:cNvSpPr>
          <p:nvPr/>
        </p:nvSpPr>
        <p:spPr bwMode="auto">
          <a:xfrm>
            <a:off x="5334000" y="4495800"/>
            <a:ext cx="35814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t>Teleseismic Transmission Travel Time Tomography</a:t>
            </a:r>
          </a:p>
        </p:txBody>
      </p:sp>
      <p:pic>
        <p:nvPicPr>
          <p:cNvPr id="129034"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56250" y="493713"/>
            <a:ext cx="358775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762000"/>
            <a:ext cx="57912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8130" name="Text Box 3"/>
          <p:cNvSpPr txBox="1">
            <a:spLocks noChangeArrowheads="1"/>
          </p:cNvSpPr>
          <p:nvPr/>
        </p:nvSpPr>
        <p:spPr bwMode="auto">
          <a:xfrm>
            <a:off x="0" y="2520950"/>
            <a:ext cx="2514600" cy="191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Mathematically, the slow regions dominate &amp; bleed into the fast regions</a:t>
            </a:r>
          </a:p>
        </p:txBody>
      </p:sp>
      <p:sp>
        <p:nvSpPr>
          <p:cNvPr id="79876" name="Text Box 4"/>
          <p:cNvSpPr txBox="1">
            <a:spLocks noChangeArrowheads="1"/>
          </p:cNvSpPr>
          <p:nvPr/>
        </p:nvSpPr>
        <p:spPr bwMode="auto">
          <a:xfrm>
            <a:off x="304800" y="4191000"/>
            <a:ext cx="2133600" cy="173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solidFill>
                  <a:srgbClr val="3333FF"/>
                </a:solidFill>
              </a:rPr>
              <a:t>Not only does one not know where the anomalies are, but a relatively slow feature can be absolutely fast!</a:t>
            </a:r>
            <a:endParaRPr lang="en-US" sz="1800"/>
          </a:p>
        </p:txBody>
      </p:sp>
      <p:pic>
        <p:nvPicPr>
          <p:cNvPr id="798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657600"/>
            <a:ext cx="3140075" cy="234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8133" name="TextBox 1"/>
          <p:cNvSpPr txBox="1">
            <a:spLocks noChangeArrowheads="1"/>
          </p:cNvSpPr>
          <p:nvPr/>
        </p:nvSpPr>
        <p:spPr bwMode="auto">
          <a:xfrm>
            <a:off x="6921500" y="300038"/>
            <a:ext cx="1847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a:solidFill>
                  <a:srgbClr val="FF0000"/>
                </a:solidFill>
              </a:rPr>
              <a:t>TTTT</a:t>
            </a:r>
          </a:p>
        </p:txBody>
      </p:sp>
      <p:sp>
        <p:nvSpPr>
          <p:cNvPr id="48134" name="TextBox 2"/>
          <p:cNvSpPr txBox="1">
            <a:spLocks noChangeArrowheads="1"/>
          </p:cNvSpPr>
          <p:nvPr/>
        </p:nvSpPr>
        <p:spPr bwMode="auto">
          <a:xfrm>
            <a:off x="304800" y="427038"/>
            <a:ext cx="163036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Another example of the Lamp Post Fallacy</a:t>
            </a:r>
          </a:p>
        </p:txBody>
      </p:sp>
      <p:pic>
        <p:nvPicPr>
          <p:cNvPr id="48135"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84963" y="4438650"/>
            <a:ext cx="2162175"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98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533400" y="685800"/>
            <a:ext cx="5410200" cy="1143000"/>
          </a:xfrm>
        </p:spPr>
        <p:txBody>
          <a:bodyPr rtlCol="0">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eaLnBrk="1" fontAlgn="auto" hangingPunct="1">
              <a:spcAft>
                <a:spcPts val="0"/>
              </a:spcAft>
              <a:defRPr/>
            </a:pPr>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a typeface="+mj-ea"/>
                <a:cs typeface="+mj-cs"/>
              </a:rPr>
              <a:t>TOMOGRAPHY IS THE STUDY OF SHADOWS</a:t>
            </a:r>
          </a:p>
        </p:txBody>
      </p:sp>
      <p:sp>
        <p:nvSpPr>
          <p:cNvPr id="49155" name="Rectangle 3"/>
          <p:cNvSpPr>
            <a:spLocks noGrp="1" noChangeArrowheads="1"/>
          </p:cNvSpPr>
          <p:nvPr>
            <p:ph type="subTitle" idx="1"/>
          </p:nvPr>
        </p:nvSpPr>
        <p:spPr>
          <a:xfrm>
            <a:off x="990600" y="2159000"/>
            <a:ext cx="5867400" cy="1752600"/>
          </a:xfrm>
        </p:spPr>
        <p:txBody>
          <a:bodyPr rtlCol="0">
            <a:normAutofit/>
          </a:bodyPr>
          <a:lstStyle/>
          <a:p>
            <a:pPr eaLnBrk="1" fontAlgn="auto" hangingPunct="1">
              <a:spcAft>
                <a:spcPts val="0"/>
              </a:spcAft>
              <a:buFont typeface="Arial"/>
              <a:buNone/>
              <a:defRPr/>
            </a:pPr>
            <a:r>
              <a:rPr lang="en-US" dirty="0" smtClean="0">
                <a:ea typeface="+mn-ea"/>
                <a:cs typeface="+mn-cs"/>
              </a:rPr>
              <a:t>shadows can be deceiving; they can be mistaken for reality</a:t>
            </a:r>
          </a:p>
          <a:p>
            <a:pPr eaLnBrk="1" fontAlgn="auto" hangingPunct="1">
              <a:spcAft>
                <a:spcPts val="0"/>
              </a:spcAft>
              <a:buFont typeface="Arial"/>
              <a:buNone/>
              <a:defRPr/>
            </a:pPr>
            <a:r>
              <a:rPr lang="en-US" dirty="0">
                <a:ea typeface="+mn-ea"/>
                <a:cs typeface="+mn-cs"/>
              </a:rPr>
              <a:t> </a:t>
            </a:r>
            <a:r>
              <a:rPr lang="en-US" dirty="0" smtClean="0">
                <a:ea typeface="+mn-ea"/>
                <a:cs typeface="+mn-cs"/>
              </a:rPr>
              <a:t>  Plato</a:t>
            </a:r>
          </a:p>
        </p:txBody>
      </p:sp>
      <p:pic>
        <p:nvPicPr>
          <p:cNvPr id="491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4800" y="0"/>
            <a:ext cx="2489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 name="Picture 1"/>
          <p:cNvPicPr>
            <a:picLocks noChangeAspect="1"/>
          </p:cNvPicPr>
          <p:nvPr/>
        </p:nvPicPr>
        <p:blipFill>
          <a:blip r:embed="rId4"/>
          <a:stretch>
            <a:fillRect/>
          </a:stretch>
        </p:blipFill>
        <p:spPr>
          <a:xfrm rot="16552061">
            <a:off x="2769856" y="2114104"/>
            <a:ext cx="1485380" cy="68487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pPr eaLnBrk="1" hangingPunct="1"/>
            <a:r>
              <a:rPr lang="en-US">
                <a:latin typeface="Calibri" charset="0"/>
              </a:rPr>
              <a:t>Plato</a:t>
            </a:r>
            <a:r>
              <a:rPr lang="ja-JP" altLang="en-US">
                <a:latin typeface="Calibri" charset="0"/>
              </a:rPr>
              <a:t>’</a:t>
            </a:r>
            <a:r>
              <a:rPr lang="en-US" altLang="ja-JP">
                <a:latin typeface="Calibri" charset="0"/>
              </a:rPr>
              <a:t>s Cave</a:t>
            </a:r>
            <a:endParaRPr lang="en-US">
              <a:latin typeface="Calibri" charset="0"/>
            </a:endParaRPr>
          </a:p>
        </p:txBody>
      </p:sp>
      <p:pic>
        <p:nvPicPr>
          <p:cNvPr id="522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87" b="87"/>
          <a:stretch>
            <a:fillRect/>
          </a:stretch>
        </p:blipFill>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Text Box 2"/>
          <p:cNvSpPr txBox="1">
            <a:spLocks noChangeArrowheads="1"/>
          </p:cNvSpPr>
          <p:nvPr/>
        </p:nvSpPr>
        <p:spPr bwMode="auto">
          <a:xfrm>
            <a:off x="468313" y="6165850"/>
            <a:ext cx="391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auto">
              <a:spcBef>
                <a:spcPts val="0"/>
              </a:spcBef>
              <a:spcAft>
                <a:spcPts val="0"/>
              </a:spcAft>
              <a:defRPr/>
            </a:pPr>
            <a:r>
              <a:rPr lang="en-GB" sz="1600">
                <a:latin typeface="+mn-lt"/>
                <a:ea typeface="+mn-ea"/>
                <a:cs typeface="+mn-cs"/>
              </a:rPr>
              <a:t>Ritsema, van Heijst &amp; Woodhouse (1999)</a:t>
            </a:r>
          </a:p>
        </p:txBody>
      </p:sp>
      <p:pic>
        <p:nvPicPr>
          <p:cNvPr id="17410" name="Picture 3" descr="bglobemoviegifsic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43000"/>
            <a:ext cx="4706938" cy="470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1"/>
          <p:cNvSpPr txBox="1">
            <a:spLocks noChangeArrowheads="1"/>
          </p:cNvSpPr>
          <p:nvPr/>
        </p:nvSpPr>
        <p:spPr bwMode="auto">
          <a:xfrm>
            <a:off x="5672667" y="735013"/>
            <a:ext cx="347133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dirty="0" smtClean="0"/>
              <a:t>Modern* </a:t>
            </a:r>
            <a:r>
              <a:rPr lang="en-US" sz="3200" dirty="0"/>
              <a:t>seismological views of Earth’s </a:t>
            </a:r>
            <a:r>
              <a:rPr lang="en-US" sz="3200" dirty="0" smtClean="0"/>
              <a:t>interior</a:t>
            </a:r>
          </a:p>
          <a:p>
            <a:pPr eaLnBrk="1" hangingPunct="1"/>
            <a:r>
              <a:rPr lang="en-US" sz="3200" dirty="0" smtClean="0"/>
              <a:t>*Caltech, UCSB, </a:t>
            </a:r>
            <a:r>
              <a:rPr lang="en-US" sz="3200" i="1" dirty="0" smtClean="0"/>
              <a:t>Harvard (sometimes)</a:t>
            </a:r>
            <a:endParaRPr lang="en-US" sz="3200" i="1" dirty="0"/>
          </a:p>
        </p:txBody>
      </p:sp>
      <p:sp>
        <p:nvSpPr>
          <p:cNvPr id="17412" name="TextBox 2"/>
          <p:cNvSpPr txBox="1">
            <a:spLocks noChangeArrowheads="1"/>
          </p:cNvSpPr>
          <p:nvPr/>
        </p:nvSpPr>
        <p:spPr bwMode="auto">
          <a:xfrm>
            <a:off x="6149975" y="4264025"/>
            <a:ext cx="274002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dirty="0"/>
              <a:t>Body waves, surface waves, normal </a:t>
            </a:r>
            <a:r>
              <a:rPr lang="en-US" sz="2800" dirty="0" smtClean="0"/>
              <a:t>modes, e.g. </a:t>
            </a:r>
            <a:r>
              <a:rPr lang="en-US" sz="2800" b="1" dirty="0" err="1" smtClean="0"/>
              <a:t>omni</a:t>
            </a:r>
            <a:r>
              <a:rPr lang="en-US" sz="2800" b="1" dirty="0" smtClean="0"/>
              <a:t>-directional data</a:t>
            </a:r>
            <a:endParaRPr lang="en-US" sz="2800" b="1"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pPr eaLnBrk="1" hangingPunct="1"/>
            <a:r>
              <a:rPr lang="en-US">
                <a:latin typeface="Calibri" charset="0"/>
              </a:rPr>
              <a:t>Plato</a:t>
            </a:r>
            <a:r>
              <a:rPr lang="ja-JP" altLang="en-US">
                <a:latin typeface="Calibri" charset="0"/>
              </a:rPr>
              <a:t>’</a:t>
            </a:r>
            <a:r>
              <a:rPr lang="en-US" altLang="ja-JP">
                <a:latin typeface="Calibri" charset="0"/>
              </a:rPr>
              <a:t>s Cave</a:t>
            </a:r>
            <a:endParaRPr lang="en-US">
              <a:latin typeface="Calibri" charset="0"/>
            </a:endParaRPr>
          </a:p>
        </p:txBody>
      </p:sp>
      <p:pic>
        <p:nvPicPr>
          <p:cNvPr id="522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87" b="87"/>
          <a:stretch>
            <a:fillRect/>
          </a:stretch>
        </p:blipFill>
        <p:spPr>
          <a:xfrm>
            <a:off x="3928532" y="1600200"/>
            <a:ext cx="4758267" cy="4525963"/>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Box 1"/>
          <p:cNvSpPr txBox="1"/>
          <p:nvPr/>
        </p:nvSpPr>
        <p:spPr>
          <a:xfrm>
            <a:off x="2760133" y="5997462"/>
            <a:ext cx="6248400" cy="830997"/>
          </a:xfrm>
          <a:prstGeom prst="rect">
            <a:avLst/>
          </a:prstGeom>
          <a:solidFill>
            <a:schemeClr val="bg1"/>
          </a:solidFill>
        </p:spPr>
        <p:txBody>
          <a:bodyPr wrap="square" rtlCol="0">
            <a:spAutoFit/>
          </a:bodyPr>
          <a:lstStyle/>
          <a:p>
            <a:r>
              <a:rPr lang="en-US" sz="2400" dirty="0" err="1" smtClean="0"/>
              <a:t>Cave+fire+puppets+shadows</a:t>
            </a:r>
            <a:r>
              <a:rPr lang="en-US" sz="2400" dirty="0" smtClean="0"/>
              <a:t> = reality to prisoners</a:t>
            </a:r>
            <a:endParaRPr lang="en-US" sz="2400" dirty="0"/>
          </a:p>
        </p:txBody>
      </p:sp>
      <p:pic>
        <p:nvPicPr>
          <p:cNvPr id="3" name="Picture 2"/>
          <p:cNvPicPr>
            <a:picLocks noChangeAspect="1"/>
          </p:cNvPicPr>
          <p:nvPr/>
        </p:nvPicPr>
        <p:blipFill>
          <a:blip r:embed="rId4"/>
          <a:stretch>
            <a:fillRect/>
          </a:stretch>
        </p:blipFill>
        <p:spPr>
          <a:xfrm rot="20922148" flipH="1">
            <a:off x="891781" y="4762762"/>
            <a:ext cx="3410609" cy="1375616"/>
          </a:xfrm>
          <a:prstGeom prst="rect">
            <a:avLst/>
          </a:prstGeom>
        </p:spPr>
      </p:pic>
      <p:sp>
        <p:nvSpPr>
          <p:cNvPr id="4" name="Trapezoid 3"/>
          <p:cNvSpPr/>
          <p:nvPr/>
        </p:nvSpPr>
        <p:spPr>
          <a:xfrm rot="16640200">
            <a:off x="5064499" y="5337758"/>
            <a:ext cx="635296" cy="886249"/>
          </a:xfrm>
          <a:prstGeom prst="trapezoid">
            <a:avLst/>
          </a:prstGeom>
          <a:pattFill prst="dkVert">
            <a:fgClr>
              <a:schemeClr val="tx1">
                <a:lumMod val="75000"/>
                <a:lumOff val="25000"/>
              </a:schemeClr>
            </a:fgClr>
            <a:bgClr>
              <a:prstClr val="white"/>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rot="2222945">
            <a:off x="4108895" y="5306339"/>
            <a:ext cx="776272" cy="508000"/>
          </a:xfrm>
          <a:prstGeom prst="rect">
            <a:avLst/>
          </a:prstGeom>
          <a:pattFill prst="pct90">
            <a:fgClr>
              <a:schemeClr val="tx1"/>
            </a:fgClr>
            <a:bgClr>
              <a:prstClr val="white"/>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0943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a:xfrm>
            <a:off x="228601" y="317501"/>
            <a:ext cx="8458200" cy="1100138"/>
          </a:xfrm>
        </p:spPr>
        <p:txBody>
          <a:bodyPr/>
          <a:lstStyle/>
          <a:p>
            <a:pPr eaLnBrk="1" hangingPunct="1"/>
            <a:r>
              <a:rPr lang="en-GB" dirty="0">
                <a:solidFill>
                  <a:schemeClr val="hlink"/>
                </a:solidFill>
                <a:latin typeface="Calibri" charset="0"/>
              </a:rPr>
              <a:t>Global </a:t>
            </a:r>
            <a:r>
              <a:rPr lang="en-GB" dirty="0" smtClean="0">
                <a:solidFill>
                  <a:schemeClr val="hlink"/>
                </a:solidFill>
                <a:latin typeface="Calibri" charset="0"/>
              </a:rPr>
              <a:t>Mapping* is </a:t>
            </a:r>
            <a:r>
              <a:rPr lang="en-GB" dirty="0">
                <a:solidFill>
                  <a:schemeClr val="hlink"/>
                </a:solidFill>
                <a:latin typeface="Calibri" charset="0"/>
              </a:rPr>
              <a:t>different than </a:t>
            </a:r>
            <a:r>
              <a:rPr lang="en-GB" dirty="0" smtClean="0">
                <a:solidFill>
                  <a:schemeClr val="hlink"/>
                </a:solidFill>
                <a:latin typeface="Calibri" charset="0"/>
              </a:rPr>
              <a:t>tomography</a:t>
            </a:r>
            <a:endParaRPr lang="en-GB" dirty="0">
              <a:solidFill>
                <a:srgbClr val="FFFF00"/>
              </a:solidFill>
              <a:latin typeface="Calibri" charset="0"/>
            </a:endParaRPr>
          </a:p>
        </p:txBody>
      </p:sp>
      <p:sp>
        <p:nvSpPr>
          <p:cNvPr id="334851" name="Text Box 3"/>
          <p:cNvSpPr txBox="1">
            <a:spLocks noChangeArrowheads="1"/>
          </p:cNvSpPr>
          <p:nvPr/>
        </p:nvSpPr>
        <p:spPr bwMode="auto">
          <a:xfrm>
            <a:off x="4495800" y="4876800"/>
            <a:ext cx="2449513"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auto">
              <a:spcBef>
                <a:spcPts val="0"/>
              </a:spcBef>
              <a:spcAft>
                <a:spcPts val="0"/>
              </a:spcAft>
              <a:defRPr/>
            </a:pPr>
            <a:r>
              <a:rPr lang="en-GB" sz="1500">
                <a:latin typeface="+mn-lt"/>
                <a:ea typeface="+mn-ea"/>
                <a:cs typeface="+mn-cs"/>
              </a:rPr>
              <a:t>Shear wave velocity model</a:t>
            </a:r>
          </a:p>
          <a:p>
            <a:pPr fontAlgn="auto">
              <a:spcBef>
                <a:spcPts val="0"/>
              </a:spcBef>
              <a:spcAft>
                <a:spcPts val="0"/>
              </a:spcAft>
              <a:defRPr/>
            </a:pPr>
            <a:r>
              <a:rPr lang="en-GB" sz="1500">
                <a:latin typeface="+mn-lt"/>
                <a:ea typeface="+mn-ea"/>
                <a:cs typeface="+mn-cs"/>
              </a:rPr>
              <a:t>S20RTS:</a:t>
            </a:r>
          </a:p>
          <a:p>
            <a:pPr fontAlgn="auto">
              <a:spcBef>
                <a:spcPts val="0"/>
              </a:spcBef>
              <a:spcAft>
                <a:spcPts val="0"/>
              </a:spcAft>
              <a:defRPr/>
            </a:pPr>
            <a:r>
              <a:rPr lang="en-GB" sz="1500">
                <a:latin typeface="+mn-lt"/>
                <a:ea typeface="+mn-ea"/>
                <a:cs typeface="+mn-cs"/>
              </a:rPr>
              <a:t>body waves</a:t>
            </a:r>
          </a:p>
          <a:p>
            <a:pPr fontAlgn="auto">
              <a:spcBef>
                <a:spcPts val="0"/>
              </a:spcBef>
              <a:spcAft>
                <a:spcPts val="0"/>
              </a:spcAft>
              <a:defRPr/>
            </a:pPr>
            <a:r>
              <a:rPr lang="en-GB" sz="1500">
                <a:latin typeface="+mn-lt"/>
                <a:ea typeface="+mn-ea"/>
                <a:cs typeface="+mn-cs"/>
              </a:rPr>
              <a:t>surface waves</a:t>
            </a:r>
          </a:p>
          <a:p>
            <a:pPr fontAlgn="auto">
              <a:spcBef>
                <a:spcPts val="0"/>
              </a:spcBef>
              <a:spcAft>
                <a:spcPts val="0"/>
              </a:spcAft>
              <a:defRPr/>
            </a:pPr>
            <a:r>
              <a:rPr lang="en-GB" sz="1500">
                <a:latin typeface="+mn-lt"/>
                <a:ea typeface="+mn-ea"/>
                <a:cs typeface="+mn-cs"/>
              </a:rPr>
              <a:t>normal mode splitting </a:t>
            </a:r>
          </a:p>
          <a:p>
            <a:pPr fontAlgn="auto">
              <a:spcBef>
                <a:spcPts val="0"/>
              </a:spcBef>
              <a:spcAft>
                <a:spcPts val="0"/>
              </a:spcAft>
              <a:defRPr/>
            </a:pPr>
            <a:r>
              <a:rPr lang="en-GB" sz="1500">
                <a:latin typeface="+mn-lt"/>
                <a:ea typeface="+mn-ea"/>
                <a:cs typeface="+mn-cs"/>
              </a:rPr>
              <a:t>   functions</a:t>
            </a:r>
            <a:r>
              <a:rPr lang="en-GB">
                <a:latin typeface="+mn-lt"/>
                <a:ea typeface="+mn-ea"/>
                <a:cs typeface="+mn-cs"/>
              </a:rPr>
              <a:t> </a:t>
            </a:r>
          </a:p>
        </p:txBody>
      </p:sp>
      <p:sp>
        <p:nvSpPr>
          <p:cNvPr id="334852" name="Text Box 4"/>
          <p:cNvSpPr txBox="1">
            <a:spLocks noChangeArrowheads="1"/>
          </p:cNvSpPr>
          <p:nvPr/>
        </p:nvSpPr>
        <p:spPr bwMode="auto">
          <a:xfrm>
            <a:off x="468313" y="6165850"/>
            <a:ext cx="391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auto">
              <a:spcBef>
                <a:spcPts val="0"/>
              </a:spcBef>
              <a:spcAft>
                <a:spcPts val="0"/>
              </a:spcAft>
              <a:defRPr/>
            </a:pPr>
            <a:r>
              <a:rPr lang="en-GB" sz="1600">
                <a:latin typeface="+mn-lt"/>
                <a:ea typeface="+mn-ea"/>
                <a:cs typeface="+mn-cs"/>
              </a:rPr>
              <a:t>Ritsema, van Heijst &amp; Woodhouse (1999)</a:t>
            </a:r>
          </a:p>
        </p:txBody>
      </p:sp>
      <p:pic>
        <p:nvPicPr>
          <p:cNvPr id="54276" name="Picture 5" descr="bglobemoviegifsic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700213"/>
            <a:ext cx="3887787"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 Box 6"/>
          <p:cNvSpPr txBox="1">
            <a:spLocks noChangeArrowheads="1"/>
          </p:cNvSpPr>
          <p:nvPr/>
        </p:nvSpPr>
        <p:spPr bwMode="auto">
          <a:xfrm>
            <a:off x="4876800" y="2133600"/>
            <a:ext cx="3352800" cy="161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dirty="0">
                <a:solidFill>
                  <a:srgbClr val="CC0000"/>
                </a:solidFill>
              </a:rPr>
              <a:t>Allows us to look inside the Earth… but pictures </a:t>
            </a:r>
            <a:r>
              <a:rPr lang="en-US" sz="1800" dirty="0" smtClean="0">
                <a:solidFill>
                  <a:srgbClr val="CC0000"/>
                </a:solidFill>
              </a:rPr>
              <a:t>alone can be </a:t>
            </a:r>
            <a:r>
              <a:rPr lang="en-US" sz="1800" dirty="0">
                <a:solidFill>
                  <a:srgbClr val="CC0000"/>
                </a:solidFill>
              </a:rPr>
              <a:t>deceiving…</a:t>
            </a:r>
          </a:p>
          <a:p>
            <a:pPr eaLnBrk="1" hangingPunct="1">
              <a:spcBef>
                <a:spcPct val="50000"/>
              </a:spcBef>
            </a:pPr>
            <a:r>
              <a:rPr lang="en-US" sz="1800" dirty="0" smtClean="0">
                <a:solidFill>
                  <a:srgbClr val="CC0000"/>
                </a:solidFill>
              </a:rPr>
              <a:t>…the </a:t>
            </a:r>
            <a:r>
              <a:rPr lang="en-US" sz="1800" dirty="0">
                <a:solidFill>
                  <a:srgbClr val="CC0000"/>
                </a:solidFill>
              </a:rPr>
              <a:t>mantle appears to convect in 3 layers. </a:t>
            </a:r>
            <a:endParaRPr lang="en-US" sz="1800" dirty="0"/>
          </a:p>
        </p:txBody>
      </p:sp>
      <p:sp>
        <p:nvSpPr>
          <p:cNvPr id="2" name="TextBox 1"/>
          <p:cNvSpPr txBox="1"/>
          <p:nvPr/>
        </p:nvSpPr>
        <p:spPr>
          <a:xfrm>
            <a:off x="4673600" y="3886200"/>
            <a:ext cx="4318000" cy="369332"/>
          </a:xfrm>
          <a:prstGeom prst="rect">
            <a:avLst/>
          </a:prstGeom>
          <a:noFill/>
        </p:spPr>
        <p:txBody>
          <a:bodyPr wrap="square" rtlCol="0">
            <a:spAutoFit/>
          </a:bodyPr>
          <a:lstStyle/>
          <a:p>
            <a:r>
              <a:rPr lang="en-US" dirty="0" smtClean="0">
                <a:solidFill>
                  <a:srgbClr val="0000FF"/>
                </a:solidFill>
              </a:rPr>
              <a:t>*Gutenberg, Helmberger, </a:t>
            </a:r>
            <a:r>
              <a:rPr lang="en-US" dirty="0" err="1" smtClean="0">
                <a:solidFill>
                  <a:srgbClr val="0000FF"/>
                </a:solidFill>
              </a:rPr>
              <a:t>Tanimoto</a:t>
            </a:r>
            <a:r>
              <a:rPr lang="en-US" dirty="0" smtClean="0">
                <a:solidFill>
                  <a:srgbClr val="0000FF"/>
                </a:solidFill>
              </a:rPr>
              <a:t>…</a:t>
            </a:r>
            <a:endParaRPr lang="en-US" dirty="0">
              <a:solidFill>
                <a:srgbClr val="0000F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8900" y="368300"/>
            <a:ext cx="6451600" cy="2293257"/>
          </a:xfrm>
          <a:prstGeom prst="rect">
            <a:avLst/>
          </a:prstGeom>
        </p:spPr>
      </p:pic>
      <p:pic>
        <p:nvPicPr>
          <p:cNvPr id="6" name="Picture 5"/>
          <p:cNvPicPr>
            <a:picLocks noChangeAspect="1"/>
          </p:cNvPicPr>
          <p:nvPr/>
        </p:nvPicPr>
        <p:blipFill>
          <a:blip r:embed="rId3"/>
          <a:stretch>
            <a:fillRect/>
          </a:stretch>
        </p:blipFill>
        <p:spPr>
          <a:xfrm>
            <a:off x="444500" y="2870200"/>
            <a:ext cx="7962900" cy="3327400"/>
          </a:xfrm>
          <a:prstGeom prst="rect">
            <a:avLst/>
          </a:prstGeom>
        </p:spPr>
      </p:pic>
      <p:pic>
        <p:nvPicPr>
          <p:cNvPr id="7" name="Picture 6"/>
          <p:cNvPicPr>
            <a:picLocks noChangeAspect="1"/>
          </p:cNvPicPr>
          <p:nvPr/>
        </p:nvPicPr>
        <p:blipFill>
          <a:blip r:embed="rId4"/>
          <a:stretch>
            <a:fillRect/>
          </a:stretch>
        </p:blipFill>
        <p:spPr>
          <a:xfrm>
            <a:off x="6667500" y="482600"/>
            <a:ext cx="2146300" cy="1968500"/>
          </a:xfrm>
          <a:prstGeom prst="rect">
            <a:avLst/>
          </a:prstGeom>
        </p:spPr>
      </p:pic>
      <p:sp>
        <p:nvSpPr>
          <p:cNvPr id="8" name="Rectangle 7"/>
          <p:cNvSpPr/>
          <p:nvPr/>
        </p:nvSpPr>
        <p:spPr>
          <a:xfrm>
            <a:off x="3084468" y="183634"/>
            <a:ext cx="3583032" cy="369332"/>
          </a:xfrm>
          <a:prstGeom prst="rect">
            <a:avLst/>
          </a:prstGeom>
        </p:spPr>
        <p:txBody>
          <a:bodyPr wrap="none">
            <a:spAutoFit/>
          </a:bodyPr>
          <a:lstStyle/>
          <a:p>
            <a:r>
              <a:rPr lang="en-US" dirty="0"/>
              <a:t>PLUMERIA : </a:t>
            </a:r>
            <a:r>
              <a:rPr lang="en-US" i="1" dirty="0" err="1"/>
              <a:t>Plumeria</a:t>
            </a:r>
            <a:r>
              <a:rPr lang="en-US" i="1" dirty="0"/>
              <a:t> </a:t>
            </a:r>
            <a:r>
              <a:rPr lang="en-US" i="1" dirty="0" err="1"/>
              <a:t>rubra</a:t>
            </a:r>
            <a:r>
              <a:rPr lang="en-US" dirty="0"/>
              <a:t> cultivars</a:t>
            </a:r>
          </a:p>
        </p:txBody>
      </p:sp>
      <p:cxnSp>
        <p:nvCxnSpPr>
          <p:cNvPr id="10" name="Straight Arrow Connector 9"/>
          <p:cNvCxnSpPr/>
          <p:nvPr/>
        </p:nvCxnSpPr>
        <p:spPr>
          <a:xfrm>
            <a:off x="6604000" y="482600"/>
            <a:ext cx="431800" cy="7036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3517900" y="2082800"/>
            <a:ext cx="3695700" cy="190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5540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8978900" cy="575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6322" name="Text Box 3"/>
          <p:cNvSpPr txBox="1">
            <a:spLocks noChangeArrowheads="1"/>
          </p:cNvSpPr>
          <p:nvPr/>
        </p:nvSpPr>
        <p:spPr bwMode="auto">
          <a:xfrm>
            <a:off x="0" y="5638800"/>
            <a:ext cx="4038600" cy="10541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50000"/>
              </a:spcBef>
            </a:pPr>
            <a:r>
              <a:rPr lang="en-US" sz="2100">
                <a:solidFill>
                  <a:srgbClr val="FF0000"/>
                </a:solidFill>
              </a:rPr>
              <a:t>Region B is the most heterogeneous &amp; anisotropic region of the mantle</a:t>
            </a:r>
            <a:endParaRPr lang="en-US">
              <a:solidFill>
                <a:srgbClr val="FF0000"/>
              </a:solidFill>
            </a:endParaRPr>
          </a:p>
        </p:txBody>
      </p:sp>
      <p:sp>
        <p:nvSpPr>
          <p:cNvPr id="56323" name="Text Box 4"/>
          <p:cNvSpPr txBox="1">
            <a:spLocks noChangeArrowheads="1"/>
          </p:cNvSpPr>
          <p:nvPr/>
        </p:nvSpPr>
        <p:spPr bwMode="auto">
          <a:xfrm>
            <a:off x="0" y="1524000"/>
            <a:ext cx="609600" cy="334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50000"/>
              </a:spcBef>
            </a:pPr>
            <a:r>
              <a:rPr lang="en-US">
                <a:solidFill>
                  <a:srgbClr val="FF0000"/>
                </a:solidFill>
              </a:rPr>
              <a:t>B</a:t>
            </a:r>
          </a:p>
          <a:p>
            <a:pPr>
              <a:spcBef>
                <a:spcPct val="50000"/>
              </a:spcBef>
            </a:pPr>
            <a:r>
              <a:rPr lang="en-US" sz="2100"/>
              <a:t>C</a:t>
            </a:r>
          </a:p>
          <a:p>
            <a:pPr>
              <a:spcBef>
                <a:spcPct val="50000"/>
              </a:spcBef>
            </a:pPr>
            <a:r>
              <a:rPr lang="en-US" sz="2100"/>
              <a:t>D</a:t>
            </a:r>
          </a:p>
          <a:p>
            <a:pPr>
              <a:spcBef>
                <a:spcPct val="50000"/>
              </a:spcBef>
            </a:pPr>
            <a:endParaRPr lang="en-US" sz="2100"/>
          </a:p>
          <a:p>
            <a:pPr>
              <a:spcBef>
                <a:spcPct val="50000"/>
              </a:spcBef>
            </a:pPr>
            <a:endParaRPr lang="en-US" sz="2100"/>
          </a:p>
          <a:p>
            <a:pPr>
              <a:spcBef>
                <a:spcPct val="50000"/>
              </a:spcBef>
            </a:pPr>
            <a:endParaRPr lang="en-US" sz="2100"/>
          </a:p>
          <a:p>
            <a:pPr>
              <a:spcBef>
                <a:spcPct val="50000"/>
              </a:spcBef>
            </a:pPr>
            <a:r>
              <a:rPr lang="en-US" sz="2100"/>
              <a:t>D”</a:t>
            </a:r>
            <a:endParaRPr lang="en-US"/>
          </a:p>
        </p:txBody>
      </p:sp>
      <p:sp>
        <p:nvSpPr>
          <p:cNvPr id="44037" name="Line 5"/>
          <p:cNvSpPr>
            <a:spLocks noChangeShapeType="1"/>
          </p:cNvSpPr>
          <p:nvPr/>
        </p:nvSpPr>
        <p:spPr bwMode="auto">
          <a:xfrm flipH="1">
            <a:off x="1905000" y="533400"/>
            <a:ext cx="2667000" cy="11430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38" name="Text Box 6"/>
          <p:cNvSpPr txBox="1">
            <a:spLocks noChangeArrowheads="1"/>
          </p:cNvSpPr>
          <p:nvPr/>
        </p:nvSpPr>
        <p:spPr bwMode="auto">
          <a:xfrm>
            <a:off x="4724400" y="152400"/>
            <a:ext cx="4114800" cy="82232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50000"/>
              </a:spcBef>
            </a:pPr>
            <a:r>
              <a:rPr lang="en-US">
                <a:solidFill>
                  <a:srgbClr val="FF0000"/>
                </a:solidFill>
              </a:rPr>
              <a:t>Upper mantle thermal &amp; shear boundary layer</a:t>
            </a:r>
            <a:endParaRPr lang="en-US"/>
          </a:p>
        </p:txBody>
      </p:sp>
      <p:sp>
        <p:nvSpPr>
          <p:cNvPr id="56326" name="Line 7"/>
          <p:cNvSpPr>
            <a:spLocks noChangeShapeType="1"/>
          </p:cNvSpPr>
          <p:nvPr/>
        </p:nvSpPr>
        <p:spPr bwMode="auto">
          <a:xfrm>
            <a:off x="990600" y="1828800"/>
            <a:ext cx="22098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27" name="Text Box 8"/>
          <p:cNvSpPr txBox="1">
            <a:spLocks noChangeArrowheads="1"/>
          </p:cNvSpPr>
          <p:nvPr/>
        </p:nvSpPr>
        <p:spPr bwMode="auto">
          <a:xfrm>
            <a:off x="2057400" y="4495800"/>
            <a:ext cx="609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50000"/>
              </a:spcBef>
            </a:pPr>
            <a:r>
              <a:rPr lang="en-US"/>
              <a:t>D”</a:t>
            </a:r>
          </a:p>
        </p:txBody>
      </p:sp>
      <p:sp>
        <p:nvSpPr>
          <p:cNvPr id="56328" name="Text Box 9"/>
          <p:cNvSpPr txBox="1">
            <a:spLocks noChangeArrowheads="1"/>
          </p:cNvSpPr>
          <p:nvPr/>
        </p:nvSpPr>
        <p:spPr bwMode="auto">
          <a:xfrm>
            <a:off x="2438400" y="1524000"/>
            <a:ext cx="533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50000"/>
              </a:spcBef>
            </a:pPr>
            <a:r>
              <a:rPr lang="en-US"/>
              <a:t>B</a:t>
            </a:r>
          </a:p>
        </p:txBody>
      </p:sp>
      <p:pic>
        <p:nvPicPr>
          <p:cNvPr id="4404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990600"/>
            <a:ext cx="52578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4043" name="Line 11"/>
          <p:cNvSpPr>
            <a:spLocks noChangeShapeType="1"/>
          </p:cNvSpPr>
          <p:nvPr/>
        </p:nvSpPr>
        <p:spPr bwMode="auto">
          <a:xfrm>
            <a:off x="4267200" y="3124200"/>
            <a:ext cx="38862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44044" name="Line 12"/>
          <p:cNvSpPr>
            <a:spLocks noChangeShapeType="1"/>
          </p:cNvSpPr>
          <p:nvPr/>
        </p:nvSpPr>
        <p:spPr bwMode="auto">
          <a:xfrm>
            <a:off x="4267200" y="5105400"/>
            <a:ext cx="38100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44045" name="Line 13"/>
          <p:cNvSpPr>
            <a:spLocks noChangeShapeType="1"/>
          </p:cNvSpPr>
          <p:nvPr/>
        </p:nvSpPr>
        <p:spPr bwMode="auto">
          <a:xfrm flipH="1">
            <a:off x="7391400" y="838200"/>
            <a:ext cx="457200" cy="18288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46" name="Line 14"/>
          <p:cNvSpPr>
            <a:spLocks noChangeShapeType="1"/>
          </p:cNvSpPr>
          <p:nvPr/>
        </p:nvSpPr>
        <p:spPr bwMode="auto">
          <a:xfrm flipH="1">
            <a:off x="7620000" y="838200"/>
            <a:ext cx="381000" cy="38100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47" name="Text Box 15"/>
          <p:cNvSpPr txBox="1">
            <a:spLocks noChangeArrowheads="1"/>
          </p:cNvSpPr>
          <p:nvPr/>
        </p:nvSpPr>
        <p:spPr bwMode="auto">
          <a:xfrm>
            <a:off x="3810000" y="6324600"/>
            <a:ext cx="50292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auto">
              <a:spcBef>
                <a:spcPct val="50000"/>
              </a:spcBef>
              <a:spcAft>
                <a:spcPts val="0"/>
              </a:spcAft>
              <a:defRPr/>
            </a:pPr>
            <a:r>
              <a:rPr lang="en-US" sz="2100">
                <a:solidFill>
                  <a:srgbClr val="FF0000"/>
                </a:solidFill>
                <a:latin typeface="+mn-lt"/>
                <a:ea typeface="+mn-ea"/>
                <a:cs typeface="+mn-cs"/>
              </a:rPr>
              <a:t>…in both the spectral &amp; spatial domains</a:t>
            </a:r>
            <a:endParaRPr lang="en-US">
              <a:latin typeface="+mn-lt"/>
              <a:ea typeface="+mn-ea"/>
              <a:cs typeface="+mn-cs"/>
            </a:endParaRPr>
          </a:p>
        </p:txBody>
      </p:sp>
      <p:sp>
        <p:nvSpPr>
          <p:cNvPr id="44048" name="Text Box 16"/>
          <p:cNvSpPr txBox="1">
            <a:spLocks noChangeArrowheads="1"/>
          </p:cNvSpPr>
          <p:nvPr/>
        </p:nvSpPr>
        <p:spPr bwMode="auto">
          <a:xfrm>
            <a:off x="1295400" y="2743200"/>
            <a:ext cx="1371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auto">
              <a:spcBef>
                <a:spcPct val="50000"/>
              </a:spcBef>
              <a:spcAft>
                <a:spcPts val="0"/>
              </a:spcAft>
              <a:defRPr/>
            </a:pPr>
            <a:r>
              <a:rPr lang="en-US" sz="2200">
                <a:latin typeface="+mn-lt"/>
                <a:ea typeface="+mn-ea"/>
                <a:cs typeface="+mn-cs"/>
              </a:rPr>
              <a:t>Spectral domain</a:t>
            </a:r>
            <a:endParaRPr lang="en-US">
              <a:latin typeface="+mn-lt"/>
              <a:ea typeface="+mn-ea"/>
              <a:cs typeface="+mn-cs"/>
            </a:endParaRPr>
          </a:p>
        </p:txBody>
      </p:sp>
      <p:sp>
        <p:nvSpPr>
          <p:cNvPr id="44049" name="Text Box 17"/>
          <p:cNvSpPr txBox="1">
            <a:spLocks noChangeArrowheads="1"/>
          </p:cNvSpPr>
          <p:nvPr/>
        </p:nvSpPr>
        <p:spPr bwMode="auto">
          <a:xfrm>
            <a:off x="5334000" y="2590800"/>
            <a:ext cx="2286000"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auto">
              <a:spcBef>
                <a:spcPct val="50000"/>
              </a:spcBef>
              <a:spcAft>
                <a:spcPts val="0"/>
              </a:spcAft>
              <a:defRPr/>
            </a:pPr>
            <a:r>
              <a:rPr lang="en-US" sz="2300">
                <a:latin typeface="+mn-lt"/>
                <a:ea typeface="+mn-ea"/>
                <a:cs typeface="+mn-cs"/>
              </a:rPr>
              <a:t>Spatial domain</a:t>
            </a:r>
            <a:endParaRPr lang="en-US">
              <a:latin typeface="+mn-lt"/>
              <a:ea typeface="+mn-ea"/>
              <a:cs typeface="+mn-cs"/>
            </a:endParaRPr>
          </a:p>
        </p:txBody>
      </p:sp>
      <p:sp>
        <p:nvSpPr>
          <p:cNvPr id="44050" name="Text Box 18"/>
          <p:cNvSpPr txBox="1">
            <a:spLocks noChangeArrowheads="1"/>
          </p:cNvSpPr>
          <p:nvPr/>
        </p:nvSpPr>
        <p:spPr bwMode="auto">
          <a:xfrm>
            <a:off x="4495800" y="2209800"/>
            <a:ext cx="533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auto">
              <a:spcBef>
                <a:spcPct val="50000"/>
              </a:spcBef>
              <a:spcAft>
                <a:spcPts val="0"/>
              </a:spcAft>
              <a:defRPr/>
            </a:pPr>
            <a:r>
              <a:rPr lang="en-US" sz="2100">
                <a:solidFill>
                  <a:srgbClr val="FF0000"/>
                </a:solidFill>
                <a:latin typeface="+mn-lt"/>
                <a:ea typeface="+mn-ea"/>
                <a:cs typeface="+mn-cs"/>
              </a:rPr>
              <a:t>B’</a:t>
            </a:r>
          </a:p>
          <a:p>
            <a:pPr fontAlgn="auto">
              <a:spcBef>
                <a:spcPct val="50000"/>
              </a:spcBef>
              <a:spcAft>
                <a:spcPts val="0"/>
              </a:spcAft>
              <a:defRPr/>
            </a:pPr>
            <a:r>
              <a:rPr lang="en-US" sz="2100">
                <a:solidFill>
                  <a:srgbClr val="FF0000"/>
                </a:solidFill>
                <a:latin typeface="+mn-lt"/>
                <a:ea typeface="+mn-ea"/>
                <a:cs typeface="+mn-cs"/>
              </a:rPr>
              <a:t>B”</a:t>
            </a:r>
            <a:endParaRPr lang="en-US">
              <a:latin typeface="+mn-lt"/>
              <a:ea typeface="+mn-ea"/>
              <a:cs typeface="+mn-cs"/>
            </a:endParaRPr>
          </a:p>
        </p:txBody>
      </p:sp>
      <p:sp>
        <p:nvSpPr>
          <p:cNvPr id="44051" name="Line 19"/>
          <p:cNvSpPr>
            <a:spLocks noChangeShapeType="1"/>
          </p:cNvSpPr>
          <p:nvPr/>
        </p:nvSpPr>
        <p:spPr bwMode="auto">
          <a:xfrm flipH="1" flipV="1">
            <a:off x="3200400" y="1600200"/>
            <a:ext cx="13716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44052" name="Line 20"/>
          <p:cNvSpPr>
            <a:spLocks noChangeShapeType="1"/>
          </p:cNvSpPr>
          <p:nvPr/>
        </p:nvSpPr>
        <p:spPr bwMode="auto">
          <a:xfrm flipH="1" flipV="1">
            <a:off x="3200400" y="1752600"/>
            <a:ext cx="1371600" cy="1143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44053" name="Text Box 21"/>
          <p:cNvSpPr txBox="1">
            <a:spLocks noChangeArrowheads="1"/>
          </p:cNvSpPr>
          <p:nvPr/>
        </p:nvSpPr>
        <p:spPr bwMode="auto">
          <a:xfrm>
            <a:off x="2514600" y="3886200"/>
            <a:ext cx="167640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auto">
              <a:spcBef>
                <a:spcPct val="50000"/>
              </a:spcBef>
              <a:spcAft>
                <a:spcPts val="0"/>
              </a:spcAft>
              <a:defRPr/>
            </a:pPr>
            <a:r>
              <a:rPr lang="en-US">
                <a:latin typeface="+mn-lt"/>
                <a:ea typeface="+mn-ea"/>
                <a:cs typeface="+mn-cs"/>
              </a:rPr>
              <a:t>Various models</a:t>
            </a:r>
          </a:p>
        </p:txBody>
      </p:sp>
      <p:sp>
        <p:nvSpPr>
          <p:cNvPr id="44054" name="Line 22"/>
          <p:cNvSpPr>
            <a:spLocks noChangeShapeType="1"/>
          </p:cNvSpPr>
          <p:nvPr/>
        </p:nvSpPr>
        <p:spPr bwMode="auto">
          <a:xfrm>
            <a:off x="4953000" y="2438400"/>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44055" name="Line 23"/>
          <p:cNvSpPr>
            <a:spLocks noChangeShapeType="1"/>
          </p:cNvSpPr>
          <p:nvPr/>
        </p:nvSpPr>
        <p:spPr bwMode="auto">
          <a:xfrm>
            <a:off x="4953000" y="28956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44056" name="Text Box 24"/>
          <p:cNvSpPr txBox="1">
            <a:spLocks noChangeArrowheads="1"/>
          </p:cNvSpPr>
          <p:nvPr/>
        </p:nvSpPr>
        <p:spPr bwMode="auto">
          <a:xfrm>
            <a:off x="1066800" y="3733800"/>
            <a:ext cx="1143000" cy="669925"/>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auto">
              <a:spcBef>
                <a:spcPct val="50000"/>
              </a:spcBef>
              <a:spcAft>
                <a:spcPts val="0"/>
              </a:spcAft>
              <a:defRPr/>
            </a:pPr>
            <a:r>
              <a:rPr lang="en-US">
                <a:latin typeface="+mn-lt"/>
                <a:ea typeface="+mn-ea"/>
                <a:cs typeface="+mn-cs"/>
              </a:rPr>
              <a:t>Super-Domes</a:t>
            </a:r>
          </a:p>
        </p:txBody>
      </p:sp>
      <p:sp>
        <p:nvSpPr>
          <p:cNvPr id="44057" name="Line 25"/>
          <p:cNvSpPr>
            <a:spLocks noChangeShapeType="1"/>
          </p:cNvSpPr>
          <p:nvPr/>
        </p:nvSpPr>
        <p:spPr bwMode="auto">
          <a:xfrm flipH="1">
            <a:off x="1295400" y="4495800"/>
            <a:ext cx="457200" cy="2286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2" name="TextBox 1"/>
          <p:cNvSpPr txBox="1"/>
          <p:nvPr/>
        </p:nvSpPr>
        <p:spPr>
          <a:xfrm>
            <a:off x="4724400" y="4495800"/>
            <a:ext cx="2362200" cy="461665"/>
          </a:xfrm>
          <a:prstGeom prst="rect">
            <a:avLst/>
          </a:prstGeom>
          <a:noFill/>
        </p:spPr>
        <p:txBody>
          <a:bodyPr wrap="square" rtlCol="0">
            <a:spAutoFit/>
          </a:bodyPr>
          <a:lstStyle/>
          <a:p>
            <a:r>
              <a:rPr lang="en-US" sz="2400" i="1" dirty="0" smtClean="0">
                <a:solidFill>
                  <a:schemeClr val="bg1"/>
                </a:solidFill>
              </a:rPr>
              <a:t>Anisotropy!</a:t>
            </a:r>
            <a:endParaRPr lang="en-US" sz="2400" i="1" dirty="0">
              <a:solidFill>
                <a:schemeClr val="bg1"/>
              </a:solidFill>
            </a:endParaRPr>
          </a:p>
        </p:txBody>
      </p:sp>
      <p:sp>
        <p:nvSpPr>
          <p:cNvPr id="3" name="TextBox 2"/>
          <p:cNvSpPr txBox="1"/>
          <p:nvPr/>
        </p:nvSpPr>
        <p:spPr>
          <a:xfrm>
            <a:off x="5981700" y="3505200"/>
            <a:ext cx="1866900" cy="369332"/>
          </a:xfrm>
          <a:prstGeom prst="rect">
            <a:avLst/>
          </a:prstGeom>
          <a:noFill/>
        </p:spPr>
        <p:txBody>
          <a:bodyPr wrap="square" rtlCol="0">
            <a:spAutoFit/>
          </a:bodyPr>
          <a:lstStyle/>
          <a:p>
            <a:r>
              <a:rPr lang="en-US" dirty="0" smtClean="0"/>
              <a:t>Seismic velocity</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0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05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40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0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05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05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04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0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05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0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0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04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40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0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4049"/>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44056"/>
                                        </p:tgtEl>
                                        <p:attrNameLst>
                                          <p:attrName>style.visibility</p:attrName>
                                        </p:attrNameLst>
                                      </p:cBhvr>
                                      <p:to>
                                        <p:strVal val="visible"/>
                                      </p:to>
                                    </p:set>
                                    <p:animEffect transition="in" filter="dissolve">
                                      <p:cBhvr>
                                        <p:cTn id="45" dur="500"/>
                                        <p:tgtEl>
                                          <p:spTgt spid="44056"/>
                                        </p:tgtEl>
                                      </p:cBhvr>
                                    </p:animEffect>
                                  </p:childTnLst>
                                </p:cTn>
                              </p:par>
                              <p:par>
                                <p:cTn id="46" presetID="9" presetClass="entr" presetSubtype="0" fill="hold" nodeType="withEffect">
                                  <p:stCondLst>
                                    <p:cond delay="0"/>
                                  </p:stCondLst>
                                  <p:childTnLst>
                                    <p:set>
                                      <p:cBhvr>
                                        <p:cTn id="47" dur="1" fill="hold">
                                          <p:stCondLst>
                                            <p:cond delay="0"/>
                                          </p:stCondLst>
                                        </p:cTn>
                                        <p:tgtEl>
                                          <p:spTgt spid="44057"/>
                                        </p:tgtEl>
                                        <p:attrNameLst>
                                          <p:attrName>style.visibility</p:attrName>
                                        </p:attrNameLst>
                                      </p:cBhvr>
                                      <p:to>
                                        <p:strVal val="visible"/>
                                      </p:to>
                                    </p:set>
                                    <p:animEffect transition="in" filter="dissolve">
                                      <p:cBhvr>
                                        <p:cTn id="48" dur="500"/>
                                        <p:tgtEl>
                                          <p:spTgt spid="44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P spid="44038" grpId="0" animBg="1"/>
      <p:bldP spid="44045" grpId="0" animBg="1"/>
      <p:bldP spid="44046" grpId="0" animBg="1"/>
      <p:bldP spid="44047" grpId="0"/>
      <p:bldP spid="44048" grpId="0"/>
      <p:bldP spid="44049" grpId="0"/>
      <p:bldP spid="44050" grpId="0"/>
      <p:bldP spid="44053" grpId="0" animBg="1"/>
      <p:bldP spid="4405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295400"/>
            <a:ext cx="93091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8899" name="AutoShape 3"/>
          <p:cNvSpPr>
            <a:spLocks noChangeArrowheads="1"/>
          </p:cNvSpPr>
          <p:nvPr/>
        </p:nvSpPr>
        <p:spPr bwMode="auto">
          <a:xfrm>
            <a:off x="3352800" y="685800"/>
            <a:ext cx="304800" cy="457200"/>
          </a:xfrm>
          <a:prstGeom prst="downArrow">
            <a:avLst>
              <a:gd name="adj1" fmla="val 50000"/>
              <a:gd name="adj2" fmla="val 37500"/>
            </a:avLst>
          </a:prstGeom>
          <a:noFill/>
          <a:ln w="28575">
            <a:solidFill>
              <a:srgbClr val="3333FF"/>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208900" name="AutoShape 4"/>
          <p:cNvSpPr>
            <a:spLocks noChangeArrowheads="1"/>
          </p:cNvSpPr>
          <p:nvPr/>
        </p:nvSpPr>
        <p:spPr bwMode="auto">
          <a:xfrm>
            <a:off x="4724400" y="762000"/>
            <a:ext cx="304800" cy="457200"/>
          </a:xfrm>
          <a:prstGeom prst="downArrow">
            <a:avLst>
              <a:gd name="adj1" fmla="val 50000"/>
              <a:gd name="adj2" fmla="val 37500"/>
            </a:avLst>
          </a:prstGeom>
          <a:noFill/>
          <a:ln w="28575">
            <a:solidFill>
              <a:srgbClr val="990000"/>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208901" name="AutoShape 5"/>
          <p:cNvSpPr>
            <a:spLocks noChangeArrowheads="1"/>
          </p:cNvSpPr>
          <p:nvPr/>
        </p:nvSpPr>
        <p:spPr bwMode="auto">
          <a:xfrm>
            <a:off x="685800" y="685800"/>
            <a:ext cx="304800" cy="457200"/>
          </a:xfrm>
          <a:prstGeom prst="downArrow">
            <a:avLst>
              <a:gd name="adj1" fmla="val 50000"/>
              <a:gd name="adj2" fmla="val 37500"/>
            </a:avLst>
          </a:prstGeom>
          <a:noFill/>
          <a:ln w="28575">
            <a:solidFill>
              <a:srgbClr val="990000"/>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208902" name="AutoShape 6"/>
          <p:cNvSpPr>
            <a:spLocks noChangeArrowheads="1"/>
          </p:cNvSpPr>
          <p:nvPr/>
        </p:nvSpPr>
        <p:spPr bwMode="auto">
          <a:xfrm>
            <a:off x="5715000" y="762000"/>
            <a:ext cx="304800" cy="457200"/>
          </a:xfrm>
          <a:prstGeom prst="downArrow">
            <a:avLst>
              <a:gd name="adj1" fmla="val 50000"/>
              <a:gd name="adj2" fmla="val 37500"/>
            </a:avLst>
          </a:prstGeom>
          <a:noFill/>
          <a:ln w="28575">
            <a:solidFill>
              <a:srgbClr val="990000"/>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nchor="ctr"/>
          <a:lstStyle/>
          <a:p>
            <a:pPr fontAlgn="auto">
              <a:spcBef>
                <a:spcPts val="0"/>
              </a:spcBef>
              <a:spcAft>
                <a:spcPts val="0"/>
              </a:spcAft>
              <a:defRPr/>
            </a:pPr>
            <a:endParaRPr lang="en-US">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889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890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89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89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animBg="1"/>
      <p:bldP spid="208900" grpId="0" animBg="1"/>
      <p:bldP spid="208901" grpId="0" animBg="1"/>
      <p:bldP spid="20890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66700"/>
            <a:ext cx="6227763" cy="659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0418" name="Text Box 3"/>
          <p:cNvSpPr txBox="1">
            <a:spLocks noChangeArrowheads="1"/>
          </p:cNvSpPr>
          <p:nvPr/>
        </p:nvSpPr>
        <p:spPr bwMode="auto">
          <a:xfrm>
            <a:off x="6858000" y="457200"/>
            <a:ext cx="213360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50000"/>
              </a:spcBef>
            </a:pPr>
            <a:r>
              <a:rPr lang="en-US" sz="2000"/>
              <a:t>What is unique about the mantle around Hawaii? </a:t>
            </a:r>
          </a:p>
          <a:p>
            <a:pPr>
              <a:spcBef>
                <a:spcPct val="50000"/>
              </a:spcBef>
            </a:pPr>
            <a:r>
              <a:rPr lang="en-US" sz="2000"/>
              <a:t>Anisotropy, not temperature or low seismic velocity</a:t>
            </a:r>
            <a:endParaRPr lang="en-US"/>
          </a:p>
        </p:txBody>
      </p:sp>
      <p:sp>
        <p:nvSpPr>
          <p:cNvPr id="115716" name="Line 4"/>
          <p:cNvSpPr>
            <a:spLocks noChangeShapeType="1"/>
          </p:cNvSpPr>
          <p:nvPr/>
        </p:nvSpPr>
        <p:spPr bwMode="auto">
          <a:xfrm>
            <a:off x="1447800" y="2743200"/>
            <a:ext cx="4572000" cy="0"/>
          </a:xfrm>
          <a:prstGeom prst="line">
            <a:avLst/>
          </a:prstGeom>
          <a:noFill/>
          <a:ln w="2857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115717" name="Line 5"/>
          <p:cNvSpPr>
            <a:spLocks noChangeShapeType="1"/>
          </p:cNvSpPr>
          <p:nvPr/>
        </p:nvSpPr>
        <p:spPr bwMode="auto">
          <a:xfrm>
            <a:off x="1447800" y="5257800"/>
            <a:ext cx="4572000" cy="0"/>
          </a:xfrm>
          <a:prstGeom prst="line">
            <a:avLst/>
          </a:prstGeom>
          <a:noFill/>
          <a:ln w="2857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115718" name="AutoShape 6"/>
          <p:cNvSpPr>
            <a:spLocks/>
          </p:cNvSpPr>
          <p:nvPr/>
        </p:nvSpPr>
        <p:spPr bwMode="auto">
          <a:xfrm>
            <a:off x="7162800" y="4191000"/>
            <a:ext cx="228600" cy="1143000"/>
          </a:xfrm>
          <a:prstGeom prst="rightBrace">
            <a:avLst>
              <a:gd name="adj1" fmla="val 41667"/>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115719" name="AutoShape 7"/>
          <p:cNvSpPr>
            <a:spLocks/>
          </p:cNvSpPr>
          <p:nvPr/>
        </p:nvSpPr>
        <p:spPr bwMode="auto">
          <a:xfrm>
            <a:off x="4191000" y="1676400"/>
            <a:ext cx="228600" cy="1143000"/>
          </a:xfrm>
          <a:prstGeom prst="rightBrace">
            <a:avLst>
              <a:gd name="adj1" fmla="val 41667"/>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115720" name="Text Box 8"/>
          <p:cNvSpPr txBox="1">
            <a:spLocks noChangeArrowheads="1"/>
          </p:cNvSpPr>
          <p:nvPr/>
        </p:nvSpPr>
        <p:spPr bwMode="auto">
          <a:xfrm>
            <a:off x="7467600" y="3810000"/>
            <a:ext cx="1676400"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auto">
              <a:spcBef>
                <a:spcPct val="50000"/>
              </a:spcBef>
              <a:spcAft>
                <a:spcPts val="0"/>
              </a:spcAft>
              <a:defRPr/>
            </a:pPr>
            <a:r>
              <a:rPr lang="en-US" sz="2100">
                <a:solidFill>
                  <a:srgbClr val="FF0000"/>
                </a:solidFill>
                <a:latin typeface="+mn-lt"/>
                <a:ea typeface="+mn-ea"/>
                <a:cs typeface="+mn-cs"/>
              </a:rPr>
              <a:t>A partially molten shear &amp; thermal boundary layer</a:t>
            </a:r>
            <a:endParaRPr lang="en-US">
              <a:latin typeface="+mn-lt"/>
              <a:ea typeface="+mn-ea"/>
              <a:cs typeface="+mn-cs"/>
            </a:endParaRPr>
          </a:p>
        </p:txBody>
      </p:sp>
      <p:sp>
        <p:nvSpPr>
          <p:cNvPr id="115721" name="Text Box 9"/>
          <p:cNvSpPr txBox="1">
            <a:spLocks noChangeArrowheads="1"/>
          </p:cNvSpPr>
          <p:nvPr/>
        </p:nvSpPr>
        <p:spPr bwMode="auto">
          <a:xfrm>
            <a:off x="2438400" y="4559300"/>
            <a:ext cx="27432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auto">
              <a:spcBef>
                <a:spcPct val="50000"/>
              </a:spcBef>
              <a:spcAft>
                <a:spcPts val="0"/>
              </a:spcAft>
              <a:defRPr/>
            </a:pPr>
            <a:r>
              <a:rPr lang="en-US" sz="2500" dirty="0">
                <a:solidFill>
                  <a:schemeClr val="bg1"/>
                </a:solidFill>
                <a:latin typeface="+mn-lt"/>
                <a:ea typeface="+mn-ea"/>
                <a:cs typeface="+mn-cs"/>
              </a:rPr>
              <a:t>laminated</a:t>
            </a:r>
            <a:endParaRPr lang="en-US" dirty="0">
              <a:latin typeface="+mn-lt"/>
              <a:ea typeface="+mn-ea"/>
              <a:cs typeface="+mn-cs"/>
            </a:endParaRPr>
          </a:p>
        </p:txBody>
      </p:sp>
      <p:sp>
        <p:nvSpPr>
          <p:cNvPr id="115722" name="Text Box 10"/>
          <p:cNvSpPr txBox="1">
            <a:spLocks noChangeArrowheads="1"/>
          </p:cNvSpPr>
          <p:nvPr/>
        </p:nvSpPr>
        <p:spPr bwMode="auto">
          <a:xfrm>
            <a:off x="5029200" y="838200"/>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auto">
              <a:spcBef>
                <a:spcPct val="50000"/>
              </a:spcBef>
              <a:spcAft>
                <a:spcPts val="0"/>
              </a:spcAft>
              <a:defRPr/>
            </a:pPr>
            <a:r>
              <a:rPr lang="en-US">
                <a:latin typeface="+mn-lt"/>
                <a:ea typeface="+mn-ea"/>
                <a:cs typeface="+mn-cs"/>
              </a:rPr>
              <a:t>ridge</a:t>
            </a:r>
          </a:p>
        </p:txBody>
      </p:sp>
      <p:sp>
        <p:nvSpPr>
          <p:cNvPr id="115723" name="Line 11"/>
          <p:cNvSpPr>
            <a:spLocks noChangeShapeType="1"/>
          </p:cNvSpPr>
          <p:nvPr/>
        </p:nvSpPr>
        <p:spPr bwMode="auto">
          <a:xfrm>
            <a:off x="5562600" y="1219200"/>
            <a:ext cx="0" cy="2286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115724" name="Text Box 12"/>
          <p:cNvSpPr txBox="1">
            <a:spLocks noChangeArrowheads="1"/>
          </p:cNvSpPr>
          <p:nvPr/>
        </p:nvSpPr>
        <p:spPr bwMode="auto">
          <a:xfrm>
            <a:off x="4343400" y="1981200"/>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auto">
              <a:spcBef>
                <a:spcPct val="50000"/>
              </a:spcBef>
              <a:spcAft>
                <a:spcPts val="0"/>
              </a:spcAft>
              <a:defRPr/>
            </a:pPr>
            <a:r>
              <a:rPr lang="en-US">
                <a:solidFill>
                  <a:srgbClr val="FF0000"/>
                </a:solidFill>
                <a:latin typeface="+mn-lt"/>
                <a:ea typeface="+mn-ea"/>
                <a:cs typeface="+mn-cs"/>
              </a:rPr>
              <a:t>BL</a:t>
            </a:r>
            <a:endParaRPr lang="en-US">
              <a:latin typeface="+mn-lt"/>
              <a:ea typeface="+mn-ea"/>
              <a:cs typeface="+mn-cs"/>
            </a:endParaRPr>
          </a:p>
        </p:txBody>
      </p:sp>
      <p:sp>
        <p:nvSpPr>
          <p:cNvPr id="115725" name="Rectangle 13"/>
          <p:cNvSpPr>
            <a:spLocks noChangeArrowheads="1"/>
          </p:cNvSpPr>
          <p:nvPr/>
        </p:nvSpPr>
        <p:spPr bwMode="auto">
          <a:xfrm>
            <a:off x="152400" y="152400"/>
            <a:ext cx="2241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auto">
              <a:spcBef>
                <a:spcPts val="0"/>
              </a:spcBef>
              <a:spcAft>
                <a:spcPts val="0"/>
              </a:spcAft>
              <a:defRPr/>
            </a:pPr>
            <a:r>
              <a:rPr lang="en-US" sz="1200">
                <a:latin typeface="+mn-lt"/>
                <a:ea typeface="+mn-ea"/>
                <a:cs typeface="+mn-cs"/>
              </a:rPr>
              <a:t>NETTLES AND DZIEWONSKI</a:t>
            </a:r>
            <a:endParaRPr lang="en-US">
              <a:latin typeface="+mn-lt"/>
              <a:ea typeface="+mn-ea"/>
              <a:cs typeface="+mn-cs"/>
            </a:endParaRPr>
          </a:p>
        </p:txBody>
      </p:sp>
      <p:sp>
        <p:nvSpPr>
          <p:cNvPr id="115726" name="Text Box 14"/>
          <p:cNvSpPr txBox="1">
            <a:spLocks noChangeArrowheads="1"/>
          </p:cNvSpPr>
          <p:nvPr/>
        </p:nvSpPr>
        <p:spPr bwMode="auto">
          <a:xfrm>
            <a:off x="3581400" y="2971800"/>
            <a:ext cx="1752600"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auto">
              <a:spcBef>
                <a:spcPct val="50000"/>
              </a:spcBef>
              <a:spcAft>
                <a:spcPts val="0"/>
              </a:spcAft>
              <a:defRPr/>
            </a:pPr>
            <a:r>
              <a:rPr lang="en-US" sz="2300">
                <a:latin typeface="+mn-lt"/>
                <a:ea typeface="+mn-ea"/>
                <a:cs typeface="+mn-cs"/>
              </a:rPr>
              <a:t>velocity</a:t>
            </a:r>
          </a:p>
        </p:txBody>
      </p:sp>
      <p:sp>
        <p:nvSpPr>
          <p:cNvPr id="115727" name="Text Box 15"/>
          <p:cNvSpPr txBox="1">
            <a:spLocks noChangeArrowheads="1"/>
          </p:cNvSpPr>
          <p:nvPr/>
        </p:nvSpPr>
        <p:spPr bwMode="auto">
          <a:xfrm>
            <a:off x="3886200" y="5715000"/>
            <a:ext cx="15240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auto">
              <a:spcBef>
                <a:spcPct val="50000"/>
              </a:spcBef>
              <a:spcAft>
                <a:spcPts val="0"/>
              </a:spcAft>
              <a:defRPr/>
            </a:pPr>
            <a:r>
              <a:rPr lang="en-US" sz="2200">
                <a:latin typeface="+mn-lt"/>
                <a:ea typeface="+mn-ea"/>
                <a:cs typeface="+mn-cs"/>
              </a:rPr>
              <a:t>anisotropy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447800"/>
            <a:ext cx="38100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2466" name="Rectangle 3"/>
          <p:cNvSpPr>
            <a:spLocks noChangeArrowheads="1"/>
          </p:cNvSpPr>
          <p:nvPr/>
        </p:nvSpPr>
        <p:spPr bwMode="auto">
          <a:xfrm>
            <a:off x="381000" y="4572000"/>
            <a:ext cx="7704138" cy="180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444444"/>
                </a:solidFill>
                <a:latin typeface="Verdana Bold" charset="0"/>
              </a:rPr>
              <a:t>Seismic imaging reveals layered structures in the mantle. </a:t>
            </a:r>
          </a:p>
          <a:p>
            <a:r>
              <a:rPr lang="en-US" sz="1600">
                <a:solidFill>
                  <a:srgbClr val="444444"/>
                </a:solidFill>
                <a:latin typeface="Verdana Bold" charset="0"/>
              </a:rPr>
              <a:t>Tonga slab is shown in gray, with earthquakes </a:t>
            </a:r>
          </a:p>
          <a:p>
            <a:r>
              <a:rPr lang="en-US" sz="1600">
                <a:solidFill>
                  <a:srgbClr val="444444"/>
                </a:solidFill>
                <a:latin typeface="Verdana Bold" charset="0"/>
              </a:rPr>
              <a:t>in pink. (Y. Zheng and T. Lay).</a:t>
            </a:r>
          </a:p>
          <a:p>
            <a:r>
              <a:rPr lang="en-US" sz="1600">
                <a:solidFill>
                  <a:srgbClr val="444444"/>
                </a:solidFill>
                <a:latin typeface="Verdana Bold" charset="0"/>
              </a:rPr>
              <a:t>   Other regions cannot be studied so thoroughly but scattering &amp; </a:t>
            </a:r>
          </a:p>
          <a:p>
            <a:r>
              <a:rPr lang="en-US" sz="1600">
                <a:solidFill>
                  <a:srgbClr val="444444"/>
                </a:solidFill>
                <a:latin typeface="Verdana Bold" charset="0"/>
              </a:rPr>
              <a:t>anisotropy indicate that laminations may be common. </a:t>
            </a:r>
          </a:p>
          <a:p>
            <a:r>
              <a:rPr lang="en-US" sz="1600">
                <a:solidFill>
                  <a:srgbClr val="444444"/>
                </a:solidFill>
                <a:latin typeface="Verdana Bold" charset="0"/>
              </a:rPr>
              <a:t>A sheared partially molten rock will segregate into melt-rich </a:t>
            </a:r>
          </a:p>
          <a:p>
            <a:r>
              <a:rPr lang="en-US" sz="1600">
                <a:solidFill>
                  <a:srgbClr val="444444"/>
                </a:solidFill>
                <a:latin typeface="Verdana Bold" charset="0"/>
              </a:rPr>
              <a:t>layers &amp; dunite. </a:t>
            </a:r>
            <a:endParaRPr lang="en-US" sz="1200">
              <a:solidFill>
                <a:srgbClr val="444444"/>
              </a:solidFill>
              <a:latin typeface="Verdana Bold" charset="0"/>
            </a:endParaRPr>
          </a:p>
        </p:txBody>
      </p:sp>
      <p:graphicFrame>
        <p:nvGraphicFramePr>
          <p:cNvPr id="93188" name="Object 4"/>
          <p:cNvGraphicFramePr>
            <a:graphicFrameLocks noChangeAspect="1"/>
          </p:cNvGraphicFramePr>
          <p:nvPr/>
        </p:nvGraphicFramePr>
        <p:xfrm>
          <a:off x="4800600" y="1371600"/>
          <a:ext cx="3962400" cy="2819400"/>
        </p:xfrm>
        <a:graphic>
          <a:graphicData uri="http://schemas.openxmlformats.org/presentationml/2006/ole">
            <mc:AlternateContent xmlns:mc="http://schemas.openxmlformats.org/markup-compatibility/2006">
              <mc:Choice xmlns:v="urn:schemas-microsoft-com:vml" Requires="v">
                <p:oleObj spid="_x0000_s62541" name="Document" r:id="rId6" imgW="5994400" imgH="3530600" progId="Word.Document.8">
                  <p:embed/>
                </p:oleObj>
              </mc:Choice>
              <mc:Fallback>
                <p:oleObj name="Document" r:id="rId6" imgW="5994400" imgH="3530600" progId="Word.Document.8">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1371600"/>
                        <a:ext cx="3962400" cy="281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93189" name="Text Box 5"/>
          <p:cNvSpPr txBox="1">
            <a:spLocks noChangeArrowheads="1"/>
          </p:cNvSpPr>
          <p:nvPr/>
        </p:nvSpPr>
        <p:spPr bwMode="auto">
          <a:xfrm>
            <a:off x="5257800" y="838200"/>
            <a:ext cx="28956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Reflections under Africa</a:t>
            </a:r>
          </a:p>
        </p:txBody>
      </p:sp>
      <p:sp>
        <p:nvSpPr>
          <p:cNvPr id="62469" name="Text Box 6"/>
          <p:cNvSpPr txBox="1">
            <a:spLocks noChangeArrowheads="1"/>
          </p:cNvSpPr>
          <p:nvPr/>
        </p:nvSpPr>
        <p:spPr bwMode="auto">
          <a:xfrm>
            <a:off x="914400" y="228600"/>
            <a:ext cx="5105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Laminated Upper mantle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1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Line 2"/>
          <p:cNvSpPr>
            <a:spLocks noChangeShapeType="1"/>
          </p:cNvSpPr>
          <p:nvPr/>
        </p:nvSpPr>
        <p:spPr bwMode="auto">
          <a:xfrm>
            <a:off x="1981200" y="1752600"/>
            <a:ext cx="1828800" cy="2362200"/>
          </a:xfrm>
          <a:prstGeom prst="line">
            <a:avLst/>
          </a:prstGeom>
          <a:noFill/>
          <a:ln w="38100">
            <a:solidFill>
              <a:srgbClr val="CC00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14" name="Line 3"/>
          <p:cNvSpPr>
            <a:spLocks noChangeShapeType="1"/>
          </p:cNvSpPr>
          <p:nvPr/>
        </p:nvSpPr>
        <p:spPr bwMode="auto">
          <a:xfrm flipH="1">
            <a:off x="3733800" y="4114800"/>
            <a:ext cx="76200" cy="914400"/>
          </a:xfrm>
          <a:prstGeom prst="line">
            <a:avLst/>
          </a:prstGeom>
          <a:noFill/>
          <a:ln w="38100">
            <a:solidFill>
              <a:srgbClr val="CC00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15" name="Line 4"/>
          <p:cNvSpPr>
            <a:spLocks noChangeShapeType="1"/>
          </p:cNvSpPr>
          <p:nvPr/>
        </p:nvSpPr>
        <p:spPr bwMode="auto">
          <a:xfrm flipH="1">
            <a:off x="6553200" y="1447800"/>
            <a:ext cx="1143000" cy="2743200"/>
          </a:xfrm>
          <a:prstGeom prst="line">
            <a:avLst/>
          </a:prstGeom>
          <a:noFill/>
          <a:ln w="57150" cmpd="thickThin">
            <a:solidFill>
              <a:srgbClr val="CC00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16" name="Line 5"/>
          <p:cNvSpPr>
            <a:spLocks noChangeShapeType="1"/>
          </p:cNvSpPr>
          <p:nvPr/>
        </p:nvSpPr>
        <p:spPr bwMode="auto">
          <a:xfrm>
            <a:off x="6553200" y="4191000"/>
            <a:ext cx="228600" cy="762000"/>
          </a:xfrm>
          <a:prstGeom prst="line">
            <a:avLst/>
          </a:prstGeom>
          <a:noFill/>
          <a:ln w="57150" cmpd="thinThick">
            <a:solidFill>
              <a:srgbClr val="CC00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17" name="Line 6"/>
          <p:cNvSpPr>
            <a:spLocks noChangeShapeType="1"/>
          </p:cNvSpPr>
          <p:nvPr/>
        </p:nvSpPr>
        <p:spPr bwMode="auto">
          <a:xfrm flipH="1">
            <a:off x="5715000" y="1524000"/>
            <a:ext cx="1371600" cy="1752600"/>
          </a:xfrm>
          <a:prstGeom prst="line">
            <a:avLst/>
          </a:prstGeom>
          <a:noFill/>
          <a:ln w="57150">
            <a:solidFill>
              <a:schemeClr val="accent2"/>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18" name="Line 7"/>
          <p:cNvSpPr>
            <a:spLocks noChangeShapeType="1"/>
          </p:cNvSpPr>
          <p:nvPr/>
        </p:nvSpPr>
        <p:spPr bwMode="auto">
          <a:xfrm>
            <a:off x="5715000" y="3276600"/>
            <a:ext cx="762000" cy="990600"/>
          </a:xfrm>
          <a:prstGeom prst="line">
            <a:avLst/>
          </a:prstGeom>
          <a:noFill/>
          <a:ln w="57150">
            <a:solidFill>
              <a:schemeClr val="accent2"/>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19" name="Rectangle 8"/>
          <p:cNvSpPr>
            <a:spLocks noChangeArrowheads="1"/>
          </p:cNvSpPr>
          <p:nvPr/>
        </p:nvSpPr>
        <p:spPr bwMode="auto">
          <a:xfrm>
            <a:off x="1981200" y="1447800"/>
            <a:ext cx="6172200" cy="3581400"/>
          </a:xfrm>
          <a:prstGeom prst="rect">
            <a:avLst/>
          </a:prstGeom>
          <a:noFill/>
          <a:ln w="57150">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4520" name="Line 9"/>
          <p:cNvSpPr>
            <a:spLocks noChangeShapeType="1"/>
          </p:cNvSpPr>
          <p:nvPr/>
        </p:nvSpPr>
        <p:spPr bwMode="auto">
          <a:xfrm>
            <a:off x="4114800" y="1676400"/>
            <a:ext cx="838200" cy="15240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1" name="Line 10"/>
          <p:cNvSpPr>
            <a:spLocks noChangeShapeType="1"/>
          </p:cNvSpPr>
          <p:nvPr/>
        </p:nvSpPr>
        <p:spPr bwMode="auto">
          <a:xfrm flipH="1">
            <a:off x="4114800" y="3200400"/>
            <a:ext cx="838200" cy="8382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2" name="Text Box 11"/>
          <p:cNvSpPr txBox="1">
            <a:spLocks noChangeArrowheads="1"/>
          </p:cNvSpPr>
          <p:nvPr/>
        </p:nvSpPr>
        <p:spPr bwMode="auto">
          <a:xfrm>
            <a:off x="2514600" y="3124200"/>
            <a:ext cx="9144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50000"/>
              </a:spcBef>
            </a:pPr>
            <a:r>
              <a:rPr lang="en-US" sz="2800">
                <a:solidFill>
                  <a:srgbClr val="CC0066"/>
                </a:solidFill>
              </a:rPr>
              <a:t>T</a:t>
            </a:r>
            <a:endParaRPr lang="en-US"/>
          </a:p>
        </p:txBody>
      </p:sp>
      <p:sp>
        <p:nvSpPr>
          <p:cNvPr id="64523" name="Text Box 12"/>
          <p:cNvSpPr txBox="1">
            <a:spLocks noChangeArrowheads="1"/>
          </p:cNvSpPr>
          <p:nvPr/>
        </p:nvSpPr>
        <p:spPr bwMode="auto">
          <a:xfrm>
            <a:off x="5486400" y="2057400"/>
            <a:ext cx="838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50000"/>
              </a:spcBef>
            </a:pPr>
            <a:r>
              <a:rPr lang="en-US">
                <a:solidFill>
                  <a:schemeClr val="accent2"/>
                </a:solidFill>
              </a:rPr>
              <a:t>VSV</a:t>
            </a:r>
            <a:endParaRPr lang="en-US"/>
          </a:p>
        </p:txBody>
      </p:sp>
      <p:sp>
        <p:nvSpPr>
          <p:cNvPr id="64524" name="Text Box 13"/>
          <p:cNvSpPr txBox="1">
            <a:spLocks noChangeArrowheads="1"/>
          </p:cNvSpPr>
          <p:nvPr/>
        </p:nvSpPr>
        <p:spPr bwMode="auto">
          <a:xfrm>
            <a:off x="7162800" y="3124200"/>
            <a:ext cx="914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50000"/>
              </a:spcBef>
            </a:pPr>
            <a:r>
              <a:rPr lang="en-US">
                <a:solidFill>
                  <a:srgbClr val="CC0066"/>
                </a:solidFill>
              </a:rPr>
              <a:t>VSH</a:t>
            </a:r>
            <a:endParaRPr lang="en-US"/>
          </a:p>
        </p:txBody>
      </p:sp>
      <p:sp>
        <p:nvSpPr>
          <p:cNvPr id="64525" name="Text Box 14"/>
          <p:cNvSpPr txBox="1">
            <a:spLocks noChangeArrowheads="1"/>
          </p:cNvSpPr>
          <p:nvPr/>
        </p:nvSpPr>
        <p:spPr bwMode="auto">
          <a:xfrm>
            <a:off x="4343400" y="1600200"/>
            <a:ext cx="12954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50000"/>
              </a:spcBef>
            </a:pPr>
            <a:r>
              <a:rPr lang="en-US" sz="2000"/>
              <a:t>Melt content</a:t>
            </a:r>
            <a:endParaRPr lang="en-US"/>
          </a:p>
        </p:txBody>
      </p:sp>
      <p:sp>
        <p:nvSpPr>
          <p:cNvPr id="64526" name="Text Box 15"/>
          <p:cNvSpPr txBox="1">
            <a:spLocks noChangeArrowheads="1"/>
          </p:cNvSpPr>
          <p:nvPr/>
        </p:nvSpPr>
        <p:spPr bwMode="auto">
          <a:xfrm>
            <a:off x="4724400" y="3581400"/>
            <a:ext cx="533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50000"/>
              </a:spcBef>
            </a:pPr>
            <a:r>
              <a:rPr lang="en-US">
                <a:solidFill>
                  <a:schemeClr val="accent2"/>
                </a:solidFill>
              </a:rPr>
              <a:t>f</a:t>
            </a:r>
            <a:endParaRPr lang="en-US"/>
          </a:p>
        </p:txBody>
      </p:sp>
      <p:sp>
        <p:nvSpPr>
          <p:cNvPr id="64527" name="Text Box 16"/>
          <p:cNvSpPr txBox="1">
            <a:spLocks noChangeArrowheads="1"/>
          </p:cNvSpPr>
          <p:nvPr/>
        </p:nvSpPr>
        <p:spPr bwMode="auto">
          <a:xfrm>
            <a:off x="1371600" y="2286000"/>
            <a:ext cx="8382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50000"/>
              </a:spcBef>
            </a:pPr>
            <a:r>
              <a:rPr lang="en-US" sz="2000"/>
              <a:t>100</a:t>
            </a:r>
            <a:endParaRPr lang="en-US"/>
          </a:p>
        </p:txBody>
      </p:sp>
      <p:sp>
        <p:nvSpPr>
          <p:cNvPr id="64528" name="Text Box 17"/>
          <p:cNvSpPr txBox="1">
            <a:spLocks noChangeArrowheads="1"/>
          </p:cNvSpPr>
          <p:nvPr/>
        </p:nvSpPr>
        <p:spPr bwMode="auto">
          <a:xfrm>
            <a:off x="1371600" y="3886200"/>
            <a:ext cx="8382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50000"/>
              </a:spcBef>
            </a:pPr>
            <a:r>
              <a:rPr lang="en-US" sz="2000"/>
              <a:t>200</a:t>
            </a:r>
            <a:endParaRPr lang="en-US"/>
          </a:p>
        </p:txBody>
      </p:sp>
      <p:sp>
        <p:nvSpPr>
          <p:cNvPr id="64529" name="Line 18"/>
          <p:cNvSpPr>
            <a:spLocks noChangeShapeType="1"/>
          </p:cNvSpPr>
          <p:nvPr/>
        </p:nvSpPr>
        <p:spPr bwMode="auto">
          <a:xfrm>
            <a:off x="4114800" y="1447800"/>
            <a:ext cx="0" cy="3581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30" name="Text Box 19"/>
          <p:cNvSpPr txBox="1">
            <a:spLocks noChangeArrowheads="1"/>
          </p:cNvSpPr>
          <p:nvPr/>
        </p:nvSpPr>
        <p:spPr bwMode="auto">
          <a:xfrm>
            <a:off x="4724400" y="5486400"/>
            <a:ext cx="3733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50000"/>
              </a:spcBef>
            </a:pPr>
            <a:r>
              <a:rPr lang="en-US"/>
              <a:t>S-wave velocity (km/s)</a:t>
            </a:r>
          </a:p>
        </p:txBody>
      </p:sp>
      <p:sp>
        <p:nvSpPr>
          <p:cNvPr id="64531" name="Text Box 20"/>
          <p:cNvSpPr txBox="1">
            <a:spLocks noChangeArrowheads="1"/>
          </p:cNvSpPr>
          <p:nvPr/>
        </p:nvSpPr>
        <p:spPr bwMode="auto">
          <a:xfrm>
            <a:off x="1676400" y="5486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50000"/>
              </a:spcBef>
            </a:pPr>
            <a:r>
              <a:rPr lang="en-US"/>
              <a:t>Temperature (K)</a:t>
            </a:r>
          </a:p>
        </p:txBody>
      </p:sp>
      <p:sp>
        <p:nvSpPr>
          <p:cNvPr id="64532" name="Text Box 21"/>
          <p:cNvSpPr txBox="1">
            <a:spLocks noChangeArrowheads="1"/>
          </p:cNvSpPr>
          <p:nvPr/>
        </p:nvSpPr>
        <p:spPr bwMode="auto">
          <a:xfrm>
            <a:off x="914400" y="5105400"/>
            <a:ext cx="44196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50000"/>
              </a:spcBef>
            </a:pPr>
            <a:r>
              <a:rPr lang="en-US" sz="2000" b="1"/>
              <a:t>          1000    1500     2000</a:t>
            </a:r>
            <a:endParaRPr lang="en-US"/>
          </a:p>
        </p:txBody>
      </p:sp>
      <p:sp>
        <p:nvSpPr>
          <p:cNvPr id="64533" name="Text Box 22"/>
          <p:cNvSpPr txBox="1">
            <a:spLocks noChangeArrowheads="1"/>
          </p:cNvSpPr>
          <p:nvPr/>
        </p:nvSpPr>
        <p:spPr bwMode="auto">
          <a:xfrm>
            <a:off x="5181600" y="5105400"/>
            <a:ext cx="35052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50000"/>
              </a:spcBef>
            </a:pPr>
            <a:r>
              <a:rPr lang="en-US" sz="2000" b="1"/>
              <a:t>4                                     5</a:t>
            </a:r>
          </a:p>
        </p:txBody>
      </p:sp>
      <p:sp>
        <p:nvSpPr>
          <p:cNvPr id="64534" name="Text Box 23"/>
          <p:cNvSpPr txBox="1">
            <a:spLocks noChangeArrowheads="1"/>
          </p:cNvSpPr>
          <p:nvPr/>
        </p:nvSpPr>
        <p:spPr bwMode="auto">
          <a:xfrm>
            <a:off x="1828800" y="4724400"/>
            <a:ext cx="3276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50000"/>
              </a:spcBef>
            </a:pPr>
            <a:r>
              <a:rPr lang="en-US"/>
              <a:t>          I</a:t>
            </a:r>
          </a:p>
        </p:txBody>
      </p:sp>
      <p:sp>
        <p:nvSpPr>
          <p:cNvPr id="64535" name="Text Box 24"/>
          <p:cNvSpPr txBox="1">
            <a:spLocks noChangeArrowheads="1"/>
          </p:cNvSpPr>
          <p:nvPr/>
        </p:nvSpPr>
        <p:spPr bwMode="auto">
          <a:xfrm>
            <a:off x="4648200" y="4724400"/>
            <a:ext cx="3886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50000"/>
              </a:spcBef>
            </a:pPr>
            <a:r>
              <a:rPr lang="en-US"/>
              <a:t>       I                I               </a:t>
            </a:r>
          </a:p>
        </p:txBody>
      </p:sp>
      <p:sp>
        <p:nvSpPr>
          <p:cNvPr id="64536" name="Line 25"/>
          <p:cNvSpPr>
            <a:spLocks noChangeShapeType="1"/>
          </p:cNvSpPr>
          <p:nvPr/>
        </p:nvSpPr>
        <p:spPr bwMode="auto">
          <a:xfrm>
            <a:off x="1981200" y="2514600"/>
            <a:ext cx="152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37" name="Line 26"/>
          <p:cNvSpPr>
            <a:spLocks noChangeShapeType="1"/>
          </p:cNvSpPr>
          <p:nvPr/>
        </p:nvSpPr>
        <p:spPr bwMode="auto">
          <a:xfrm>
            <a:off x="1981200" y="4114800"/>
            <a:ext cx="152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38" name="Text Box 27"/>
          <p:cNvSpPr txBox="1">
            <a:spLocks noChangeArrowheads="1"/>
          </p:cNvSpPr>
          <p:nvPr/>
        </p:nvSpPr>
        <p:spPr bwMode="auto">
          <a:xfrm>
            <a:off x="3581400" y="4724400"/>
            <a:ext cx="304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50000"/>
              </a:spcBef>
            </a:pPr>
            <a:r>
              <a:rPr lang="en-US"/>
              <a:t>I</a:t>
            </a:r>
          </a:p>
        </p:txBody>
      </p:sp>
      <p:sp>
        <p:nvSpPr>
          <p:cNvPr id="64539" name="Text Box 28"/>
          <p:cNvSpPr txBox="1">
            <a:spLocks noChangeArrowheads="1"/>
          </p:cNvSpPr>
          <p:nvPr/>
        </p:nvSpPr>
        <p:spPr bwMode="auto">
          <a:xfrm rot="-5400000">
            <a:off x="38100" y="2781300"/>
            <a:ext cx="2362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50000"/>
              </a:spcBef>
            </a:pPr>
            <a:r>
              <a:rPr lang="en-US"/>
              <a:t>Depth (km)</a:t>
            </a:r>
          </a:p>
        </p:txBody>
      </p:sp>
      <p:sp>
        <p:nvSpPr>
          <p:cNvPr id="64540" name="Line 29"/>
          <p:cNvSpPr>
            <a:spLocks noChangeShapeType="1"/>
          </p:cNvSpPr>
          <p:nvPr/>
        </p:nvSpPr>
        <p:spPr bwMode="auto">
          <a:xfrm>
            <a:off x="4114800" y="3200400"/>
            <a:ext cx="838200" cy="0"/>
          </a:xfrm>
          <a:prstGeom prst="line">
            <a:avLst/>
          </a:prstGeom>
          <a:noFill/>
          <a:ln w="76200" cmpd="tri">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41" name="Line 30"/>
          <p:cNvSpPr>
            <a:spLocks noChangeShapeType="1"/>
          </p:cNvSpPr>
          <p:nvPr/>
        </p:nvSpPr>
        <p:spPr bwMode="auto">
          <a:xfrm>
            <a:off x="4114800" y="3581400"/>
            <a:ext cx="457200" cy="0"/>
          </a:xfrm>
          <a:prstGeom prst="line">
            <a:avLst/>
          </a:prstGeom>
          <a:noFill/>
          <a:ln w="76200" cmpd="tri">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42" name="Line 31"/>
          <p:cNvSpPr>
            <a:spLocks noChangeShapeType="1"/>
          </p:cNvSpPr>
          <p:nvPr/>
        </p:nvSpPr>
        <p:spPr bwMode="auto">
          <a:xfrm>
            <a:off x="4114800" y="2514600"/>
            <a:ext cx="457200" cy="0"/>
          </a:xfrm>
          <a:prstGeom prst="line">
            <a:avLst/>
          </a:prstGeom>
          <a:noFill/>
          <a:ln w="76200" cmpd="tri">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43" name="Line 32"/>
          <p:cNvSpPr>
            <a:spLocks noChangeShapeType="1"/>
          </p:cNvSpPr>
          <p:nvPr/>
        </p:nvSpPr>
        <p:spPr bwMode="auto">
          <a:xfrm>
            <a:off x="4114800" y="2133600"/>
            <a:ext cx="228600" cy="0"/>
          </a:xfrm>
          <a:prstGeom prst="line">
            <a:avLst/>
          </a:prstGeom>
          <a:noFill/>
          <a:ln w="76200" cmpd="tri">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44" name="Line 33"/>
          <p:cNvSpPr>
            <a:spLocks noChangeShapeType="1"/>
          </p:cNvSpPr>
          <p:nvPr/>
        </p:nvSpPr>
        <p:spPr bwMode="auto">
          <a:xfrm>
            <a:off x="4114800" y="2895600"/>
            <a:ext cx="685800" cy="0"/>
          </a:xfrm>
          <a:prstGeom prst="line">
            <a:avLst/>
          </a:prstGeom>
          <a:noFill/>
          <a:ln w="76200" cmpd="tri">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45" name="Text Box 34"/>
          <p:cNvSpPr txBox="1">
            <a:spLocks noChangeArrowheads="1"/>
          </p:cNvSpPr>
          <p:nvPr/>
        </p:nvSpPr>
        <p:spPr bwMode="auto">
          <a:xfrm>
            <a:off x="2438400" y="1828800"/>
            <a:ext cx="1600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50000"/>
              </a:spcBef>
            </a:pPr>
            <a:r>
              <a:rPr lang="en-US"/>
              <a:t>geotherm</a:t>
            </a:r>
          </a:p>
        </p:txBody>
      </p:sp>
      <p:sp>
        <p:nvSpPr>
          <p:cNvPr id="64546" name="Text Box 35"/>
          <p:cNvSpPr txBox="1">
            <a:spLocks noChangeArrowheads="1"/>
          </p:cNvSpPr>
          <p:nvPr/>
        </p:nvSpPr>
        <p:spPr bwMode="auto">
          <a:xfrm>
            <a:off x="533400" y="5943600"/>
            <a:ext cx="83820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50000"/>
              </a:spcBef>
            </a:pPr>
            <a:r>
              <a:rPr lang="en-US" sz="2200"/>
              <a:t>The variation of VSV &amp; VSH show that high thermal gradients extend to &gt;200 km &amp; melt content is max at ~150 km</a:t>
            </a:r>
            <a:endParaRPr lang="en-US"/>
          </a:p>
        </p:txBody>
      </p:sp>
      <p:sp>
        <p:nvSpPr>
          <p:cNvPr id="17444" name="Text Box 36"/>
          <p:cNvSpPr txBox="1">
            <a:spLocks noChangeArrowheads="1"/>
          </p:cNvSpPr>
          <p:nvPr/>
        </p:nvSpPr>
        <p:spPr bwMode="auto">
          <a:xfrm>
            <a:off x="533400" y="838200"/>
            <a:ext cx="8382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50000"/>
              </a:spcBef>
            </a:pPr>
            <a:r>
              <a:rPr lang="en-US"/>
              <a:t>Key concepts; </a:t>
            </a:r>
            <a:r>
              <a:rPr lang="en-US" i="1">
                <a:solidFill>
                  <a:schemeClr val="accent2"/>
                </a:solidFill>
              </a:rPr>
              <a:t>high thermal gradient plus laminated fabric</a:t>
            </a:r>
            <a:endParaRPr lang="en-US"/>
          </a:p>
        </p:txBody>
      </p:sp>
      <p:sp>
        <p:nvSpPr>
          <p:cNvPr id="64548" name="Text Box 37"/>
          <p:cNvSpPr txBox="1">
            <a:spLocks noChangeArrowheads="1"/>
          </p:cNvSpPr>
          <p:nvPr/>
        </p:nvSpPr>
        <p:spPr bwMode="auto">
          <a:xfrm>
            <a:off x="6934200" y="4267200"/>
            <a:ext cx="1066800" cy="73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50000"/>
              </a:spcBef>
            </a:pPr>
            <a:r>
              <a:rPr lang="en-US" sz="1400" i="1"/>
              <a:t>Based on Shapiro &amp; Ritzwoller</a:t>
            </a:r>
            <a:endParaRPr lang="en-US"/>
          </a:p>
        </p:txBody>
      </p:sp>
      <p:sp>
        <p:nvSpPr>
          <p:cNvPr id="17447" name="Text Box 39"/>
          <p:cNvSpPr txBox="1">
            <a:spLocks noChangeArrowheads="1"/>
          </p:cNvSpPr>
          <p:nvPr/>
        </p:nvSpPr>
        <p:spPr bwMode="auto">
          <a:xfrm>
            <a:off x="381000" y="228600"/>
            <a:ext cx="7467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auto">
              <a:spcBef>
                <a:spcPct val="50000"/>
              </a:spcBef>
              <a:spcAft>
                <a:spcPts val="0"/>
              </a:spcAft>
              <a:defRPr/>
            </a:pPr>
            <a:r>
              <a:rPr lang="en-US" sz="3200">
                <a:solidFill>
                  <a:schemeClr val="accent2"/>
                </a:solidFill>
                <a:latin typeface="Apple Chancery" charset="0"/>
                <a:ea typeface="+mn-ea"/>
                <a:cs typeface="+mn-cs"/>
              </a:rPr>
              <a:t>Put seismology into the geotherm</a:t>
            </a:r>
            <a:endParaRPr lang="en-US">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4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ctrTitle"/>
          </p:nvPr>
        </p:nvSpPr>
        <p:spPr>
          <a:xfrm>
            <a:off x="990600" y="304800"/>
            <a:ext cx="7772400" cy="762000"/>
          </a:xfrm>
        </p:spPr>
        <p:txBody>
          <a:bodyPr/>
          <a:lstStyle/>
          <a:p>
            <a:pPr eaLnBrk="1" hangingPunct="1"/>
            <a:r>
              <a:rPr lang="en-US">
                <a:latin typeface="Calibri" charset="0"/>
              </a:rPr>
              <a:t>Mantle is a Top-Down System</a:t>
            </a:r>
          </a:p>
        </p:txBody>
      </p:sp>
      <p:sp>
        <p:nvSpPr>
          <p:cNvPr id="339971" name="Rectangle 3"/>
          <p:cNvSpPr>
            <a:spLocks noGrp="1" noChangeArrowheads="1"/>
          </p:cNvSpPr>
          <p:nvPr>
            <p:ph type="subTitle" idx="1"/>
          </p:nvPr>
        </p:nvSpPr>
        <p:spPr/>
        <p:txBody>
          <a:bodyPr rtlCol="0">
            <a:normAutofit/>
          </a:bodyPr>
          <a:lstStyle/>
          <a:p>
            <a:pPr eaLnBrk="1" fontAlgn="auto" hangingPunct="1">
              <a:spcAft>
                <a:spcPts val="0"/>
              </a:spcAft>
              <a:buFont typeface="Arial"/>
              <a:buNone/>
              <a:defRPr/>
            </a:pPr>
            <a:endParaRPr lang="en-US" smtClean="0">
              <a:ea typeface="+mn-ea"/>
              <a:cs typeface="+mn-cs"/>
            </a:endParaRPr>
          </a:p>
        </p:txBody>
      </p:sp>
      <p:pic>
        <p:nvPicPr>
          <p:cNvPr id="3399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295400"/>
            <a:ext cx="6040438" cy="464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9973" name="Text Box 5"/>
          <p:cNvSpPr txBox="1">
            <a:spLocks noChangeArrowheads="1"/>
          </p:cNvSpPr>
          <p:nvPr/>
        </p:nvSpPr>
        <p:spPr bwMode="auto">
          <a:xfrm>
            <a:off x="746125" y="5983288"/>
            <a:ext cx="687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auto">
              <a:spcBef>
                <a:spcPts val="0"/>
              </a:spcBef>
              <a:spcAft>
                <a:spcPts val="0"/>
              </a:spcAft>
              <a:defRPr/>
            </a:pPr>
            <a:r>
              <a:rPr lang="en-US">
                <a:latin typeface="+mn-lt"/>
                <a:ea typeface="+mn-ea"/>
                <a:cs typeface="+mn-cs"/>
              </a:rPr>
              <a:t>Sources of dissipation</a:t>
            </a:r>
            <a:endParaRPr lang="en-US" b="1">
              <a:latin typeface="+mn-lt"/>
              <a:ea typeface="+mn-ea"/>
              <a:cs typeface="+mn-cs"/>
            </a:endParaRPr>
          </a:p>
        </p:txBody>
      </p:sp>
      <p:sp>
        <p:nvSpPr>
          <p:cNvPr id="339974" name="Text Box 6"/>
          <p:cNvSpPr txBox="1">
            <a:spLocks noChangeArrowheads="1"/>
          </p:cNvSpPr>
          <p:nvPr/>
        </p:nvSpPr>
        <p:spPr bwMode="auto">
          <a:xfrm>
            <a:off x="4419600" y="5983288"/>
            <a:ext cx="4419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auto">
              <a:spcBef>
                <a:spcPts val="0"/>
              </a:spcBef>
              <a:spcAft>
                <a:spcPts val="0"/>
              </a:spcAft>
              <a:defRPr/>
            </a:pPr>
            <a:r>
              <a:rPr lang="en-US">
                <a:latin typeface="+mn-lt"/>
                <a:ea typeface="+mn-ea"/>
                <a:cs typeface="+mn-cs"/>
              </a:rPr>
              <a:t>The top boundary condition is not simple</a:t>
            </a:r>
            <a:endParaRPr lang="en-US" b="1">
              <a:latin typeface="+mn-lt"/>
              <a:ea typeface="+mn-ea"/>
              <a:cs typeface="+mn-cs"/>
            </a:endParaRPr>
          </a:p>
        </p:txBody>
      </p:sp>
      <p:sp>
        <p:nvSpPr>
          <p:cNvPr id="339975" name="Text Box 7"/>
          <p:cNvSpPr txBox="1">
            <a:spLocks noChangeArrowheads="1"/>
          </p:cNvSpPr>
          <p:nvPr/>
        </p:nvSpPr>
        <p:spPr bwMode="auto">
          <a:xfrm>
            <a:off x="7010400" y="4772025"/>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auto">
              <a:spcBef>
                <a:spcPts val="0"/>
              </a:spcBef>
              <a:spcAft>
                <a:spcPts val="0"/>
              </a:spcAft>
              <a:defRPr/>
            </a:pPr>
            <a:r>
              <a:rPr lang="en-US" b="1">
                <a:latin typeface="+mn-lt"/>
                <a:ea typeface="+mn-ea"/>
                <a:cs typeface="+mn-cs"/>
              </a:rPr>
              <a:t>delamination</a:t>
            </a:r>
          </a:p>
        </p:txBody>
      </p:sp>
      <p:sp>
        <p:nvSpPr>
          <p:cNvPr id="339976" name="Text Box 8"/>
          <p:cNvSpPr txBox="1">
            <a:spLocks noChangeArrowheads="1"/>
          </p:cNvSpPr>
          <p:nvPr/>
        </p:nvSpPr>
        <p:spPr bwMode="auto">
          <a:xfrm>
            <a:off x="457200" y="6400800"/>
            <a:ext cx="8229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latin typeface="Abadi MT Condensed Extra Bold" charset="0"/>
              </a:rPr>
              <a:t>And a Far-From-Equilibrium Self-Organized system (SOFFE)</a:t>
            </a:r>
          </a:p>
        </p:txBody>
      </p:sp>
      <p:pic>
        <p:nvPicPr>
          <p:cNvPr id="339977" name="Picture 9" descr="sisyphus0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914400"/>
            <a:ext cx="1143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978" name="Text Box 10"/>
          <p:cNvSpPr txBox="1">
            <a:spLocks noChangeArrowheads="1"/>
          </p:cNvSpPr>
          <p:nvPr/>
        </p:nvSpPr>
        <p:spPr bwMode="auto">
          <a:xfrm>
            <a:off x="304800" y="1066800"/>
            <a:ext cx="3048000" cy="1144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300">
                <a:solidFill>
                  <a:srgbClr val="FF0000"/>
                </a:solidFill>
              </a:rPr>
              <a:t>Mantle viscosity may not regulate plate tectonics</a:t>
            </a:r>
          </a:p>
        </p:txBody>
      </p:sp>
      <p:sp>
        <p:nvSpPr>
          <p:cNvPr id="339979" name="Text Box 11"/>
          <p:cNvSpPr txBox="1">
            <a:spLocks noChangeArrowheads="1"/>
          </p:cNvSpPr>
          <p:nvPr/>
        </p:nvSpPr>
        <p:spPr bwMode="auto">
          <a:xfrm>
            <a:off x="228600" y="4191000"/>
            <a:ext cx="1676400"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Strong plates regulate the mantle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grpId="0" nodeType="clickEffect">
                                  <p:stCondLst>
                                    <p:cond delay="0"/>
                                  </p:stCondLst>
                                  <p:childTnLst>
                                    <p:set>
                                      <p:cBhvr>
                                        <p:cTn id="6" dur="1" fill="hold">
                                          <p:stCondLst>
                                            <p:cond delay="0"/>
                                          </p:stCondLst>
                                        </p:cTn>
                                        <p:tgtEl>
                                          <p:spTgt spid="339976"/>
                                        </p:tgtEl>
                                        <p:attrNameLst>
                                          <p:attrName>style.visibility</p:attrName>
                                        </p:attrNameLst>
                                      </p:cBhvr>
                                      <p:to>
                                        <p:strVal val="visible"/>
                                      </p:to>
                                    </p:set>
                                    <p:anim calcmode="lin" valueType="num">
                                      <p:cBhvr additive="base">
                                        <p:cTn id="7" dur="5000" fill="hold"/>
                                        <p:tgtEl>
                                          <p:spTgt spid="339976"/>
                                        </p:tgtEl>
                                        <p:attrNameLst>
                                          <p:attrName>ppt_x</p:attrName>
                                        </p:attrNameLst>
                                      </p:cBhvr>
                                      <p:tavLst>
                                        <p:tav tm="0">
                                          <p:val>
                                            <p:strVal val="0-#ppt_w/2"/>
                                          </p:val>
                                        </p:tav>
                                        <p:tav tm="100000">
                                          <p:val>
                                            <p:strVal val="#ppt_x"/>
                                          </p:val>
                                        </p:tav>
                                      </p:tavLst>
                                    </p:anim>
                                    <p:anim calcmode="lin" valueType="num">
                                      <p:cBhvr additive="base">
                                        <p:cTn id="8" dur="5000" fill="hold"/>
                                        <p:tgtEl>
                                          <p:spTgt spid="33997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3997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997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99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6" grpId="0"/>
      <p:bldP spid="339978" grpId="0"/>
      <p:bldP spid="33997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3" y="1371600"/>
            <a:ext cx="8110537"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8610" name="AutoShape 3"/>
          <p:cNvSpPr>
            <a:spLocks noChangeArrowheads="1"/>
          </p:cNvSpPr>
          <p:nvPr/>
        </p:nvSpPr>
        <p:spPr bwMode="auto">
          <a:xfrm rot="233447">
            <a:off x="228600" y="762000"/>
            <a:ext cx="7759700" cy="2057400"/>
          </a:xfrm>
          <a:prstGeom prst="cube">
            <a:avLst>
              <a:gd name="adj" fmla="val 69255"/>
            </a:avLst>
          </a:prstGeom>
          <a:solidFill>
            <a:srgbClr val="00FF33"/>
          </a:solidFill>
          <a:ln w="9525">
            <a:solidFill>
              <a:schemeClr val="tx1"/>
            </a:solidFill>
            <a:miter lim="800000"/>
            <a:headEnd/>
            <a:tailEnd/>
          </a:ln>
        </p:spPr>
        <p:txBody>
          <a:bodyPr wrap="none" anchor="ctr"/>
          <a:lstStyle/>
          <a:p>
            <a:endParaRPr lang="en-US"/>
          </a:p>
        </p:txBody>
      </p:sp>
      <p:sp>
        <p:nvSpPr>
          <p:cNvPr id="71684" name="AutoShape 4"/>
          <p:cNvSpPr>
            <a:spLocks noChangeArrowheads="1"/>
          </p:cNvSpPr>
          <p:nvPr/>
        </p:nvSpPr>
        <p:spPr bwMode="auto">
          <a:xfrm rot="185171">
            <a:off x="3276600" y="1371600"/>
            <a:ext cx="1830388" cy="298450"/>
          </a:xfrm>
          <a:prstGeom prst="rightArrow">
            <a:avLst>
              <a:gd name="adj1" fmla="val 69463"/>
              <a:gd name="adj2" fmla="val 187141"/>
            </a:avLst>
          </a:prstGeom>
          <a:solidFill>
            <a:srgbClr val="FF0000"/>
          </a:solidFill>
          <a:ln w="28575">
            <a:miter lim="800000"/>
            <a:headEnd/>
            <a:tailEnd/>
          </a:ln>
          <a:effectLst/>
          <a:scene3d>
            <a:camera prst="legacyObliqueTopRight"/>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fontAlgn="auto">
              <a:spcBef>
                <a:spcPts val="0"/>
              </a:spcBef>
              <a:spcAft>
                <a:spcPts val="0"/>
              </a:spcAft>
              <a:defRPr/>
            </a:pPr>
            <a:endParaRPr lang="en-US">
              <a:latin typeface="+mn-lt"/>
              <a:ea typeface="+mn-ea"/>
              <a:cs typeface="+mn-cs"/>
            </a:endParaRPr>
          </a:p>
        </p:txBody>
      </p:sp>
      <p:sp>
        <p:nvSpPr>
          <p:cNvPr id="68612" name="AutoShape 5"/>
          <p:cNvSpPr>
            <a:spLocks noChangeArrowheads="1"/>
          </p:cNvSpPr>
          <p:nvPr/>
        </p:nvSpPr>
        <p:spPr bwMode="auto">
          <a:xfrm rot="265898" flipV="1">
            <a:off x="5181600" y="2819400"/>
            <a:ext cx="1143000" cy="1974850"/>
          </a:xfrm>
          <a:prstGeom prst="rtTriangle">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8613" name="Line 6"/>
          <p:cNvSpPr>
            <a:spLocks noChangeShapeType="1"/>
          </p:cNvSpPr>
          <p:nvPr/>
        </p:nvSpPr>
        <p:spPr bwMode="auto">
          <a:xfrm>
            <a:off x="5257800" y="3048000"/>
            <a:ext cx="990600" cy="76200"/>
          </a:xfrm>
          <a:prstGeom prst="line">
            <a:avLst/>
          </a:prstGeom>
          <a:noFill/>
          <a:ln w="57150" cmpd="thinThick">
            <a:solidFill>
              <a:srgbClr val="FF66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687" name="Line 7"/>
          <p:cNvSpPr>
            <a:spLocks noChangeShapeType="1"/>
          </p:cNvSpPr>
          <p:nvPr/>
        </p:nvSpPr>
        <p:spPr bwMode="auto">
          <a:xfrm>
            <a:off x="5181600" y="3429000"/>
            <a:ext cx="762000" cy="76200"/>
          </a:xfrm>
          <a:prstGeom prst="line">
            <a:avLst/>
          </a:prstGeom>
          <a:noFill/>
          <a:ln w="57150" cmpd="thinThick">
            <a:solidFill>
              <a:srgbClr val="FF6666"/>
            </a:solidFill>
            <a:round/>
            <a:headEnd/>
            <a:tailEnd type="triangle" w="med" len="med"/>
          </a:ln>
          <a:effectLst>
            <a:outerShdw blurRad="63500" dist="107763" dir="13500000" algn="ctr" rotWithShape="0">
              <a:srgbClr val="000000">
                <a:alpha val="74998"/>
              </a:srgbClr>
            </a:outerShdw>
          </a:effectLst>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71688" name="Line 8"/>
          <p:cNvSpPr>
            <a:spLocks noChangeShapeType="1"/>
          </p:cNvSpPr>
          <p:nvPr/>
        </p:nvSpPr>
        <p:spPr bwMode="auto">
          <a:xfrm>
            <a:off x="5181600" y="3810000"/>
            <a:ext cx="457200" cy="76200"/>
          </a:xfrm>
          <a:prstGeom prst="line">
            <a:avLst/>
          </a:prstGeom>
          <a:noFill/>
          <a:ln w="57150" cmpd="thinThick">
            <a:solidFill>
              <a:srgbClr val="FF6666"/>
            </a:solidFill>
            <a:round/>
            <a:headEnd/>
            <a:tailEnd type="triangle" w="med" len="med"/>
          </a:ln>
          <a:effectLst>
            <a:outerShdw blurRad="63500" dist="107763" dir="13500000" algn="ctr" rotWithShape="0">
              <a:srgbClr val="000000">
                <a:alpha val="74998"/>
              </a:srgbClr>
            </a:outerShdw>
          </a:effectLst>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71689" name="Line 9"/>
          <p:cNvSpPr>
            <a:spLocks noChangeShapeType="1"/>
          </p:cNvSpPr>
          <p:nvPr/>
        </p:nvSpPr>
        <p:spPr bwMode="auto">
          <a:xfrm>
            <a:off x="5181600" y="4343400"/>
            <a:ext cx="304800" cy="0"/>
          </a:xfrm>
          <a:prstGeom prst="line">
            <a:avLst/>
          </a:prstGeom>
          <a:noFill/>
          <a:ln w="57150" cmpd="thinThick">
            <a:solidFill>
              <a:srgbClr val="FF6666"/>
            </a:solidFill>
            <a:round/>
            <a:headEnd/>
            <a:tailEnd type="triangle" w="med" len="med"/>
          </a:ln>
          <a:effectLst>
            <a:outerShdw blurRad="63500" dist="107763" dir="13500000" algn="ctr" rotWithShape="0">
              <a:srgbClr val="000000">
                <a:alpha val="74998"/>
              </a:srgbClr>
            </a:outerShdw>
          </a:effectLst>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71690" name="Line 10"/>
          <p:cNvSpPr>
            <a:spLocks noChangeShapeType="1"/>
          </p:cNvSpPr>
          <p:nvPr/>
        </p:nvSpPr>
        <p:spPr bwMode="auto">
          <a:xfrm>
            <a:off x="2514600" y="2590800"/>
            <a:ext cx="1524000" cy="76200"/>
          </a:xfrm>
          <a:prstGeom prst="line">
            <a:avLst/>
          </a:prstGeom>
          <a:noFill/>
          <a:ln w="9525">
            <a:solidFill>
              <a:srgbClr val="FF0000"/>
            </a:solidFill>
            <a:round/>
            <a:headEnd/>
            <a:tailEnd type="triangle" w="med" len="med"/>
          </a:ln>
          <a:effectLst/>
          <a:scene3d>
            <a:camera prst="legacyObliqueTopRight"/>
            <a:lightRig rig="legacyFlat3" dir="b"/>
          </a:scene3d>
          <a:sp3d extrusionH="430200" prstMaterial="legacyMatte">
            <a:bevelT w="13500" h="13500" prst="angle"/>
            <a:bevelB w="13500" h="13500" prst="angle"/>
            <a:extrusionClr>
              <a:srgbClr val="FF0000"/>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fontAlgn="auto">
              <a:spcBef>
                <a:spcPts val="0"/>
              </a:spcBef>
              <a:spcAft>
                <a:spcPts val="0"/>
              </a:spcAft>
              <a:defRPr/>
            </a:pPr>
            <a:endParaRPr lang="en-US">
              <a:latin typeface="+mn-lt"/>
              <a:ea typeface="+mn-ea"/>
              <a:cs typeface="+mn-cs"/>
            </a:endParaRPr>
          </a:p>
        </p:txBody>
      </p:sp>
      <p:sp>
        <p:nvSpPr>
          <p:cNvPr id="68618" name="Line 11"/>
          <p:cNvSpPr>
            <a:spLocks noChangeShapeType="1"/>
          </p:cNvSpPr>
          <p:nvPr/>
        </p:nvSpPr>
        <p:spPr bwMode="auto">
          <a:xfrm flipH="1" flipV="1">
            <a:off x="1219200" y="990600"/>
            <a:ext cx="228600" cy="1143000"/>
          </a:xfrm>
          <a:prstGeom prst="line">
            <a:avLst/>
          </a:prstGeom>
          <a:noFill/>
          <a:ln w="57150">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19" name="AutoShape 12"/>
          <p:cNvSpPr>
            <a:spLocks noChangeArrowheads="1"/>
          </p:cNvSpPr>
          <p:nvPr/>
        </p:nvSpPr>
        <p:spPr bwMode="auto">
          <a:xfrm>
            <a:off x="1447800" y="2133600"/>
            <a:ext cx="228600" cy="228600"/>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n-US"/>
          </a:p>
        </p:txBody>
      </p:sp>
      <p:sp>
        <p:nvSpPr>
          <p:cNvPr id="68620" name="AutoShape 13"/>
          <p:cNvSpPr>
            <a:spLocks noChangeArrowheads="1"/>
          </p:cNvSpPr>
          <p:nvPr/>
        </p:nvSpPr>
        <p:spPr bwMode="auto">
          <a:xfrm>
            <a:off x="1219200" y="1219200"/>
            <a:ext cx="152400" cy="152400"/>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n-US"/>
          </a:p>
        </p:txBody>
      </p:sp>
      <p:sp>
        <p:nvSpPr>
          <p:cNvPr id="68621" name="AutoShape 14"/>
          <p:cNvSpPr>
            <a:spLocks noChangeArrowheads="1"/>
          </p:cNvSpPr>
          <p:nvPr/>
        </p:nvSpPr>
        <p:spPr bwMode="auto">
          <a:xfrm>
            <a:off x="1219200" y="1905000"/>
            <a:ext cx="381000" cy="381000"/>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n-US"/>
          </a:p>
        </p:txBody>
      </p:sp>
      <p:sp>
        <p:nvSpPr>
          <p:cNvPr id="68622" name="AutoShape 15"/>
          <p:cNvSpPr>
            <a:spLocks noChangeArrowheads="1"/>
          </p:cNvSpPr>
          <p:nvPr/>
        </p:nvSpPr>
        <p:spPr bwMode="auto">
          <a:xfrm rot="-4001128">
            <a:off x="457200" y="4648200"/>
            <a:ext cx="838200" cy="381000"/>
          </a:xfrm>
          <a:prstGeom prst="rightArrow">
            <a:avLst>
              <a:gd name="adj1" fmla="val 50000"/>
              <a:gd name="adj2" fmla="val 55000"/>
            </a:avLst>
          </a:prstGeom>
          <a:solidFill>
            <a:srgbClr val="FFCC66"/>
          </a:solidFill>
          <a:ln w="9525">
            <a:solidFill>
              <a:schemeClr val="tx1"/>
            </a:solidFill>
            <a:miter lim="800000"/>
            <a:headEnd/>
            <a:tailEnd/>
          </a:ln>
        </p:spPr>
        <p:txBody>
          <a:bodyPr wrap="none" anchor="ctr"/>
          <a:lstStyle/>
          <a:p>
            <a:endParaRPr lang="en-US"/>
          </a:p>
        </p:txBody>
      </p:sp>
      <p:sp>
        <p:nvSpPr>
          <p:cNvPr id="68623" name="Text Box 16"/>
          <p:cNvSpPr txBox="1">
            <a:spLocks noChangeArrowheads="1"/>
          </p:cNvSpPr>
          <p:nvPr/>
        </p:nvSpPr>
        <p:spPr bwMode="auto">
          <a:xfrm>
            <a:off x="1219200" y="4495800"/>
            <a:ext cx="25908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Slow Vs &amp; Vp direction</a:t>
            </a:r>
          </a:p>
        </p:txBody>
      </p:sp>
      <p:sp>
        <p:nvSpPr>
          <p:cNvPr id="68624" name="AutoShape 17"/>
          <p:cNvSpPr>
            <a:spLocks noChangeArrowheads="1"/>
          </p:cNvSpPr>
          <p:nvPr/>
        </p:nvSpPr>
        <p:spPr bwMode="auto">
          <a:xfrm rot="233447">
            <a:off x="-3175" y="2306638"/>
            <a:ext cx="6783388" cy="762000"/>
          </a:xfrm>
          <a:prstGeom prst="cube">
            <a:avLst>
              <a:gd name="adj" fmla="val 69255"/>
            </a:avLst>
          </a:prstGeom>
          <a:solidFill>
            <a:srgbClr val="00FF33"/>
          </a:solidFill>
          <a:ln w="9525">
            <a:solidFill>
              <a:schemeClr val="tx1"/>
            </a:solidFill>
            <a:miter lim="800000"/>
            <a:headEnd/>
            <a:tailEnd/>
          </a:ln>
        </p:spPr>
        <p:txBody>
          <a:bodyPr wrap="none" anchor="ctr"/>
          <a:lstStyle/>
          <a:p>
            <a:endParaRPr lang="en-US"/>
          </a:p>
        </p:txBody>
      </p:sp>
      <p:sp>
        <p:nvSpPr>
          <p:cNvPr id="68625" name="AutoShape 18"/>
          <p:cNvSpPr>
            <a:spLocks noChangeArrowheads="1"/>
          </p:cNvSpPr>
          <p:nvPr/>
        </p:nvSpPr>
        <p:spPr bwMode="auto">
          <a:xfrm>
            <a:off x="1524000" y="2286000"/>
            <a:ext cx="228600" cy="152400"/>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n-US"/>
          </a:p>
        </p:txBody>
      </p:sp>
      <p:sp>
        <p:nvSpPr>
          <p:cNvPr id="68626" name="AutoShape 19"/>
          <p:cNvSpPr>
            <a:spLocks noChangeArrowheads="1"/>
          </p:cNvSpPr>
          <p:nvPr/>
        </p:nvSpPr>
        <p:spPr bwMode="auto">
          <a:xfrm>
            <a:off x="1676400" y="2514600"/>
            <a:ext cx="228600" cy="152400"/>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n-US"/>
          </a:p>
        </p:txBody>
      </p:sp>
      <p:sp>
        <p:nvSpPr>
          <p:cNvPr id="68627" name="AutoShape 20"/>
          <p:cNvSpPr>
            <a:spLocks noChangeArrowheads="1"/>
          </p:cNvSpPr>
          <p:nvPr/>
        </p:nvSpPr>
        <p:spPr bwMode="auto">
          <a:xfrm>
            <a:off x="1219200" y="1524000"/>
            <a:ext cx="228600" cy="152400"/>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n-US"/>
          </a:p>
        </p:txBody>
      </p:sp>
      <p:sp>
        <p:nvSpPr>
          <p:cNvPr id="68628" name="Line 21"/>
          <p:cNvSpPr>
            <a:spLocks noChangeShapeType="1"/>
          </p:cNvSpPr>
          <p:nvPr/>
        </p:nvSpPr>
        <p:spPr bwMode="auto">
          <a:xfrm flipH="1" flipV="1">
            <a:off x="1524000" y="2133600"/>
            <a:ext cx="228600" cy="609600"/>
          </a:xfrm>
          <a:prstGeom prst="line">
            <a:avLst/>
          </a:prstGeom>
          <a:noFill/>
          <a:ln w="57150">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29" name="Line 22"/>
          <p:cNvSpPr>
            <a:spLocks noChangeShapeType="1"/>
          </p:cNvSpPr>
          <p:nvPr/>
        </p:nvSpPr>
        <p:spPr bwMode="auto">
          <a:xfrm>
            <a:off x="1752600" y="2743200"/>
            <a:ext cx="0" cy="2286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30" name="AutoShape 23"/>
          <p:cNvSpPr>
            <a:spLocks noChangeArrowheads="1"/>
          </p:cNvSpPr>
          <p:nvPr/>
        </p:nvSpPr>
        <p:spPr bwMode="auto">
          <a:xfrm>
            <a:off x="1143000" y="914400"/>
            <a:ext cx="152400" cy="152400"/>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n-US"/>
          </a:p>
        </p:txBody>
      </p:sp>
      <p:sp>
        <p:nvSpPr>
          <p:cNvPr id="68631" name="Line 24"/>
          <p:cNvSpPr>
            <a:spLocks noChangeShapeType="1"/>
          </p:cNvSpPr>
          <p:nvPr/>
        </p:nvSpPr>
        <p:spPr bwMode="auto">
          <a:xfrm flipV="1">
            <a:off x="152400" y="2895600"/>
            <a:ext cx="762000" cy="914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5" name="Line 25"/>
          <p:cNvSpPr>
            <a:spLocks noChangeShapeType="1"/>
          </p:cNvSpPr>
          <p:nvPr/>
        </p:nvSpPr>
        <p:spPr bwMode="auto">
          <a:xfrm>
            <a:off x="5257800" y="3124200"/>
            <a:ext cx="914400" cy="76200"/>
          </a:xfrm>
          <a:prstGeom prst="line">
            <a:avLst/>
          </a:prstGeom>
          <a:noFill/>
          <a:ln w="57150" cmpd="thinThick">
            <a:solidFill>
              <a:srgbClr val="FF6666"/>
            </a:solidFill>
            <a:round/>
            <a:headEnd/>
            <a:tailEnd type="triangle" w="med" len="med"/>
          </a:ln>
          <a:effectLst>
            <a:outerShdw blurRad="63500" dist="107763" dir="13500000" algn="ctr" rotWithShape="0">
              <a:srgbClr val="000000">
                <a:alpha val="74998"/>
              </a:srgbClr>
            </a:outerShdw>
          </a:effectLst>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68633" name="Rectangle 26"/>
          <p:cNvSpPr>
            <a:spLocks noChangeArrowheads="1"/>
          </p:cNvSpPr>
          <p:nvPr/>
        </p:nvSpPr>
        <p:spPr bwMode="auto">
          <a:xfrm>
            <a:off x="5715000" y="4572000"/>
            <a:ext cx="2514600" cy="9906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71707" name="AutoShape 27"/>
          <p:cNvSpPr>
            <a:spLocks noChangeArrowheads="1"/>
          </p:cNvSpPr>
          <p:nvPr/>
        </p:nvSpPr>
        <p:spPr bwMode="auto">
          <a:xfrm>
            <a:off x="6477000" y="4191000"/>
            <a:ext cx="1981200" cy="762000"/>
          </a:xfrm>
          <a:prstGeom prst="parallelogram">
            <a:avLst>
              <a:gd name="adj" fmla="val 65000"/>
            </a:avLst>
          </a:prstGeom>
          <a:solidFill>
            <a:srgbClr val="99FF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9FF00"/>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fontAlgn="auto">
              <a:spcBef>
                <a:spcPts val="0"/>
              </a:spcBef>
              <a:spcAft>
                <a:spcPts val="0"/>
              </a:spcAft>
              <a:defRPr/>
            </a:pPr>
            <a:endParaRPr lang="en-US">
              <a:latin typeface="+mn-lt"/>
              <a:ea typeface="+mn-ea"/>
              <a:cs typeface="+mn-cs"/>
            </a:endParaRPr>
          </a:p>
        </p:txBody>
      </p:sp>
      <p:sp>
        <p:nvSpPr>
          <p:cNvPr id="71708" name="AutoShape 28"/>
          <p:cNvSpPr>
            <a:spLocks noChangeArrowheads="1"/>
          </p:cNvSpPr>
          <p:nvPr/>
        </p:nvSpPr>
        <p:spPr bwMode="auto">
          <a:xfrm>
            <a:off x="6629400" y="4343400"/>
            <a:ext cx="2362200" cy="609600"/>
          </a:xfrm>
          <a:prstGeom prst="parallelogram">
            <a:avLst>
              <a:gd name="adj" fmla="val 183811"/>
            </a:avLst>
          </a:prstGeom>
          <a:solidFill>
            <a:srgbClr val="00FF33"/>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00FF33"/>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fontAlgn="auto">
              <a:spcBef>
                <a:spcPts val="0"/>
              </a:spcBef>
              <a:spcAft>
                <a:spcPts val="0"/>
              </a:spcAft>
              <a:defRPr/>
            </a:pPr>
            <a:endParaRPr lang="en-US">
              <a:latin typeface="+mn-lt"/>
              <a:ea typeface="+mn-ea"/>
              <a:cs typeface="+mn-cs"/>
            </a:endParaRPr>
          </a:p>
        </p:txBody>
      </p:sp>
      <p:sp>
        <p:nvSpPr>
          <p:cNvPr id="68636" name="Text Box 29"/>
          <p:cNvSpPr txBox="1">
            <a:spLocks noChangeArrowheads="1"/>
          </p:cNvSpPr>
          <p:nvPr/>
        </p:nvSpPr>
        <p:spPr bwMode="auto">
          <a:xfrm>
            <a:off x="6858000" y="4267200"/>
            <a:ext cx="4572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a:t>1</a:t>
            </a:r>
            <a:endParaRPr lang="en-US" sz="1800"/>
          </a:p>
        </p:txBody>
      </p:sp>
      <p:sp>
        <p:nvSpPr>
          <p:cNvPr id="68637" name="Text Box 30"/>
          <p:cNvSpPr txBox="1">
            <a:spLocks noChangeArrowheads="1"/>
          </p:cNvSpPr>
          <p:nvPr/>
        </p:nvSpPr>
        <p:spPr bwMode="auto">
          <a:xfrm>
            <a:off x="7696200" y="4495800"/>
            <a:ext cx="5334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a:t>2</a:t>
            </a:r>
            <a:endParaRPr lang="en-US" sz="1800"/>
          </a:p>
        </p:txBody>
      </p:sp>
      <p:sp>
        <p:nvSpPr>
          <p:cNvPr id="68638" name="Text Box 31"/>
          <p:cNvSpPr txBox="1">
            <a:spLocks noChangeArrowheads="1"/>
          </p:cNvSpPr>
          <p:nvPr/>
        </p:nvSpPr>
        <p:spPr bwMode="auto">
          <a:xfrm>
            <a:off x="6781800" y="5257800"/>
            <a:ext cx="1371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time</a:t>
            </a:r>
          </a:p>
        </p:txBody>
      </p:sp>
      <p:sp>
        <p:nvSpPr>
          <p:cNvPr id="68639" name="Line 32"/>
          <p:cNvSpPr>
            <a:spLocks noChangeShapeType="1"/>
          </p:cNvSpPr>
          <p:nvPr/>
        </p:nvSpPr>
        <p:spPr bwMode="auto">
          <a:xfrm>
            <a:off x="7543800" y="5486400"/>
            <a:ext cx="3810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8640" name="Text Box 33"/>
          <p:cNvSpPr txBox="1">
            <a:spLocks noChangeArrowheads="1"/>
          </p:cNvSpPr>
          <p:nvPr/>
        </p:nvSpPr>
        <p:spPr bwMode="auto">
          <a:xfrm>
            <a:off x="6096000" y="4876800"/>
            <a:ext cx="6096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800" b="1"/>
              <a:t>B</a:t>
            </a:r>
            <a:endParaRPr lang="en-US" sz="1800"/>
          </a:p>
        </p:txBody>
      </p:sp>
      <p:sp>
        <p:nvSpPr>
          <p:cNvPr id="68641" name="AutoShape 34"/>
          <p:cNvSpPr>
            <a:spLocks noChangeArrowheads="1"/>
          </p:cNvSpPr>
          <p:nvPr/>
        </p:nvSpPr>
        <p:spPr bwMode="auto">
          <a:xfrm rot="-1443233">
            <a:off x="4191000" y="4876800"/>
            <a:ext cx="838200" cy="381000"/>
          </a:xfrm>
          <a:prstGeom prst="rightArrow">
            <a:avLst>
              <a:gd name="adj1" fmla="val 50000"/>
              <a:gd name="adj2" fmla="val 55000"/>
            </a:avLst>
          </a:prstGeom>
          <a:solidFill>
            <a:schemeClr val="accent1"/>
          </a:solidFill>
          <a:ln w="9525">
            <a:solidFill>
              <a:schemeClr val="tx1"/>
            </a:solidFill>
            <a:miter lim="800000"/>
            <a:headEnd/>
            <a:tailEnd/>
          </a:ln>
        </p:spPr>
        <p:txBody>
          <a:bodyPr wrap="none" anchor="ctr"/>
          <a:lstStyle/>
          <a:p>
            <a:endParaRPr lang="en-US"/>
          </a:p>
        </p:txBody>
      </p:sp>
      <p:sp>
        <p:nvSpPr>
          <p:cNvPr id="68642" name="Text Box 35"/>
          <p:cNvSpPr txBox="1">
            <a:spLocks noChangeArrowheads="1"/>
          </p:cNvSpPr>
          <p:nvPr/>
        </p:nvSpPr>
        <p:spPr bwMode="auto">
          <a:xfrm>
            <a:off x="304800" y="5410200"/>
            <a:ext cx="15240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900"/>
              <a:t>Cross-grain</a:t>
            </a:r>
            <a:endParaRPr lang="en-US" sz="1800"/>
          </a:p>
        </p:txBody>
      </p:sp>
      <p:sp>
        <p:nvSpPr>
          <p:cNvPr id="68643" name="Text Box 36"/>
          <p:cNvSpPr txBox="1">
            <a:spLocks noChangeArrowheads="1"/>
          </p:cNvSpPr>
          <p:nvPr/>
        </p:nvSpPr>
        <p:spPr bwMode="auto">
          <a:xfrm>
            <a:off x="533400" y="6172200"/>
            <a:ext cx="4953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solidFill>
                  <a:srgbClr val="FF3333"/>
                </a:solidFill>
              </a:rPr>
              <a:t>Shear-driven melt segregation</a:t>
            </a:r>
            <a:endParaRPr lang="en-US" sz="18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ctrTitle"/>
          </p:nvPr>
        </p:nvSpPr>
        <p:spPr>
          <a:xfrm>
            <a:off x="306388" y="644525"/>
            <a:ext cx="7772400" cy="1470025"/>
          </a:xfrm>
        </p:spPr>
        <p:txBody>
          <a:bodyPr/>
          <a:lstStyle/>
          <a:p>
            <a:pPr eaLnBrk="1" hangingPunct="1"/>
            <a:r>
              <a:rPr lang="en-US">
                <a:latin typeface="Calibri" charset="0"/>
              </a:rPr>
              <a:t>Santa Barbara</a:t>
            </a:r>
            <a:br>
              <a:rPr lang="en-US">
                <a:latin typeface="Calibri" charset="0"/>
              </a:rPr>
            </a:br>
            <a:r>
              <a:rPr lang="en-US">
                <a:latin typeface="Calibri" charset="0"/>
              </a:rPr>
              <a:t>April 2012</a:t>
            </a:r>
          </a:p>
        </p:txBody>
      </p:sp>
      <p:sp>
        <p:nvSpPr>
          <p:cNvPr id="3" name="Subtitle 2"/>
          <p:cNvSpPr>
            <a:spLocks noGrp="1"/>
          </p:cNvSpPr>
          <p:nvPr>
            <p:ph type="subTitle" idx="1"/>
          </p:nvPr>
        </p:nvSpPr>
        <p:spPr>
          <a:xfrm>
            <a:off x="598488" y="2455863"/>
            <a:ext cx="6400800" cy="1752600"/>
          </a:xfrm>
        </p:spPr>
        <p:txBody>
          <a:bodyPr rtlCol="0">
            <a:normAutofit/>
          </a:bodyPr>
          <a:lstStyle/>
          <a:p>
            <a:pPr eaLnBrk="1" fontAlgn="auto" hangingPunct="1">
              <a:spcAft>
                <a:spcPts val="0"/>
              </a:spcAft>
              <a:buFont typeface="Arial"/>
              <a:buNone/>
              <a:defRPr/>
            </a:pPr>
            <a:r>
              <a:rPr lang="en-US" sz="3600" i="1" dirty="0" smtClean="0">
                <a:ea typeface="+mn-ea"/>
                <a:cs typeface="+mn-cs"/>
              </a:rPr>
              <a:t>The tale of the plume…</a:t>
            </a:r>
          </a:p>
          <a:p>
            <a:pPr eaLnBrk="1" fontAlgn="auto" hangingPunct="1">
              <a:spcAft>
                <a:spcPts val="0"/>
              </a:spcAft>
              <a:buFont typeface="Arial"/>
              <a:buNone/>
              <a:defRPr/>
            </a:pPr>
            <a:r>
              <a:rPr lang="en-US" sz="3600" i="1" dirty="0" smtClean="0">
                <a:ea typeface="+mn-ea"/>
                <a:cs typeface="+mn-cs"/>
              </a:rPr>
              <a:t>Don L. Anderson</a:t>
            </a:r>
          </a:p>
        </p:txBody>
      </p:sp>
      <p:sp>
        <p:nvSpPr>
          <p:cNvPr id="19459" name="TextBox 3"/>
          <p:cNvSpPr txBox="1">
            <a:spLocks noChangeArrowheads="1"/>
          </p:cNvSpPr>
          <p:nvPr/>
        </p:nvSpPr>
        <p:spPr bwMode="auto">
          <a:xfrm>
            <a:off x="598488" y="4335463"/>
            <a:ext cx="79994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dirty="0"/>
              <a:t>Paradigms, </a:t>
            </a:r>
            <a:r>
              <a:rPr lang="en-US" sz="2800" dirty="0" err="1"/>
              <a:t>Polywater</a:t>
            </a:r>
            <a:r>
              <a:rPr lang="en-US" sz="2800" dirty="0"/>
              <a:t>, Piltdown, Phlogiston, </a:t>
            </a:r>
            <a:r>
              <a:rPr lang="en-US" sz="2800" dirty="0" smtClean="0"/>
              <a:t>Ptolemy, Parables…</a:t>
            </a:r>
            <a:r>
              <a:rPr lang="en-US" sz="2800" dirty="0"/>
              <a:t>vs. Physics &amp; Plato</a:t>
            </a:r>
          </a:p>
        </p:txBody>
      </p:sp>
      <p:sp>
        <p:nvSpPr>
          <p:cNvPr id="19460" name="Rectangle 4"/>
          <p:cNvSpPr>
            <a:spLocks noChangeArrowheads="1"/>
          </p:cNvSpPr>
          <p:nvPr/>
        </p:nvSpPr>
        <p:spPr bwMode="auto">
          <a:xfrm>
            <a:off x="766763" y="5491163"/>
            <a:ext cx="740381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dirty="0"/>
              <a:t>But first, </a:t>
            </a:r>
            <a:r>
              <a:rPr lang="en-US" sz="2800" dirty="0" smtClean="0"/>
              <a:t>an overview, some </a:t>
            </a:r>
            <a:r>
              <a:rPr lang="en-US" sz="2800" dirty="0"/>
              <a:t>poetry &amp; philosophy</a:t>
            </a:r>
            <a:r>
              <a:rPr lang="en-US" sz="2800" dirty="0" smtClean="0"/>
              <a:t>,</a:t>
            </a:r>
          </a:p>
          <a:p>
            <a:r>
              <a:rPr lang="en-US" sz="2800" dirty="0" smtClean="0"/>
              <a:t> </a:t>
            </a:r>
            <a:r>
              <a:rPr lang="en-US" sz="2800" dirty="0"/>
              <a:t>then Physics</a:t>
            </a:r>
          </a:p>
        </p:txBody>
      </p:sp>
      <p:pic>
        <p:nvPicPr>
          <p:cNvPr id="2" name="Picture 1"/>
          <p:cNvPicPr>
            <a:picLocks noChangeAspect="1"/>
          </p:cNvPicPr>
          <p:nvPr/>
        </p:nvPicPr>
        <p:blipFill>
          <a:blip r:embed="rId2"/>
          <a:stretch>
            <a:fillRect/>
          </a:stretch>
        </p:blipFill>
        <p:spPr>
          <a:xfrm>
            <a:off x="6413500" y="527050"/>
            <a:ext cx="2603500" cy="3175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2"/>
          <p:cNvSpPr>
            <a:spLocks noChangeShapeType="1"/>
          </p:cNvSpPr>
          <p:nvPr/>
        </p:nvSpPr>
        <p:spPr bwMode="auto">
          <a:xfrm>
            <a:off x="2590800" y="1905000"/>
            <a:ext cx="3048000" cy="0"/>
          </a:xfrm>
          <a:prstGeom prst="line">
            <a:avLst/>
          </a:prstGeom>
          <a:noFill/>
          <a:ln w="76200">
            <a:solidFill>
              <a:schemeClr val="accent1"/>
            </a:solidFill>
            <a:round/>
            <a:headEnd/>
            <a:tailEnd/>
          </a:ln>
          <a:effectLst/>
          <a:scene3d>
            <a:camera prst="legacyObliqueTopRight"/>
            <a:lightRig rig="legacyFlat3" dir="b"/>
          </a:scene3d>
          <a:sp3d extrusionH="430200" prstMaterial="legacyMatte">
            <a:bevelT w="13500" h="13500" prst="angle"/>
            <a:bevelB w="13500" h="13500" prst="angle"/>
            <a:extrusionClr>
              <a:schemeClr val="accent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fontAlgn="auto">
              <a:spcBef>
                <a:spcPts val="0"/>
              </a:spcBef>
              <a:spcAft>
                <a:spcPts val="0"/>
              </a:spcAft>
              <a:defRPr/>
            </a:pPr>
            <a:endParaRPr lang="en-US">
              <a:latin typeface="+mn-lt"/>
              <a:ea typeface="+mn-ea"/>
              <a:cs typeface="+mn-cs"/>
            </a:endParaRPr>
          </a:p>
        </p:txBody>
      </p:sp>
      <p:sp>
        <p:nvSpPr>
          <p:cNvPr id="8195" name="Line 3"/>
          <p:cNvSpPr>
            <a:spLocks noChangeShapeType="1"/>
          </p:cNvSpPr>
          <p:nvPr/>
        </p:nvSpPr>
        <p:spPr bwMode="auto">
          <a:xfrm flipV="1">
            <a:off x="2819400" y="2209800"/>
            <a:ext cx="2362200" cy="0"/>
          </a:xfrm>
          <a:prstGeom prst="line">
            <a:avLst/>
          </a:prstGeom>
          <a:noFill/>
          <a:ln w="19050">
            <a:solidFill>
              <a:schemeClr val="accent2"/>
            </a:solidFill>
            <a:round/>
            <a:headEnd/>
            <a:tailEnd type="triangle" w="med" len="med"/>
          </a:ln>
          <a:effectLst/>
          <a:scene3d>
            <a:camera prst="legacyObliqueTopRight"/>
            <a:lightRig rig="legacyFlat3" dir="b"/>
          </a:scene3d>
          <a:sp3d extrusionH="430200" prstMaterial="legacyMatte">
            <a:bevelT w="13500" h="13500" prst="angle"/>
            <a:bevelB w="13500" h="13500" prst="angle"/>
            <a:extrusionClr>
              <a:schemeClr val="accent2"/>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fontAlgn="auto">
              <a:spcBef>
                <a:spcPts val="0"/>
              </a:spcBef>
              <a:spcAft>
                <a:spcPts val="0"/>
              </a:spcAft>
              <a:defRPr/>
            </a:pPr>
            <a:endParaRPr lang="en-US">
              <a:latin typeface="+mn-lt"/>
              <a:ea typeface="+mn-ea"/>
              <a:cs typeface="+mn-cs"/>
            </a:endParaRPr>
          </a:p>
        </p:txBody>
      </p:sp>
      <p:sp>
        <p:nvSpPr>
          <p:cNvPr id="8196" name="Line 4"/>
          <p:cNvSpPr>
            <a:spLocks noChangeShapeType="1"/>
          </p:cNvSpPr>
          <p:nvPr/>
        </p:nvSpPr>
        <p:spPr bwMode="auto">
          <a:xfrm>
            <a:off x="2743200" y="2514600"/>
            <a:ext cx="1752600" cy="0"/>
          </a:xfrm>
          <a:prstGeom prst="line">
            <a:avLst/>
          </a:prstGeom>
          <a:noFill/>
          <a:ln w="28575">
            <a:solidFill>
              <a:srgbClr val="3333CC"/>
            </a:solidFill>
            <a:round/>
            <a:headEnd/>
            <a:tailEnd type="triangle" w="med" len="med"/>
          </a:ln>
          <a:effectLst/>
          <a:scene3d>
            <a:camera prst="legacyObliqueTopRight"/>
            <a:lightRig rig="legacyFlat3" dir="b"/>
          </a:scene3d>
          <a:sp3d extrusionH="430200" prstMaterial="legacyMatte">
            <a:bevelT w="13500" h="13500" prst="angle"/>
            <a:bevelB w="13500" h="13500" prst="angle"/>
            <a:extrusionClr>
              <a:srgbClr val="3333CC"/>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fontAlgn="auto">
              <a:spcBef>
                <a:spcPts val="0"/>
              </a:spcBef>
              <a:spcAft>
                <a:spcPts val="0"/>
              </a:spcAft>
              <a:defRPr/>
            </a:pPr>
            <a:endParaRPr lang="en-US">
              <a:latin typeface="+mn-lt"/>
              <a:ea typeface="+mn-ea"/>
              <a:cs typeface="+mn-cs"/>
            </a:endParaRPr>
          </a:p>
        </p:txBody>
      </p:sp>
      <p:sp>
        <p:nvSpPr>
          <p:cNvPr id="8197" name="Line 5"/>
          <p:cNvSpPr>
            <a:spLocks noChangeShapeType="1"/>
          </p:cNvSpPr>
          <p:nvPr/>
        </p:nvSpPr>
        <p:spPr bwMode="auto">
          <a:xfrm>
            <a:off x="2743200" y="2895600"/>
            <a:ext cx="1295400" cy="0"/>
          </a:xfrm>
          <a:prstGeom prst="line">
            <a:avLst/>
          </a:prstGeom>
          <a:noFill/>
          <a:ln w="76200">
            <a:solidFill>
              <a:srgbClr val="FFFF00"/>
            </a:solidFill>
            <a:round/>
            <a:headEnd/>
            <a:tailEnd type="triangle" w="med" len="med"/>
          </a:ln>
          <a:effectLst/>
          <a:scene3d>
            <a:camera prst="legacyObliqueTopRight"/>
            <a:lightRig rig="legacyFlat3" dir="b"/>
          </a:scene3d>
          <a:sp3d extrusionH="4302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fontAlgn="auto">
              <a:spcBef>
                <a:spcPts val="0"/>
              </a:spcBef>
              <a:spcAft>
                <a:spcPts val="0"/>
              </a:spcAft>
              <a:defRPr/>
            </a:pPr>
            <a:endParaRPr lang="en-US">
              <a:latin typeface="+mn-lt"/>
              <a:ea typeface="+mn-ea"/>
              <a:cs typeface="+mn-cs"/>
            </a:endParaRPr>
          </a:p>
        </p:txBody>
      </p:sp>
      <p:sp>
        <p:nvSpPr>
          <p:cNvPr id="8198" name="Line 6"/>
          <p:cNvSpPr>
            <a:spLocks noChangeShapeType="1"/>
          </p:cNvSpPr>
          <p:nvPr/>
        </p:nvSpPr>
        <p:spPr bwMode="auto">
          <a:xfrm>
            <a:off x="2743200" y="3276600"/>
            <a:ext cx="838200" cy="0"/>
          </a:xfrm>
          <a:prstGeom prst="line">
            <a:avLst/>
          </a:prstGeom>
          <a:noFill/>
          <a:ln w="57150">
            <a:solidFill>
              <a:srgbClr val="FF3399"/>
            </a:solidFill>
            <a:round/>
            <a:headEnd/>
            <a:tailEnd type="triangle" w="med" len="med"/>
          </a:ln>
          <a:effectLst/>
          <a:scene3d>
            <a:camera prst="legacyObliqueTopRight"/>
            <a:lightRig rig="legacyFlat3" dir="b"/>
          </a:scene3d>
          <a:sp3d extrusionH="430200" prstMaterial="legacyMatte">
            <a:bevelT w="13500" h="13500" prst="angle"/>
            <a:bevelB w="13500" h="13500" prst="angle"/>
            <a:extrusionClr>
              <a:srgbClr val="FF3399"/>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fontAlgn="auto">
              <a:spcBef>
                <a:spcPts val="0"/>
              </a:spcBef>
              <a:spcAft>
                <a:spcPts val="0"/>
              </a:spcAft>
              <a:defRPr/>
            </a:pPr>
            <a:endParaRPr lang="en-US">
              <a:latin typeface="+mn-lt"/>
              <a:ea typeface="+mn-ea"/>
              <a:cs typeface="+mn-cs"/>
            </a:endParaRPr>
          </a:p>
        </p:txBody>
      </p:sp>
      <p:sp>
        <p:nvSpPr>
          <p:cNvPr id="8199" name="Line 7"/>
          <p:cNvSpPr>
            <a:spLocks noChangeShapeType="1"/>
          </p:cNvSpPr>
          <p:nvPr/>
        </p:nvSpPr>
        <p:spPr bwMode="auto">
          <a:xfrm>
            <a:off x="2743200" y="3733800"/>
            <a:ext cx="381000" cy="0"/>
          </a:xfrm>
          <a:prstGeom prst="line">
            <a:avLst/>
          </a:prstGeom>
          <a:noFill/>
          <a:ln w="38100">
            <a:solidFill>
              <a:srgbClr val="FF3333"/>
            </a:solidFill>
            <a:round/>
            <a:headEnd/>
            <a:tailEnd type="triangle" w="med" len="med"/>
          </a:ln>
          <a:effectLst/>
          <a:scene3d>
            <a:camera prst="legacyObliqueTopRight"/>
            <a:lightRig rig="legacyFlat3" dir="b"/>
          </a:scene3d>
          <a:sp3d extrusionH="430200" prstMaterial="legacyMatte">
            <a:bevelT w="13500" h="13500" prst="angle"/>
            <a:bevelB w="13500" h="13500" prst="angle"/>
            <a:extrusionClr>
              <a:srgbClr val="FF3333"/>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fontAlgn="auto">
              <a:spcBef>
                <a:spcPts val="0"/>
              </a:spcBef>
              <a:spcAft>
                <a:spcPts val="0"/>
              </a:spcAft>
              <a:defRPr/>
            </a:pPr>
            <a:endParaRPr lang="en-US">
              <a:latin typeface="+mn-lt"/>
              <a:ea typeface="+mn-ea"/>
              <a:cs typeface="+mn-cs"/>
            </a:endParaRPr>
          </a:p>
        </p:txBody>
      </p:sp>
      <p:sp>
        <p:nvSpPr>
          <p:cNvPr id="70663" name="Text Box 8"/>
          <p:cNvSpPr txBox="1">
            <a:spLocks noChangeArrowheads="1"/>
          </p:cNvSpPr>
          <p:nvPr/>
        </p:nvSpPr>
        <p:spPr bwMode="auto">
          <a:xfrm>
            <a:off x="1143000" y="3581400"/>
            <a:ext cx="10668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a:solidFill>
                  <a:srgbClr val="CC0033"/>
                </a:solidFill>
                <a:latin typeface="Arial" charset="0"/>
              </a:rPr>
              <a:t>HOT</a:t>
            </a:r>
            <a:endParaRPr lang="en-US" sz="3200">
              <a:latin typeface="Arial" charset="0"/>
            </a:endParaRPr>
          </a:p>
        </p:txBody>
      </p:sp>
      <p:sp>
        <p:nvSpPr>
          <p:cNvPr id="8201" name="AutoShape 9"/>
          <p:cNvSpPr>
            <a:spLocks noChangeArrowheads="1"/>
          </p:cNvSpPr>
          <p:nvPr/>
        </p:nvSpPr>
        <p:spPr bwMode="auto">
          <a:xfrm>
            <a:off x="7391400" y="1828800"/>
            <a:ext cx="1219200" cy="685800"/>
          </a:xfrm>
          <a:prstGeom prst="rightArrow">
            <a:avLst>
              <a:gd name="adj1" fmla="val 50000"/>
              <a:gd name="adj2" fmla="val 44444"/>
            </a:avLst>
          </a:prstGeom>
          <a:solidFill>
            <a:schemeClr val="accent1"/>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fontAlgn="auto">
              <a:spcBef>
                <a:spcPts val="0"/>
              </a:spcBef>
              <a:spcAft>
                <a:spcPts val="0"/>
              </a:spcAft>
              <a:defRPr/>
            </a:pPr>
            <a:endParaRPr lang="en-US">
              <a:latin typeface="+mn-lt"/>
              <a:ea typeface="+mn-ea"/>
              <a:cs typeface="+mn-cs"/>
            </a:endParaRPr>
          </a:p>
        </p:txBody>
      </p:sp>
      <p:sp>
        <p:nvSpPr>
          <p:cNvPr id="70665" name="AutoShape 10"/>
          <p:cNvSpPr>
            <a:spLocks noChangeArrowheads="1"/>
          </p:cNvSpPr>
          <p:nvPr/>
        </p:nvSpPr>
        <p:spPr bwMode="auto">
          <a:xfrm>
            <a:off x="5486400" y="1676400"/>
            <a:ext cx="1752600" cy="1219200"/>
          </a:xfrm>
          <a:prstGeom prst="cube">
            <a:avLst>
              <a:gd name="adj" fmla="val 25000"/>
            </a:avLst>
          </a:prstGeom>
          <a:solidFill>
            <a:schemeClr val="bg2"/>
          </a:solidFill>
          <a:ln w="9525">
            <a:solidFill>
              <a:schemeClr val="bg2"/>
            </a:solidFill>
            <a:miter lim="800000"/>
            <a:headEnd/>
            <a:tailEnd/>
          </a:ln>
        </p:spPr>
        <p:txBody>
          <a:bodyPr wrap="none" anchor="ctr"/>
          <a:lstStyle/>
          <a:p>
            <a:endParaRPr lang="en-US"/>
          </a:p>
        </p:txBody>
      </p:sp>
      <p:sp>
        <p:nvSpPr>
          <p:cNvPr id="70666" name="AutoShape 11"/>
          <p:cNvSpPr>
            <a:spLocks noChangeArrowheads="1"/>
          </p:cNvSpPr>
          <p:nvPr/>
        </p:nvSpPr>
        <p:spPr bwMode="auto">
          <a:xfrm>
            <a:off x="7086600" y="1828800"/>
            <a:ext cx="1066800" cy="533400"/>
          </a:xfrm>
          <a:prstGeom prst="cube">
            <a:avLst>
              <a:gd name="adj" fmla="val 25000"/>
            </a:avLst>
          </a:prstGeom>
          <a:solidFill>
            <a:schemeClr val="bg2"/>
          </a:solidFill>
          <a:ln w="9525">
            <a:solidFill>
              <a:schemeClr val="bg2"/>
            </a:solidFill>
            <a:miter lim="800000"/>
            <a:headEnd/>
            <a:tailEnd/>
          </a:ln>
        </p:spPr>
        <p:txBody>
          <a:bodyPr wrap="none" anchor="ctr"/>
          <a:lstStyle/>
          <a:p>
            <a:endParaRPr lang="en-US"/>
          </a:p>
        </p:txBody>
      </p:sp>
      <p:cxnSp>
        <p:nvCxnSpPr>
          <p:cNvPr id="8204" name="AutoShape 12"/>
          <p:cNvCxnSpPr>
            <a:cxnSpLocks noChangeShapeType="1"/>
          </p:cNvCxnSpPr>
          <p:nvPr/>
        </p:nvCxnSpPr>
        <p:spPr bwMode="auto">
          <a:xfrm flipV="1">
            <a:off x="5638800" y="3124200"/>
            <a:ext cx="2971800" cy="914400"/>
          </a:xfrm>
          <a:prstGeom prst="bentConnector3">
            <a:avLst>
              <a:gd name="adj1" fmla="val 50000"/>
            </a:avLst>
          </a:prstGeom>
          <a:noFill/>
          <a:ln w="9525">
            <a:solidFill>
              <a:srgbClr val="FF3333"/>
            </a:solidFill>
            <a:miter lim="800000"/>
            <a:headEnd/>
            <a:tailEnd type="triangle" w="med" len="med"/>
          </a:ln>
          <a:effectLst/>
          <a:scene3d>
            <a:camera prst="legacyObliqueTopRight"/>
            <a:lightRig rig="legacyFlat3" dir="b"/>
          </a:scene3d>
          <a:sp3d extrusionH="430200" prstMaterial="legacyMatte">
            <a:bevelT w="13500" h="13500" prst="angle"/>
            <a:bevelB w="13500" h="13500" prst="angle"/>
            <a:extrusionClr>
              <a:srgbClr val="FF3333"/>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8205" name="Line 13"/>
          <p:cNvSpPr>
            <a:spLocks noChangeShapeType="1"/>
          </p:cNvSpPr>
          <p:nvPr/>
        </p:nvSpPr>
        <p:spPr bwMode="auto">
          <a:xfrm>
            <a:off x="3962400" y="1828800"/>
            <a:ext cx="2819400" cy="0"/>
          </a:xfrm>
          <a:prstGeom prst="line">
            <a:avLst/>
          </a:prstGeom>
          <a:noFill/>
          <a:ln w="19050">
            <a:solidFill>
              <a:schemeClr val="bg2"/>
            </a:solidFill>
            <a:round/>
            <a:headEnd/>
            <a:tailEnd type="triangle" w="med" len="med"/>
          </a:ln>
          <a:effectLst/>
          <a:scene3d>
            <a:camera prst="legacyObliqueTopRight"/>
            <a:lightRig rig="legacyFlat3" dir="b"/>
          </a:scene3d>
          <a:sp3d extrusionH="430200" prstMaterial="legacyMatte">
            <a:bevelT w="13500" h="13500" prst="angle"/>
            <a:bevelB w="13500" h="13500" prst="angle"/>
            <a:extrusionClr>
              <a:schemeClr val="bg2"/>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fontAlgn="auto">
              <a:spcBef>
                <a:spcPts val="0"/>
              </a:spcBef>
              <a:spcAft>
                <a:spcPts val="0"/>
              </a:spcAft>
              <a:defRPr/>
            </a:pPr>
            <a:endParaRPr lang="en-US">
              <a:latin typeface="+mn-lt"/>
              <a:ea typeface="+mn-ea"/>
              <a:cs typeface="+mn-cs"/>
            </a:endParaRPr>
          </a:p>
        </p:txBody>
      </p:sp>
      <p:sp>
        <p:nvSpPr>
          <p:cNvPr id="70669" name="Text Box 14"/>
          <p:cNvSpPr txBox="1">
            <a:spLocks noChangeArrowheads="1"/>
          </p:cNvSpPr>
          <p:nvPr/>
        </p:nvSpPr>
        <p:spPr bwMode="auto">
          <a:xfrm>
            <a:off x="381000" y="762000"/>
            <a:ext cx="77724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a:latin typeface="Arial" charset="0"/>
              </a:rPr>
              <a:t>*</a:t>
            </a:r>
            <a:r>
              <a:rPr lang="en-US" sz="2000">
                <a:solidFill>
                  <a:srgbClr val="FF0000"/>
                </a:solidFill>
                <a:latin typeface="Arial" charset="0"/>
              </a:rPr>
              <a:t>Laminated Lithologies with Aligned Melt Accumulations</a:t>
            </a:r>
            <a:endParaRPr lang="en-US">
              <a:latin typeface="Arial" charset="0"/>
            </a:endParaRPr>
          </a:p>
        </p:txBody>
      </p:sp>
      <p:sp>
        <p:nvSpPr>
          <p:cNvPr id="70670" name="Text Box 15"/>
          <p:cNvSpPr txBox="1">
            <a:spLocks noChangeArrowheads="1"/>
          </p:cNvSpPr>
          <p:nvPr/>
        </p:nvSpPr>
        <p:spPr bwMode="auto">
          <a:xfrm>
            <a:off x="381000" y="152400"/>
            <a:ext cx="2743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LLAMA Model*</a:t>
            </a:r>
          </a:p>
        </p:txBody>
      </p:sp>
      <p:sp>
        <p:nvSpPr>
          <p:cNvPr id="70671" name="Line 16"/>
          <p:cNvSpPr>
            <a:spLocks noChangeShapeType="1"/>
          </p:cNvSpPr>
          <p:nvPr/>
        </p:nvSpPr>
        <p:spPr bwMode="auto">
          <a:xfrm flipV="1">
            <a:off x="3429000" y="1828800"/>
            <a:ext cx="304800" cy="2362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0672" name="Line 17"/>
          <p:cNvSpPr>
            <a:spLocks noChangeShapeType="1"/>
          </p:cNvSpPr>
          <p:nvPr/>
        </p:nvSpPr>
        <p:spPr bwMode="auto">
          <a:xfrm flipV="1">
            <a:off x="3810000" y="1828800"/>
            <a:ext cx="1600200" cy="24384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0673" name="Line 18"/>
          <p:cNvSpPr>
            <a:spLocks noChangeShapeType="1"/>
          </p:cNvSpPr>
          <p:nvPr/>
        </p:nvSpPr>
        <p:spPr bwMode="auto">
          <a:xfrm flipV="1">
            <a:off x="4191000" y="1828800"/>
            <a:ext cx="1600200" cy="24384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0674" name="Line 19"/>
          <p:cNvSpPr>
            <a:spLocks noChangeShapeType="1"/>
          </p:cNvSpPr>
          <p:nvPr/>
        </p:nvSpPr>
        <p:spPr bwMode="auto">
          <a:xfrm flipV="1">
            <a:off x="4724400" y="1828800"/>
            <a:ext cx="1600200" cy="24384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0675" name="Line 20"/>
          <p:cNvSpPr>
            <a:spLocks noChangeShapeType="1"/>
          </p:cNvSpPr>
          <p:nvPr/>
        </p:nvSpPr>
        <p:spPr bwMode="auto">
          <a:xfrm flipV="1">
            <a:off x="5334000" y="1828800"/>
            <a:ext cx="1600200" cy="24384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0676" name="Text Box 21"/>
          <p:cNvSpPr txBox="1">
            <a:spLocks noChangeArrowheads="1"/>
          </p:cNvSpPr>
          <p:nvPr/>
        </p:nvSpPr>
        <p:spPr bwMode="auto">
          <a:xfrm>
            <a:off x="1295400" y="4267200"/>
            <a:ext cx="75438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3200">
                <a:solidFill>
                  <a:srgbClr val="FF0000"/>
                </a:solidFill>
                <a:latin typeface="Arial" charset="0"/>
              </a:rPr>
              <a:t>teleseismic rays</a:t>
            </a:r>
          </a:p>
          <a:p>
            <a:pPr eaLnBrk="1" hangingPunct="1">
              <a:spcBef>
                <a:spcPct val="50000"/>
              </a:spcBef>
            </a:pPr>
            <a:r>
              <a:rPr lang="en-US" sz="3200">
                <a:solidFill>
                  <a:srgbClr val="FF0000"/>
                </a:solidFill>
                <a:latin typeface="Arial" charset="0"/>
              </a:rPr>
              <a:t>Large lateral variation in </a:t>
            </a:r>
            <a:r>
              <a:rPr lang="en-US" sz="3200" i="1">
                <a:solidFill>
                  <a:srgbClr val="FF0000"/>
                </a:solidFill>
                <a:latin typeface="Arial" charset="0"/>
              </a:rPr>
              <a:t>relative</a:t>
            </a:r>
            <a:r>
              <a:rPr lang="en-US" sz="3200">
                <a:solidFill>
                  <a:srgbClr val="FF0000"/>
                </a:solidFill>
                <a:latin typeface="Arial" charset="0"/>
              </a:rPr>
              <a:t> delay times due to plate &amp; LVZ structure &amp; subplate anisotropy</a:t>
            </a:r>
            <a:endParaRPr lang="en-US">
              <a:latin typeface="Arial" charset="0"/>
            </a:endParaRPr>
          </a:p>
        </p:txBody>
      </p:sp>
      <p:sp>
        <p:nvSpPr>
          <p:cNvPr id="70677" name="Text Box 22"/>
          <p:cNvSpPr txBox="1">
            <a:spLocks noChangeArrowheads="1"/>
          </p:cNvSpPr>
          <p:nvPr/>
        </p:nvSpPr>
        <p:spPr bwMode="auto">
          <a:xfrm>
            <a:off x="3352800" y="1143000"/>
            <a:ext cx="14478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a:latin typeface="Arial" charset="0"/>
              </a:rPr>
              <a:t>SKS very late</a:t>
            </a:r>
            <a:endParaRPr lang="en-US">
              <a:latin typeface="Arial" charset="0"/>
            </a:endParaRPr>
          </a:p>
        </p:txBody>
      </p:sp>
      <p:sp>
        <p:nvSpPr>
          <p:cNvPr id="70678" name="Text Box 23"/>
          <p:cNvSpPr txBox="1">
            <a:spLocks noChangeArrowheads="1"/>
          </p:cNvSpPr>
          <p:nvPr/>
        </p:nvSpPr>
        <p:spPr bwMode="auto">
          <a:xfrm>
            <a:off x="6705600" y="1143000"/>
            <a:ext cx="9144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a:latin typeface="Arial" charset="0"/>
              </a:rPr>
              <a:t>S early</a:t>
            </a:r>
          </a:p>
        </p:txBody>
      </p:sp>
      <p:sp>
        <p:nvSpPr>
          <p:cNvPr id="70679" name="Text Box 24"/>
          <p:cNvSpPr txBox="1">
            <a:spLocks noChangeArrowheads="1"/>
          </p:cNvSpPr>
          <p:nvPr/>
        </p:nvSpPr>
        <p:spPr bwMode="auto">
          <a:xfrm>
            <a:off x="5410200" y="1066800"/>
            <a:ext cx="6858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a:latin typeface="Arial" charset="0"/>
              </a:rPr>
              <a:t>S late</a:t>
            </a:r>
            <a:endParaRPr lang="en-US">
              <a:latin typeface="Arial" charset="0"/>
            </a:endParaRPr>
          </a:p>
        </p:txBody>
      </p:sp>
      <p:sp>
        <p:nvSpPr>
          <p:cNvPr id="70680" name="Text Box 25"/>
          <p:cNvSpPr txBox="1">
            <a:spLocks noChangeArrowheads="1"/>
          </p:cNvSpPr>
          <p:nvPr/>
        </p:nvSpPr>
        <p:spPr bwMode="auto">
          <a:xfrm>
            <a:off x="2667000" y="228600"/>
            <a:ext cx="5867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explains large relative delay times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14400"/>
            <a:ext cx="7975600" cy="515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2706" name="Text Box 3"/>
          <p:cNvSpPr txBox="1">
            <a:spLocks noChangeArrowheads="1"/>
          </p:cNvSpPr>
          <p:nvPr/>
        </p:nvSpPr>
        <p:spPr bwMode="auto">
          <a:xfrm>
            <a:off x="6781800" y="304800"/>
            <a:ext cx="21336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400"/>
              <a:t>Base figure from Maggi</a:t>
            </a:r>
            <a:endParaRPr lang="en-US" sz="1600"/>
          </a:p>
        </p:txBody>
      </p:sp>
      <p:sp>
        <p:nvSpPr>
          <p:cNvPr id="160772" name="Line 4"/>
          <p:cNvSpPr>
            <a:spLocks noChangeShapeType="1"/>
          </p:cNvSpPr>
          <p:nvPr/>
        </p:nvSpPr>
        <p:spPr bwMode="auto">
          <a:xfrm flipH="1">
            <a:off x="1524000" y="6096000"/>
            <a:ext cx="1219200" cy="0"/>
          </a:xfrm>
          <a:prstGeom prst="line">
            <a:avLst/>
          </a:prstGeom>
          <a:noFill/>
          <a:ln w="57150" cmpd="thickThin">
            <a:solidFill>
              <a:srgbClr val="FF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0773" name="Text Box 5"/>
          <p:cNvSpPr txBox="1">
            <a:spLocks noChangeArrowheads="1"/>
          </p:cNvSpPr>
          <p:nvPr/>
        </p:nvSpPr>
        <p:spPr bwMode="auto">
          <a:xfrm>
            <a:off x="2819400" y="6019800"/>
            <a:ext cx="228600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solidFill>
                  <a:srgbClr val="FF0033"/>
                </a:solidFill>
              </a:rPr>
              <a:t>More &amp; thicker melt-rich layers</a:t>
            </a:r>
            <a:endParaRPr lang="en-US" sz="1800"/>
          </a:p>
        </p:txBody>
      </p:sp>
      <p:sp>
        <p:nvSpPr>
          <p:cNvPr id="160774" name="Line 6"/>
          <p:cNvSpPr>
            <a:spLocks noChangeShapeType="1"/>
          </p:cNvSpPr>
          <p:nvPr/>
        </p:nvSpPr>
        <p:spPr bwMode="auto">
          <a:xfrm>
            <a:off x="7162800" y="6248400"/>
            <a:ext cx="1066800" cy="0"/>
          </a:xfrm>
          <a:prstGeom prst="line">
            <a:avLst/>
          </a:prstGeom>
          <a:noFill/>
          <a:ln w="57150" cmpd="thickThin">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0775" name="Text Box 7"/>
          <p:cNvSpPr txBox="1">
            <a:spLocks noChangeArrowheads="1"/>
          </p:cNvSpPr>
          <p:nvPr/>
        </p:nvSpPr>
        <p:spPr bwMode="auto">
          <a:xfrm>
            <a:off x="5638800" y="5943600"/>
            <a:ext cx="21336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a:t>More refractory layers</a:t>
            </a:r>
            <a:endParaRPr lang="en-US" sz="1800"/>
          </a:p>
        </p:txBody>
      </p:sp>
      <p:sp>
        <p:nvSpPr>
          <p:cNvPr id="160776" name="Line 8"/>
          <p:cNvSpPr>
            <a:spLocks noChangeShapeType="1"/>
          </p:cNvSpPr>
          <p:nvPr/>
        </p:nvSpPr>
        <p:spPr bwMode="auto">
          <a:xfrm>
            <a:off x="1600200" y="2590800"/>
            <a:ext cx="1752600" cy="381000"/>
          </a:xfrm>
          <a:prstGeom prst="line">
            <a:avLst/>
          </a:prstGeom>
          <a:noFill/>
          <a:ln w="38100">
            <a:solidFill>
              <a:schemeClr val="tx1"/>
            </a:solidFill>
            <a:prstDash val="dash"/>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72712" name="Line 9"/>
          <p:cNvSpPr>
            <a:spLocks noChangeShapeType="1"/>
          </p:cNvSpPr>
          <p:nvPr/>
        </p:nvSpPr>
        <p:spPr bwMode="auto">
          <a:xfrm>
            <a:off x="3429000" y="2971800"/>
            <a:ext cx="2743200" cy="15240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13" name="Line 10"/>
          <p:cNvSpPr>
            <a:spLocks noChangeShapeType="1"/>
          </p:cNvSpPr>
          <p:nvPr/>
        </p:nvSpPr>
        <p:spPr bwMode="auto">
          <a:xfrm>
            <a:off x="6248400" y="3124200"/>
            <a:ext cx="1524000" cy="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14" name="Text Box 11"/>
          <p:cNvSpPr txBox="1">
            <a:spLocks noChangeArrowheads="1"/>
          </p:cNvSpPr>
          <p:nvPr/>
        </p:nvSpPr>
        <p:spPr bwMode="auto">
          <a:xfrm>
            <a:off x="6553200" y="2133600"/>
            <a:ext cx="1066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solidFill>
                  <a:schemeClr val="bg1"/>
                </a:solidFill>
              </a:rPr>
              <a:t>TBL</a:t>
            </a:r>
            <a:endParaRPr lang="en-US" sz="1800"/>
          </a:p>
        </p:txBody>
      </p:sp>
      <p:sp>
        <p:nvSpPr>
          <p:cNvPr id="72715" name="Line 12"/>
          <p:cNvSpPr>
            <a:spLocks noChangeShapeType="1"/>
          </p:cNvSpPr>
          <p:nvPr/>
        </p:nvSpPr>
        <p:spPr bwMode="auto">
          <a:xfrm>
            <a:off x="7315200" y="1600200"/>
            <a:ext cx="0" cy="1524000"/>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716" name="Text Box 13"/>
          <p:cNvSpPr txBox="1">
            <a:spLocks noChangeArrowheads="1"/>
          </p:cNvSpPr>
          <p:nvPr/>
        </p:nvSpPr>
        <p:spPr bwMode="auto">
          <a:xfrm>
            <a:off x="4343400" y="1752600"/>
            <a:ext cx="685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solidFill>
                  <a:schemeClr val="accent1"/>
                </a:solidFill>
              </a:rPr>
              <a:t>LID</a:t>
            </a:r>
            <a:endParaRPr lang="en-US" sz="1800"/>
          </a:p>
        </p:txBody>
      </p:sp>
      <p:sp>
        <p:nvSpPr>
          <p:cNvPr id="72717" name="Text Box 14"/>
          <p:cNvSpPr txBox="1">
            <a:spLocks noChangeArrowheads="1"/>
          </p:cNvSpPr>
          <p:nvPr/>
        </p:nvSpPr>
        <p:spPr bwMode="auto">
          <a:xfrm>
            <a:off x="2209800" y="2971800"/>
            <a:ext cx="990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solidFill>
                  <a:schemeClr val="bg1"/>
                </a:solidFill>
              </a:rPr>
              <a:t>LVZ</a:t>
            </a:r>
            <a:endParaRPr lang="en-US" sz="1800"/>
          </a:p>
        </p:txBody>
      </p:sp>
      <p:sp>
        <p:nvSpPr>
          <p:cNvPr id="72718" name="AutoShape 15"/>
          <p:cNvSpPr>
            <a:spLocks/>
          </p:cNvSpPr>
          <p:nvPr/>
        </p:nvSpPr>
        <p:spPr bwMode="auto">
          <a:xfrm>
            <a:off x="7772400" y="1219200"/>
            <a:ext cx="152400" cy="381000"/>
          </a:xfrm>
          <a:prstGeom prst="rightBrace">
            <a:avLst>
              <a:gd name="adj1" fmla="val 20833"/>
              <a:gd name="adj2" fmla="val 50000"/>
            </a:avLst>
          </a:prstGeom>
          <a:noFill/>
          <a:ln w="2857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2719" name="Text Box 16"/>
          <p:cNvSpPr txBox="1">
            <a:spLocks noChangeArrowheads="1"/>
          </p:cNvSpPr>
          <p:nvPr/>
        </p:nvSpPr>
        <p:spPr bwMode="auto">
          <a:xfrm>
            <a:off x="7924800" y="1295400"/>
            <a:ext cx="12192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400"/>
              <a:t>lithosphere</a:t>
            </a:r>
            <a:endParaRPr lang="en-US" sz="1800"/>
          </a:p>
        </p:txBody>
      </p:sp>
      <p:sp>
        <p:nvSpPr>
          <p:cNvPr id="160785" name="AutoShape 17" descr="Dark horizontal"/>
          <p:cNvSpPr>
            <a:spLocks noChangeArrowheads="1"/>
          </p:cNvSpPr>
          <p:nvPr/>
        </p:nvSpPr>
        <p:spPr bwMode="auto">
          <a:xfrm>
            <a:off x="1371600" y="304800"/>
            <a:ext cx="4191000" cy="457200"/>
          </a:xfrm>
          <a:prstGeom prst="rtTriangle">
            <a:avLst/>
          </a:prstGeom>
          <a:pattFill prst="dkHorz">
            <a:fgClr>
              <a:srgbClr val="FF0033"/>
            </a:fgClr>
            <a:bgClr>
              <a:schemeClr val="bg1"/>
            </a:bgClr>
          </a:pattFill>
          <a:ln w="9525">
            <a:solidFill>
              <a:schemeClr val="tx1"/>
            </a:solidFill>
            <a:miter lim="800000"/>
            <a:headEnd/>
            <a:tailEnd/>
          </a:ln>
        </p:spPr>
        <p:txBody>
          <a:bodyPr wrap="none" anchor="ctr"/>
          <a:lstStyle/>
          <a:p>
            <a:endParaRPr lang="en-US"/>
          </a:p>
        </p:txBody>
      </p:sp>
      <p:sp>
        <p:nvSpPr>
          <p:cNvPr id="160786" name="AutoShape 18"/>
          <p:cNvSpPr>
            <a:spLocks noChangeArrowheads="1"/>
          </p:cNvSpPr>
          <p:nvPr/>
        </p:nvSpPr>
        <p:spPr bwMode="auto">
          <a:xfrm flipH="1" flipV="1">
            <a:off x="1371600" y="304800"/>
            <a:ext cx="4267200" cy="457200"/>
          </a:xfrm>
          <a:prstGeom prst="rtTriangle">
            <a:avLst/>
          </a:prstGeom>
          <a:gradFill rotWithShape="0">
            <a:gsLst>
              <a:gs pos="0">
                <a:srgbClr val="0E0E1C"/>
              </a:gs>
              <a:gs pos="100000">
                <a:srgbClr val="6666CC">
                  <a:alpha val="73000"/>
                </a:srgbClr>
              </a:gs>
            </a:gsLst>
            <a:lin ang="18900000" scaled="1"/>
          </a:gradFill>
          <a:ln w="9525">
            <a:solidFill>
              <a:schemeClr val="tx1"/>
            </a:solidFill>
            <a:miter lim="800000"/>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07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07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07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077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078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07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2" grpId="0" animBg="1"/>
      <p:bldP spid="160773" grpId="0"/>
      <p:bldP spid="160774" grpId="0" animBg="1"/>
      <p:bldP spid="160775" grpId="0"/>
      <p:bldP spid="160785" grpId="0" animBg="1"/>
      <p:bldP spid="16078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19200"/>
            <a:ext cx="7821613" cy="517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4754" name="Text Box 3"/>
          <p:cNvSpPr txBox="1">
            <a:spLocks noChangeArrowheads="1"/>
          </p:cNvSpPr>
          <p:nvPr/>
        </p:nvSpPr>
        <p:spPr bwMode="auto">
          <a:xfrm>
            <a:off x="990600" y="304800"/>
            <a:ext cx="6553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t>Examples of shear boundary layers (BL)</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801" name="Object 2"/>
          <p:cNvGraphicFramePr>
            <a:graphicFrameLocks noChangeAspect="1"/>
          </p:cNvGraphicFramePr>
          <p:nvPr/>
        </p:nvGraphicFramePr>
        <p:xfrm>
          <a:off x="1447800" y="1143000"/>
          <a:ext cx="6705600" cy="4191000"/>
        </p:xfrm>
        <a:graphic>
          <a:graphicData uri="http://schemas.openxmlformats.org/presentationml/2006/ole">
            <mc:AlternateContent xmlns:mc="http://schemas.openxmlformats.org/markup-compatibility/2006">
              <mc:Choice xmlns:v="urn:schemas-microsoft-com:vml" Requires="v">
                <p:oleObj spid="_x0000_s76877" name="Document" r:id="rId5" imgW="4025900" imgH="2298700" progId="Word.Document.8">
                  <p:embed/>
                </p:oleObj>
              </mc:Choice>
              <mc:Fallback>
                <p:oleObj name="Document" r:id="rId5" imgW="4025900" imgH="2298700"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1143000"/>
                        <a:ext cx="67056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6802" name="Text Box 3"/>
          <p:cNvSpPr txBox="1">
            <a:spLocks noChangeArrowheads="1"/>
          </p:cNvSpPr>
          <p:nvPr/>
        </p:nvSpPr>
        <p:spPr bwMode="auto">
          <a:xfrm>
            <a:off x="2057400" y="228600"/>
            <a:ext cx="4038600"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800" i="1"/>
              <a:t>Lubricating Layer</a:t>
            </a:r>
          </a:p>
        </p:txBody>
      </p:sp>
      <p:sp>
        <p:nvSpPr>
          <p:cNvPr id="76803" name="Text Box 4"/>
          <p:cNvSpPr txBox="1">
            <a:spLocks noChangeArrowheads="1"/>
          </p:cNvSpPr>
          <p:nvPr/>
        </p:nvSpPr>
        <p:spPr bwMode="auto">
          <a:xfrm>
            <a:off x="60325" y="5405438"/>
            <a:ext cx="8610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Lubricating layer &amp; aligned melt accumulations (e.g. LLAMA)</a:t>
            </a:r>
          </a:p>
        </p:txBody>
      </p:sp>
      <p:sp>
        <p:nvSpPr>
          <p:cNvPr id="76804" name="Text Box 5"/>
          <p:cNvSpPr txBox="1">
            <a:spLocks noChangeArrowheads="1"/>
          </p:cNvSpPr>
          <p:nvPr/>
        </p:nvSpPr>
        <p:spPr bwMode="auto">
          <a:xfrm>
            <a:off x="152400" y="6324600"/>
            <a:ext cx="33528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i="1"/>
              <a:t>Sea ice thrust structures</a:t>
            </a:r>
            <a:endParaRPr lang="en-US" sz="1800"/>
          </a:p>
        </p:txBody>
      </p:sp>
      <p:sp>
        <p:nvSpPr>
          <p:cNvPr id="76805" name="Rectangle 1"/>
          <p:cNvSpPr>
            <a:spLocks noChangeArrowheads="1"/>
          </p:cNvSpPr>
          <p:nvPr/>
        </p:nvSpPr>
        <p:spPr bwMode="auto">
          <a:xfrm>
            <a:off x="4267200" y="5862638"/>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Weeks, W. F., and Anderson, Don L., 1958, Sea ice thrust structures: J. Glaciol., v. 3, no. 23,</a:t>
            </a:r>
          </a:p>
          <a:p>
            <a:r>
              <a:rPr lang="en-US"/>
              <a:t>	p. 173-175.</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38200"/>
            <a:ext cx="6946900" cy="149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590800"/>
            <a:ext cx="36576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514600"/>
            <a:ext cx="4572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26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2133600"/>
            <a:ext cx="27432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27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4267200"/>
            <a:ext cx="3319463" cy="244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8854" name="Text Box 7"/>
          <p:cNvSpPr txBox="1">
            <a:spLocks noChangeArrowheads="1"/>
          </p:cNvSpPr>
          <p:nvPr/>
        </p:nvSpPr>
        <p:spPr bwMode="auto">
          <a:xfrm>
            <a:off x="1066800" y="228600"/>
            <a:ext cx="381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Shearing…</a:t>
            </a:r>
          </a:p>
        </p:txBody>
      </p:sp>
      <p:sp>
        <p:nvSpPr>
          <p:cNvPr id="78855" name="Text Box 8"/>
          <p:cNvSpPr txBox="1">
            <a:spLocks noChangeArrowheads="1"/>
          </p:cNvSpPr>
          <p:nvPr/>
        </p:nvSpPr>
        <p:spPr bwMode="auto">
          <a:xfrm>
            <a:off x="1143000" y="2286000"/>
            <a:ext cx="4038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Shear  plus magma…</a:t>
            </a:r>
          </a:p>
        </p:txBody>
      </p:sp>
      <p:sp>
        <p:nvSpPr>
          <p:cNvPr id="78856" name="Text Box 9"/>
          <p:cNvSpPr txBox="1">
            <a:spLocks noChangeArrowheads="1"/>
          </p:cNvSpPr>
          <p:nvPr/>
        </p:nvSpPr>
        <p:spPr bwMode="auto">
          <a:xfrm>
            <a:off x="1143000" y="6096000"/>
            <a:ext cx="3429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Laminated…</a:t>
            </a:r>
          </a:p>
        </p:txBody>
      </p:sp>
      <p:sp>
        <p:nvSpPr>
          <p:cNvPr id="78857" name="Text Box 10"/>
          <p:cNvSpPr txBox="1">
            <a:spLocks noChangeArrowheads="1"/>
          </p:cNvSpPr>
          <p:nvPr/>
        </p:nvSpPr>
        <p:spPr bwMode="auto">
          <a:xfrm>
            <a:off x="4800600" y="2209800"/>
            <a:ext cx="4343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Shear induced upwellings..</a:t>
            </a:r>
          </a:p>
        </p:txBody>
      </p:sp>
      <p:sp>
        <p:nvSpPr>
          <p:cNvPr id="78858" name="Text Box 11"/>
          <p:cNvSpPr txBox="1">
            <a:spLocks noChangeArrowheads="1"/>
          </p:cNvSpPr>
          <p:nvPr/>
        </p:nvSpPr>
        <p:spPr bwMode="auto">
          <a:xfrm>
            <a:off x="6934200" y="5943600"/>
            <a:ext cx="2057400" cy="6413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Thick conduction layer</a:t>
            </a:r>
          </a:p>
        </p:txBody>
      </p:sp>
      <p:sp>
        <p:nvSpPr>
          <p:cNvPr id="78859" name="Text Box 12"/>
          <p:cNvSpPr txBox="1">
            <a:spLocks noChangeArrowheads="1"/>
          </p:cNvSpPr>
          <p:nvPr/>
        </p:nvSpPr>
        <p:spPr bwMode="auto">
          <a:xfrm>
            <a:off x="3124200" y="5486400"/>
            <a:ext cx="1066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ja-JP" altLang="en-US" sz="1900"/>
              <a:t>“</a:t>
            </a:r>
            <a:r>
              <a:rPr lang="en-US" altLang="ja-JP" sz="1900"/>
              <a:t>fixed</a:t>
            </a:r>
            <a:r>
              <a:rPr lang="ja-JP" altLang="en-US" sz="1900"/>
              <a:t>”</a:t>
            </a:r>
            <a:endParaRPr lang="en-US" sz="1800"/>
          </a:p>
        </p:txBody>
      </p:sp>
      <p:sp>
        <p:nvSpPr>
          <p:cNvPr id="78860" name="Text Box 13"/>
          <p:cNvSpPr txBox="1">
            <a:spLocks noChangeArrowheads="1"/>
          </p:cNvSpPr>
          <p:nvPr/>
        </p:nvSpPr>
        <p:spPr bwMode="auto">
          <a:xfrm>
            <a:off x="3657600" y="4343400"/>
            <a:ext cx="1447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900"/>
              <a:t>moving</a:t>
            </a:r>
            <a:endParaRPr lang="en-US" sz="1800"/>
          </a:p>
        </p:txBody>
      </p:sp>
      <p:sp>
        <p:nvSpPr>
          <p:cNvPr id="78861" name="AutoShape 14" descr="Light horizontal"/>
          <p:cNvSpPr>
            <a:spLocks noChangeArrowheads="1"/>
          </p:cNvSpPr>
          <p:nvPr/>
        </p:nvSpPr>
        <p:spPr bwMode="auto">
          <a:xfrm flipV="1">
            <a:off x="5486400" y="2971800"/>
            <a:ext cx="1219200" cy="1295400"/>
          </a:xfrm>
          <a:prstGeom prst="rtTriangle">
            <a:avLst/>
          </a:prstGeom>
          <a:pattFill prst="ltHorz">
            <a:fgClr>
              <a:schemeClr val="tx2"/>
            </a:fgClr>
            <a:bgClr>
              <a:schemeClr val="bg1"/>
            </a:bgClr>
          </a:pattFill>
          <a:ln w="9525">
            <a:solidFill>
              <a:schemeClr val="tx1"/>
            </a:solidFill>
            <a:miter lim="800000"/>
            <a:headEnd/>
            <a:tailEnd/>
          </a:ln>
        </p:spPr>
        <p:txBody>
          <a:bodyPr wrap="none" anchor="ctr"/>
          <a:lstStyle/>
          <a:p>
            <a:endParaRPr lang="en-US"/>
          </a:p>
        </p:txBody>
      </p:sp>
      <p:sp>
        <p:nvSpPr>
          <p:cNvPr id="78862" name="AutoShape 15" descr="Light horizontal"/>
          <p:cNvSpPr>
            <a:spLocks noChangeArrowheads="1"/>
          </p:cNvSpPr>
          <p:nvPr/>
        </p:nvSpPr>
        <p:spPr bwMode="auto">
          <a:xfrm flipV="1">
            <a:off x="8077200" y="2971800"/>
            <a:ext cx="1066800" cy="1295400"/>
          </a:xfrm>
          <a:prstGeom prst="rtTriangle">
            <a:avLst/>
          </a:prstGeom>
          <a:pattFill prst="ltHorz">
            <a:fgClr>
              <a:schemeClr val="tx2"/>
            </a:fgClr>
            <a:bgClr>
              <a:schemeClr val="bg1"/>
            </a:bgClr>
          </a:pattFill>
          <a:ln w="9525">
            <a:solidFill>
              <a:schemeClr val="tx1"/>
            </a:solidFill>
            <a:miter lim="800000"/>
            <a:headEnd/>
            <a:tailEnd/>
          </a:ln>
        </p:spPr>
        <p:txBody>
          <a:bodyPr wrap="none" anchor="ctr"/>
          <a:lstStyle/>
          <a:p>
            <a:endParaRPr lang="en-US"/>
          </a:p>
        </p:txBody>
      </p:sp>
      <p:sp>
        <p:nvSpPr>
          <p:cNvPr id="78863" name="Line 16"/>
          <p:cNvSpPr>
            <a:spLocks noChangeShapeType="1"/>
          </p:cNvSpPr>
          <p:nvPr/>
        </p:nvSpPr>
        <p:spPr bwMode="auto">
          <a:xfrm>
            <a:off x="5486400" y="3124200"/>
            <a:ext cx="1066800" cy="0"/>
          </a:xfrm>
          <a:prstGeom prst="line">
            <a:avLst/>
          </a:prstGeom>
          <a:noFill/>
          <a:ln w="76200" cmpd="tri">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8864" name="Line 17"/>
          <p:cNvSpPr>
            <a:spLocks noChangeShapeType="1"/>
          </p:cNvSpPr>
          <p:nvPr/>
        </p:nvSpPr>
        <p:spPr bwMode="auto">
          <a:xfrm>
            <a:off x="5486400" y="3505200"/>
            <a:ext cx="762000" cy="0"/>
          </a:xfrm>
          <a:prstGeom prst="line">
            <a:avLst/>
          </a:prstGeom>
          <a:noFill/>
          <a:ln w="76200" cmpd="tri">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8865" name="Line 18"/>
          <p:cNvSpPr>
            <a:spLocks noChangeShapeType="1"/>
          </p:cNvSpPr>
          <p:nvPr/>
        </p:nvSpPr>
        <p:spPr bwMode="auto">
          <a:xfrm>
            <a:off x="5486400" y="3886200"/>
            <a:ext cx="381000" cy="0"/>
          </a:xfrm>
          <a:prstGeom prst="line">
            <a:avLst/>
          </a:prstGeom>
          <a:noFill/>
          <a:ln w="76200" cmpd="tri">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8866" name="Line 19"/>
          <p:cNvSpPr>
            <a:spLocks noChangeShapeType="1"/>
          </p:cNvSpPr>
          <p:nvPr/>
        </p:nvSpPr>
        <p:spPr bwMode="auto">
          <a:xfrm>
            <a:off x="8077200" y="3124200"/>
            <a:ext cx="914400" cy="0"/>
          </a:xfrm>
          <a:prstGeom prst="line">
            <a:avLst/>
          </a:prstGeom>
          <a:noFill/>
          <a:ln w="76200" cmpd="tri">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8867" name="Line 20"/>
          <p:cNvSpPr>
            <a:spLocks noChangeShapeType="1"/>
          </p:cNvSpPr>
          <p:nvPr/>
        </p:nvSpPr>
        <p:spPr bwMode="auto">
          <a:xfrm>
            <a:off x="8001000" y="3581400"/>
            <a:ext cx="609600" cy="0"/>
          </a:xfrm>
          <a:prstGeom prst="line">
            <a:avLst/>
          </a:prstGeom>
          <a:noFill/>
          <a:ln w="76200" cmpd="tri">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8868" name="Rectangle 21"/>
          <p:cNvSpPr>
            <a:spLocks noChangeArrowheads="1"/>
          </p:cNvSpPr>
          <p:nvPr/>
        </p:nvSpPr>
        <p:spPr bwMode="auto">
          <a:xfrm>
            <a:off x="6934200" y="3200400"/>
            <a:ext cx="685800" cy="685800"/>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78869" name="Text Box 22"/>
          <p:cNvSpPr txBox="1">
            <a:spLocks noChangeArrowheads="1"/>
          </p:cNvSpPr>
          <p:nvPr/>
        </p:nvSpPr>
        <p:spPr bwMode="auto">
          <a:xfrm>
            <a:off x="6248400" y="3810000"/>
            <a:ext cx="1066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ja-JP" altLang="en-US" sz="1900"/>
              <a:t>“</a:t>
            </a:r>
            <a:r>
              <a:rPr lang="en-US" altLang="ja-JP" sz="1900"/>
              <a:t>fixed</a:t>
            </a:r>
            <a:r>
              <a:rPr lang="ja-JP" altLang="en-US" sz="1900"/>
              <a:t>”</a:t>
            </a:r>
            <a:endParaRPr lang="en-US" sz="1800"/>
          </a:p>
        </p:txBody>
      </p:sp>
      <p:sp>
        <p:nvSpPr>
          <p:cNvPr id="78870" name="Text Box 23"/>
          <p:cNvSpPr txBox="1">
            <a:spLocks noChangeArrowheads="1"/>
          </p:cNvSpPr>
          <p:nvPr/>
        </p:nvSpPr>
        <p:spPr bwMode="auto">
          <a:xfrm>
            <a:off x="8229600" y="4191000"/>
            <a:ext cx="762000" cy="41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ja-JP" altLang="en-US" sz="2100"/>
              <a:t>“</a:t>
            </a:r>
            <a:r>
              <a:rPr lang="en-US" altLang="ja-JP" sz="2100"/>
              <a:t>hot</a:t>
            </a:r>
            <a:r>
              <a:rPr lang="ja-JP" altLang="en-US" sz="2100"/>
              <a:t>”</a:t>
            </a:r>
            <a:endParaRPr lang="en-US" sz="1800"/>
          </a:p>
        </p:txBody>
      </p:sp>
      <p:sp>
        <p:nvSpPr>
          <p:cNvPr id="78871" name="AutoShape 24"/>
          <p:cNvSpPr>
            <a:spLocks noChangeArrowheads="1"/>
          </p:cNvSpPr>
          <p:nvPr/>
        </p:nvSpPr>
        <p:spPr bwMode="auto">
          <a:xfrm rot="-3181815">
            <a:off x="6781800" y="3505200"/>
            <a:ext cx="838200" cy="381000"/>
          </a:xfrm>
          <a:prstGeom prst="curvedUpArrow">
            <a:avLst>
              <a:gd name="adj1" fmla="val 44000"/>
              <a:gd name="adj2" fmla="val 88000"/>
              <a:gd name="adj3" fmla="val 33333"/>
            </a:avLst>
          </a:prstGeom>
          <a:solidFill>
            <a:srgbClr val="FF6666"/>
          </a:solidFill>
          <a:ln w="9525">
            <a:solidFill>
              <a:schemeClr val="tx1"/>
            </a:solidFill>
            <a:miter lim="800000"/>
            <a:headEnd/>
            <a:tailEnd/>
          </a:ln>
        </p:spPr>
        <p:txBody>
          <a:bodyPr vert="eaVert" wrap="none" anchor="ctr"/>
          <a:lstStyle/>
          <a:p>
            <a:pPr algn="ctr"/>
            <a:endParaRPr lang="en-US">
              <a:solidFill>
                <a:srgbClr val="FF6666"/>
              </a:solidFill>
            </a:endParaRPr>
          </a:p>
        </p:txBody>
      </p:sp>
      <p:sp>
        <p:nvSpPr>
          <p:cNvPr id="78872" name="Text Box 25"/>
          <p:cNvSpPr txBox="1">
            <a:spLocks noChangeArrowheads="1"/>
          </p:cNvSpPr>
          <p:nvPr/>
        </p:nvSpPr>
        <p:spPr bwMode="auto">
          <a:xfrm>
            <a:off x="5638800" y="228600"/>
            <a:ext cx="2667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i="1">
                <a:solidFill>
                  <a:schemeClr val="accent2"/>
                </a:solidFill>
              </a:rPr>
              <a:t>Lateral Advection</a:t>
            </a:r>
            <a:endParaRPr lang="en-US" sz="1800"/>
          </a:p>
        </p:txBody>
      </p:sp>
      <p:sp>
        <p:nvSpPr>
          <p:cNvPr id="11290" name="Line 26"/>
          <p:cNvSpPr>
            <a:spLocks noChangeShapeType="1"/>
          </p:cNvSpPr>
          <p:nvPr/>
        </p:nvSpPr>
        <p:spPr bwMode="auto">
          <a:xfrm flipH="1">
            <a:off x="6629400" y="5715000"/>
            <a:ext cx="1371600" cy="381000"/>
          </a:xfrm>
          <a:prstGeom prst="line">
            <a:avLst/>
          </a:prstGeom>
          <a:noFill/>
          <a:ln w="57150" cmpd="thickThin">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2000"/>
                                  </p:stCondLst>
                                  <p:childTnLst>
                                    <p:set>
                                      <p:cBhvr>
                                        <p:cTn id="10" dur="1" fill="hold">
                                          <p:stCondLst>
                                            <p:cond delay="0"/>
                                          </p:stCondLst>
                                        </p:cTn>
                                        <p:tgtEl>
                                          <p:spTgt spid="11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9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4338" y="533400"/>
            <a:ext cx="4767262" cy="461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2946" name="Text Box 3"/>
          <p:cNvSpPr txBox="1">
            <a:spLocks noChangeArrowheads="1"/>
          </p:cNvSpPr>
          <p:nvPr/>
        </p:nvSpPr>
        <p:spPr bwMode="auto">
          <a:xfrm>
            <a:off x="609600" y="914400"/>
            <a:ext cx="2590800" cy="228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Negative velocity gradient implies large superadiabatic (conduction) thermal gradient</a:t>
            </a:r>
          </a:p>
        </p:txBody>
      </p:sp>
      <p:sp>
        <p:nvSpPr>
          <p:cNvPr id="82947" name="Text Box 4"/>
          <p:cNvSpPr txBox="1">
            <a:spLocks noChangeArrowheads="1"/>
          </p:cNvSpPr>
          <p:nvPr/>
        </p:nvSpPr>
        <p:spPr bwMode="auto">
          <a:xfrm>
            <a:off x="5410200" y="6248400"/>
            <a:ext cx="35814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Shapiro &amp; Ritzwoller</a:t>
            </a:r>
          </a:p>
        </p:txBody>
      </p:sp>
      <p:sp>
        <p:nvSpPr>
          <p:cNvPr id="82948" name="Line 5"/>
          <p:cNvSpPr>
            <a:spLocks noChangeShapeType="1"/>
          </p:cNvSpPr>
          <p:nvPr/>
        </p:nvSpPr>
        <p:spPr bwMode="auto">
          <a:xfrm flipH="1">
            <a:off x="6019800" y="3733800"/>
            <a:ext cx="1219200" cy="685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2949" name="Text Box 6"/>
          <p:cNvSpPr txBox="1">
            <a:spLocks noChangeArrowheads="1"/>
          </p:cNvSpPr>
          <p:nvPr/>
        </p:nvSpPr>
        <p:spPr bwMode="auto">
          <a:xfrm>
            <a:off x="7315200" y="2819400"/>
            <a:ext cx="1295400" cy="228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Near-ridge mantle (cold? no melt lens?)</a:t>
            </a:r>
          </a:p>
        </p:txBody>
      </p:sp>
      <p:sp>
        <p:nvSpPr>
          <p:cNvPr id="82950" name="Rectangle 7"/>
          <p:cNvSpPr>
            <a:spLocks noChangeArrowheads="1"/>
          </p:cNvSpPr>
          <p:nvPr/>
        </p:nvSpPr>
        <p:spPr bwMode="auto">
          <a:xfrm>
            <a:off x="171450" y="5181600"/>
            <a:ext cx="7305675"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spcBef>
                <a:spcPct val="30000"/>
              </a:spcBef>
            </a:pPr>
            <a:r>
              <a:rPr lang="en-US" sz="1600"/>
              <a:t>Below 220 km, 10 Ma plates have higher Vs mantle than mantle under &gt;40 Ma </a:t>
            </a:r>
          </a:p>
          <a:p>
            <a:pPr>
              <a:spcBef>
                <a:spcPct val="30000"/>
              </a:spcBef>
            </a:pPr>
            <a:r>
              <a:rPr lang="en-US" sz="1600"/>
              <a:t>plates. The Vs under young plates increases rapidly with depth below 100 km; </a:t>
            </a:r>
          </a:p>
          <a:p>
            <a:pPr>
              <a:spcBef>
                <a:spcPct val="30000"/>
              </a:spcBef>
            </a:pPr>
            <a:r>
              <a:rPr lang="en-US" sz="1600"/>
              <a:t>Sub-ridge mantle Vs exceeds  Vs under older plates by a depth of 180 km.</a:t>
            </a:r>
            <a:r>
              <a:rPr lang="en-US" sz="1200"/>
              <a:t> </a:t>
            </a:r>
          </a:p>
        </p:txBody>
      </p:sp>
      <p:sp>
        <p:nvSpPr>
          <p:cNvPr id="82951" name="Text Box 8"/>
          <p:cNvSpPr txBox="1">
            <a:spLocks noChangeArrowheads="1"/>
          </p:cNvSpPr>
          <p:nvPr/>
        </p:nvSpPr>
        <p:spPr bwMode="auto">
          <a:xfrm>
            <a:off x="6248400" y="1752600"/>
            <a:ext cx="2667000" cy="39687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a:t>Older plates &amp; Hawaii</a:t>
            </a:r>
            <a:endParaRPr lang="en-US" sz="1800"/>
          </a:p>
        </p:txBody>
      </p:sp>
      <p:sp>
        <p:nvSpPr>
          <p:cNvPr id="82952" name="Line 9"/>
          <p:cNvSpPr>
            <a:spLocks noChangeShapeType="1"/>
          </p:cNvSpPr>
          <p:nvPr/>
        </p:nvSpPr>
        <p:spPr bwMode="auto">
          <a:xfrm flipH="1">
            <a:off x="5257800" y="1981200"/>
            <a:ext cx="914400" cy="228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4762" name="Text Box 10"/>
          <p:cNvSpPr txBox="1">
            <a:spLocks noChangeArrowheads="1"/>
          </p:cNvSpPr>
          <p:nvPr/>
        </p:nvSpPr>
        <p:spPr bwMode="auto">
          <a:xfrm>
            <a:off x="3886200" y="152400"/>
            <a:ext cx="487680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i="1">
                <a:solidFill>
                  <a:srgbClr val="FF0000"/>
                </a:solidFill>
              </a:rPr>
              <a:t>Near-ridge &amp; back-arc basin mantle is much slower than under </a:t>
            </a:r>
            <a:r>
              <a:rPr lang="ja-JP" altLang="en-US" sz="1800" i="1">
                <a:solidFill>
                  <a:srgbClr val="FF0000"/>
                </a:solidFill>
              </a:rPr>
              <a:t>“</a:t>
            </a:r>
            <a:r>
              <a:rPr lang="en-US" altLang="ja-JP" sz="1800" i="1">
                <a:solidFill>
                  <a:srgbClr val="FF0000"/>
                </a:solidFill>
              </a:rPr>
              <a:t>hotspots</a:t>
            </a:r>
            <a:r>
              <a:rPr lang="ja-JP" altLang="en-US" sz="1800" i="1">
                <a:solidFill>
                  <a:srgbClr val="FF0000"/>
                </a:solidFill>
              </a:rPr>
              <a:t>”</a:t>
            </a:r>
            <a:endParaRPr lang="en-US" sz="1800"/>
          </a:p>
        </p:txBody>
      </p:sp>
      <p:sp>
        <p:nvSpPr>
          <p:cNvPr id="74763" name="Line 11"/>
          <p:cNvSpPr>
            <a:spLocks noChangeShapeType="1"/>
          </p:cNvSpPr>
          <p:nvPr/>
        </p:nvSpPr>
        <p:spPr bwMode="auto">
          <a:xfrm flipH="1">
            <a:off x="4267200" y="762000"/>
            <a:ext cx="76200" cy="7620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2955" name="Text Box 12"/>
          <p:cNvSpPr txBox="1">
            <a:spLocks noChangeArrowheads="1"/>
          </p:cNvSpPr>
          <p:nvPr/>
        </p:nvSpPr>
        <p:spPr bwMode="auto">
          <a:xfrm>
            <a:off x="228600" y="152400"/>
            <a:ext cx="33528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b="1">
                <a:solidFill>
                  <a:schemeClr val="accent2"/>
                </a:solidFill>
              </a:rPr>
              <a:t>S-velocity vs age &amp; depth</a:t>
            </a:r>
            <a:endParaRPr lang="en-US" sz="1800"/>
          </a:p>
        </p:txBody>
      </p:sp>
      <p:sp>
        <p:nvSpPr>
          <p:cNvPr id="82956" name="Text Box 13"/>
          <p:cNvSpPr txBox="1">
            <a:spLocks noChangeArrowheads="1"/>
          </p:cNvSpPr>
          <p:nvPr/>
        </p:nvSpPr>
        <p:spPr bwMode="auto">
          <a:xfrm>
            <a:off x="1524000" y="3810000"/>
            <a:ext cx="24384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a:t>Very high gradient</a:t>
            </a:r>
            <a:endParaRPr lang="en-US" sz="1800"/>
          </a:p>
        </p:txBody>
      </p:sp>
      <p:sp>
        <p:nvSpPr>
          <p:cNvPr id="82957" name="Line 14"/>
          <p:cNvSpPr>
            <a:spLocks noChangeShapeType="1"/>
          </p:cNvSpPr>
          <p:nvPr/>
        </p:nvSpPr>
        <p:spPr bwMode="auto">
          <a:xfrm flipV="1">
            <a:off x="3733800" y="3962400"/>
            <a:ext cx="1371600" cy="76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2958" name="Line 15"/>
          <p:cNvSpPr>
            <a:spLocks noChangeShapeType="1"/>
          </p:cNvSpPr>
          <p:nvPr/>
        </p:nvSpPr>
        <p:spPr bwMode="auto">
          <a:xfrm>
            <a:off x="2895600" y="1905000"/>
            <a:ext cx="182880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7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62" grpId="0"/>
      <p:bldP spid="7476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Box 1"/>
          <p:cNvSpPr txBox="1">
            <a:spLocks noChangeArrowheads="1"/>
          </p:cNvSpPr>
          <p:nvPr/>
        </p:nvSpPr>
        <p:spPr bwMode="auto">
          <a:xfrm>
            <a:off x="1403350" y="762000"/>
            <a:ext cx="677862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Surface waves show that the upper conductive boundary layer of the mantle is 200 km thick, is heterogeneous and extremely anisotropic.</a:t>
            </a:r>
          </a:p>
          <a:p>
            <a:pPr eaLnBrk="1" hangingPunct="1"/>
            <a:endParaRPr lang="en-US"/>
          </a:p>
          <a:p>
            <a:pPr eaLnBrk="1" hangingPunct="1"/>
            <a:r>
              <a:rPr lang="en-US"/>
              <a:t>This is best explained by a Laminated Lithology containing Aligned Melt Accumulations.</a:t>
            </a:r>
          </a:p>
          <a:p>
            <a:pPr eaLnBrk="1" hangingPunct="1"/>
            <a:endParaRPr lang="en-US"/>
          </a:p>
          <a:p>
            <a:pPr eaLnBrk="1" hangingPunct="1"/>
            <a:r>
              <a:rPr lang="en-US"/>
              <a:t>This I call LLAMA</a:t>
            </a:r>
          </a:p>
        </p:txBody>
      </p:sp>
      <p:pic>
        <p:nvPicPr>
          <p:cNvPr id="849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19688" y="3368675"/>
            <a:ext cx="3436937"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965200" y="534988"/>
            <a:ext cx="2122488"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738" y="2295525"/>
            <a:ext cx="48006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6019" name="TextBox 3"/>
          <p:cNvSpPr txBox="1">
            <a:spLocks noChangeArrowheads="1"/>
          </p:cNvSpPr>
          <p:nvPr/>
        </p:nvSpPr>
        <p:spPr bwMode="auto">
          <a:xfrm>
            <a:off x="3822700" y="374650"/>
            <a:ext cx="459263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a:t>But using teleseismic travel time transmission tomography, we have the rabbit ear artefacts!</a:t>
            </a:r>
          </a:p>
        </p:txBody>
      </p:sp>
      <p:sp>
        <p:nvSpPr>
          <p:cNvPr id="86020" name="TextBox 4"/>
          <p:cNvSpPr txBox="1">
            <a:spLocks noChangeArrowheads="1"/>
          </p:cNvSpPr>
          <p:nvPr/>
        </p:nvSpPr>
        <p:spPr bwMode="auto">
          <a:xfrm>
            <a:off x="4103688" y="5627688"/>
            <a:ext cx="4438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Hawaii as seen by TTTT</a:t>
            </a:r>
          </a:p>
        </p:txBody>
      </p:sp>
      <p:sp>
        <p:nvSpPr>
          <p:cNvPr id="2" name="TextBox 1"/>
          <p:cNvSpPr txBox="1"/>
          <p:nvPr/>
        </p:nvSpPr>
        <p:spPr>
          <a:xfrm>
            <a:off x="520700" y="6413500"/>
            <a:ext cx="3582988" cy="400110"/>
          </a:xfrm>
          <a:prstGeom prst="rect">
            <a:avLst/>
          </a:prstGeom>
          <a:noFill/>
        </p:spPr>
        <p:txBody>
          <a:bodyPr wrap="square" rtlCol="0">
            <a:spAutoFit/>
          </a:bodyPr>
          <a:lstStyle/>
          <a:p>
            <a:r>
              <a:rPr lang="en-US" sz="2000" i="1" dirty="0" smtClean="0"/>
              <a:t>As seen from Santa Barbara…</a:t>
            </a:r>
            <a:endParaRPr lang="en-US" sz="2000" i="1"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ChangeArrowheads="1"/>
          </p:cNvSpPr>
          <p:nvPr/>
        </p:nvSpPr>
        <p:spPr bwMode="auto">
          <a:xfrm>
            <a:off x="2743200" y="381000"/>
            <a:ext cx="4648200" cy="59436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7042" name="Text Box 3"/>
          <p:cNvSpPr txBox="1">
            <a:spLocks noChangeArrowheads="1"/>
          </p:cNvSpPr>
          <p:nvPr/>
        </p:nvSpPr>
        <p:spPr bwMode="auto">
          <a:xfrm>
            <a:off x="2971800" y="533400"/>
            <a:ext cx="990600" cy="5475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110000"/>
              </a:lnSpc>
              <a:spcBef>
                <a:spcPct val="50000"/>
              </a:spcBef>
            </a:pPr>
            <a:r>
              <a:rPr lang="en-US" sz="2900">
                <a:latin typeface="Futura" charset="0"/>
              </a:rPr>
              <a:t>A</a:t>
            </a:r>
          </a:p>
          <a:p>
            <a:pPr eaLnBrk="1" hangingPunct="1">
              <a:lnSpc>
                <a:spcPct val="110000"/>
              </a:lnSpc>
              <a:spcBef>
                <a:spcPct val="50000"/>
              </a:spcBef>
            </a:pPr>
            <a:r>
              <a:rPr lang="en-US" sz="2900">
                <a:solidFill>
                  <a:srgbClr val="FF6666"/>
                </a:solidFill>
                <a:latin typeface="Futura" charset="0"/>
              </a:rPr>
              <a:t>B</a:t>
            </a:r>
            <a:r>
              <a:rPr lang="ja-JP" altLang="en-US" sz="2900">
                <a:solidFill>
                  <a:srgbClr val="FF6666"/>
                </a:solidFill>
                <a:latin typeface="Futura" charset="0"/>
              </a:rPr>
              <a:t>’</a:t>
            </a:r>
            <a:endParaRPr lang="en-US" altLang="ja-JP" sz="2900">
              <a:solidFill>
                <a:srgbClr val="FF6666"/>
              </a:solidFill>
              <a:latin typeface="Futura" charset="0"/>
            </a:endParaRPr>
          </a:p>
          <a:p>
            <a:pPr eaLnBrk="1" hangingPunct="1">
              <a:lnSpc>
                <a:spcPct val="90000"/>
              </a:lnSpc>
              <a:spcBef>
                <a:spcPct val="50000"/>
              </a:spcBef>
            </a:pPr>
            <a:r>
              <a:rPr lang="en-US" sz="2900">
                <a:solidFill>
                  <a:srgbClr val="FF6666"/>
                </a:solidFill>
                <a:latin typeface="Futura" charset="0"/>
              </a:rPr>
              <a:t>B</a:t>
            </a:r>
            <a:r>
              <a:rPr lang="ja-JP" altLang="en-US" sz="2900">
                <a:solidFill>
                  <a:srgbClr val="FF6666"/>
                </a:solidFill>
                <a:latin typeface="Futura" charset="0"/>
              </a:rPr>
              <a:t>”</a:t>
            </a:r>
            <a:endParaRPr lang="en-US" altLang="ja-JP" sz="2900">
              <a:latin typeface="Futura" charset="0"/>
            </a:endParaRPr>
          </a:p>
          <a:p>
            <a:pPr eaLnBrk="1" hangingPunct="1">
              <a:lnSpc>
                <a:spcPct val="140000"/>
              </a:lnSpc>
              <a:spcBef>
                <a:spcPct val="50000"/>
              </a:spcBef>
            </a:pPr>
            <a:r>
              <a:rPr lang="en-US" sz="2900">
                <a:latin typeface="Futura" charset="0"/>
              </a:rPr>
              <a:t>C</a:t>
            </a:r>
            <a:r>
              <a:rPr lang="ja-JP" altLang="en-US" sz="2900">
                <a:latin typeface="Futura" charset="0"/>
              </a:rPr>
              <a:t>’</a:t>
            </a:r>
            <a:endParaRPr lang="en-US" altLang="ja-JP" sz="2900">
              <a:latin typeface="Futura" charset="0"/>
            </a:endParaRPr>
          </a:p>
          <a:p>
            <a:pPr eaLnBrk="1" hangingPunct="1">
              <a:lnSpc>
                <a:spcPct val="140000"/>
              </a:lnSpc>
              <a:spcBef>
                <a:spcPct val="50000"/>
              </a:spcBef>
            </a:pPr>
            <a:r>
              <a:rPr lang="en-US" sz="2900">
                <a:latin typeface="Futura" charset="0"/>
              </a:rPr>
              <a:t>C</a:t>
            </a:r>
            <a:r>
              <a:rPr lang="ja-JP" altLang="en-US" sz="2900">
                <a:latin typeface="Futura" charset="0"/>
              </a:rPr>
              <a:t>’’</a:t>
            </a:r>
            <a:endParaRPr lang="en-US" altLang="ja-JP" sz="2900">
              <a:latin typeface="Futura" charset="0"/>
            </a:endParaRPr>
          </a:p>
          <a:p>
            <a:pPr eaLnBrk="1" hangingPunct="1">
              <a:lnSpc>
                <a:spcPct val="80000"/>
              </a:lnSpc>
              <a:spcBef>
                <a:spcPct val="50000"/>
              </a:spcBef>
            </a:pPr>
            <a:endParaRPr lang="en-US" sz="2900">
              <a:latin typeface="Futura" charset="0"/>
            </a:endParaRPr>
          </a:p>
          <a:p>
            <a:pPr eaLnBrk="1" hangingPunct="1">
              <a:lnSpc>
                <a:spcPct val="50000"/>
              </a:lnSpc>
              <a:spcBef>
                <a:spcPct val="50000"/>
              </a:spcBef>
            </a:pPr>
            <a:r>
              <a:rPr lang="en-US" sz="2900">
                <a:latin typeface="Futura" charset="0"/>
              </a:rPr>
              <a:t>D</a:t>
            </a:r>
            <a:r>
              <a:rPr lang="ja-JP" altLang="en-US" sz="2900">
                <a:latin typeface="Futura" charset="0"/>
              </a:rPr>
              <a:t>’</a:t>
            </a:r>
            <a:endParaRPr lang="en-US" altLang="ja-JP" sz="2900">
              <a:latin typeface="Futura" charset="0"/>
            </a:endParaRPr>
          </a:p>
          <a:p>
            <a:pPr eaLnBrk="1" hangingPunct="1">
              <a:lnSpc>
                <a:spcPct val="50000"/>
              </a:lnSpc>
              <a:spcBef>
                <a:spcPct val="50000"/>
              </a:spcBef>
            </a:pPr>
            <a:endParaRPr lang="en-US" sz="2900">
              <a:latin typeface="Futura" charset="0"/>
            </a:endParaRPr>
          </a:p>
          <a:p>
            <a:pPr eaLnBrk="1" hangingPunct="1">
              <a:lnSpc>
                <a:spcPct val="50000"/>
              </a:lnSpc>
              <a:spcBef>
                <a:spcPct val="50000"/>
              </a:spcBef>
            </a:pPr>
            <a:r>
              <a:rPr lang="en-US" sz="2900">
                <a:latin typeface="Futura" charset="0"/>
              </a:rPr>
              <a:t>D</a:t>
            </a:r>
            <a:r>
              <a:rPr lang="ja-JP" altLang="en-US" sz="2900">
                <a:latin typeface="Futura" charset="0"/>
              </a:rPr>
              <a:t>”</a:t>
            </a:r>
            <a:endParaRPr lang="en-US" sz="3200">
              <a:latin typeface="Arial" charset="0"/>
            </a:endParaRPr>
          </a:p>
        </p:txBody>
      </p:sp>
      <p:sp>
        <p:nvSpPr>
          <p:cNvPr id="87043" name="Text Box 4"/>
          <p:cNvSpPr txBox="1">
            <a:spLocks noChangeArrowheads="1"/>
          </p:cNvSpPr>
          <p:nvPr/>
        </p:nvSpPr>
        <p:spPr bwMode="auto">
          <a:xfrm>
            <a:off x="3810000" y="152400"/>
            <a:ext cx="1447800" cy="6989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marL="457200" indent="-4572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60000"/>
              </a:lnSpc>
              <a:spcBef>
                <a:spcPct val="50000"/>
              </a:spcBef>
            </a:pPr>
            <a:endParaRPr lang="en-US" sz="2800">
              <a:latin typeface="Bookman Old Style" charset="0"/>
            </a:endParaRPr>
          </a:p>
          <a:p>
            <a:pPr eaLnBrk="1" hangingPunct="1">
              <a:lnSpc>
                <a:spcPct val="60000"/>
              </a:lnSpc>
              <a:spcBef>
                <a:spcPct val="50000"/>
              </a:spcBef>
            </a:pPr>
            <a:r>
              <a:rPr lang="en-US" sz="2800">
                <a:latin typeface="Bookman Old Style" charset="0"/>
              </a:rPr>
              <a:t>Crust</a:t>
            </a:r>
          </a:p>
          <a:p>
            <a:pPr eaLnBrk="1" hangingPunct="1">
              <a:lnSpc>
                <a:spcPct val="60000"/>
              </a:lnSpc>
              <a:spcBef>
                <a:spcPct val="50000"/>
              </a:spcBef>
            </a:pPr>
            <a:endParaRPr lang="en-US">
              <a:latin typeface="Bookman Old Style" charset="0"/>
            </a:endParaRPr>
          </a:p>
          <a:p>
            <a:pPr eaLnBrk="1" hangingPunct="1">
              <a:lnSpc>
                <a:spcPct val="60000"/>
              </a:lnSpc>
              <a:spcBef>
                <a:spcPct val="50000"/>
              </a:spcBef>
            </a:pPr>
            <a:r>
              <a:rPr lang="en-US">
                <a:latin typeface="Bookman Old Style" charset="0"/>
              </a:rPr>
              <a:t>LID</a:t>
            </a:r>
          </a:p>
          <a:p>
            <a:pPr eaLnBrk="1" hangingPunct="1">
              <a:lnSpc>
                <a:spcPct val="130000"/>
              </a:lnSpc>
              <a:spcBef>
                <a:spcPct val="50000"/>
              </a:spcBef>
            </a:pPr>
            <a:endParaRPr lang="en-US">
              <a:latin typeface="Bookman Old Style" charset="0"/>
            </a:endParaRPr>
          </a:p>
          <a:p>
            <a:pPr eaLnBrk="1" hangingPunct="1">
              <a:lnSpc>
                <a:spcPct val="90000"/>
              </a:lnSpc>
              <a:spcBef>
                <a:spcPct val="50000"/>
              </a:spcBef>
            </a:pPr>
            <a:r>
              <a:rPr lang="en-US">
                <a:solidFill>
                  <a:srgbClr val="FF6666"/>
                </a:solidFill>
                <a:latin typeface="Bookman Old Style" charset="0"/>
              </a:rPr>
              <a:t>220 km</a:t>
            </a:r>
            <a:endParaRPr lang="en-US">
              <a:latin typeface="Bookman Old Style" charset="0"/>
            </a:endParaRPr>
          </a:p>
          <a:p>
            <a:pPr eaLnBrk="1" hangingPunct="1">
              <a:lnSpc>
                <a:spcPct val="90000"/>
              </a:lnSpc>
              <a:spcBef>
                <a:spcPct val="50000"/>
              </a:spcBef>
            </a:pPr>
            <a:r>
              <a:rPr lang="en-US">
                <a:latin typeface="Bookman Old Style" charset="0"/>
              </a:rPr>
              <a:t>410</a:t>
            </a:r>
          </a:p>
          <a:p>
            <a:pPr eaLnBrk="1" hangingPunct="1">
              <a:lnSpc>
                <a:spcPct val="70000"/>
              </a:lnSpc>
              <a:spcBef>
                <a:spcPct val="50000"/>
              </a:spcBef>
            </a:pPr>
            <a:r>
              <a:rPr lang="en-US">
                <a:latin typeface="Bookman Old Style" charset="0"/>
              </a:rPr>
              <a:t>650</a:t>
            </a:r>
          </a:p>
          <a:p>
            <a:pPr eaLnBrk="1" hangingPunct="1">
              <a:lnSpc>
                <a:spcPct val="70000"/>
              </a:lnSpc>
              <a:spcBef>
                <a:spcPct val="50000"/>
              </a:spcBef>
            </a:pPr>
            <a:r>
              <a:rPr lang="en-US">
                <a:latin typeface="Bookman Old Style" charset="0"/>
              </a:rPr>
              <a:t>1000</a:t>
            </a:r>
          </a:p>
          <a:p>
            <a:pPr eaLnBrk="1" hangingPunct="1">
              <a:lnSpc>
                <a:spcPct val="70000"/>
              </a:lnSpc>
              <a:spcBef>
                <a:spcPct val="50000"/>
              </a:spcBef>
            </a:pPr>
            <a:r>
              <a:rPr lang="en-US">
                <a:latin typeface="Bookman Old Style" charset="0"/>
              </a:rPr>
              <a:t>Lower</a:t>
            </a:r>
          </a:p>
          <a:p>
            <a:pPr eaLnBrk="1" hangingPunct="1">
              <a:lnSpc>
                <a:spcPct val="50000"/>
              </a:lnSpc>
              <a:spcBef>
                <a:spcPct val="50000"/>
              </a:spcBef>
            </a:pPr>
            <a:r>
              <a:rPr lang="en-US">
                <a:latin typeface="Bookman Old Style" charset="0"/>
              </a:rPr>
              <a:t>Mantle</a:t>
            </a:r>
          </a:p>
          <a:p>
            <a:pPr eaLnBrk="1" hangingPunct="1">
              <a:lnSpc>
                <a:spcPct val="50000"/>
              </a:lnSpc>
              <a:spcBef>
                <a:spcPct val="50000"/>
              </a:spcBef>
            </a:pPr>
            <a:endParaRPr lang="en-US">
              <a:latin typeface="Bookman Old Style" charset="0"/>
            </a:endParaRPr>
          </a:p>
          <a:p>
            <a:pPr eaLnBrk="1" hangingPunct="1">
              <a:lnSpc>
                <a:spcPct val="50000"/>
              </a:lnSpc>
              <a:spcBef>
                <a:spcPct val="50000"/>
              </a:spcBef>
            </a:pPr>
            <a:r>
              <a:rPr lang="en-US">
                <a:latin typeface="Bookman Old Style" charset="0"/>
              </a:rPr>
              <a:t>CMB</a:t>
            </a:r>
          </a:p>
          <a:p>
            <a:pPr eaLnBrk="1" hangingPunct="1">
              <a:spcBef>
                <a:spcPct val="50000"/>
              </a:spcBef>
              <a:buFont typeface="Arial" charset="0"/>
              <a:buAutoNum type="arabicPlain" startAt="410"/>
            </a:pPr>
            <a:endParaRPr lang="en-US">
              <a:latin typeface="Bookman Old Style" charset="0"/>
            </a:endParaRPr>
          </a:p>
          <a:p>
            <a:pPr eaLnBrk="1" hangingPunct="1">
              <a:spcBef>
                <a:spcPct val="50000"/>
              </a:spcBef>
            </a:pPr>
            <a:endParaRPr lang="en-US" sz="3200">
              <a:latin typeface="Arial" charset="0"/>
            </a:endParaRPr>
          </a:p>
        </p:txBody>
      </p:sp>
      <p:sp>
        <p:nvSpPr>
          <p:cNvPr id="87044" name="Line 5"/>
          <p:cNvSpPr>
            <a:spLocks noChangeShapeType="1"/>
          </p:cNvSpPr>
          <p:nvPr/>
        </p:nvSpPr>
        <p:spPr bwMode="auto">
          <a:xfrm>
            <a:off x="5410200" y="381000"/>
            <a:ext cx="1143000" cy="1905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45" name="Line 6"/>
          <p:cNvSpPr>
            <a:spLocks noChangeShapeType="1"/>
          </p:cNvSpPr>
          <p:nvPr/>
        </p:nvSpPr>
        <p:spPr bwMode="auto">
          <a:xfrm flipH="1">
            <a:off x="5638800" y="2286000"/>
            <a:ext cx="914400" cy="3429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46" name="Line 7"/>
          <p:cNvSpPr>
            <a:spLocks noChangeShapeType="1"/>
          </p:cNvSpPr>
          <p:nvPr/>
        </p:nvSpPr>
        <p:spPr bwMode="auto">
          <a:xfrm>
            <a:off x="5638800" y="5715000"/>
            <a:ext cx="1066800" cy="609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47" name="Text Box 8"/>
          <p:cNvSpPr txBox="1">
            <a:spLocks noChangeArrowheads="1"/>
          </p:cNvSpPr>
          <p:nvPr/>
        </p:nvSpPr>
        <p:spPr bwMode="auto">
          <a:xfrm>
            <a:off x="6324600" y="3581400"/>
            <a:ext cx="99060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3600">
                <a:latin typeface="American Typewriter" charset="0"/>
              </a:rPr>
              <a:t>Tp</a:t>
            </a:r>
            <a:endParaRPr lang="en-US" sz="3200">
              <a:latin typeface="Arial" charset="0"/>
            </a:endParaRPr>
          </a:p>
        </p:txBody>
      </p:sp>
      <p:sp>
        <p:nvSpPr>
          <p:cNvPr id="87048" name="Rectangle 9" descr="Dark horizontal"/>
          <p:cNvSpPr>
            <a:spLocks noChangeArrowheads="1"/>
          </p:cNvSpPr>
          <p:nvPr/>
        </p:nvSpPr>
        <p:spPr bwMode="auto">
          <a:xfrm>
            <a:off x="3810000" y="1828800"/>
            <a:ext cx="1828800" cy="685800"/>
          </a:xfrm>
          <a:prstGeom prst="rect">
            <a:avLst/>
          </a:prstGeom>
          <a:pattFill prst="dkHorz">
            <a:fgClr>
              <a:schemeClr val="tx1"/>
            </a:fgClr>
            <a:bgClr>
              <a:schemeClr val="bg1"/>
            </a:bgClr>
          </a:pattFill>
          <a:ln w="9525">
            <a:solidFill>
              <a:schemeClr val="tx1"/>
            </a:solidFill>
            <a:miter lim="800000"/>
            <a:headEnd/>
            <a:tailEnd/>
          </a:ln>
        </p:spPr>
        <p:txBody>
          <a:bodyPr wrap="none" anchor="ctr"/>
          <a:lstStyle/>
          <a:p>
            <a:endParaRPr lang="en-US"/>
          </a:p>
        </p:txBody>
      </p:sp>
      <p:sp>
        <p:nvSpPr>
          <p:cNvPr id="87049" name="Text Box 10"/>
          <p:cNvSpPr txBox="1">
            <a:spLocks noChangeArrowheads="1"/>
          </p:cNvSpPr>
          <p:nvPr/>
        </p:nvSpPr>
        <p:spPr bwMode="auto">
          <a:xfrm>
            <a:off x="6172200" y="838200"/>
            <a:ext cx="8382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800">
                <a:latin typeface="American Typewriter" charset="0"/>
              </a:rPr>
              <a:t>BL</a:t>
            </a:r>
            <a:endParaRPr lang="en-US" sz="3200">
              <a:latin typeface="Arial" charset="0"/>
            </a:endParaRPr>
          </a:p>
        </p:txBody>
      </p:sp>
      <p:sp>
        <p:nvSpPr>
          <p:cNvPr id="87050" name="Text Box 11"/>
          <p:cNvSpPr txBox="1">
            <a:spLocks noChangeArrowheads="1"/>
          </p:cNvSpPr>
          <p:nvPr/>
        </p:nvSpPr>
        <p:spPr bwMode="auto">
          <a:xfrm>
            <a:off x="6019800" y="5486400"/>
            <a:ext cx="7620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800">
                <a:latin typeface="American Typewriter" charset="0"/>
              </a:rPr>
              <a:t>BL</a:t>
            </a:r>
            <a:endParaRPr lang="en-US" sz="3200">
              <a:latin typeface="Arial" charset="0"/>
            </a:endParaRPr>
          </a:p>
        </p:txBody>
      </p:sp>
      <p:sp>
        <p:nvSpPr>
          <p:cNvPr id="87051" name="Text Box 12"/>
          <p:cNvSpPr txBox="1">
            <a:spLocks noChangeArrowheads="1"/>
          </p:cNvSpPr>
          <p:nvPr/>
        </p:nvSpPr>
        <p:spPr bwMode="auto">
          <a:xfrm>
            <a:off x="4038600" y="1981200"/>
            <a:ext cx="1219200" cy="48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600">
                <a:solidFill>
                  <a:schemeClr val="bg1"/>
                </a:solidFill>
                <a:latin typeface="Arial" charset="0"/>
              </a:rPr>
              <a:t>LVL</a:t>
            </a:r>
            <a:endParaRPr lang="en-US" sz="3200">
              <a:latin typeface="Arial" charset="0"/>
            </a:endParaRPr>
          </a:p>
        </p:txBody>
      </p:sp>
      <p:sp>
        <p:nvSpPr>
          <p:cNvPr id="87052" name="Text Box 13"/>
          <p:cNvSpPr txBox="1">
            <a:spLocks noChangeArrowheads="1"/>
          </p:cNvSpPr>
          <p:nvPr/>
        </p:nvSpPr>
        <p:spPr bwMode="auto">
          <a:xfrm>
            <a:off x="5638800" y="1676400"/>
            <a:ext cx="457200" cy="1004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G</a:t>
            </a:r>
          </a:p>
          <a:p>
            <a:pPr eaLnBrk="1" hangingPunct="1">
              <a:spcBef>
                <a:spcPct val="50000"/>
              </a:spcBef>
            </a:pPr>
            <a:r>
              <a:rPr lang="en-US">
                <a:latin typeface="Arial" charset="0"/>
              </a:rPr>
              <a:t>L</a:t>
            </a:r>
          </a:p>
        </p:txBody>
      </p:sp>
      <p:sp>
        <p:nvSpPr>
          <p:cNvPr id="87053" name="Text Box 14"/>
          <p:cNvSpPr txBox="1">
            <a:spLocks noChangeArrowheads="1"/>
          </p:cNvSpPr>
          <p:nvPr/>
        </p:nvSpPr>
        <p:spPr bwMode="auto">
          <a:xfrm>
            <a:off x="533400" y="1295400"/>
            <a:ext cx="1905000" cy="1189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Gutenberg</a:t>
            </a:r>
            <a:r>
              <a:rPr lang="ja-JP" altLang="en-US">
                <a:latin typeface="Arial" charset="0"/>
              </a:rPr>
              <a:t>’</a:t>
            </a:r>
            <a:r>
              <a:rPr lang="en-US" altLang="ja-JP">
                <a:latin typeface="Arial" charset="0"/>
              </a:rPr>
              <a:t>s Region B</a:t>
            </a:r>
          </a:p>
          <a:p>
            <a:pPr eaLnBrk="1" hangingPunct="1">
              <a:spcBef>
                <a:spcPct val="50000"/>
              </a:spcBef>
            </a:pPr>
            <a:r>
              <a:rPr lang="en-US" sz="1600">
                <a:latin typeface="Arial" charset="0"/>
              </a:rPr>
              <a:t>Moho to 220 km</a:t>
            </a:r>
            <a:endParaRPr lang="en-US">
              <a:latin typeface="Arial" charset="0"/>
            </a:endParaRPr>
          </a:p>
        </p:txBody>
      </p:sp>
      <p:sp>
        <p:nvSpPr>
          <p:cNvPr id="87054" name="Text Box 15"/>
          <p:cNvSpPr txBox="1">
            <a:spLocks noChangeArrowheads="1"/>
          </p:cNvSpPr>
          <p:nvPr/>
        </p:nvSpPr>
        <p:spPr bwMode="auto">
          <a:xfrm>
            <a:off x="685800" y="5486400"/>
            <a:ext cx="16002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Bullen</a:t>
            </a:r>
            <a:r>
              <a:rPr lang="ja-JP" altLang="en-US">
                <a:latin typeface="Arial" charset="0"/>
              </a:rPr>
              <a:t>’</a:t>
            </a:r>
            <a:r>
              <a:rPr lang="en-US" altLang="ja-JP">
                <a:latin typeface="Arial" charset="0"/>
              </a:rPr>
              <a:t>s Region D</a:t>
            </a:r>
            <a:r>
              <a:rPr lang="ja-JP" altLang="en-US">
                <a:latin typeface="Arial" charset="0"/>
              </a:rPr>
              <a:t>”</a:t>
            </a:r>
            <a:endParaRPr lang="en-US">
              <a:latin typeface="Arial" charset="0"/>
            </a:endParaRPr>
          </a:p>
        </p:txBody>
      </p:sp>
      <p:sp>
        <p:nvSpPr>
          <p:cNvPr id="87055" name="Text Box 16"/>
          <p:cNvSpPr txBox="1">
            <a:spLocks noChangeArrowheads="1"/>
          </p:cNvSpPr>
          <p:nvPr/>
        </p:nvSpPr>
        <p:spPr bwMode="auto">
          <a:xfrm>
            <a:off x="609600" y="3048000"/>
            <a:ext cx="19812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Subadiabatic geotherm</a:t>
            </a:r>
          </a:p>
        </p:txBody>
      </p:sp>
      <p:sp>
        <p:nvSpPr>
          <p:cNvPr id="3089" name="Text Box 17"/>
          <p:cNvSpPr txBox="1">
            <a:spLocks noChangeArrowheads="1"/>
          </p:cNvSpPr>
          <p:nvPr/>
        </p:nvSpPr>
        <p:spPr bwMode="auto">
          <a:xfrm>
            <a:off x="6248400" y="4343400"/>
            <a:ext cx="2514600" cy="11874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solidFill>
                  <a:srgbClr val="FF0000"/>
                </a:solidFill>
                <a:latin typeface="Arial" charset="0"/>
              </a:rPr>
              <a:t>Note: Tp in D</a:t>
            </a:r>
            <a:r>
              <a:rPr lang="ja-JP" altLang="en-US">
                <a:solidFill>
                  <a:srgbClr val="FF0000"/>
                </a:solidFill>
                <a:latin typeface="Arial" charset="0"/>
              </a:rPr>
              <a:t>”</a:t>
            </a:r>
            <a:r>
              <a:rPr lang="en-US" altLang="ja-JP">
                <a:solidFill>
                  <a:srgbClr val="FF0000"/>
                </a:solidFill>
                <a:latin typeface="Arial" charset="0"/>
              </a:rPr>
              <a:t> is not necessarily higher than in B</a:t>
            </a:r>
            <a:endParaRPr lang="en-US">
              <a:latin typeface="Arial" charset="0"/>
            </a:endParaRPr>
          </a:p>
        </p:txBody>
      </p:sp>
      <p:sp>
        <p:nvSpPr>
          <p:cNvPr id="3090" name="Line 18"/>
          <p:cNvSpPr>
            <a:spLocks noChangeShapeType="1"/>
          </p:cNvSpPr>
          <p:nvPr/>
        </p:nvSpPr>
        <p:spPr bwMode="auto">
          <a:xfrm flipV="1">
            <a:off x="6019800" y="1600200"/>
            <a:ext cx="76200" cy="4267200"/>
          </a:xfrm>
          <a:prstGeom prst="line">
            <a:avLst/>
          </a:prstGeom>
          <a:noFill/>
          <a:ln w="2857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7058" name="Text Box 19"/>
          <p:cNvSpPr txBox="1">
            <a:spLocks noChangeArrowheads="1"/>
          </p:cNvSpPr>
          <p:nvPr/>
        </p:nvSpPr>
        <p:spPr bwMode="auto">
          <a:xfrm>
            <a:off x="6781800" y="1676400"/>
            <a:ext cx="1981200" cy="11874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Potential temperature, Tp</a:t>
            </a:r>
          </a:p>
        </p:txBody>
      </p:sp>
      <p:sp>
        <p:nvSpPr>
          <p:cNvPr id="87059" name="Text Box 20"/>
          <p:cNvSpPr txBox="1">
            <a:spLocks noChangeArrowheads="1"/>
          </p:cNvSpPr>
          <p:nvPr/>
        </p:nvSpPr>
        <p:spPr bwMode="auto">
          <a:xfrm>
            <a:off x="228600" y="0"/>
            <a:ext cx="2286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merican Typewriter" charset="0"/>
              </a:rPr>
              <a:t>nomenclature</a:t>
            </a:r>
            <a:endParaRPr lang="en-US">
              <a:latin typeface="Arial" charset="0"/>
            </a:endParaRPr>
          </a:p>
        </p:txBody>
      </p:sp>
      <p:sp>
        <p:nvSpPr>
          <p:cNvPr id="3093" name="Rectangle 21"/>
          <p:cNvSpPr>
            <a:spLocks noChangeArrowheads="1"/>
          </p:cNvSpPr>
          <p:nvPr/>
        </p:nvSpPr>
        <p:spPr bwMode="auto">
          <a:xfrm>
            <a:off x="381000" y="1143000"/>
            <a:ext cx="5257800" cy="1447800"/>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 presetClass="entr" presetSubtype="4" fill="hold" grpId="0" nodeType="clickEffect">
                                  <p:stCondLst>
                                    <p:cond delay="0"/>
                                  </p:stCondLst>
                                  <p:childTnLst>
                                    <p:set>
                                      <p:cBhvr>
                                        <p:cTn id="10" dur="1" fill="hold">
                                          <p:stCondLst>
                                            <p:cond delay="0"/>
                                          </p:stCondLst>
                                        </p:cTn>
                                        <p:tgtEl>
                                          <p:spTgt spid="3090"/>
                                        </p:tgtEl>
                                        <p:attrNameLst>
                                          <p:attrName>style.visibility</p:attrName>
                                        </p:attrNameLst>
                                      </p:cBhvr>
                                      <p:to>
                                        <p:strVal val="visible"/>
                                      </p:to>
                                    </p:set>
                                    <p:anim calcmode="lin" valueType="num">
                                      <p:cBhvr additive="base">
                                        <p:cTn id="11" dur="1000" fill="hold"/>
                                        <p:tgtEl>
                                          <p:spTgt spid="3090"/>
                                        </p:tgtEl>
                                        <p:attrNameLst>
                                          <p:attrName>ppt_x</p:attrName>
                                        </p:attrNameLst>
                                      </p:cBhvr>
                                      <p:tavLst>
                                        <p:tav tm="0">
                                          <p:val>
                                            <p:strVal val="#ppt_x"/>
                                          </p:val>
                                        </p:tav>
                                        <p:tav tm="100000">
                                          <p:val>
                                            <p:strVal val="#ppt_x"/>
                                          </p:val>
                                        </p:tav>
                                      </p:tavLst>
                                    </p:anim>
                                    <p:anim calcmode="lin" valueType="num">
                                      <p:cBhvr additive="base">
                                        <p:cTn id="12" dur="1000" fill="hold"/>
                                        <p:tgtEl>
                                          <p:spTgt spid="3090"/>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animBg="1"/>
      <p:bldP spid="3090" grpId="0" animBg="1"/>
      <p:bldP spid="309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52400"/>
            <a:ext cx="6854825" cy="648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9090" name="Text Box 3"/>
          <p:cNvSpPr txBox="1">
            <a:spLocks noChangeArrowheads="1"/>
          </p:cNvSpPr>
          <p:nvPr/>
        </p:nvSpPr>
        <p:spPr bwMode="auto">
          <a:xfrm>
            <a:off x="7620000" y="1295400"/>
            <a:ext cx="1371600" cy="100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a:t>Thermal boundary layer</a:t>
            </a:r>
            <a:endParaRPr lang="en-US" sz="1800"/>
          </a:p>
        </p:txBody>
      </p:sp>
      <p:sp>
        <p:nvSpPr>
          <p:cNvPr id="89091" name="Line 4"/>
          <p:cNvSpPr>
            <a:spLocks noChangeShapeType="1"/>
          </p:cNvSpPr>
          <p:nvPr/>
        </p:nvSpPr>
        <p:spPr bwMode="auto">
          <a:xfrm>
            <a:off x="7467600" y="1600200"/>
            <a:ext cx="0" cy="1066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9092" name="Text Box 5"/>
          <p:cNvSpPr txBox="1">
            <a:spLocks noChangeArrowheads="1"/>
          </p:cNvSpPr>
          <p:nvPr/>
        </p:nvSpPr>
        <p:spPr bwMode="auto">
          <a:xfrm>
            <a:off x="7696200" y="4267200"/>
            <a:ext cx="1295400" cy="91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Shear boundary layer</a:t>
            </a:r>
          </a:p>
        </p:txBody>
      </p:sp>
      <p:sp>
        <p:nvSpPr>
          <p:cNvPr id="89093" name="Line 6"/>
          <p:cNvSpPr>
            <a:spLocks noChangeShapeType="1"/>
          </p:cNvSpPr>
          <p:nvPr/>
        </p:nvSpPr>
        <p:spPr bwMode="auto">
          <a:xfrm>
            <a:off x="7467600" y="4419600"/>
            <a:ext cx="0" cy="12192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8909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941801">
            <a:off x="369888" y="4745038"/>
            <a:ext cx="1241425"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rapezoid 1"/>
          <p:cNvSpPr/>
          <p:nvPr/>
        </p:nvSpPr>
        <p:spPr>
          <a:xfrm rot="10800000">
            <a:off x="622300" y="1741488"/>
            <a:ext cx="414338" cy="2978150"/>
          </a:xfrm>
          <a:prstGeom prst="trapezoid">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9096" name="TextBox 2"/>
          <p:cNvSpPr txBox="1">
            <a:spLocks noChangeArrowheads="1"/>
          </p:cNvSpPr>
          <p:nvPr/>
        </p:nvSpPr>
        <p:spPr bwMode="auto">
          <a:xfrm>
            <a:off x="293688" y="695325"/>
            <a:ext cx="19796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This type of structure mimics a vertical plume in TTTT</a:t>
            </a:r>
          </a:p>
        </p:txBody>
      </p:sp>
      <p:sp>
        <p:nvSpPr>
          <p:cNvPr id="3" name="Rectangle 2"/>
          <p:cNvSpPr/>
          <p:nvPr/>
        </p:nvSpPr>
        <p:spPr>
          <a:xfrm>
            <a:off x="293688" y="152400"/>
            <a:ext cx="1979612" cy="542925"/>
          </a:xfrm>
          <a:prstGeom prst="rect">
            <a:avLst/>
          </a:prstGeom>
          <a:pattFill prst="dkHorz">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93688" y="6540500"/>
            <a:ext cx="2081212" cy="369332"/>
          </a:xfrm>
          <a:prstGeom prst="rect">
            <a:avLst/>
          </a:prstGeom>
          <a:noFill/>
        </p:spPr>
        <p:txBody>
          <a:bodyPr wrap="square" rtlCol="0">
            <a:spAutoFit/>
          </a:bodyPr>
          <a:lstStyle/>
          <a:p>
            <a:r>
              <a:rPr lang="en-US" dirty="0" smtClean="0"/>
              <a:t>unidirectional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8000" y="381000"/>
            <a:ext cx="8128000" cy="6096000"/>
          </a:xfrm>
          <a:prstGeom prst="rect">
            <a:avLst/>
          </a:prstGeom>
        </p:spPr>
      </p:pic>
      <p:pic>
        <p:nvPicPr>
          <p:cNvPr id="5" name="Picture 4"/>
          <p:cNvPicPr>
            <a:picLocks noChangeAspect="1"/>
          </p:cNvPicPr>
          <p:nvPr/>
        </p:nvPicPr>
        <p:blipFill>
          <a:blip r:embed="rId3"/>
          <a:stretch>
            <a:fillRect/>
          </a:stretch>
        </p:blipFill>
        <p:spPr>
          <a:xfrm>
            <a:off x="508000" y="1320800"/>
            <a:ext cx="749300" cy="1397000"/>
          </a:xfrm>
          <a:prstGeom prst="rect">
            <a:avLst/>
          </a:prstGeom>
        </p:spPr>
      </p:pic>
      <p:pic>
        <p:nvPicPr>
          <p:cNvPr id="6" name="Picture 5"/>
          <p:cNvPicPr>
            <a:picLocks noChangeAspect="1"/>
          </p:cNvPicPr>
          <p:nvPr/>
        </p:nvPicPr>
        <p:blipFill>
          <a:blip r:embed="rId4"/>
          <a:stretch>
            <a:fillRect/>
          </a:stretch>
        </p:blipFill>
        <p:spPr>
          <a:xfrm>
            <a:off x="6604000" y="1066800"/>
            <a:ext cx="901700" cy="1155700"/>
          </a:xfrm>
          <a:prstGeom prst="rect">
            <a:avLst/>
          </a:prstGeom>
        </p:spPr>
      </p:pic>
      <p:pic>
        <p:nvPicPr>
          <p:cNvPr id="8" name="Picture 7"/>
          <p:cNvPicPr>
            <a:picLocks noChangeAspect="1"/>
          </p:cNvPicPr>
          <p:nvPr/>
        </p:nvPicPr>
        <p:blipFill>
          <a:blip r:embed="rId3"/>
          <a:stretch>
            <a:fillRect/>
          </a:stretch>
        </p:blipFill>
        <p:spPr>
          <a:xfrm>
            <a:off x="-127000" y="1066800"/>
            <a:ext cx="749300" cy="2190750"/>
          </a:xfrm>
          <a:prstGeom prst="rect">
            <a:avLst/>
          </a:prstGeom>
        </p:spPr>
      </p:pic>
      <p:pic>
        <p:nvPicPr>
          <p:cNvPr id="9" name="Picture 8"/>
          <p:cNvPicPr>
            <a:picLocks noChangeAspect="1"/>
          </p:cNvPicPr>
          <p:nvPr/>
        </p:nvPicPr>
        <p:blipFill>
          <a:blip r:embed="rId5"/>
          <a:stretch>
            <a:fillRect/>
          </a:stretch>
        </p:blipFill>
        <p:spPr>
          <a:xfrm>
            <a:off x="-730250" y="1066800"/>
            <a:ext cx="2190750" cy="5626100"/>
          </a:xfrm>
          <a:prstGeom prst="rect">
            <a:avLst/>
          </a:prstGeom>
        </p:spPr>
      </p:pic>
      <p:pic>
        <p:nvPicPr>
          <p:cNvPr id="10" name="Picture 9"/>
          <p:cNvPicPr>
            <a:picLocks noChangeAspect="1"/>
          </p:cNvPicPr>
          <p:nvPr/>
        </p:nvPicPr>
        <p:blipFill>
          <a:blip r:embed="rId3"/>
          <a:stretch>
            <a:fillRect/>
          </a:stretch>
        </p:blipFill>
        <p:spPr>
          <a:xfrm>
            <a:off x="0" y="361950"/>
            <a:ext cx="787400" cy="3721100"/>
          </a:xfrm>
          <a:prstGeom prst="rect">
            <a:avLst/>
          </a:prstGeom>
        </p:spPr>
      </p:pic>
      <p:pic>
        <p:nvPicPr>
          <p:cNvPr id="11" name="Picture 10"/>
          <p:cNvPicPr>
            <a:picLocks noChangeAspect="1"/>
          </p:cNvPicPr>
          <p:nvPr/>
        </p:nvPicPr>
        <p:blipFill>
          <a:blip r:embed="rId6"/>
          <a:stretch>
            <a:fillRect/>
          </a:stretch>
        </p:blipFill>
        <p:spPr>
          <a:xfrm>
            <a:off x="952500" y="2590800"/>
            <a:ext cx="7683500" cy="3886200"/>
          </a:xfrm>
          <a:prstGeom prst="rect">
            <a:avLst/>
          </a:prstGeom>
        </p:spPr>
      </p:pic>
      <p:pic>
        <p:nvPicPr>
          <p:cNvPr id="13" name="Picture 12"/>
          <p:cNvPicPr>
            <a:picLocks noChangeAspect="1"/>
          </p:cNvPicPr>
          <p:nvPr/>
        </p:nvPicPr>
        <p:blipFill>
          <a:blip r:embed="rId7"/>
          <a:stretch>
            <a:fillRect/>
          </a:stretch>
        </p:blipFill>
        <p:spPr>
          <a:xfrm>
            <a:off x="1987550" y="-546100"/>
            <a:ext cx="920750" cy="3911600"/>
          </a:xfrm>
          <a:prstGeom prst="rect">
            <a:avLst/>
          </a:prstGeom>
        </p:spPr>
      </p:pic>
      <p:pic>
        <p:nvPicPr>
          <p:cNvPr id="15" name="Picture 14"/>
          <p:cNvPicPr>
            <a:picLocks noChangeAspect="1"/>
          </p:cNvPicPr>
          <p:nvPr/>
        </p:nvPicPr>
        <p:blipFill>
          <a:blip r:embed="rId8"/>
          <a:stretch>
            <a:fillRect/>
          </a:stretch>
        </p:blipFill>
        <p:spPr>
          <a:xfrm>
            <a:off x="-1346200" y="-546100"/>
            <a:ext cx="1219200" cy="8178800"/>
          </a:xfrm>
          <a:prstGeom prst="rect">
            <a:avLst/>
          </a:prstGeom>
        </p:spPr>
      </p:pic>
      <p:sp>
        <p:nvSpPr>
          <p:cNvPr id="16" name="Rectangle 15"/>
          <p:cNvSpPr/>
          <p:nvPr/>
        </p:nvSpPr>
        <p:spPr>
          <a:xfrm>
            <a:off x="-1549399" y="-626534"/>
            <a:ext cx="10693400"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123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5257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2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28600"/>
            <a:ext cx="38862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2100" name="Rectangle 4"/>
          <p:cNvSpPr>
            <a:spLocks noChangeArrowheads="1"/>
          </p:cNvSpPr>
          <p:nvPr/>
        </p:nvSpPr>
        <p:spPr bwMode="auto">
          <a:xfrm>
            <a:off x="304800" y="4397375"/>
            <a:ext cx="8664575"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solidFill>
                  <a:schemeClr val="accent2"/>
                </a:solidFill>
                <a:latin typeface="Helvetica" charset="0"/>
              </a:rPr>
              <a:t>The origin of the Pacific anisotropy anomaly is unknown</a:t>
            </a:r>
            <a:r>
              <a:rPr lang="en-US" sz="1600">
                <a:solidFill>
                  <a:srgbClr val="000000"/>
                </a:solidFill>
                <a:latin typeface="Helvetica" charset="0"/>
              </a:rPr>
              <a:t>; </a:t>
            </a:r>
            <a:r>
              <a:rPr lang="en-US">
                <a:solidFill>
                  <a:srgbClr val="FF0000"/>
                </a:solidFill>
                <a:latin typeface="Helvetica" charset="0"/>
              </a:rPr>
              <a:t>orientation of olivine</a:t>
            </a:r>
            <a:r>
              <a:rPr lang="en-US" sz="1600">
                <a:solidFill>
                  <a:srgbClr val="000000"/>
                </a:solidFill>
                <a:latin typeface="Helvetica" charset="0"/>
              </a:rPr>
              <a:t> due to </a:t>
            </a:r>
          </a:p>
          <a:p>
            <a:r>
              <a:rPr lang="en-US" sz="1600">
                <a:solidFill>
                  <a:srgbClr val="000000"/>
                </a:solidFill>
                <a:latin typeface="Helvetica" charset="0"/>
              </a:rPr>
              <a:t>the shearing of the plate cannot  explain all of the observations. It is unclear what shearing </a:t>
            </a:r>
          </a:p>
          <a:p>
            <a:r>
              <a:rPr lang="en-US" sz="1600">
                <a:solidFill>
                  <a:srgbClr val="000000"/>
                </a:solidFill>
                <a:latin typeface="Helvetica" charset="0"/>
              </a:rPr>
              <a:t>mechanisms can give azimuthally random, but preferentially horizontal, alignment of  crystals  </a:t>
            </a:r>
          </a:p>
          <a:p>
            <a:r>
              <a:rPr lang="en-US" sz="1600">
                <a:solidFill>
                  <a:srgbClr val="000000"/>
                </a:solidFill>
                <a:latin typeface="Helvetica" charset="0"/>
              </a:rPr>
              <a:t>beneath the middle  of the Pacific plate</a:t>
            </a:r>
            <a:r>
              <a:rPr lang="en-US" sz="1600">
                <a:solidFill>
                  <a:srgbClr val="000000"/>
                </a:solidFill>
              </a:rPr>
              <a:t>…</a:t>
            </a:r>
            <a:r>
              <a:rPr lang="en-US" sz="1600">
                <a:solidFill>
                  <a:srgbClr val="000000"/>
                </a:solidFill>
                <a:latin typeface="Helvetica" charset="0"/>
              </a:rPr>
              <a:t> shearing in the asthenosphere may not be</a:t>
            </a:r>
          </a:p>
          <a:p>
            <a:r>
              <a:rPr lang="en-US" sz="1600">
                <a:solidFill>
                  <a:srgbClr val="000000"/>
                </a:solidFill>
                <a:latin typeface="Helvetica" charset="0"/>
              </a:rPr>
              <a:t> dominated by  </a:t>
            </a:r>
            <a:r>
              <a:rPr lang="en-US">
                <a:solidFill>
                  <a:srgbClr val="FF0000"/>
                </a:solidFill>
                <a:latin typeface="Helvetica" charset="0"/>
              </a:rPr>
              <a:t>coherent plate motions</a:t>
            </a:r>
            <a:r>
              <a:rPr lang="en-US" sz="1600">
                <a:solidFill>
                  <a:srgbClr val="000000"/>
                </a:solidFill>
              </a:rPr>
              <a:t>…</a:t>
            </a:r>
            <a:r>
              <a:rPr lang="en-US" sz="1600">
                <a:solidFill>
                  <a:srgbClr val="000000"/>
                </a:solidFill>
                <a:latin typeface="Helvetica" charset="0"/>
              </a:rPr>
              <a:t> a complex pattern by mantle plumes, could cause </a:t>
            </a:r>
          </a:p>
          <a:p>
            <a:r>
              <a:rPr lang="en-US" sz="1600">
                <a:solidFill>
                  <a:srgbClr val="000000"/>
                </a:solidFill>
                <a:latin typeface="Helvetica" charset="0"/>
              </a:rPr>
              <a:t>small-scale variability</a:t>
            </a:r>
            <a:r>
              <a:rPr lang="en-US" sz="1600">
                <a:solidFill>
                  <a:srgbClr val="000000"/>
                </a:solidFill>
              </a:rPr>
              <a:t>…</a:t>
            </a:r>
            <a:r>
              <a:rPr lang="en-US" sz="1600">
                <a:solidFill>
                  <a:srgbClr val="000000"/>
                </a:solidFill>
                <a:latin typeface="Helvetica" charset="0"/>
              </a:rPr>
              <a:t>note that SH &amp; SV vary differently with depth.</a:t>
            </a:r>
          </a:p>
        </p:txBody>
      </p:sp>
      <p:sp>
        <p:nvSpPr>
          <p:cNvPr id="132101" name="Text Box 5"/>
          <p:cNvSpPr txBox="1">
            <a:spLocks noChangeArrowheads="1"/>
          </p:cNvSpPr>
          <p:nvPr/>
        </p:nvSpPr>
        <p:spPr bwMode="auto">
          <a:xfrm>
            <a:off x="381000" y="0"/>
            <a:ext cx="31242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b="1">
                <a:solidFill>
                  <a:srgbClr val="FF0000"/>
                </a:solidFill>
                <a:latin typeface="Arial" charset="0"/>
              </a:rPr>
              <a:t>What causes the…</a:t>
            </a:r>
            <a:endParaRPr lang="en-US" sz="1600">
              <a:solidFill>
                <a:srgbClr val="FF0000"/>
              </a:solidFill>
              <a:latin typeface="Arial" charset="0"/>
            </a:endParaRPr>
          </a:p>
        </p:txBody>
      </p:sp>
      <p:sp>
        <p:nvSpPr>
          <p:cNvPr id="132102" name="Rectangle 6"/>
          <p:cNvSpPr>
            <a:spLocks noChangeArrowheads="1"/>
          </p:cNvSpPr>
          <p:nvPr/>
        </p:nvSpPr>
        <p:spPr bwMode="auto">
          <a:xfrm>
            <a:off x="7086600" y="2133600"/>
            <a:ext cx="1905000" cy="1981200"/>
          </a:xfrm>
          <a:prstGeom prst="rect">
            <a:avLst/>
          </a:prstGeom>
          <a:noFill/>
          <a:ln w="57150">
            <a:solidFill>
              <a:schemeClr val="accent2"/>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2103" name="Text Box 7"/>
          <p:cNvSpPr txBox="1">
            <a:spLocks noChangeArrowheads="1"/>
          </p:cNvSpPr>
          <p:nvPr/>
        </p:nvSpPr>
        <p:spPr bwMode="auto">
          <a:xfrm>
            <a:off x="304800" y="6096000"/>
            <a:ext cx="86106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800">
                <a:solidFill>
                  <a:srgbClr val="FF0000"/>
                </a:solidFill>
                <a:latin typeface="Arial" charset="0"/>
              </a:rPr>
              <a:t>A laminated sheared structure solves these problems</a:t>
            </a:r>
            <a:endParaRPr lang="en-US">
              <a:latin typeface="Arial" charset="0"/>
            </a:endParaRPr>
          </a:p>
        </p:txBody>
      </p:sp>
      <p:sp>
        <p:nvSpPr>
          <p:cNvPr id="132104" name="Rectangle 8"/>
          <p:cNvSpPr>
            <a:spLocks noChangeArrowheads="1"/>
          </p:cNvSpPr>
          <p:nvPr/>
        </p:nvSpPr>
        <p:spPr bwMode="auto">
          <a:xfrm>
            <a:off x="152400" y="1828800"/>
            <a:ext cx="5105400" cy="24384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r>
              <a:rPr lang="en-US" sz="2800" i="1">
                <a:solidFill>
                  <a:srgbClr val="FF0000"/>
                </a:solidFill>
              </a:rPr>
              <a:t>A laminated shear boundary </a:t>
            </a:r>
          </a:p>
          <a:p>
            <a:r>
              <a:rPr lang="en-US" sz="2800" i="1">
                <a:solidFill>
                  <a:srgbClr val="FF0000"/>
                </a:solidFill>
              </a:rPr>
              <a:t>layer is</a:t>
            </a:r>
          </a:p>
          <a:p>
            <a:r>
              <a:rPr lang="en-US" sz="2800" i="1">
                <a:solidFill>
                  <a:srgbClr val="FF0000"/>
                </a:solidFill>
              </a:rPr>
              <a:t>the cause of upper mantle</a:t>
            </a:r>
          </a:p>
          <a:p>
            <a:r>
              <a:rPr lang="en-US" sz="2800" i="1">
                <a:solidFill>
                  <a:srgbClr val="FF0000"/>
                </a:solidFill>
              </a:rPr>
              <a:t>anisotropy</a:t>
            </a:r>
          </a:p>
        </p:txBody>
      </p:sp>
      <p:sp>
        <p:nvSpPr>
          <p:cNvPr id="132105" name="Text Box 9"/>
          <p:cNvSpPr txBox="1">
            <a:spLocks noChangeArrowheads="1"/>
          </p:cNvSpPr>
          <p:nvPr/>
        </p:nvSpPr>
        <p:spPr bwMode="auto">
          <a:xfrm>
            <a:off x="4724400" y="990600"/>
            <a:ext cx="381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solidFill>
                  <a:srgbClr val="FF0000"/>
                </a:solidFill>
                <a:latin typeface="Arial" charset="0"/>
              </a:rPr>
              <a:t>?</a:t>
            </a:r>
          </a:p>
        </p:txBody>
      </p:sp>
      <p:sp>
        <p:nvSpPr>
          <p:cNvPr id="132106" name="Rectangle 10"/>
          <p:cNvSpPr>
            <a:spLocks noChangeArrowheads="1"/>
          </p:cNvSpPr>
          <p:nvPr/>
        </p:nvSpPr>
        <p:spPr bwMode="auto">
          <a:xfrm>
            <a:off x="228600" y="4419600"/>
            <a:ext cx="8763000" cy="15240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r>
              <a:rPr lang="en-US" sz="2400" i="1">
                <a:solidFill>
                  <a:srgbClr val="FF0000"/>
                </a:solidFill>
              </a:rPr>
              <a:t>…and probably the cause of plume-like artifacts that</a:t>
            </a:r>
          </a:p>
          <a:p>
            <a:r>
              <a:rPr lang="en-US" sz="2400" i="1">
                <a:solidFill>
                  <a:srgbClr val="FF0000"/>
                </a:solidFill>
              </a:rPr>
              <a:t>appear when only near-vertical seismic rays</a:t>
            </a:r>
          </a:p>
          <a:p>
            <a:r>
              <a:rPr lang="en-US" sz="2400" i="1">
                <a:solidFill>
                  <a:srgbClr val="FF0000"/>
                </a:solidFill>
              </a:rPr>
              <a:t>&amp; relative arrival times are used in the inversions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1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132099"/>
                                        </p:tgtEl>
                                        <p:attrNameLst>
                                          <p:attrName>style.visibility</p:attrName>
                                        </p:attrNameLst>
                                      </p:cBhvr>
                                      <p:to>
                                        <p:strVal val="visible"/>
                                      </p:to>
                                    </p:set>
                                    <p:animEffect transition="in" filter="dissolve">
                                      <p:cBhvr>
                                        <p:cTn id="11" dur="2000"/>
                                        <p:tgtEl>
                                          <p:spTgt spid="13209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210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3210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32100"/>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210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2104"/>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2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0" grpId="0"/>
      <p:bldP spid="132101" grpId="0"/>
      <p:bldP spid="132102" grpId="0" animBg="1"/>
      <p:bldP spid="132103" grpId="0"/>
      <p:bldP spid="132104" grpId="0" animBg="1"/>
      <p:bldP spid="132105" grpId="0"/>
      <p:bldP spid="13210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2"/>
          <p:cNvSpPr txBox="1">
            <a:spLocks noChangeArrowheads="1"/>
          </p:cNvSpPr>
          <p:nvPr/>
        </p:nvSpPr>
        <p:spPr bwMode="auto">
          <a:xfrm>
            <a:off x="1295400" y="304800"/>
            <a:ext cx="7391400" cy="113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50000"/>
              </a:spcBef>
            </a:pPr>
            <a:r>
              <a:rPr lang="en-US" sz="3400"/>
              <a:t>The </a:t>
            </a:r>
            <a:r>
              <a:rPr lang="en-US" sz="3400">
                <a:solidFill>
                  <a:srgbClr val="FF0000"/>
                </a:solidFill>
              </a:rPr>
              <a:t>(left-out)</a:t>
            </a:r>
            <a:r>
              <a:rPr lang="en-US" sz="3400"/>
              <a:t> Physics</a:t>
            </a:r>
            <a:r>
              <a:rPr lang="en-US" sz="3400">
                <a:solidFill>
                  <a:srgbClr val="0000FF"/>
                </a:solidFill>
              </a:rPr>
              <a:t>*</a:t>
            </a:r>
            <a:r>
              <a:rPr lang="en-US" sz="3400"/>
              <a:t> of Boundary Layer Geotherms</a:t>
            </a:r>
          </a:p>
        </p:txBody>
      </p:sp>
      <p:sp>
        <p:nvSpPr>
          <p:cNvPr id="94210" name="Rectangle 3"/>
          <p:cNvSpPr>
            <a:spLocks noGrp="1" noChangeArrowheads="1"/>
          </p:cNvSpPr>
          <p:nvPr>
            <p:ph type="body" idx="4294967295"/>
          </p:nvPr>
        </p:nvSpPr>
        <p:spPr>
          <a:xfrm>
            <a:off x="481013" y="1657350"/>
            <a:ext cx="7824787" cy="4819650"/>
          </a:xfrm>
        </p:spPr>
        <p:txBody>
          <a:bodyPr/>
          <a:lstStyle/>
          <a:p>
            <a:pPr eaLnBrk="1" hangingPunct="1">
              <a:lnSpc>
                <a:spcPct val="90000"/>
              </a:lnSpc>
            </a:pPr>
            <a:r>
              <a:rPr lang="en-US" sz="2800">
                <a:latin typeface="Calibri" charset="0"/>
              </a:rPr>
              <a:t>Sub-plate boundary layer geotherm is</a:t>
            </a:r>
          </a:p>
          <a:p>
            <a:pPr eaLnBrk="1" hangingPunct="1">
              <a:lnSpc>
                <a:spcPct val="90000"/>
              </a:lnSpc>
              <a:buFont typeface="Wingdings" charset="0"/>
              <a:buNone/>
            </a:pPr>
            <a:r>
              <a:rPr lang="en-US" sz="2800">
                <a:latin typeface="Calibri" charset="0"/>
              </a:rPr>
              <a:t>   &gt;200 </a:t>
            </a:r>
            <a:r>
              <a:rPr lang="en-US" sz="2800" baseline="30000">
                <a:latin typeface="Calibri" charset="0"/>
              </a:rPr>
              <a:t>o</a:t>
            </a:r>
            <a:r>
              <a:rPr lang="en-US" sz="2800">
                <a:latin typeface="Calibri" charset="0"/>
              </a:rPr>
              <a:t>C hotter than assumed</a:t>
            </a:r>
            <a:r>
              <a:rPr lang="en-US" sz="2800">
                <a:solidFill>
                  <a:srgbClr val="FF0000"/>
                </a:solidFill>
                <a:latin typeface="Calibri" charset="0"/>
              </a:rPr>
              <a:t> </a:t>
            </a:r>
            <a:r>
              <a:rPr lang="en-US" sz="2800">
                <a:latin typeface="Calibri" charset="0"/>
              </a:rPr>
              <a:t>because </a:t>
            </a:r>
            <a:r>
              <a:rPr lang="en-US" sz="2800">
                <a:solidFill>
                  <a:srgbClr val="FF0000"/>
                </a:solidFill>
                <a:latin typeface="Calibri" charset="0"/>
              </a:rPr>
              <a:t>conductivity decreases with temperature</a:t>
            </a:r>
            <a:endParaRPr lang="en-US" sz="2800">
              <a:latin typeface="Calibri" charset="0"/>
            </a:endParaRPr>
          </a:p>
          <a:p>
            <a:pPr eaLnBrk="1" hangingPunct="1">
              <a:lnSpc>
                <a:spcPct val="90000"/>
              </a:lnSpc>
            </a:pPr>
            <a:r>
              <a:rPr lang="en-US" sz="2800">
                <a:latin typeface="Calibri" charset="0"/>
              </a:rPr>
              <a:t>Potential temperatures in D” are lower than assumed</a:t>
            </a:r>
            <a:r>
              <a:rPr lang="en-US" sz="2800">
                <a:solidFill>
                  <a:srgbClr val="FF0000"/>
                </a:solidFill>
                <a:latin typeface="Calibri" charset="0"/>
              </a:rPr>
              <a:t> </a:t>
            </a:r>
            <a:r>
              <a:rPr lang="en-US" sz="2800">
                <a:latin typeface="Calibri" charset="0"/>
              </a:rPr>
              <a:t>because </a:t>
            </a:r>
            <a:r>
              <a:rPr lang="en-US" sz="2800">
                <a:solidFill>
                  <a:srgbClr val="FF0000"/>
                </a:solidFill>
                <a:latin typeface="Calibri" charset="0"/>
              </a:rPr>
              <a:t>radioactive heating &amp; global secular cooling yield subadiabats</a:t>
            </a:r>
            <a:endParaRPr lang="en-US" sz="2800">
              <a:latin typeface="Calibri" charset="0"/>
            </a:endParaRPr>
          </a:p>
          <a:p>
            <a:pPr eaLnBrk="1" hangingPunct="1">
              <a:lnSpc>
                <a:spcPct val="90000"/>
              </a:lnSpc>
            </a:pPr>
            <a:r>
              <a:rPr lang="en-US" sz="2800">
                <a:solidFill>
                  <a:srgbClr val="FF0000"/>
                </a:solidFill>
                <a:latin typeface="Calibri" charset="0"/>
              </a:rPr>
              <a:t>“Excess temperatures” relative to MORB</a:t>
            </a:r>
            <a:r>
              <a:rPr lang="en-US" sz="2800">
                <a:latin typeface="Calibri" charset="0"/>
              </a:rPr>
              <a:t> </a:t>
            </a:r>
            <a:r>
              <a:rPr lang="en-US" sz="2800">
                <a:solidFill>
                  <a:srgbClr val="FF0000"/>
                </a:solidFill>
                <a:latin typeface="Calibri" charset="0"/>
              </a:rPr>
              <a:t>do not</a:t>
            </a:r>
            <a:r>
              <a:rPr lang="en-US" sz="2800">
                <a:latin typeface="Calibri" charset="0"/>
              </a:rPr>
              <a:t> </a:t>
            </a:r>
            <a:r>
              <a:rPr lang="en-US" sz="2800">
                <a:solidFill>
                  <a:srgbClr val="FF0000"/>
                </a:solidFill>
                <a:latin typeface="Calibri" charset="0"/>
              </a:rPr>
              <a:t>require plumes</a:t>
            </a:r>
            <a:r>
              <a:rPr lang="en-US" sz="2800">
                <a:latin typeface="Calibri" charset="0"/>
              </a:rPr>
              <a:t> or jets</a:t>
            </a:r>
            <a:r>
              <a:rPr lang="en-US" sz="2800">
                <a:solidFill>
                  <a:srgbClr val="FF0000"/>
                </a:solidFill>
                <a:latin typeface="Calibri" charset="0"/>
              </a:rPr>
              <a:t> </a:t>
            </a:r>
            <a:r>
              <a:rPr lang="en-US" sz="2800">
                <a:latin typeface="Calibri" charset="0"/>
              </a:rPr>
              <a:t>or locally hot spots</a:t>
            </a:r>
          </a:p>
          <a:p>
            <a:pPr eaLnBrk="1" hangingPunct="1">
              <a:lnSpc>
                <a:spcPct val="90000"/>
              </a:lnSpc>
            </a:pPr>
            <a:r>
              <a:rPr lang="en-US" sz="2800">
                <a:latin typeface="Calibri" charset="0"/>
              </a:rPr>
              <a:t>Effects of compression; pressure broadening              </a:t>
            </a:r>
          </a:p>
          <a:p>
            <a:pPr eaLnBrk="1" hangingPunct="1">
              <a:lnSpc>
                <a:spcPct val="90000"/>
              </a:lnSpc>
            </a:pPr>
            <a:r>
              <a:rPr lang="en-US" sz="2800" i="1">
                <a:solidFill>
                  <a:srgbClr val="3366FF"/>
                </a:solidFill>
                <a:latin typeface="Calibri" charset="0"/>
              </a:rPr>
              <a:t>* the unseen elephant in the room</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extBox 1"/>
          <p:cNvSpPr txBox="1">
            <a:spLocks noChangeArrowheads="1"/>
          </p:cNvSpPr>
          <p:nvPr/>
        </p:nvSpPr>
        <p:spPr bwMode="auto">
          <a:xfrm>
            <a:off x="1154113" y="557213"/>
            <a:ext cx="5727700"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t>PHYSICS </a:t>
            </a:r>
            <a:r>
              <a:rPr lang="en-US"/>
              <a:t>(classical, modern, post-modern)</a:t>
            </a:r>
          </a:p>
          <a:p>
            <a:pPr eaLnBrk="1" hangingPunct="1"/>
            <a:endParaRPr lang="en-US" sz="1800"/>
          </a:p>
          <a:p>
            <a:pPr eaLnBrk="1" hangingPunct="1"/>
            <a:r>
              <a:rPr lang="en-US" sz="2000"/>
              <a:t>Kelvin</a:t>
            </a:r>
          </a:p>
          <a:p>
            <a:pPr eaLnBrk="1" hangingPunct="1"/>
            <a:r>
              <a:rPr lang="en-US" sz="2000"/>
              <a:t>   Secular cooling of the Earth</a:t>
            </a:r>
          </a:p>
          <a:p>
            <a:pPr eaLnBrk="1" hangingPunct="1"/>
            <a:r>
              <a:rPr lang="en-US" sz="2000"/>
              <a:t>    Second Law of Thermodynamics</a:t>
            </a:r>
          </a:p>
          <a:p>
            <a:pPr eaLnBrk="1" hangingPunct="1"/>
            <a:r>
              <a:rPr lang="en-US" sz="2000"/>
              <a:t>Rutherford</a:t>
            </a:r>
          </a:p>
          <a:p>
            <a:pPr eaLnBrk="1" hangingPunct="1"/>
            <a:r>
              <a:rPr lang="en-US" sz="2000"/>
              <a:t>Debye</a:t>
            </a:r>
          </a:p>
          <a:p>
            <a:pPr eaLnBrk="1" hangingPunct="1"/>
            <a:r>
              <a:rPr lang="en-US" sz="2000"/>
              <a:t>Gruneisen</a:t>
            </a:r>
          </a:p>
          <a:p>
            <a:pPr eaLnBrk="1" hangingPunct="1"/>
            <a:endParaRPr lang="en-US" sz="2000"/>
          </a:p>
          <a:p>
            <a:pPr eaLnBrk="1" hangingPunct="1"/>
            <a:r>
              <a:rPr lang="en-US" sz="2000"/>
              <a:t>Far-From Equilbrium Self-Organization</a:t>
            </a:r>
          </a:p>
          <a:p>
            <a:pPr eaLnBrk="1" hangingPunct="1"/>
            <a:endParaRPr lang="en-US" sz="2000"/>
          </a:p>
          <a:p>
            <a:pPr eaLnBrk="1" hangingPunct="1"/>
            <a:r>
              <a:rPr lang="en-US" sz="2000"/>
              <a:t>Self Consistency</a:t>
            </a:r>
          </a:p>
          <a:p>
            <a:pPr eaLnBrk="1" hangingPunct="1"/>
            <a:r>
              <a:rPr lang="en-US" sz="2000"/>
              <a:t>Self Compression</a:t>
            </a:r>
          </a:p>
          <a:p>
            <a:pPr eaLnBrk="1" hangingPunct="1"/>
            <a:r>
              <a:rPr lang="en-US" sz="2000"/>
              <a:t>Self Similar</a:t>
            </a:r>
          </a:p>
          <a:p>
            <a:pPr eaLnBrk="1" hangingPunct="1"/>
            <a:r>
              <a:rPr lang="en-US" sz="2000"/>
              <a:t>Self Organization</a:t>
            </a:r>
          </a:p>
        </p:txBody>
      </p:sp>
      <p:sp>
        <p:nvSpPr>
          <p:cNvPr id="96258" name="TextBox 1"/>
          <p:cNvSpPr txBox="1">
            <a:spLocks noChangeArrowheads="1"/>
          </p:cNvSpPr>
          <p:nvPr/>
        </p:nvSpPr>
        <p:spPr bwMode="auto">
          <a:xfrm>
            <a:off x="681038" y="5694363"/>
            <a:ext cx="75533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i="1">
                <a:solidFill>
                  <a:srgbClr val="0000FF"/>
                </a:solidFill>
              </a:rPr>
              <a:t>The upper boundary layer is hotter &amp; the lower boundary layer is colder than in canonical models</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0500" y="2184400"/>
            <a:ext cx="3744913"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6260" name="TextBox 2"/>
          <p:cNvSpPr txBox="1">
            <a:spLocks noChangeArrowheads="1"/>
          </p:cNvSpPr>
          <p:nvPr/>
        </p:nvSpPr>
        <p:spPr bwMode="auto">
          <a:xfrm>
            <a:off x="6881813" y="2184400"/>
            <a:ext cx="1352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depth</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ctrTitle"/>
          </p:nvPr>
        </p:nvSpPr>
        <p:spPr>
          <a:xfrm>
            <a:off x="685800" y="2286000"/>
            <a:ext cx="7772400" cy="1143000"/>
          </a:xfrm>
        </p:spPr>
        <p:txBody>
          <a:bodyPr/>
          <a:lstStyle/>
          <a:p>
            <a:pPr eaLnBrk="1" hangingPunct="1"/>
            <a:endParaRPr lang="en-US">
              <a:latin typeface="Calibri" charset="0"/>
            </a:endParaRPr>
          </a:p>
        </p:txBody>
      </p:sp>
      <p:sp>
        <p:nvSpPr>
          <p:cNvPr id="401411" name="Rectangle 3"/>
          <p:cNvSpPr>
            <a:spLocks noGrp="1" noChangeArrowheads="1"/>
          </p:cNvSpPr>
          <p:nvPr>
            <p:ph type="subTitle" idx="1"/>
          </p:nvPr>
        </p:nvSpPr>
        <p:spPr/>
        <p:txBody>
          <a:bodyPr rtlCol="0">
            <a:normAutofit/>
          </a:bodyPr>
          <a:lstStyle/>
          <a:p>
            <a:pPr eaLnBrk="1" fontAlgn="auto" hangingPunct="1">
              <a:spcAft>
                <a:spcPts val="0"/>
              </a:spcAft>
              <a:buFont typeface="Arial"/>
              <a:buNone/>
              <a:defRPr/>
            </a:pPr>
            <a:endParaRPr lang="en-US" smtClean="0">
              <a:ea typeface="+mn-ea"/>
              <a:cs typeface="+mn-cs"/>
            </a:endParaRPr>
          </a:p>
        </p:txBody>
      </p:sp>
      <p:pic>
        <p:nvPicPr>
          <p:cNvPr id="401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09600"/>
            <a:ext cx="8235950" cy="606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7284" name="Text Box 5"/>
          <p:cNvSpPr txBox="1">
            <a:spLocks noChangeArrowheads="1"/>
          </p:cNvSpPr>
          <p:nvPr/>
        </p:nvSpPr>
        <p:spPr bwMode="auto">
          <a:xfrm>
            <a:off x="6172200" y="838200"/>
            <a:ext cx="457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b="1">
                <a:solidFill>
                  <a:srgbClr val="FF0000"/>
                </a:solidFill>
              </a:rPr>
              <a:t>O</a:t>
            </a:r>
          </a:p>
        </p:txBody>
      </p:sp>
      <p:sp>
        <p:nvSpPr>
          <p:cNvPr id="97285" name="Text Box 6"/>
          <p:cNvSpPr txBox="1">
            <a:spLocks noChangeArrowheads="1"/>
          </p:cNvSpPr>
          <p:nvPr/>
        </p:nvSpPr>
        <p:spPr bwMode="auto">
          <a:xfrm>
            <a:off x="7162800" y="1295400"/>
            <a:ext cx="304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solidFill>
                  <a:srgbClr val="0000FF"/>
                </a:solidFill>
              </a:rPr>
              <a:t>X</a:t>
            </a:r>
          </a:p>
        </p:txBody>
      </p:sp>
      <p:sp>
        <p:nvSpPr>
          <p:cNvPr id="97286" name="Text Box 7"/>
          <p:cNvSpPr txBox="1">
            <a:spLocks noChangeArrowheads="1"/>
          </p:cNvSpPr>
          <p:nvPr/>
        </p:nvSpPr>
        <p:spPr bwMode="auto">
          <a:xfrm>
            <a:off x="7086600" y="4724400"/>
            <a:ext cx="914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CMB</a:t>
            </a:r>
          </a:p>
        </p:txBody>
      </p:sp>
      <p:sp>
        <p:nvSpPr>
          <p:cNvPr id="401416" name="Line 8"/>
          <p:cNvSpPr>
            <a:spLocks noChangeShapeType="1"/>
          </p:cNvSpPr>
          <p:nvPr/>
        </p:nvSpPr>
        <p:spPr bwMode="auto">
          <a:xfrm>
            <a:off x="6019800" y="5562600"/>
            <a:ext cx="17526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1417" name="Text Box 9"/>
          <p:cNvSpPr txBox="1">
            <a:spLocks noChangeArrowheads="1"/>
          </p:cNvSpPr>
          <p:nvPr/>
        </p:nvSpPr>
        <p:spPr bwMode="auto">
          <a:xfrm>
            <a:off x="1828800" y="4800600"/>
            <a:ext cx="28194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solidFill>
                  <a:srgbClr val="FF0000"/>
                </a:solidFill>
              </a:rPr>
              <a:t>CMB can be hotter or colder than UM!</a:t>
            </a:r>
            <a:endParaRPr lang="en-US" sz="1800"/>
          </a:p>
        </p:txBody>
      </p:sp>
      <p:sp>
        <p:nvSpPr>
          <p:cNvPr id="97289" name="Text Box 10"/>
          <p:cNvSpPr txBox="1">
            <a:spLocks noChangeArrowheads="1"/>
          </p:cNvSpPr>
          <p:nvPr/>
        </p:nvSpPr>
        <p:spPr bwMode="auto">
          <a:xfrm>
            <a:off x="2133600" y="12192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Thermal maxima</a:t>
            </a:r>
          </a:p>
        </p:txBody>
      </p:sp>
      <p:sp>
        <p:nvSpPr>
          <p:cNvPr id="97290" name="Text Box 11"/>
          <p:cNvSpPr txBox="1">
            <a:spLocks noChangeArrowheads="1"/>
          </p:cNvSpPr>
          <p:nvPr/>
        </p:nvSpPr>
        <p:spPr bwMode="auto">
          <a:xfrm>
            <a:off x="2362200" y="1981200"/>
            <a:ext cx="22860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Melts can exist in the BL</a:t>
            </a:r>
          </a:p>
        </p:txBody>
      </p:sp>
      <p:sp>
        <p:nvSpPr>
          <p:cNvPr id="97291" name="TextBox 1"/>
          <p:cNvSpPr txBox="1">
            <a:spLocks noChangeArrowheads="1"/>
          </p:cNvSpPr>
          <p:nvPr/>
        </p:nvSpPr>
        <p:spPr bwMode="auto">
          <a:xfrm>
            <a:off x="1828800" y="14288"/>
            <a:ext cx="6389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600"/>
              <a:t>Rutherford and Kelvin Effects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14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 presetClass="entr" presetSubtype="4" fill="hold" grpId="0" nodeType="clickEffect">
                                  <p:stCondLst>
                                    <p:cond delay="0"/>
                                  </p:stCondLst>
                                  <p:childTnLst>
                                    <p:set>
                                      <p:cBhvr>
                                        <p:cTn id="10" dur="1" fill="hold">
                                          <p:stCondLst>
                                            <p:cond delay="0"/>
                                          </p:stCondLst>
                                        </p:cTn>
                                        <p:tgtEl>
                                          <p:spTgt spid="401417"/>
                                        </p:tgtEl>
                                        <p:attrNameLst>
                                          <p:attrName>style.visibility</p:attrName>
                                        </p:attrNameLst>
                                      </p:cBhvr>
                                      <p:to>
                                        <p:strVal val="visible"/>
                                      </p:to>
                                    </p:set>
                                    <p:anim calcmode="lin" valueType="num">
                                      <p:cBhvr additive="base">
                                        <p:cTn id="11" dur="1000" fill="hold"/>
                                        <p:tgtEl>
                                          <p:spTgt spid="401417"/>
                                        </p:tgtEl>
                                        <p:attrNameLst>
                                          <p:attrName>ppt_x</p:attrName>
                                        </p:attrNameLst>
                                      </p:cBhvr>
                                      <p:tavLst>
                                        <p:tav tm="0">
                                          <p:val>
                                            <p:strVal val="#ppt_x"/>
                                          </p:val>
                                        </p:tav>
                                        <p:tav tm="100000">
                                          <p:val>
                                            <p:strVal val="#ppt_x"/>
                                          </p:val>
                                        </p:tav>
                                      </p:tavLst>
                                    </p:anim>
                                    <p:anim calcmode="lin" valueType="num">
                                      <p:cBhvr additive="base">
                                        <p:cTn id="12" dur="1000" fill="hold"/>
                                        <p:tgtEl>
                                          <p:spTgt spid="4014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6" grpId="0" animBg="1"/>
      <p:bldP spid="40141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981200"/>
            <a:ext cx="49911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68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6324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6804" name="Text Box 4"/>
          <p:cNvSpPr txBox="1">
            <a:spLocks noChangeArrowheads="1"/>
          </p:cNvSpPr>
          <p:nvPr/>
        </p:nvSpPr>
        <p:spPr bwMode="auto">
          <a:xfrm>
            <a:off x="6400800" y="3429000"/>
            <a:ext cx="1143000" cy="777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auto">
              <a:spcBef>
                <a:spcPct val="50000"/>
              </a:spcBef>
              <a:spcAft>
                <a:spcPts val="0"/>
              </a:spcAft>
              <a:defRPr/>
            </a:pPr>
            <a:r>
              <a:rPr lang="en-US" sz="1500">
                <a:solidFill>
                  <a:srgbClr val="FF6600"/>
                </a:solidFill>
                <a:latin typeface="+mn-lt"/>
                <a:ea typeface="+mn-ea"/>
                <a:cs typeface="+mn-cs"/>
              </a:rPr>
              <a:t>McKenzie &amp; Bickle (1988)</a:t>
            </a:r>
            <a:endParaRPr lang="en-US">
              <a:solidFill>
                <a:srgbClr val="FF6600"/>
              </a:solidFill>
              <a:latin typeface="+mn-lt"/>
              <a:ea typeface="+mn-ea"/>
              <a:cs typeface="+mn-cs"/>
            </a:endParaRPr>
          </a:p>
        </p:txBody>
      </p:sp>
      <p:sp>
        <p:nvSpPr>
          <p:cNvPr id="76805" name="Line 5"/>
          <p:cNvSpPr>
            <a:spLocks noChangeShapeType="1"/>
          </p:cNvSpPr>
          <p:nvPr/>
        </p:nvSpPr>
        <p:spPr bwMode="auto">
          <a:xfrm flipV="1">
            <a:off x="6629400" y="3124200"/>
            <a:ext cx="2133600" cy="228600"/>
          </a:xfrm>
          <a:prstGeom prst="line">
            <a:avLst/>
          </a:prstGeom>
          <a:noFill/>
          <a:ln w="38100">
            <a:solidFill>
              <a:srgbClr val="FF6600"/>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76806" name="Text Box 6"/>
          <p:cNvSpPr txBox="1">
            <a:spLocks noChangeArrowheads="1"/>
          </p:cNvSpPr>
          <p:nvPr/>
        </p:nvSpPr>
        <p:spPr bwMode="auto">
          <a:xfrm>
            <a:off x="7543800" y="3352800"/>
            <a:ext cx="14478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auto">
              <a:spcBef>
                <a:spcPct val="50000"/>
              </a:spcBef>
              <a:spcAft>
                <a:spcPts val="0"/>
              </a:spcAft>
              <a:defRPr/>
            </a:pPr>
            <a:r>
              <a:rPr lang="en-US" sz="1600" i="1">
                <a:solidFill>
                  <a:srgbClr val="FF6600"/>
                </a:solidFill>
                <a:latin typeface="+mn-lt"/>
                <a:ea typeface="+mn-ea"/>
                <a:cs typeface="+mn-cs"/>
              </a:rPr>
              <a:t>Artificially constrained Tp &amp; BL thickness</a:t>
            </a:r>
            <a:endParaRPr lang="en-US">
              <a:latin typeface="+mn-lt"/>
              <a:ea typeface="+mn-ea"/>
              <a:cs typeface="+mn-cs"/>
            </a:endParaRPr>
          </a:p>
        </p:txBody>
      </p:sp>
      <p:sp>
        <p:nvSpPr>
          <p:cNvPr id="76807" name="AutoShape 7"/>
          <p:cNvSpPr>
            <a:spLocks noChangeArrowheads="1"/>
          </p:cNvSpPr>
          <p:nvPr/>
        </p:nvSpPr>
        <p:spPr bwMode="auto">
          <a:xfrm rot="19973751" flipH="1">
            <a:off x="3054350" y="4156075"/>
            <a:ext cx="3654425" cy="620713"/>
          </a:xfrm>
          <a:prstGeom prst="rtTriangle">
            <a:avLst/>
          </a:prstGeom>
          <a:gradFill rotWithShape="0">
            <a:gsLst>
              <a:gs pos="0">
                <a:srgbClr val="FF6600">
                  <a:alpha val="16000"/>
                </a:srgbClr>
              </a:gs>
              <a:gs pos="100000">
                <a:srgbClr val="FF6600">
                  <a:gamma/>
                  <a:shade val="80392"/>
                  <a:invGamma/>
                  <a:alpha val="66000"/>
                </a:srgbClr>
              </a:gs>
            </a:gsLst>
            <a:path path="rect">
              <a:fillToRect r="100000" b="100000"/>
            </a:path>
          </a:gradFill>
          <a:ln>
            <a:noFill/>
          </a:ln>
          <a:effectLst/>
          <a:extLst>
            <a:ext uri="{91240B29-F687-4f45-9708-019B960494DF}">
              <a14:hiddenLine xmlns:a14="http://schemas.microsoft.com/office/drawing/2010/main" w="9525">
                <a:solidFill>
                  <a:srgbClr val="FF66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n-US">
              <a:latin typeface="+mn-lt"/>
              <a:ea typeface="+mn-ea"/>
              <a:cs typeface="+mn-cs"/>
            </a:endParaRPr>
          </a:p>
        </p:txBody>
      </p:sp>
      <p:pic>
        <p:nvPicPr>
          <p:cNvPr id="7680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5791200"/>
            <a:ext cx="3505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6809" name="Rectangle 9"/>
          <p:cNvSpPr>
            <a:spLocks noChangeArrowheads="1"/>
          </p:cNvSpPr>
          <p:nvPr/>
        </p:nvSpPr>
        <p:spPr bwMode="auto">
          <a:xfrm rot="-74484">
            <a:off x="2895600" y="2209800"/>
            <a:ext cx="6019800"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76810" name="Text Box 10"/>
          <p:cNvSpPr txBox="1">
            <a:spLocks noChangeArrowheads="1"/>
          </p:cNvSpPr>
          <p:nvPr/>
        </p:nvSpPr>
        <p:spPr bwMode="auto">
          <a:xfrm>
            <a:off x="3505200" y="2286000"/>
            <a:ext cx="510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auto">
              <a:spcBef>
                <a:spcPct val="50000"/>
              </a:spcBef>
              <a:spcAft>
                <a:spcPts val="0"/>
              </a:spcAft>
              <a:defRPr/>
            </a:pPr>
            <a:r>
              <a:rPr lang="en-US">
                <a:latin typeface="+mn-lt"/>
                <a:ea typeface="+mn-ea"/>
                <a:cs typeface="+mn-cs"/>
              </a:rPr>
              <a:t>Potential temperatures of ambient mantle</a:t>
            </a:r>
          </a:p>
        </p:txBody>
      </p:sp>
      <p:sp>
        <p:nvSpPr>
          <p:cNvPr id="76811" name="Text Box 11"/>
          <p:cNvSpPr txBox="1">
            <a:spLocks noChangeArrowheads="1"/>
          </p:cNvSpPr>
          <p:nvPr/>
        </p:nvSpPr>
        <p:spPr bwMode="auto">
          <a:xfrm>
            <a:off x="5486400" y="4495800"/>
            <a:ext cx="3429000" cy="2014538"/>
          </a:xfrm>
          <a:prstGeom prst="rect">
            <a:avLst/>
          </a:prstGeom>
          <a:solidFill>
            <a:srgbClr val="FFFF00"/>
          </a:solidFill>
          <a:ln>
            <a:noFill/>
          </a:ln>
          <a:effectLst>
            <a:outerShdw blurRad="63500" dist="107763" dir="13500000" algn="ctr" rotWithShape="0">
              <a:schemeClr val="bg2">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auto">
              <a:spcBef>
                <a:spcPct val="50000"/>
              </a:spcBef>
              <a:spcAft>
                <a:spcPts val="0"/>
              </a:spcAft>
              <a:defRPr/>
            </a:pPr>
            <a:r>
              <a:rPr lang="en-US">
                <a:latin typeface="+mn-lt"/>
                <a:ea typeface="+mn-ea"/>
                <a:cs typeface="+mn-cs"/>
              </a:rPr>
              <a:t>When the temperature dependence of lattice conductivity is taken into account the temperatures in the boundary layer are &gt; 200 C higher than in McKenzie &amp; Bickle </a:t>
            </a:r>
          </a:p>
        </p:txBody>
      </p:sp>
      <p:sp>
        <p:nvSpPr>
          <p:cNvPr id="76812" name="AutoShape 12"/>
          <p:cNvSpPr>
            <a:spLocks noChangeArrowheads="1"/>
          </p:cNvSpPr>
          <p:nvPr/>
        </p:nvSpPr>
        <p:spPr bwMode="auto">
          <a:xfrm>
            <a:off x="762000" y="4038600"/>
            <a:ext cx="762000" cy="1600200"/>
          </a:xfrm>
          <a:prstGeom prst="downArrow">
            <a:avLst>
              <a:gd name="adj1" fmla="val 50000"/>
              <a:gd name="adj2" fmla="val 52500"/>
            </a:avLst>
          </a:prstGeom>
          <a:solidFill>
            <a:srgbClr val="FFFF00"/>
          </a:solidFill>
          <a:ln>
            <a:noFill/>
          </a:ln>
          <a:effectLst>
            <a:outerShdw blurRad="63500" dist="107763" dir="13500000" algn="ctr" rotWithShape="0">
              <a:schemeClr val="bg2">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76813" name="Rectangle 13"/>
          <p:cNvSpPr>
            <a:spLocks noChangeArrowheads="1"/>
          </p:cNvSpPr>
          <p:nvPr/>
        </p:nvSpPr>
        <p:spPr bwMode="auto">
          <a:xfrm>
            <a:off x="2971800" y="2743200"/>
            <a:ext cx="21336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76814" name="Rectangle 14"/>
          <p:cNvSpPr>
            <a:spLocks noChangeArrowheads="1"/>
          </p:cNvSpPr>
          <p:nvPr/>
        </p:nvSpPr>
        <p:spPr bwMode="auto">
          <a:xfrm>
            <a:off x="4648200" y="2667000"/>
            <a:ext cx="8382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76815" name="Line 15"/>
          <p:cNvSpPr>
            <a:spLocks noChangeShapeType="1"/>
          </p:cNvSpPr>
          <p:nvPr/>
        </p:nvSpPr>
        <p:spPr bwMode="auto">
          <a:xfrm>
            <a:off x="3276600" y="2209800"/>
            <a:ext cx="0" cy="53340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n-US">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8915400" cy="457200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8899" name="AutoShape 3"/>
          <p:cNvSpPr>
            <a:spLocks noChangeArrowheads="1"/>
          </p:cNvSpPr>
          <p:nvPr/>
        </p:nvSpPr>
        <p:spPr bwMode="auto">
          <a:xfrm>
            <a:off x="3352800" y="685800"/>
            <a:ext cx="304800" cy="457200"/>
          </a:xfrm>
          <a:prstGeom prst="downArrow">
            <a:avLst>
              <a:gd name="adj1" fmla="val 50000"/>
              <a:gd name="adj2" fmla="val 37500"/>
            </a:avLst>
          </a:prstGeom>
          <a:noFill/>
          <a:ln w="28575">
            <a:solidFill>
              <a:srgbClr val="3333FF"/>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nchor="ctr"/>
          <a:lstStyle/>
          <a:p>
            <a:pPr fontAlgn="auto">
              <a:spcBef>
                <a:spcPts val="0"/>
              </a:spcBef>
              <a:spcAft>
                <a:spcPts val="0"/>
              </a:spcAft>
              <a:defRPr/>
            </a:pPr>
            <a:endParaRPr lang="en-US">
              <a:latin typeface="+mn-lt"/>
              <a:ea typeface="+mn-ea"/>
              <a:cs typeface="+mn-cs"/>
            </a:endParaRPr>
          </a:p>
        </p:txBody>
      </p:sp>
      <p:cxnSp>
        <p:nvCxnSpPr>
          <p:cNvPr id="3" name="Straight Connector 2"/>
          <p:cNvCxnSpPr/>
          <p:nvPr/>
        </p:nvCxnSpPr>
        <p:spPr bwMode="auto">
          <a:xfrm>
            <a:off x="228600" y="3048000"/>
            <a:ext cx="7620000" cy="0"/>
          </a:xfrm>
          <a:prstGeom prst="line">
            <a:avLst/>
          </a:prstGeom>
          <a:solidFill>
            <a:schemeClr val="accent1"/>
          </a:solidFill>
          <a:ln w="7620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 name="Straight Connector 4"/>
          <p:cNvCxnSpPr/>
          <p:nvPr/>
        </p:nvCxnSpPr>
        <p:spPr bwMode="auto">
          <a:xfrm>
            <a:off x="228600" y="3810000"/>
            <a:ext cx="7620000" cy="0"/>
          </a:xfrm>
          <a:prstGeom prst="line">
            <a:avLst/>
          </a:prstGeom>
          <a:solidFill>
            <a:schemeClr val="accent1"/>
          </a:solidFill>
          <a:ln w="2857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a:off x="228600" y="4724400"/>
            <a:ext cx="7620000" cy="0"/>
          </a:xfrm>
          <a:prstGeom prst="line">
            <a:avLst/>
          </a:prstGeom>
          <a:solidFill>
            <a:schemeClr val="accent1"/>
          </a:solidFill>
          <a:ln w="2857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1382" name="Left Arrow 5"/>
          <p:cNvSpPr>
            <a:spLocks noChangeArrowheads="1"/>
          </p:cNvSpPr>
          <p:nvPr/>
        </p:nvSpPr>
        <p:spPr bwMode="auto">
          <a:xfrm>
            <a:off x="4114800" y="2133600"/>
            <a:ext cx="685800" cy="228600"/>
          </a:xfrm>
          <a:prstGeom prst="leftArrow">
            <a:avLst>
              <a:gd name="adj1" fmla="val 50000"/>
              <a:gd name="adj2" fmla="val 50000"/>
            </a:avLst>
          </a:prstGeom>
          <a:pattFill prst="ltHorz">
            <a:fgClr>
              <a:schemeClr val="accent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sp>
        <p:nvSpPr>
          <p:cNvPr id="101383" name="Left Arrow 12"/>
          <p:cNvSpPr>
            <a:spLocks noChangeArrowheads="1"/>
          </p:cNvSpPr>
          <p:nvPr/>
        </p:nvSpPr>
        <p:spPr bwMode="auto">
          <a:xfrm>
            <a:off x="4267200" y="2362200"/>
            <a:ext cx="533400" cy="228600"/>
          </a:xfrm>
          <a:prstGeom prst="leftArrow">
            <a:avLst>
              <a:gd name="adj1" fmla="val 50000"/>
              <a:gd name="adj2" fmla="val 50005"/>
            </a:avLst>
          </a:prstGeom>
          <a:pattFill prst="ltHorz">
            <a:fgClr>
              <a:schemeClr val="accent1"/>
            </a:fgClr>
            <a:bgClr>
              <a:srgbClr val="FFFFFF"/>
            </a:bgClr>
          </a:patt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101384" name="Left Arrow 13"/>
          <p:cNvSpPr>
            <a:spLocks noChangeArrowheads="1"/>
          </p:cNvSpPr>
          <p:nvPr/>
        </p:nvSpPr>
        <p:spPr bwMode="auto">
          <a:xfrm>
            <a:off x="4343400" y="2590800"/>
            <a:ext cx="457200" cy="228600"/>
          </a:xfrm>
          <a:prstGeom prst="leftArrow">
            <a:avLst>
              <a:gd name="adj1" fmla="val 50000"/>
              <a:gd name="adj2" fmla="val 50000"/>
            </a:avLst>
          </a:prstGeom>
          <a:pattFill prst="ltHorz">
            <a:fgClr>
              <a:schemeClr val="accent1"/>
            </a:fgClr>
            <a:bgClr>
              <a:srgbClr val="FFFFFF"/>
            </a:bgClr>
          </a:patt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101385" name="Left Arrow 14"/>
          <p:cNvSpPr>
            <a:spLocks noChangeArrowheads="1"/>
          </p:cNvSpPr>
          <p:nvPr/>
        </p:nvSpPr>
        <p:spPr bwMode="auto">
          <a:xfrm>
            <a:off x="4495800" y="2819400"/>
            <a:ext cx="304800" cy="228600"/>
          </a:xfrm>
          <a:prstGeom prst="leftArrow">
            <a:avLst>
              <a:gd name="adj1" fmla="val 50000"/>
              <a:gd name="adj2" fmla="val 50000"/>
            </a:avLst>
          </a:prstGeom>
          <a:pattFill prst="ltHorz">
            <a:fgClr>
              <a:schemeClr val="accent1"/>
            </a:fgClr>
            <a:bgClr>
              <a:srgbClr val="FFFFFF"/>
            </a:bgClr>
          </a:patt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101386" name="Up Arrow 6"/>
          <p:cNvSpPr>
            <a:spLocks noChangeArrowheads="1"/>
          </p:cNvSpPr>
          <p:nvPr/>
        </p:nvSpPr>
        <p:spPr bwMode="auto">
          <a:xfrm>
            <a:off x="3429000" y="1905000"/>
            <a:ext cx="304800" cy="838200"/>
          </a:xfrm>
          <a:prstGeom prst="upArrow">
            <a:avLst>
              <a:gd name="adj1" fmla="val 50000"/>
              <a:gd name="adj2" fmla="val 49997"/>
            </a:avLst>
          </a:prstGeom>
          <a:gradFill rotWithShape="1">
            <a:gsLst>
              <a:gs pos="0">
                <a:srgbClr val="FF3300"/>
              </a:gs>
              <a:gs pos="63000">
                <a:srgbClr val="FFFF00"/>
              </a:gs>
              <a:gs pos="100000">
                <a:srgbClr val="FFFFFF"/>
              </a:gs>
            </a:gsLst>
            <a:lin ang="4380000"/>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sp>
        <p:nvSpPr>
          <p:cNvPr id="101387" name="TextBox 9"/>
          <p:cNvSpPr txBox="1">
            <a:spLocks noChangeArrowheads="1"/>
          </p:cNvSpPr>
          <p:nvPr/>
        </p:nvSpPr>
        <p:spPr bwMode="auto">
          <a:xfrm>
            <a:off x="533400" y="3276600"/>
            <a:ext cx="7315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t>cold    warm                        cool      cold</a:t>
            </a:r>
          </a:p>
        </p:txBody>
      </p:sp>
      <p:sp>
        <p:nvSpPr>
          <p:cNvPr id="12" name="Bent-Up Arrow 11"/>
          <p:cNvSpPr/>
          <p:nvPr/>
        </p:nvSpPr>
        <p:spPr bwMode="auto">
          <a:xfrm flipH="1">
            <a:off x="6324600" y="3581400"/>
            <a:ext cx="609600" cy="762000"/>
          </a:xfrm>
          <a:prstGeom prst="bentUpArrow">
            <a:avLst/>
          </a:prstGeom>
          <a:solidFill>
            <a:srgbClr val="008000"/>
          </a:solidFill>
          <a:ln w="9525" cap="flat" cmpd="sng" algn="ctr">
            <a:solidFill>
              <a:schemeClr val="tx1"/>
            </a:solidFill>
            <a:prstDash val="solid"/>
            <a:round/>
            <a:headEnd type="none" w="med" len="med"/>
            <a:tailEnd type="none" w="med" len="med"/>
          </a:ln>
          <a:effectLst/>
        </p:spPr>
        <p:txBody>
          <a:bodyPr/>
          <a:lstStyle/>
          <a:p>
            <a:pPr defTabSz="914400" eaLnBrk="0" hangingPunct="0">
              <a:defRPr/>
            </a:pPr>
            <a:endParaRPr lang="en-US" sz="2400">
              <a:solidFill>
                <a:srgbClr val="000000"/>
              </a:solidFill>
              <a:latin typeface="Arial" charset="0"/>
            </a:endParaRPr>
          </a:p>
        </p:txBody>
      </p:sp>
      <p:sp>
        <p:nvSpPr>
          <p:cNvPr id="21" name="Bent-Up Arrow 20"/>
          <p:cNvSpPr/>
          <p:nvPr/>
        </p:nvSpPr>
        <p:spPr bwMode="auto">
          <a:xfrm>
            <a:off x="2971800" y="3657600"/>
            <a:ext cx="762000" cy="685800"/>
          </a:xfrm>
          <a:prstGeom prst="bentUpArrow">
            <a:avLst/>
          </a:prstGeom>
          <a:solidFill>
            <a:srgbClr val="008000"/>
          </a:solidFill>
          <a:ln w="9525" cap="flat" cmpd="sng" algn="ctr">
            <a:solidFill>
              <a:schemeClr val="tx1"/>
            </a:solidFill>
            <a:prstDash val="solid"/>
            <a:round/>
            <a:headEnd type="none" w="med" len="med"/>
            <a:tailEnd type="none" w="med" len="med"/>
          </a:ln>
          <a:effectLst/>
        </p:spPr>
        <p:txBody>
          <a:bodyPr/>
          <a:lstStyle/>
          <a:p>
            <a:pPr defTabSz="914400" eaLnBrk="0" hangingPunct="0">
              <a:defRPr/>
            </a:pPr>
            <a:endParaRPr lang="en-US" sz="2400">
              <a:solidFill>
                <a:srgbClr val="000000"/>
              </a:solidFill>
              <a:latin typeface="Arial" charset="0"/>
            </a:endParaRPr>
          </a:p>
        </p:txBody>
      </p:sp>
      <p:sp>
        <p:nvSpPr>
          <p:cNvPr id="101390" name="Up Arrow 15"/>
          <p:cNvSpPr>
            <a:spLocks noChangeArrowheads="1"/>
          </p:cNvSpPr>
          <p:nvPr/>
        </p:nvSpPr>
        <p:spPr bwMode="auto">
          <a:xfrm>
            <a:off x="5638800" y="1828800"/>
            <a:ext cx="533400" cy="1600200"/>
          </a:xfrm>
          <a:prstGeom prst="upArrow">
            <a:avLst>
              <a:gd name="adj1" fmla="val 50000"/>
              <a:gd name="adj2" fmla="val 50000"/>
            </a:avLst>
          </a:prstGeom>
          <a:gradFill rotWithShape="1">
            <a:gsLst>
              <a:gs pos="0">
                <a:srgbClr val="660066"/>
              </a:gs>
              <a:gs pos="24001">
                <a:srgbClr val="660066"/>
              </a:gs>
              <a:gs pos="48000">
                <a:srgbClr val="FFFF00"/>
              </a:gs>
              <a:gs pos="67000">
                <a:srgbClr val="FFFFFF"/>
              </a:gs>
              <a:gs pos="100000">
                <a:srgbClr val="008000"/>
              </a:gs>
            </a:gsLst>
            <a:lin ang="4740000"/>
          </a:gradFill>
          <a:ln>
            <a:noFill/>
          </a:ln>
          <a:extLst>
            <a:ext uri="{91240B29-F687-4f45-9708-019B960494DF}">
              <a14:hiddenLine xmlns:a14="http://schemas.microsoft.com/office/drawing/2010/main" w="57150">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sp>
        <p:nvSpPr>
          <p:cNvPr id="101391" name="Right Arrow 16"/>
          <p:cNvSpPr>
            <a:spLocks noChangeArrowheads="1"/>
          </p:cNvSpPr>
          <p:nvPr/>
        </p:nvSpPr>
        <p:spPr bwMode="auto">
          <a:xfrm>
            <a:off x="1828800" y="4114800"/>
            <a:ext cx="685800" cy="381000"/>
          </a:xfrm>
          <a:prstGeom prst="rightArrow">
            <a:avLst>
              <a:gd name="adj1" fmla="val 50000"/>
              <a:gd name="adj2" fmla="val 5000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sp>
        <p:nvSpPr>
          <p:cNvPr id="101392" name="Left-Right Arrow 17"/>
          <p:cNvSpPr>
            <a:spLocks noChangeArrowheads="1"/>
          </p:cNvSpPr>
          <p:nvPr/>
        </p:nvSpPr>
        <p:spPr bwMode="auto">
          <a:xfrm>
            <a:off x="7162800" y="4038600"/>
            <a:ext cx="533400" cy="381000"/>
          </a:xfrm>
          <a:prstGeom prst="leftRightArrow">
            <a:avLst>
              <a:gd name="adj1" fmla="val 50000"/>
              <a:gd name="adj2" fmla="val 49998"/>
            </a:avLst>
          </a:prstGeom>
          <a:solidFill>
            <a:srgbClr val="0000FF"/>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88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162050" y="-285750"/>
            <a:ext cx="6743700" cy="754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3426" name="Text Box 3"/>
          <p:cNvSpPr txBox="1">
            <a:spLocks noChangeArrowheads="1"/>
          </p:cNvSpPr>
          <p:nvPr/>
        </p:nvSpPr>
        <p:spPr bwMode="auto">
          <a:xfrm>
            <a:off x="4572000" y="457200"/>
            <a:ext cx="3048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a:solidFill>
                  <a:srgbClr val="FF3333"/>
                </a:solidFill>
                <a:latin typeface="Arial" charset="0"/>
              </a:rPr>
              <a:t>Hawaii is not the slowest part of the central Pacific</a:t>
            </a:r>
            <a:endParaRPr lang="en-US" sz="1600">
              <a:latin typeface="Arial" charset="0"/>
            </a:endParaRPr>
          </a:p>
        </p:txBody>
      </p:sp>
      <p:sp>
        <p:nvSpPr>
          <p:cNvPr id="103427" name="Rectangle 4"/>
          <p:cNvSpPr>
            <a:spLocks noChangeArrowheads="1"/>
          </p:cNvSpPr>
          <p:nvPr/>
        </p:nvSpPr>
        <p:spPr bwMode="auto">
          <a:xfrm>
            <a:off x="2286000" y="4038600"/>
            <a:ext cx="2667000" cy="15240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03428" name="Text Box 5"/>
          <p:cNvSpPr txBox="1">
            <a:spLocks noChangeArrowheads="1"/>
          </p:cNvSpPr>
          <p:nvPr/>
        </p:nvSpPr>
        <p:spPr bwMode="auto">
          <a:xfrm>
            <a:off x="2514600" y="4191000"/>
            <a:ext cx="2133600"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a:latin typeface="Arial" charset="0"/>
              </a:rPr>
              <a:t>The use of surface waves &amp; reflected waves allows one to estimate absolute times &amp; velocities</a:t>
            </a:r>
            <a:endParaRPr lang="en-US">
              <a:latin typeface="Arial" charset="0"/>
            </a:endParaRPr>
          </a:p>
        </p:txBody>
      </p:sp>
      <p:sp>
        <p:nvSpPr>
          <p:cNvPr id="103429" name="Text Box 6"/>
          <p:cNvSpPr txBox="1">
            <a:spLocks noChangeArrowheads="1"/>
          </p:cNvSpPr>
          <p:nvPr/>
        </p:nvSpPr>
        <p:spPr bwMode="auto">
          <a:xfrm>
            <a:off x="3276600" y="1828800"/>
            <a:ext cx="1600200" cy="457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anisotropy</a:t>
            </a:r>
          </a:p>
        </p:txBody>
      </p:sp>
      <p:sp>
        <p:nvSpPr>
          <p:cNvPr id="103430" name="Rectangle 7"/>
          <p:cNvSpPr>
            <a:spLocks noChangeArrowheads="1"/>
          </p:cNvSpPr>
          <p:nvPr/>
        </p:nvSpPr>
        <p:spPr bwMode="auto">
          <a:xfrm>
            <a:off x="381000" y="304800"/>
            <a:ext cx="4114800" cy="838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sz="3200"/>
              <a:t>Hawaii-Tonga Corridor</a:t>
            </a:r>
            <a:endParaRPr lang="en-US"/>
          </a:p>
        </p:txBody>
      </p:sp>
      <p:sp>
        <p:nvSpPr>
          <p:cNvPr id="103431" name="Line 8"/>
          <p:cNvSpPr>
            <a:spLocks noChangeShapeType="1"/>
          </p:cNvSpPr>
          <p:nvPr/>
        </p:nvSpPr>
        <p:spPr bwMode="auto">
          <a:xfrm flipH="1" flipV="1">
            <a:off x="6477000" y="4495800"/>
            <a:ext cx="152400" cy="1752600"/>
          </a:xfrm>
          <a:prstGeom prst="line">
            <a:avLst/>
          </a:prstGeom>
          <a:noFill/>
          <a:ln w="57150">
            <a:solidFill>
              <a:srgbClr val="3333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3432" name="Text Box 9"/>
          <p:cNvSpPr txBox="1">
            <a:spLocks noChangeArrowheads="1"/>
          </p:cNvSpPr>
          <p:nvPr/>
        </p:nvSpPr>
        <p:spPr bwMode="auto">
          <a:xfrm>
            <a:off x="6629400" y="6019800"/>
            <a:ext cx="1143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solidFill>
                  <a:srgbClr val="3333FF"/>
                </a:solidFill>
                <a:latin typeface="Arial" charset="0"/>
              </a:rPr>
              <a:t>Blue!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276600"/>
            <a:ext cx="51054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28600"/>
            <a:ext cx="3594100" cy="280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5475" name="Text Box 4"/>
          <p:cNvSpPr txBox="1">
            <a:spLocks noChangeArrowheads="1"/>
          </p:cNvSpPr>
          <p:nvPr/>
        </p:nvSpPr>
        <p:spPr bwMode="auto">
          <a:xfrm>
            <a:off x="2590800" y="3048000"/>
            <a:ext cx="1143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solidFill>
                  <a:srgbClr val="3333FF"/>
                </a:solidFill>
                <a:latin typeface="Arial" charset="0"/>
              </a:rPr>
              <a:t>Hawaii</a:t>
            </a:r>
            <a:endParaRPr lang="en-US">
              <a:latin typeface="Arial" charset="0"/>
            </a:endParaRPr>
          </a:p>
        </p:txBody>
      </p:sp>
      <p:sp>
        <p:nvSpPr>
          <p:cNvPr id="105476" name="Rectangle 5"/>
          <p:cNvSpPr>
            <a:spLocks noChangeArrowheads="1"/>
          </p:cNvSpPr>
          <p:nvPr/>
        </p:nvSpPr>
        <p:spPr bwMode="auto">
          <a:xfrm>
            <a:off x="304800" y="441325"/>
            <a:ext cx="4114800" cy="2014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solidFill>
                  <a:srgbClr val="000000"/>
                </a:solidFill>
                <a:latin typeface="Times" charset="0"/>
              </a:rPr>
              <a:t>surface waveform tomography of the Pacific upper mantle, obtained</a:t>
            </a:r>
          </a:p>
          <a:p>
            <a:r>
              <a:rPr lang="en-US">
                <a:solidFill>
                  <a:srgbClr val="000000"/>
                </a:solidFill>
                <a:latin typeface="Times" charset="0"/>
              </a:rPr>
              <a:t>using an automated multimode surface waveform inversion technique on fundamental and</a:t>
            </a:r>
          </a:p>
          <a:p>
            <a:r>
              <a:rPr lang="en-US">
                <a:solidFill>
                  <a:srgbClr val="000000"/>
                </a:solidFill>
                <a:latin typeface="Times" charset="0"/>
              </a:rPr>
              <a:t>higher mode Rayleigh waves</a:t>
            </a:r>
            <a:r>
              <a:rPr lang="en-US">
                <a:solidFill>
                  <a:srgbClr val="000000"/>
                </a:solidFill>
              </a:rPr>
              <a:t>…</a:t>
            </a:r>
            <a:r>
              <a:rPr lang="en-US">
                <a:solidFill>
                  <a:srgbClr val="000000"/>
                </a:solidFill>
                <a:latin typeface="Times" charset="0"/>
              </a:rPr>
              <a:t>these give </a:t>
            </a:r>
            <a:r>
              <a:rPr lang="en-US" i="1">
                <a:solidFill>
                  <a:srgbClr val="000000"/>
                </a:solidFill>
                <a:latin typeface="Times" charset="0"/>
              </a:rPr>
              <a:t>absolute velocities</a:t>
            </a:r>
            <a:endParaRPr lang="en-US">
              <a:solidFill>
                <a:srgbClr val="000000"/>
              </a:solidFill>
              <a:latin typeface="Times" charset="0"/>
            </a:endParaRPr>
          </a:p>
        </p:txBody>
      </p:sp>
      <p:sp>
        <p:nvSpPr>
          <p:cNvPr id="105477" name="Text Box 6"/>
          <p:cNvSpPr txBox="1">
            <a:spLocks noChangeArrowheads="1"/>
          </p:cNvSpPr>
          <p:nvPr/>
        </p:nvSpPr>
        <p:spPr bwMode="auto">
          <a:xfrm>
            <a:off x="6705600" y="5562600"/>
            <a:ext cx="20574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Maggi et al. (2006)</a:t>
            </a:r>
          </a:p>
        </p:txBody>
      </p:sp>
      <p:sp>
        <p:nvSpPr>
          <p:cNvPr id="105478" name="Text Box 7"/>
          <p:cNvSpPr txBox="1">
            <a:spLocks noChangeArrowheads="1"/>
          </p:cNvSpPr>
          <p:nvPr/>
        </p:nvSpPr>
        <p:spPr bwMode="auto">
          <a:xfrm>
            <a:off x="7620000" y="3124200"/>
            <a:ext cx="121920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latin typeface="Arial" charset="0"/>
              </a:rPr>
              <a:t>100 km depth</a:t>
            </a:r>
            <a:endParaRPr lang="en-US">
              <a:latin typeface="Arial" charset="0"/>
            </a:endParaRPr>
          </a:p>
        </p:txBody>
      </p:sp>
      <p:pic>
        <p:nvPicPr>
          <p:cNvPr id="4096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228600"/>
            <a:ext cx="7874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5480" name="Line 9"/>
          <p:cNvSpPr>
            <a:spLocks noChangeShapeType="1"/>
          </p:cNvSpPr>
          <p:nvPr/>
        </p:nvSpPr>
        <p:spPr bwMode="auto">
          <a:xfrm flipV="1">
            <a:off x="6324600" y="609600"/>
            <a:ext cx="1524000" cy="457200"/>
          </a:xfrm>
          <a:prstGeom prst="line">
            <a:avLst/>
          </a:prstGeom>
          <a:noFill/>
          <a:ln w="28575">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5481" name="Text Box 10"/>
          <p:cNvSpPr txBox="1">
            <a:spLocks noChangeArrowheads="1"/>
          </p:cNvSpPr>
          <p:nvPr/>
        </p:nvSpPr>
        <p:spPr bwMode="auto">
          <a:xfrm>
            <a:off x="7924800" y="609600"/>
            <a:ext cx="762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200">
                <a:latin typeface="Arial" charset="0"/>
              </a:rPr>
              <a:t>300 km depth</a:t>
            </a:r>
            <a:endParaRPr lang="en-US">
              <a:latin typeface="Arial" charset="0"/>
            </a:endParaRPr>
          </a:p>
        </p:txBody>
      </p:sp>
      <p:sp>
        <p:nvSpPr>
          <p:cNvPr id="105482" name="Line 11"/>
          <p:cNvSpPr>
            <a:spLocks noChangeShapeType="1"/>
          </p:cNvSpPr>
          <p:nvPr/>
        </p:nvSpPr>
        <p:spPr bwMode="auto">
          <a:xfrm flipV="1">
            <a:off x="3124200" y="1143000"/>
            <a:ext cx="2971800" cy="2819400"/>
          </a:xfrm>
          <a:prstGeom prst="line">
            <a:avLst/>
          </a:prstGeom>
          <a:noFill/>
          <a:ln w="28575">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5483" name="AutoShape 12"/>
          <p:cNvSpPr>
            <a:spLocks noChangeArrowheads="1"/>
          </p:cNvSpPr>
          <p:nvPr/>
        </p:nvSpPr>
        <p:spPr bwMode="auto">
          <a:xfrm>
            <a:off x="7848600" y="228600"/>
            <a:ext cx="762000" cy="838200"/>
          </a:xfrm>
          <a:prstGeom prst="roundRect">
            <a:avLst>
              <a:gd name="adj" fmla="val 16667"/>
            </a:avLst>
          </a:prstGeom>
          <a:noFill/>
          <a:ln w="28575">
            <a:solidFill>
              <a:srgbClr val="FF0033"/>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0973" name="Text Box 13"/>
          <p:cNvSpPr txBox="1">
            <a:spLocks noChangeArrowheads="1"/>
          </p:cNvSpPr>
          <p:nvPr/>
        </p:nvSpPr>
        <p:spPr bwMode="auto">
          <a:xfrm>
            <a:off x="457200" y="5867400"/>
            <a:ext cx="525780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latin typeface="Arial" charset="0"/>
              </a:rPr>
              <a:t>Wolfe et al. looked at </a:t>
            </a:r>
            <a:r>
              <a:rPr lang="en-US" sz="1800">
                <a:latin typeface="Apple Chancery" charset="0"/>
              </a:rPr>
              <a:t>relative</a:t>
            </a:r>
            <a:r>
              <a:rPr lang="en-US" sz="1800">
                <a:latin typeface="Arial" charset="0"/>
              </a:rPr>
              <a:t> variations in this area &amp; attributed </a:t>
            </a:r>
            <a:r>
              <a:rPr lang="en-US" sz="1800">
                <a:latin typeface="Apple Chancery" charset="0"/>
              </a:rPr>
              <a:t>relative slowness</a:t>
            </a:r>
            <a:r>
              <a:rPr lang="en-US" sz="1800">
                <a:latin typeface="Arial" charset="0"/>
              </a:rPr>
              <a:t> to plumes</a:t>
            </a:r>
            <a:endParaRPr lang="en-US">
              <a:latin typeface="Arial" charset="0"/>
            </a:endParaRPr>
          </a:p>
        </p:txBody>
      </p:sp>
      <p:sp>
        <p:nvSpPr>
          <p:cNvPr id="40974" name="Line 14"/>
          <p:cNvSpPr>
            <a:spLocks noChangeShapeType="1"/>
          </p:cNvSpPr>
          <p:nvPr/>
        </p:nvSpPr>
        <p:spPr bwMode="auto">
          <a:xfrm flipV="1">
            <a:off x="1295400" y="4953000"/>
            <a:ext cx="1524000" cy="914400"/>
          </a:xfrm>
          <a:prstGeom prst="line">
            <a:avLst/>
          </a:prstGeom>
          <a:noFill/>
          <a:ln w="19050">
            <a:solidFill>
              <a:srgbClr val="3333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3" grpId="0"/>
      <p:bldP spid="4097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4800"/>
            <a:ext cx="8064500" cy="623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7522" name="Text Box 4"/>
          <p:cNvSpPr txBox="1">
            <a:spLocks noChangeArrowheads="1"/>
          </p:cNvSpPr>
          <p:nvPr/>
        </p:nvSpPr>
        <p:spPr bwMode="auto">
          <a:xfrm>
            <a:off x="228600" y="5867400"/>
            <a:ext cx="22098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HVA around Hawaii</a:t>
            </a:r>
          </a:p>
        </p:txBody>
      </p:sp>
      <p:sp>
        <p:nvSpPr>
          <p:cNvPr id="107523" name="Oval 5"/>
          <p:cNvSpPr>
            <a:spLocks noChangeArrowheads="1"/>
          </p:cNvSpPr>
          <p:nvPr/>
        </p:nvSpPr>
        <p:spPr bwMode="auto">
          <a:xfrm>
            <a:off x="7162800" y="3962400"/>
            <a:ext cx="381000" cy="381000"/>
          </a:xfrm>
          <a:prstGeom prst="ellipse">
            <a:avLst/>
          </a:prstGeom>
          <a:noFill/>
          <a:ln w="2857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762000"/>
            <a:ext cx="3559175" cy="585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199" name="Text Box 7"/>
          <p:cNvSpPr txBox="1">
            <a:spLocks noChangeArrowheads="1"/>
          </p:cNvSpPr>
          <p:nvPr/>
        </p:nvSpPr>
        <p:spPr bwMode="auto">
          <a:xfrm>
            <a:off x="6858000" y="5943600"/>
            <a:ext cx="1905000" cy="85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a:solidFill>
                  <a:schemeClr val="hlink"/>
                </a:solidFill>
                <a:latin typeface="Apple Chancery" charset="0"/>
              </a:rPr>
              <a:t>Red is hot</a:t>
            </a:r>
          </a:p>
          <a:p>
            <a:pPr eaLnBrk="1" hangingPunct="1">
              <a:spcBef>
                <a:spcPct val="50000"/>
              </a:spcBef>
            </a:pPr>
            <a:r>
              <a:rPr lang="en-US" sz="2000">
                <a:solidFill>
                  <a:schemeClr val="hlink"/>
                </a:solidFill>
                <a:latin typeface="Apple Chancery" charset="0"/>
              </a:rPr>
              <a:t>Blue is not</a:t>
            </a:r>
            <a:endParaRPr lang="en-US" sz="18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3000"/>
            <a:ext cx="88265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109570" name="Text Box 3"/>
          <p:cNvSpPr txBox="1">
            <a:spLocks noChangeArrowheads="1"/>
          </p:cNvSpPr>
          <p:nvPr/>
        </p:nvSpPr>
        <p:spPr bwMode="auto">
          <a:xfrm>
            <a:off x="3733800" y="1752600"/>
            <a:ext cx="4572000" cy="457200"/>
          </a:xfrm>
          <a:prstGeom prst="rect">
            <a:avLst/>
          </a:prstGeom>
          <a:gradFill rotWithShape="0">
            <a:gsLst>
              <a:gs pos="0">
                <a:schemeClr val="accent2">
                  <a:alpha val="98000"/>
                </a:schemeClr>
              </a:gs>
              <a:gs pos="100000">
                <a:srgbClr val="CBCBE5"/>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                      LID</a:t>
            </a:r>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219200"/>
            <a:ext cx="32004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109572" name="Rectangle 5"/>
          <p:cNvSpPr>
            <a:spLocks noChangeArrowheads="1"/>
          </p:cNvSpPr>
          <p:nvPr/>
        </p:nvSpPr>
        <p:spPr bwMode="auto">
          <a:xfrm>
            <a:off x="1371600" y="990600"/>
            <a:ext cx="4495800" cy="6096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2400"/>
          </a:p>
        </p:txBody>
      </p:sp>
      <p:sp>
        <p:nvSpPr>
          <p:cNvPr id="6150" name="Line 6"/>
          <p:cNvSpPr>
            <a:spLocks noChangeShapeType="1"/>
          </p:cNvSpPr>
          <p:nvPr/>
        </p:nvSpPr>
        <p:spPr bwMode="auto">
          <a:xfrm>
            <a:off x="7467600" y="1981200"/>
            <a:ext cx="838200" cy="0"/>
          </a:xfrm>
          <a:prstGeom prst="line">
            <a:avLst/>
          </a:prstGeom>
          <a:noFill/>
          <a:ln w="76200" cmpd="tri">
            <a:solidFill>
              <a:schemeClr val="accent1"/>
            </a:solidFill>
            <a:round/>
            <a:headEnd/>
            <a:tailEnd type="triangle" w="med" len="med"/>
          </a:ln>
          <a:effectLst>
            <a:outerShdw blurRad="63500" dist="107763" dir="13500000" algn="ctr" rotWithShape="0">
              <a:srgbClr val="000000">
                <a:alpha val="74998"/>
              </a:srgbClr>
            </a:outerShdw>
          </a:effectLst>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defRPr/>
            </a:pPr>
            <a:endParaRPr lang="en-US" sz="2400">
              <a:latin typeface="+mn-lt"/>
              <a:ea typeface="+mn-ea"/>
              <a:cs typeface="+mn-cs"/>
            </a:endParaRPr>
          </a:p>
        </p:txBody>
      </p:sp>
      <p:sp>
        <p:nvSpPr>
          <p:cNvPr id="6151" name="Text Box 7"/>
          <p:cNvSpPr txBox="1">
            <a:spLocks noChangeArrowheads="1"/>
          </p:cNvSpPr>
          <p:nvPr/>
        </p:nvSpPr>
        <p:spPr bwMode="auto">
          <a:xfrm>
            <a:off x="5486400" y="2895600"/>
            <a:ext cx="1600200" cy="457200"/>
          </a:xfrm>
          <a:prstGeom prst="rect">
            <a:avLst/>
          </a:prstGeom>
          <a:gradFill rotWithShape="0">
            <a:gsLst>
              <a:gs pos="0">
                <a:srgbClr val="FF0000"/>
              </a:gs>
              <a:gs pos="50000">
                <a:schemeClr val="accent1"/>
              </a:gs>
              <a:gs pos="100000">
                <a:srgbClr val="FF0000"/>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auto">
              <a:spcBef>
                <a:spcPct val="50000"/>
              </a:spcBef>
              <a:spcAft>
                <a:spcPts val="0"/>
              </a:spcAft>
              <a:defRPr/>
            </a:pPr>
            <a:r>
              <a:rPr lang="en-US" sz="2400" i="1">
                <a:latin typeface="+mn-lt"/>
                <a:ea typeface="+mn-ea"/>
                <a:cs typeface="+mn-cs"/>
              </a:rPr>
              <a:t>LLAMA</a:t>
            </a:r>
            <a:endParaRPr lang="en-US" sz="2400">
              <a:latin typeface="+mn-lt"/>
              <a:ea typeface="+mn-ea"/>
              <a:cs typeface="+mn-cs"/>
            </a:endParaRPr>
          </a:p>
        </p:txBody>
      </p:sp>
      <p:sp>
        <p:nvSpPr>
          <p:cNvPr id="6152" name="Text Box 8"/>
          <p:cNvSpPr txBox="1">
            <a:spLocks noChangeArrowheads="1"/>
          </p:cNvSpPr>
          <p:nvPr/>
        </p:nvSpPr>
        <p:spPr bwMode="auto">
          <a:xfrm>
            <a:off x="3886200" y="3429000"/>
            <a:ext cx="1219200" cy="6413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fontAlgn="auto">
              <a:spcBef>
                <a:spcPct val="50000"/>
              </a:spcBef>
              <a:spcAft>
                <a:spcPts val="0"/>
              </a:spcAft>
              <a:defRPr/>
            </a:pPr>
            <a:r>
              <a:rPr lang="en-US">
                <a:latin typeface="+mn-lt"/>
                <a:ea typeface="+mn-ea"/>
                <a:cs typeface="+mn-cs"/>
              </a:rPr>
              <a:t>Melt-rich lamellae</a:t>
            </a:r>
            <a:endParaRPr lang="en-US" sz="2400">
              <a:latin typeface="+mn-lt"/>
              <a:ea typeface="+mn-ea"/>
              <a:cs typeface="+mn-cs"/>
            </a:endParaRPr>
          </a:p>
        </p:txBody>
      </p:sp>
      <p:sp>
        <p:nvSpPr>
          <p:cNvPr id="109576" name="AutoShape 9"/>
          <p:cNvSpPr>
            <a:spLocks noChangeArrowheads="1"/>
          </p:cNvSpPr>
          <p:nvPr/>
        </p:nvSpPr>
        <p:spPr bwMode="auto">
          <a:xfrm flipV="1">
            <a:off x="7467600" y="2362200"/>
            <a:ext cx="838200" cy="1219200"/>
          </a:xfrm>
          <a:prstGeom prst="rtTriangle">
            <a:avLst/>
          </a:prstGeom>
          <a:noFill/>
          <a:ln w="19050">
            <a:solidFill>
              <a:schemeClr val="accent2"/>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sz="2400"/>
          </a:p>
        </p:txBody>
      </p:sp>
      <p:sp>
        <p:nvSpPr>
          <p:cNvPr id="109577" name="Line 10"/>
          <p:cNvSpPr>
            <a:spLocks noChangeShapeType="1"/>
          </p:cNvSpPr>
          <p:nvPr/>
        </p:nvSpPr>
        <p:spPr bwMode="auto">
          <a:xfrm>
            <a:off x="7467600" y="2590800"/>
            <a:ext cx="685800" cy="0"/>
          </a:xfrm>
          <a:prstGeom prst="line">
            <a:avLst/>
          </a:prstGeom>
          <a:noFill/>
          <a:ln w="38100" cmpd="dbl">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9578" name="Line 11"/>
          <p:cNvSpPr>
            <a:spLocks noChangeShapeType="1"/>
          </p:cNvSpPr>
          <p:nvPr/>
        </p:nvSpPr>
        <p:spPr bwMode="auto">
          <a:xfrm>
            <a:off x="7467600" y="2819400"/>
            <a:ext cx="533400" cy="0"/>
          </a:xfrm>
          <a:prstGeom prst="line">
            <a:avLst/>
          </a:prstGeom>
          <a:noFill/>
          <a:ln w="38100" cmpd="dbl">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9579" name="Line 12"/>
          <p:cNvSpPr>
            <a:spLocks noChangeShapeType="1"/>
          </p:cNvSpPr>
          <p:nvPr/>
        </p:nvSpPr>
        <p:spPr bwMode="auto">
          <a:xfrm>
            <a:off x="7467600" y="3048000"/>
            <a:ext cx="381000" cy="0"/>
          </a:xfrm>
          <a:prstGeom prst="line">
            <a:avLst/>
          </a:prstGeom>
          <a:noFill/>
          <a:ln w="38100" cmpd="dbl">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9580" name="Line 13"/>
          <p:cNvSpPr>
            <a:spLocks noChangeShapeType="1"/>
          </p:cNvSpPr>
          <p:nvPr/>
        </p:nvSpPr>
        <p:spPr bwMode="auto">
          <a:xfrm>
            <a:off x="7467600" y="3352800"/>
            <a:ext cx="228600" cy="0"/>
          </a:xfrm>
          <a:prstGeom prst="line">
            <a:avLst/>
          </a:prstGeom>
          <a:noFill/>
          <a:ln w="38100" cmpd="dbl">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9581" name="Text Box 14"/>
          <p:cNvSpPr txBox="1">
            <a:spLocks noChangeArrowheads="1"/>
          </p:cNvSpPr>
          <p:nvPr/>
        </p:nvSpPr>
        <p:spPr bwMode="auto">
          <a:xfrm>
            <a:off x="2514600" y="2819400"/>
            <a:ext cx="6858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solidFill>
                  <a:schemeClr val="accent2"/>
                </a:solidFill>
                <a:latin typeface="Arial" charset="0"/>
              </a:rPr>
              <a:t>VSH</a:t>
            </a:r>
            <a:endParaRPr lang="en-US">
              <a:latin typeface="Arial" charset="0"/>
            </a:endParaRPr>
          </a:p>
        </p:txBody>
      </p:sp>
      <p:sp>
        <p:nvSpPr>
          <p:cNvPr id="109582" name="Text Box 15"/>
          <p:cNvSpPr txBox="1">
            <a:spLocks noChangeArrowheads="1"/>
          </p:cNvSpPr>
          <p:nvPr/>
        </p:nvSpPr>
        <p:spPr bwMode="auto">
          <a:xfrm>
            <a:off x="1524000" y="2743200"/>
            <a:ext cx="8382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solidFill>
                  <a:srgbClr val="FF0000"/>
                </a:solidFill>
                <a:latin typeface="Arial" charset="0"/>
              </a:rPr>
              <a:t>VSV</a:t>
            </a:r>
            <a:endParaRPr lang="en-US">
              <a:latin typeface="Arial" charset="0"/>
            </a:endParaRPr>
          </a:p>
        </p:txBody>
      </p:sp>
      <p:sp>
        <p:nvSpPr>
          <p:cNvPr id="109583" name="Text Box 16"/>
          <p:cNvSpPr txBox="1">
            <a:spLocks noChangeArrowheads="1"/>
          </p:cNvSpPr>
          <p:nvPr/>
        </p:nvSpPr>
        <p:spPr bwMode="auto">
          <a:xfrm>
            <a:off x="1905000" y="1676400"/>
            <a:ext cx="9906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a:latin typeface="Arial" charset="0"/>
              </a:rPr>
              <a:t>PREM</a:t>
            </a:r>
            <a:endParaRPr lang="en-US">
              <a:latin typeface="Arial" charset="0"/>
            </a:endParaRPr>
          </a:p>
        </p:txBody>
      </p:sp>
      <p:sp>
        <p:nvSpPr>
          <p:cNvPr id="109584" name="Line 17"/>
          <p:cNvSpPr>
            <a:spLocks noChangeShapeType="1"/>
          </p:cNvSpPr>
          <p:nvPr/>
        </p:nvSpPr>
        <p:spPr bwMode="auto">
          <a:xfrm flipH="1">
            <a:off x="1905000" y="1981200"/>
            <a:ext cx="228600" cy="76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9585" name="Line 18"/>
          <p:cNvSpPr>
            <a:spLocks noChangeShapeType="1"/>
          </p:cNvSpPr>
          <p:nvPr/>
        </p:nvSpPr>
        <p:spPr bwMode="auto">
          <a:xfrm>
            <a:off x="2286000" y="1981200"/>
            <a:ext cx="38100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9586" name="Text Box 19"/>
          <p:cNvSpPr txBox="1">
            <a:spLocks noChangeArrowheads="1"/>
          </p:cNvSpPr>
          <p:nvPr/>
        </p:nvSpPr>
        <p:spPr bwMode="auto">
          <a:xfrm>
            <a:off x="7924800" y="2133600"/>
            <a:ext cx="3810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solidFill>
                  <a:schemeClr val="bg1"/>
                </a:solidFill>
                <a:latin typeface="Arial" charset="0"/>
              </a:rPr>
              <a:t>G</a:t>
            </a:r>
          </a:p>
        </p:txBody>
      </p:sp>
      <p:sp>
        <p:nvSpPr>
          <p:cNvPr id="109587" name="Text Box 20"/>
          <p:cNvSpPr txBox="1">
            <a:spLocks noChangeArrowheads="1"/>
          </p:cNvSpPr>
          <p:nvPr/>
        </p:nvSpPr>
        <p:spPr bwMode="auto">
          <a:xfrm>
            <a:off x="7924800" y="3200400"/>
            <a:ext cx="3810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solidFill>
                  <a:schemeClr val="bg1"/>
                </a:solidFill>
                <a:latin typeface="Arial" charset="0"/>
              </a:rPr>
              <a:t>L</a:t>
            </a:r>
          </a:p>
        </p:txBody>
      </p:sp>
      <p:sp>
        <p:nvSpPr>
          <p:cNvPr id="109588" name="Line 21"/>
          <p:cNvSpPr>
            <a:spLocks noChangeShapeType="1"/>
          </p:cNvSpPr>
          <p:nvPr/>
        </p:nvSpPr>
        <p:spPr bwMode="auto">
          <a:xfrm>
            <a:off x="3048000" y="1600200"/>
            <a:ext cx="685800" cy="160020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589" name="Line 22"/>
          <p:cNvSpPr>
            <a:spLocks noChangeShapeType="1"/>
          </p:cNvSpPr>
          <p:nvPr/>
        </p:nvSpPr>
        <p:spPr bwMode="auto">
          <a:xfrm flipH="1">
            <a:off x="3581400" y="3200400"/>
            <a:ext cx="152400" cy="129540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590" name="Text Box 23"/>
          <p:cNvSpPr txBox="1">
            <a:spLocks noChangeArrowheads="1"/>
          </p:cNvSpPr>
          <p:nvPr/>
        </p:nvSpPr>
        <p:spPr bwMode="auto">
          <a:xfrm>
            <a:off x="2971800" y="2362200"/>
            <a:ext cx="304800" cy="396875"/>
          </a:xfrm>
          <a:prstGeom prst="rect">
            <a:avLst/>
          </a:prstGeom>
          <a:solidFill>
            <a:schemeClr val="bg1"/>
          </a:solidFill>
          <a:ln>
            <a:noFill/>
          </a:ln>
          <a:extLst>
            <a:ext uri="{91240B29-F687-4f45-9708-019B960494DF}">
              <a14:hiddenLine xmlns:a14="http://schemas.microsoft.com/office/drawing/2010/main" w="9525">
                <a:solidFill>
                  <a:srgbClr val="33FFFF"/>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a:solidFill>
                  <a:schemeClr val="hlink"/>
                </a:solidFill>
                <a:latin typeface="Arial" charset="0"/>
              </a:rPr>
              <a:t>T</a:t>
            </a:r>
            <a:endParaRPr lang="en-US">
              <a:latin typeface="Arial" charset="0"/>
            </a:endParaRPr>
          </a:p>
        </p:txBody>
      </p:sp>
      <p:sp>
        <p:nvSpPr>
          <p:cNvPr id="109591" name="Rectangle 24"/>
          <p:cNvSpPr>
            <a:spLocks noChangeArrowheads="1"/>
          </p:cNvSpPr>
          <p:nvPr/>
        </p:nvSpPr>
        <p:spPr bwMode="auto">
          <a:xfrm>
            <a:off x="152400" y="1219200"/>
            <a:ext cx="533400" cy="2514600"/>
          </a:xfrm>
          <a:prstGeom prst="rect">
            <a:avLst/>
          </a:prstGeom>
          <a:solidFill>
            <a:schemeClr val="bg1"/>
          </a:solidFill>
          <a:ln w="38100">
            <a:solidFill>
              <a:schemeClr val="bg1"/>
            </a:solidFill>
            <a:miter lim="800000"/>
            <a:headEnd/>
            <a:tailEnd/>
          </a:ln>
        </p:spPr>
        <p:txBody>
          <a:bodyPr wrap="none" anchor="ctr"/>
          <a:lstStyle/>
          <a:p>
            <a:endParaRPr lang="en-US" sz="2400"/>
          </a:p>
        </p:txBody>
      </p:sp>
      <p:sp>
        <p:nvSpPr>
          <p:cNvPr id="109592" name="Line 25"/>
          <p:cNvSpPr>
            <a:spLocks noChangeShapeType="1"/>
          </p:cNvSpPr>
          <p:nvPr/>
        </p:nvSpPr>
        <p:spPr bwMode="auto">
          <a:xfrm flipV="1">
            <a:off x="3657600" y="1752600"/>
            <a:ext cx="0" cy="762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593" name="Rectangle 26"/>
          <p:cNvSpPr>
            <a:spLocks noChangeArrowheads="1"/>
          </p:cNvSpPr>
          <p:nvPr/>
        </p:nvSpPr>
        <p:spPr bwMode="auto">
          <a:xfrm>
            <a:off x="2590800" y="1752600"/>
            <a:ext cx="1066800" cy="381000"/>
          </a:xfrm>
          <a:prstGeom prst="rect">
            <a:avLst/>
          </a:prstGeom>
          <a:gradFill rotWithShape="0">
            <a:gsLst>
              <a:gs pos="0">
                <a:schemeClr val="accent2">
                  <a:alpha val="84000"/>
                </a:schemeClr>
              </a:gs>
              <a:gs pos="100000">
                <a:schemeClr val="bg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2400"/>
          </a:p>
        </p:txBody>
      </p:sp>
      <p:sp>
        <p:nvSpPr>
          <p:cNvPr id="109594" name="Line 27"/>
          <p:cNvSpPr>
            <a:spLocks noChangeShapeType="1"/>
          </p:cNvSpPr>
          <p:nvPr/>
        </p:nvSpPr>
        <p:spPr bwMode="auto">
          <a:xfrm>
            <a:off x="2895600" y="2133600"/>
            <a:ext cx="7620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595" name="Line 28"/>
          <p:cNvSpPr>
            <a:spLocks noChangeShapeType="1"/>
          </p:cNvSpPr>
          <p:nvPr/>
        </p:nvSpPr>
        <p:spPr bwMode="auto">
          <a:xfrm flipV="1">
            <a:off x="3657600" y="1752600"/>
            <a:ext cx="0" cy="3810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596" name="Rectangle 29"/>
          <p:cNvSpPr>
            <a:spLocks noChangeArrowheads="1"/>
          </p:cNvSpPr>
          <p:nvPr/>
        </p:nvSpPr>
        <p:spPr bwMode="auto">
          <a:xfrm>
            <a:off x="5791200" y="1219200"/>
            <a:ext cx="762000" cy="457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2400"/>
          </a:p>
        </p:txBody>
      </p:sp>
      <p:sp>
        <p:nvSpPr>
          <p:cNvPr id="109597" name="Rectangle 30"/>
          <p:cNvSpPr>
            <a:spLocks noChangeArrowheads="1"/>
          </p:cNvSpPr>
          <p:nvPr/>
        </p:nvSpPr>
        <p:spPr bwMode="auto">
          <a:xfrm>
            <a:off x="3886200" y="1600200"/>
            <a:ext cx="4495800" cy="1524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2400"/>
          </a:p>
        </p:txBody>
      </p:sp>
      <p:sp>
        <p:nvSpPr>
          <p:cNvPr id="109598" name="Text Box 31"/>
          <p:cNvSpPr txBox="1">
            <a:spLocks noChangeArrowheads="1"/>
          </p:cNvSpPr>
          <p:nvPr/>
        </p:nvSpPr>
        <p:spPr bwMode="auto">
          <a:xfrm>
            <a:off x="7086600" y="3657600"/>
            <a:ext cx="106680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solidFill>
                  <a:schemeClr val="accent1"/>
                </a:solidFill>
                <a:latin typeface="Arial" charset="0"/>
              </a:rPr>
              <a:t>Motion vectors</a:t>
            </a:r>
            <a:endParaRPr lang="en-US">
              <a:solidFill>
                <a:schemeClr val="bg1"/>
              </a:solidFill>
              <a:latin typeface="Arial" charset="0"/>
            </a:endParaRPr>
          </a:p>
        </p:txBody>
      </p:sp>
      <p:sp>
        <p:nvSpPr>
          <p:cNvPr id="109599" name="Text Box 32"/>
          <p:cNvSpPr txBox="1">
            <a:spLocks noChangeArrowheads="1"/>
          </p:cNvSpPr>
          <p:nvPr/>
        </p:nvSpPr>
        <p:spPr bwMode="auto">
          <a:xfrm>
            <a:off x="1524000" y="3429000"/>
            <a:ext cx="1295400" cy="82232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Central Pacific</a:t>
            </a:r>
          </a:p>
        </p:txBody>
      </p:sp>
      <p:sp>
        <p:nvSpPr>
          <p:cNvPr id="109600" name="Text Box 33"/>
          <p:cNvSpPr txBox="1">
            <a:spLocks noChangeArrowheads="1"/>
          </p:cNvSpPr>
          <p:nvPr/>
        </p:nvSpPr>
        <p:spPr bwMode="auto">
          <a:xfrm>
            <a:off x="1219200" y="4495800"/>
            <a:ext cx="3352800" cy="39687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a:latin typeface="Arial" charset="0"/>
              </a:rPr>
              <a:t>      4.4        4.6        4.8</a:t>
            </a:r>
          </a:p>
        </p:txBody>
      </p:sp>
      <p:sp>
        <p:nvSpPr>
          <p:cNvPr id="109601" name="Text Box 34"/>
          <p:cNvSpPr txBox="1">
            <a:spLocks noChangeArrowheads="1"/>
          </p:cNvSpPr>
          <p:nvPr/>
        </p:nvSpPr>
        <p:spPr bwMode="auto">
          <a:xfrm>
            <a:off x="1676400" y="4800600"/>
            <a:ext cx="2286000" cy="457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Vs, km/sec</a:t>
            </a:r>
          </a:p>
        </p:txBody>
      </p:sp>
      <p:sp>
        <p:nvSpPr>
          <p:cNvPr id="109602" name="Text Box 35"/>
          <p:cNvSpPr txBox="1">
            <a:spLocks noChangeArrowheads="1"/>
          </p:cNvSpPr>
          <p:nvPr/>
        </p:nvSpPr>
        <p:spPr bwMode="auto">
          <a:xfrm>
            <a:off x="609600" y="1524000"/>
            <a:ext cx="609600" cy="314007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a:latin typeface="Arial" charset="0"/>
              </a:rPr>
              <a:t>   0</a:t>
            </a:r>
          </a:p>
          <a:p>
            <a:pPr eaLnBrk="1" hangingPunct="1">
              <a:spcBef>
                <a:spcPct val="50000"/>
              </a:spcBef>
            </a:pPr>
            <a:endParaRPr lang="en-US" sz="2000">
              <a:latin typeface="Arial" charset="0"/>
            </a:endParaRPr>
          </a:p>
          <a:p>
            <a:pPr eaLnBrk="1" hangingPunct="1">
              <a:spcBef>
                <a:spcPct val="50000"/>
              </a:spcBef>
            </a:pPr>
            <a:endParaRPr lang="en-US" sz="2000">
              <a:latin typeface="Arial" charset="0"/>
            </a:endParaRPr>
          </a:p>
          <a:p>
            <a:pPr eaLnBrk="1" hangingPunct="1">
              <a:spcBef>
                <a:spcPct val="50000"/>
              </a:spcBef>
            </a:pPr>
            <a:r>
              <a:rPr lang="en-US" sz="2000">
                <a:latin typeface="Arial" charset="0"/>
              </a:rPr>
              <a:t>200</a:t>
            </a:r>
          </a:p>
          <a:p>
            <a:pPr eaLnBrk="1" hangingPunct="1">
              <a:spcBef>
                <a:spcPct val="50000"/>
              </a:spcBef>
            </a:pPr>
            <a:endParaRPr lang="en-US" sz="2000">
              <a:latin typeface="Arial" charset="0"/>
            </a:endParaRPr>
          </a:p>
          <a:p>
            <a:pPr eaLnBrk="1" hangingPunct="1">
              <a:spcBef>
                <a:spcPct val="50000"/>
              </a:spcBef>
            </a:pPr>
            <a:endParaRPr lang="en-US" sz="2000">
              <a:latin typeface="Arial" charset="0"/>
            </a:endParaRPr>
          </a:p>
          <a:p>
            <a:pPr eaLnBrk="1" hangingPunct="1">
              <a:spcBef>
                <a:spcPct val="50000"/>
              </a:spcBef>
            </a:pPr>
            <a:r>
              <a:rPr lang="en-US" sz="2000">
                <a:latin typeface="Arial" charset="0"/>
              </a:rPr>
              <a:t>400</a:t>
            </a:r>
            <a:endParaRPr lang="en-US">
              <a:latin typeface="Arial" charset="0"/>
            </a:endParaRPr>
          </a:p>
        </p:txBody>
      </p:sp>
      <p:sp>
        <p:nvSpPr>
          <p:cNvPr id="109603" name="Text Box 36"/>
          <p:cNvSpPr txBox="1">
            <a:spLocks noChangeArrowheads="1"/>
          </p:cNvSpPr>
          <p:nvPr/>
        </p:nvSpPr>
        <p:spPr bwMode="auto">
          <a:xfrm>
            <a:off x="304800" y="1981200"/>
            <a:ext cx="533400" cy="191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DEPTH</a:t>
            </a:r>
          </a:p>
        </p:txBody>
      </p:sp>
      <p:sp>
        <p:nvSpPr>
          <p:cNvPr id="109604" name="Text Box 37"/>
          <p:cNvSpPr txBox="1">
            <a:spLocks noChangeArrowheads="1"/>
          </p:cNvSpPr>
          <p:nvPr/>
        </p:nvSpPr>
        <p:spPr bwMode="auto">
          <a:xfrm>
            <a:off x="609600" y="4724400"/>
            <a:ext cx="9144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a:latin typeface="Arial" charset="0"/>
              </a:rPr>
              <a:t> km</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533400" y="685800"/>
            <a:ext cx="5410200" cy="1143000"/>
          </a:xfrm>
        </p:spPr>
        <p:txBody>
          <a:bodyPr rtlCol="0">
            <a:normAutofit fontScale="90000"/>
          </a:bodyPr>
          <a:lstStyle/>
          <a:p>
            <a:pPr eaLnBrk="1" fontAlgn="auto" hangingPunct="1">
              <a:spcAft>
                <a:spcPts val="0"/>
              </a:spcAft>
              <a:defRPr/>
            </a:pPr>
            <a:r>
              <a:rPr lang="en-US" b="1"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a typeface="+mj-ea"/>
                <a:cs typeface="+mj-cs"/>
              </a:rPr>
              <a:t>TOMOGRAPHY IS THE STUDY OF SHADOWS</a:t>
            </a:r>
          </a:p>
        </p:txBody>
      </p:sp>
      <p:sp>
        <p:nvSpPr>
          <p:cNvPr id="49155" name="Rectangle 3"/>
          <p:cNvSpPr>
            <a:spLocks noGrp="1" noChangeArrowheads="1"/>
          </p:cNvSpPr>
          <p:nvPr>
            <p:ph type="subTitle" idx="1"/>
          </p:nvPr>
        </p:nvSpPr>
        <p:spPr>
          <a:xfrm>
            <a:off x="685800" y="3429000"/>
            <a:ext cx="5867400" cy="1752600"/>
          </a:xfrm>
        </p:spPr>
        <p:txBody>
          <a:bodyPr rtlCol="0">
            <a:normAutofit/>
          </a:bodyPr>
          <a:lstStyle/>
          <a:p>
            <a:pPr eaLnBrk="1" fontAlgn="auto" hangingPunct="1">
              <a:spcAft>
                <a:spcPts val="0"/>
              </a:spcAft>
              <a:buFont typeface="Arial"/>
              <a:buNone/>
              <a:defRPr/>
            </a:pPr>
            <a:r>
              <a:rPr lang="en-US" dirty="0" smtClean="0">
                <a:ea typeface="+mn-ea"/>
                <a:cs typeface="+mn-cs"/>
              </a:rPr>
              <a:t>Plato knew that shadows could be deceiving</a:t>
            </a:r>
          </a:p>
        </p:txBody>
      </p:sp>
      <p:pic>
        <p:nvPicPr>
          <p:cNvPr id="491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4800" y="0"/>
            <a:ext cx="2489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Rectangle 1"/>
          <p:cNvSpPr/>
          <p:nvPr/>
        </p:nvSpPr>
        <p:spPr>
          <a:xfrm>
            <a:off x="825500" y="5202535"/>
            <a:ext cx="4572000" cy="1015663"/>
          </a:xfrm>
          <a:prstGeom prst="rect">
            <a:avLst/>
          </a:prstGeom>
        </p:spPr>
        <p:txBody>
          <a:bodyPr>
            <a:spAutoFit/>
          </a:bodyPr>
          <a:lstStyle/>
          <a:p>
            <a:r>
              <a:rPr lang="en-US" sz="2000" dirty="0">
                <a:latin typeface="Apple Chancery"/>
                <a:cs typeface="Apple Chancery"/>
              </a:rPr>
              <a:t>Shadows of the world appear. There she sees the highway near             Winding down to Camelot.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15988"/>
            <a:ext cx="3365500" cy="371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1618" name="Line 3"/>
          <p:cNvSpPr>
            <a:spLocks noChangeShapeType="1"/>
          </p:cNvSpPr>
          <p:nvPr/>
        </p:nvSpPr>
        <p:spPr bwMode="auto">
          <a:xfrm flipV="1">
            <a:off x="4648200" y="1752600"/>
            <a:ext cx="2667000" cy="76200"/>
          </a:xfrm>
          <a:prstGeom prst="line">
            <a:avLst/>
          </a:prstGeom>
          <a:noFill/>
          <a:ln w="6350">
            <a:solidFill>
              <a:srgbClr val="FF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19" name="Line 4"/>
          <p:cNvSpPr>
            <a:spLocks noChangeShapeType="1"/>
          </p:cNvSpPr>
          <p:nvPr/>
        </p:nvSpPr>
        <p:spPr bwMode="auto">
          <a:xfrm flipV="1">
            <a:off x="4572000" y="2133600"/>
            <a:ext cx="2971800" cy="76200"/>
          </a:xfrm>
          <a:prstGeom prst="line">
            <a:avLst/>
          </a:prstGeom>
          <a:noFill/>
          <a:ln w="12700">
            <a:solidFill>
              <a:srgbClr val="FF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20" name="Line 5"/>
          <p:cNvSpPr>
            <a:spLocks noChangeShapeType="1"/>
          </p:cNvSpPr>
          <p:nvPr/>
        </p:nvSpPr>
        <p:spPr bwMode="auto">
          <a:xfrm flipV="1">
            <a:off x="4495800" y="2514600"/>
            <a:ext cx="3276600" cy="76200"/>
          </a:xfrm>
          <a:prstGeom prst="line">
            <a:avLst/>
          </a:prstGeom>
          <a:noFill/>
          <a:ln w="28575">
            <a:solidFill>
              <a:srgbClr val="FF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21" name="Line 6"/>
          <p:cNvSpPr>
            <a:spLocks noChangeShapeType="1"/>
          </p:cNvSpPr>
          <p:nvPr/>
        </p:nvSpPr>
        <p:spPr bwMode="auto">
          <a:xfrm flipV="1">
            <a:off x="4419600" y="2971800"/>
            <a:ext cx="3581400" cy="76200"/>
          </a:xfrm>
          <a:prstGeom prst="line">
            <a:avLst/>
          </a:prstGeom>
          <a:noFill/>
          <a:ln w="38100">
            <a:solidFill>
              <a:srgbClr val="FF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22" name="Line 7"/>
          <p:cNvSpPr>
            <a:spLocks noChangeShapeType="1"/>
          </p:cNvSpPr>
          <p:nvPr/>
        </p:nvSpPr>
        <p:spPr bwMode="auto">
          <a:xfrm flipV="1">
            <a:off x="4419600" y="3200400"/>
            <a:ext cx="3657600" cy="76200"/>
          </a:xfrm>
          <a:prstGeom prst="line">
            <a:avLst/>
          </a:prstGeom>
          <a:noFill/>
          <a:ln w="28575">
            <a:solidFill>
              <a:srgbClr val="FF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23" name="Line 8"/>
          <p:cNvSpPr>
            <a:spLocks noChangeShapeType="1"/>
          </p:cNvSpPr>
          <p:nvPr/>
        </p:nvSpPr>
        <p:spPr bwMode="auto">
          <a:xfrm flipV="1">
            <a:off x="4572000" y="3505200"/>
            <a:ext cx="3505200" cy="76200"/>
          </a:xfrm>
          <a:prstGeom prst="line">
            <a:avLst/>
          </a:prstGeom>
          <a:noFill/>
          <a:ln w="9525">
            <a:solidFill>
              <a:srgbClr val="FF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24" name="Line 9"/>
          <p:cNvSpPr>
            <a:spLocks noChangeShapeType="1"/>
          </p:cNvSpPr>
          <p:nvPr/>
        </p:nvSpPr>
        <p:spPr bwMode="auto">
          <a:xfrm flipV="1">
            <a:off x="4495800" y="2743200"/>
            <a:ext cx="3352800" cy="76200"/>
          </a:xfrm>
          <a:prstGeom prst="line">
            <a:avLst/>
          </a:prstGeom>
          <a:noFill/>
          <a:ln w="76200">
            <a:solidFill>
              <a:srgbClr val="FF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25" name="Line 10"/>
          <p:cNvSpPr>
            <a:spLocks noChangeShapeType="1"/>
          </p:cNvSpPr>
          <p:nvPr/>
        </p:nvSpPr>
        <p:spPr bwMode="auto">
          <a:xfrm>
            <a:off x="7086600" y="1219200"/>
            <a:ext cx="990600" cy="1905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26" name="Line 11"/>
          <p:cNvSpPr>
            <a:spLocks noChangeShapeType="1"/>
          </p:cNvSpPr>
          <p:nvPr/>
        </p:nvSpPr>
        <p:spPr bwMode="auto">
          <a:xfrm>
            <a:off x="8077200" y="3124200"/>
            <a:ext cx="76200" cy="914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27" name="Text Box 12"/>
          <p:cNvSpPr txBox="1">
            <a:spLocks noChangeArrowheads="1"/>
          </p:cNvSpPr>
          <p:nvPr/>
        </p:nvSpPr>
        <p:spPr bwMode="auto">
          <a:xfrm>
            <a:off x="6858000" y="838200"/>
            <a:ext cx="6096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a:t>T</a:t>
            </a:r>
          </a:p>
        </p:txBody>
      </p:sp>
      <p:sp>
        <p:nvSpPr>
          <p:cNvPr id="111628" name="Line 13"/>
          <p:cNvSpPr>
            <a:spLocks noChangeShapeType="1"/>
          </p:cNvSpPr>
          <p:nvPr/>
        </p:nvSpPr>
        <p:spPr bwMode="auto">
          <a:xfrm>
            <a:off x="4724400" y="1219200"/>
            <a:ext cx="236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29" name="Line 14"/>
          <p:cNvSpPr>
            <a:spLocks noChangeShapeType="1"/>
          </p:cNvSpPr>
          <p:nvPr/>
        </p:nvSpPr>
        <p:spPr bwMode="auto">
          <a:xfrm flipH="1">
            <a:off x="4419600" y="1219200"/>
            <a:ext cx="304800" cy="1981200"/>
          </a:xfrm>
          <a:prstGeom prst="line">
            <a:avLst/>
          </a:prstGeom>
          <a:noFill/>
          <a:ln w="28575">
            <a:solidFill>
              <a:srgbClr val="FF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30" name="Line 15"/>
          <p:cNvSpPr>
            <a:spLocks noChangeShapeType="1"/>
          </p:cNvSpPr>
          <p:nvPr/>
        </p:nvSpPr>
        <p:spPr bwMode="auto">
          <a:xfrm flipV="1">
            <a:off x="4800600" y="4038600"/>
            <a:ext cx="33528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31" name="Line 16"/>
          <p:cNvSpPr>
            <a:spLocks noChangeShapeType="1"/>
          </p:cNvSpPr>
          <p:nvPr/>
        </p:nvSpPr>
        <p:spPr bwMode="auto">
          <a:xfrm>
            <a:off x="4419600" y="3200400"/>
            <a:ext cx="381000" cy="914400"/>
          </a:xfrm>
          <a:prstGeom prst="line">
            <a:avLst/>
          </a:prstGeom>
          <a:noFill/>
          <a:ln w="28575">
            <a:solidFill>
              <a:srgbClr val="FF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32" name="Text Box 17"/>
          <p:cNvSpPr txBox="1">
            <a:spLocks noChangeArrowheads="1"/>
          </p:cNvSpPr>
          <p:nvPr/>
        </p:nvSpPr>
        <p:spPr bwMode="auto">
          <a:xfrm>
            <a:off x="4267200" y="838200"/>
            <a:ext cx="8382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a:solidFill>
                  <a:srgbClr val="FF3333"/>
                </a:solidFill>
              </a:rPr>
              <a:t>Vs (T)</a:t>
            </a:r>
            <a:endParaRPr lang="en-US" sz="1600"/>
          </a:p>
        </p:txBody>
      </p:sp>
      <p:sp>
        <p:nvSpPr>
          <p:cNvPr id="111633" name="Line 18"/>
          <p:cNvSpPr>
            <a:spLocks noChangeShapeType="1"/>
          </p:cNvSpPr>
          <p:nvPr/>
        </p:nvSpPr>
        <p:spPr bwMode="auto">
          <a:xfrm flipH="1" flipV="1">
            <a:off x="2819400" y="2819400"/>
            <a:ext cx="3810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1634" name="Text Box 19"/>
          <p:cNvSpPr txBox="1">
            <a:spLocks noChangeArrowheads="1"/>
          </p:cNvSpPr>
          <p:nvPr/>
        </p:nvSpPr>
        <p:spPr bwMode="auto">
          <a:xfrm>
            <a:off x="3200400" y="3048000"/>
            <a:ext cx="6858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a:t>Vs(T)</a:t>
            </a:r>
          </a:p>
        </p:txBody>
      </p:sp>
      <p:sp>
        <p:nvSpPr>
          <p:cNvPr id="111635" name="Text Box 20"/>
          <p:cNvSpPr txBox="1">
            <a:spLocks noChangeArrowheads="1"/>
          </p:cNvSpPr>
          <p:nvPr/>
        </p:nvSpPr>
        <p:spPr bwMode="auto">
          <a:xfrm>
            <a:off x="1752600" y="1371600"/>
            <a:ext cx="9906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a:t>Vs(T,f)</a:t>
            </a:r>
          </a:p>
        </p:txBody>
      </p:sp>
      <p:sp>
        <p:nvSpPr>
          <p:cNvPr id="111636" name="Text Box 21"/>
          <p:cNvSpPr txBox="1">
            <a:spLocks noChangeArrowheads="1"/>
          </p:cNvSpPr>
          <p:nvPr/>
        </p:nvSpPr>
        <p:spPr bwMode="auto">
          <a:xfrm>
            <a:off x="5181600" y="1371600"/>
            <a:ext cx="6096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solidFill>
                  <a:srgbClr val="FF3333"/>
                </a:solidFill>
              </a:rPr>
              <a:t>f</a:t>
            </a:r>
            <a:endParaRPr lang="en-US" sz="1600"/>
          </a:p>
        </p:txBody>
      </p:sp>
      <p:sp>
        <p:nvSpPr>
          <p:cNvPr id="111637" name="Line 22"/>
          <p:cNvSpPr>
            <a:spLocks noChangeShapeType="1"/>
          </p:cNvSpPr>
          <p:nvPr/>
        </p:nvSpPr>
        <p:spPr bwMode="auto">
          <a:xfrm>
            <a:off x="2133600" y="1752600"/>
            <a:ext cx="304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1638" name="Text Box 23"/>
          <p:cNvSpPr txBox="1">
            <a:spLocks noChangeArrowheads="1"/>
          </p:cNvSpPr>
          <p:nvPr/>
        </p:nvSpPr>
        <p:spPr bwMode="auto">
          <a:xfrm>
            <a:off x="838200" y="152400"/>
            <a:ext cx="3352800" cy="763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a:t>Central Pacific</a:t>
            </a:r>
          </a:p>
          <a:p>
            <a:pPr eaLnBrk="1" hangingPunct="1">
              <a:spcBef>
                <a:spcPct val="50000"/>
              </a:spcBef>
            </a:pPr>
            <a:r>
              <a:rPr lang="en-US" sz="1600"/>
              <a:t>Ritzwoller</a:t>
            </a:r>
          </a:p>
        </p:txBody>
      </p:sp>
      <p:sp>
        <p:nvSpPr>
          <p:cNvPr id="111639" name="Text Box 24"/>
          <p:cNvSpPr txBox="1">
            <a:spLocks noChangeArrowheads="1"/>
          </p:cNvSpPr>
          <p:nvPr/>
        </p:nvSpPr>
        <p:spPr bwMode="auto">
          <a:xfrm>
            <a:off x="1066800" y="5029200"/>
            <a:ext cx="701040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Decrease of Vs with depth due to high conduction thermal gradient and the variation of melt layer thicknesses and number</a:t>
            </a:r>
            <a:endParaRPr lang="en-US" sz="1600"/>
          </a:p>
        </p:txBody>
      </p:sp>
      <p:sp>
        <p:nvSpPr>
          <p:cNvPr id="111640" name="Text Box 25"/>
          <p:cNvSpPr txBox="1">
            <a:spLocks noChangeArrowheads="1"/>
          </p:cNvSpPr>
          <p:nvPr/>
        </p:nvSpPr>
        <p:spPr bwMode="auto">
          <a:xfrm>
            <a:off x="1219200" y="5791200"/>
            <a:ext cx="28194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a:t>(VSH)</a:t>
            </a:r>
            <a:r>
              <a:rPr lang="en-US" sz="1600" baseline="30000"/>
              <a:t>2</a:t>
            </a:r>
            <a:r>
              <a:rPr lang="en-US" sz="1600"/>
              <a:t>~G</a:t>
            </a:r>
            <a:r>
              <a:rPr lang="en-US" sz="1600" baseline="-25000"/>
              <a:t>1</a:t>
            </a:r>
            <a:r>
              <a:rPr lang="en-US" sz="1600"/>
              <a:t>     (VSV)</a:t>
            </a:r>
            <a:r>
              <a:rPr lang="en-US" sz="1600" baseline="30000"/>
              <a:t>2</a:t>
            </a:r>
            <a:r>
              <a:rPr lang="en-US" sz="1600"/>
              <a:t>~G</a:t>
            </a:r>
            <a:r>
              <a:rPr lang="en-US" sz="1600" baseline="-25000"/>
              <a:t>2</a:t>
            </a:r>
            <a:r>
              <a:rPr lang="en-US" sz="1600"/>
              <a:t>/f     </a:t>
            </a:r>
          </a:p>
        </p:txBody>
      </p:sp>
      <p:sp>
        <p:nvSpPr>
          <p:cNvPr id="111641" name="Text Box 26"/>
          <p:cNvSpPr txBox="1">
            <a:spLocks noChangeArrowheads="1"/>
          </p:cNvSpPr>
          <p:nvPr/>
        </p:nvSpPr>
        <p:spPr bwMode="auto">
          <a:xfrm>
            <a:off x="6248400" y="1371600"/>
            <a:ext cx="5334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a:t>G</a:t>
            </a:r>
            <a:r>
              <a:rPr lang="en-US" sz="1600" baseline="-25000"/>
              <a:t>1</a:t>
            </a:r>
            <a:endParaRPr lang="en-US" sz="1600"/>
          </a:p>
        </p:txBody>
      </p:sp>
      <p:sp>
        <p:nvSpPr>
          <p:cNvPr id="111642" name="Text Box 27"/>
          <p:cNvSpPr txBox="1">
            <a:spLocks noChangeArrowheads="1"/>
          </p:cNvSpPr>
          <p:nvPr/>
        </p:nvSpPr>
        <p:spPr bwMode="auto">
          <a:xfrm>
            <a:off x="7696200" y="1752600"/>
            <a:ext cx="4572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a:solidFill>
                  <a:srgbClr val="FF3333"/>
                </a:solidFill>
              </a:rPr>
              <a:t>G</a:t>
            </a:r>
            <a:r>
              <a:rPr lang="en-US" sz="1600" baseline="-25000">
                <a:solidFill>
                  <a:srgbClr val="FF3333"/>
                </a:solidFill>
              </a:rPr>
              <a:t>2</a:t>
            </a:r>
            <a:endParaRPr lang="en-US" sz="1600"/>
          </a:p>
        </p:txBody>
      </p:sp>
      <p:sp>
        <p:nvSpPr>
          <p:cNvPr id="111643" name="Line 28"/>
          <p:cNvSpPr>
            <a:spLocks noChangeShapeType="1"/>
          </p:cNvSpPr>
          <p:nvPr/>
        </p:nvSpPr>
        <p:spPr bwMode="auto">
          <a:xfrm flipH="1">
            <a:off x="7239000" y="1905000"/>
            <a:ext cx="533400" cy="228600"/>
          </a:xfrm>
          <a:prstGeom prst="line">
            <a:avLst/>
          </a:prstGeom>
          <a:noFill/>
          <a:ln w="9525">
            <a:solidFill>
              <a:srgbClr val="FF33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1644" name="Line 29"/>
          <p:cNvSpPr>
            <a:spLocks noChangeShapeType="1"/>
          </p:cNvSpPr>
          <p:nvPr/>
        </p:nvSpPr>
        <p:spPr bwMode="auto">
          <a:xfrm flipV="1">
            <a:off x="5638800" y="4191000"/>
            <a:ext cx="0" cy="609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1645" name="Line 30"/>
          <p:cNvSpPr>
            <a:spLocks noChangeShapeType="1"/>
          </p:cNvSpPr>
          <p:nvPr/>
        </p:nvSpPr>
        <p:spPr bwMode="auto">
          <a:xfrm flipV="1">
            <a:off x="5410200" y="4343400"/>
            <a:ext cx="457200" cy="304800"/>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1646" name="Line 31"/>
          <p:cNvSpPr>
            <a:spLocks noChangeShapeType="1"/>
          </p:cNvSpPr>
          <p:nvPr/>
        </p:nvSpPr>
        <p:spPr bwMode="auto">
          <a:xfrm>
            <a:off x="5486400" y="4419600"/>
            <a:ext cx="304800" cy="228600"/>
          </a:xfrm>
          <a:prstGeom prst="line">
            <a:avLst/>
          </a:prstGeom>
          <a:noFill/>
          <a:ln w="9525">
            <a:solidFill>
              <a:srgbClr val="FF3333"/>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1647" name="Text Box 32"/>
          <p:cNvSpPr txBox="1">
            <a:spLocks noChangeArrowheads="1"/>
          </p:cNvSpPr>
          <p:nvPr/>
        </p:nvSpPr>
        <p:spPr bwMode="auto">
          <a:xfrm>
            <a:off x="6096000" y="4419600"/>
            <a:ext cx="19812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a:t>VSV=VSH (slow)</a:t>
            </a:r>
          </a:p>
        </p:txBody>
      </p:sp>
      <p:sp>
        <p:nvSpPr>
          <p:cNvPr id="111648" name="Text Box 33"/>
          <p:cNvSpPr txBox="1">
            <a:spLocks noChangeArrowheads="1"/>
          </p:cNvSpPr>
          <p:nvPr/>
        </p:nvSpPr>
        <p:spPr bwMode="auto">
          <a:xfrm>
            <a:off x="8001000" y="2209800"/>
            <a:ext cx="11430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a:t>VSH&gt;VSV</a:t>
            </a:r>
          </a:p>
        </p:txBody>
      </p:sp>
      <p:sp>
        <p:nvSpPr>
          <p:cNvPr id="111649" name="Line 34"/>
          <p:cNvSpPr>
            <a:spLocks noChangeShapeType="1"/>
          </p:cNvSpPr>
          <p:nvPr/>
        </p:nvSpPr>
        <p:spPr bwMode="auto">
          <a:xfrm flipH="1">
            <a:off x="8001000" y="2590800"/>
            <a:ext cx="6096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1650" name="Text Box 35"/>
          <p:cNvSpPr txBox="1">
            <a:spLocks noChangeArrowheads="1"/>
          </p:cNvSpPr>
          <p:nvPr/>
        </p:nvSpPr>
        <p:spPr bwMode="auto">
          <a:xfrm>
            <a:off x="5029200" y="381000"/>
            <a:ext cx="2819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interpretation</a:t>
            </a:r>
          </a:p>
        </p:txBody>
      </p:sp>
      <p:sp>
        <p:nvSpPr>
          <p:cNvPr id="111651" name="Text Box 36"/>
          <p:cNvSpPr txBox="1">
            <a:spLocks noChangeArrowheads="1"/>
          </p:cNvSpPr>
          <p:nvPr/>
        </p:nvSpPr>
        <p:spPr bwMode="auto">
          <a:xfrm>
            <a:off x="6019800" y="5867400"/>
            <a:ext cx="175260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G</a:t>
            </a:r>
            <a:r>
              <a:rPr lang="en-US" sz="1800" baseline="-25000"/>
              <a:t>1,2 </a:t>
            </a:r>
            <a:r>
              <a:rPr lang="en-US" sz="1800"/>
              <a:t>= layer rigidities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981200"/>
            <a:ext cx="6172200" cy="392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3666" name="Text Box 3"/>
          <p:cNvSpPr txBox="1">
            <a:spLocks noChangeArrowheads="1"/>
          </p:cNvSpPr>
          <p:nvPr/>
        </p:nvSpPr>
        <p:spPr bwMode="auto">
          <a:xfrm>
            <a:off x="228600" y="5653088"/>
            <a:ext cx="38100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4900" dirty="0">
                <a:latin typeface="Matura MT Script Capitals" charset="0"/>
              </a:rPr>
              <a:t>ex cathedra</a:t>
            </a:r>
            <a:endParaRPr lang="en-US" sz="1800" dirty="0"/>
          </a:p>
        </p:txBody>
      </p:sp>
      <p:sp>
        <p:nvSpPr>
          <p:cNvPr id="113667" name="Rectangle 4"/>
          <p:cNvSpPr>
            <a:spLocks noChangeArrowheads="1"/>
          </p:cNvSpPr>
          <p:nvPr/>
        </p:nvSpPr>
        <p:spPr bwMode="auto">
          <a:xfrm>
            <a:off x="381000" y="304800"/>
            <a:ext cx="6427711" cy="4385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100" dirty="0" smtClean="0">
                <a:solidFill>
                  <a:srgbClr val="FF0066"/>
                </a:solidFill>
              </a:rPr>
              <a:t>“…</a:t>
            </a:r>
            <a:r>
              <a:rPr lang="en-US" sz="3100" dirty="0">
                <a:solidFill>
                  <a:srgbClr val="FF0066"/>
                </a:solidFill>
              </a:rPr>
              <a:t>let</a:t>
            </a:r>
            <a:r>
              <a:rPr lang="ja-JP" altLang="en-US" sz="3100" dirty="0">
                <a:solidFill>
                  <a:srgbClr val="FF0066"/>
                </a:solidFill>
              </a:rPr>
              <a:t>’</a:t>
            </a:r>
            <a:r>
              <a:rPr lang="en-US" altLang="ja-JP" sz="3100" dirty="0">
                <a:solidFill>
                  <a:srgbClr val="FF0066"/>
                </a:solidFill>
              </a:rPr>
              <a:t>s look [only] at…features where </a:t>
            </a:r>
          </a:p>
          <a:p>
            <a:r>
              <a:rPr lang="en-US" sz="3100" dirty="0">
                <a:solidFill>
                  <a:srgbClr val="FF0066"/>
                </a:solidFill>
              </a:rPr>
              <a:t>a plume…makes…geological sense and </a:t>
            </a:r>
          </a:p>
          <a:p>
            <a:r>
              <a:rPr lang="en-US" sz="3100" dirty="0">
                <a:solidFill>
                  <a:srgbClr val="FF0066"/>
                </a:solidFill>
              </a:rPr>
              <a:t>investigate</a:t>
            </a:r>
            <a:br>
              <a:rPr lang="en-US" sz="3100" dirty="0">
                <a:solidFill>
                  <a:srgbClr val="FF0066"/>
                </a:solidFill>
              </a:rPr>
            </a:br>
            <a:r>
              <a:rPr lang="en-US" sz="3100" dirty="0">
                <a:solidFill>
                  <a:srgbClr val="FF0066"/>
                </a:solidFill>
              </a:rPr>
              <a:t>those</a:t>
            </a:r>
            <a:r>
              <a:rPr lang="en-US" sz="3100" dirty="0" smtClean="0">
                <a:solidFill>
                  <a:srgbClr val="FF0066"/>
                </a:solidFill>
              </a:rPr>
              <a:t>.”</a:t>
            </a:r>
            <a:r>
              <a:rPr lang="en-US" sz="3100" dirty="0" smtClean="0">
                <a:solidFill>
                  <a:schemeClr val="tx2"/>
                </a:solidFill>
              </a:rPr>
              <a:t>   </a:t>
            </a:r>
            <a:endParaRPr lang="en-US" sz="3100" dirty="0">
              <a:solidFill>
                <a:schemeClr val="tx2"/>
              </a:solidFill>
            </a:endParaRPr>
          </a:p>
          <a:p>
            <a:endParaRPr lang="en-US" sz="3100" i="1" dirty="0">
              <a:solidFill>
                <a:schemeClr val="tx2"/>
              </a:solidFill>
            </a:endParaRPr>
          </a:p>
          <a:p>
            <a:r>
              <a:rPr lang="en-US" sz="3100" i="1" dirty="0">
                <a:solidFill>
                  <a:schemeClr val="tx2"/>
                </a:solidFill>
              </a:rPr>
              <a:t>Hofmann </a:t>
            </a:r>
          </a:p>
          <a:p>
            <a:r>
              <a:rPr lang="en-US" sz="3100" i="1" dirty="0">
                <a:solidFill>
                  <a:schemeClr val="tx2"/>
                </a:solidFill>
              </a:rPr>
              <a:t>&amp; Hart, </a:t>
            </a:r>
            <a:br>
              <a:rPr lang="en-US" sz="3100" i="1" dirty="0">
                <a:solidFill>
                  <a:schemeClr val="tx2"/>
                </a:solidFill>
              </a:rPr>
            </a:br>
            <a:r>
              <a:rPr lang="en-US" sz="3100" i="1" dirty="0">
                <a:solidFill>
                  <a:schemeClr val="tx2"/>
                </a:solidFill>
              </a:rPr>
              <a:t>Science  </a:t>
            </a:r>
          </a:p>
          <a:p>
            <a:r>
              <a:rPr lang="en-US" sz="3100" i="1" dirty="0">
                <a:solidFill>
                  <a:schemeClr val="tx2"/>
                </a:solidFill>
              </a:rPr>
              <a:t>2007</a:t>
            </a:r>
          </a:p>
        </p:txBody>
      </p:sp>
      <p:pic>
        <p:nvPicPr>
          <p:cNvPr id="747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5562600"/>
            <a:ext cx="533400"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3669" name="TextBox 1"/>
          <p:cNvSpPr txBox="1">
            <a:spLocks noChangeArrowheads="1"/>
          </p:cNvSpPr>
          <p:nvPr/>
        </p:nvSpPr>
        <p:spPr bwMode="auto">
          <a:xfrm>
            <a:off x="5092700" y="6121400"/>
            <a:ext cx="3609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Texas Sharpshooter Phallacy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 y="45785"/>
            <a:ext cx="5969000" cy="613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1562100" y="711200"/>
            <a:ext cx="12573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rapezoid 1"/>
          <p:cNvSpPr/>
          <p:nvPr/>
        </p:nvSpPr>
        <p:spPr>
          <a:xfrm rot="20259212">
            <a:off x="2597028" y="1176433"/>
            <a:ext cx="226761" cy="1311380"/>
          </a:xfrm>
          <a:prstGeom prst="trapezoid">
            <a:avLst/>
          </a:prstGeom>
          <a:gradFill flip="none" rotWithShape="1">
            <a:gsLst>
              <a:gs pos="0">
                <a:srgbClr val="FFFF00">
                  <a:alpha val="42000"/>
                </a:srgbClr>
              </a:gs>
              <a:gs pos="100000">
                <a:srgbClr val="FFFFFF"/>
              </a:gs>
              <a:gs pos="50000">
                <a:schemeClr val="accent6">
                  <a:lumMod val="75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3860800" y="5232400"/>
            <a:ext cx="1257300" cy="949072"/>
          </a:xfrm>
          <a:prstGeom prst="rect">
            <a:avLst/>
          </a:prstGeom>
        </p:spPr>
      </p:pic>
      <p:sp>
        <p:nvSpPr>
          <p:cNvPr id="6" name="Trapezoid 5"/>
          <p:cNvSpPr/>
          <p:nvPr/>
        </p:nvSpPr>
        <p:spPr>
          <a:xfrm rot="20259212">
            <a:off x="2077381" y="656101"/>
            <a:ext cx="239035" cy="257169"/>
          </a:xfrm>
          <a:prstGeom prst="trapezoid">
            <a:avLst/>
          </a:prstGeom>
          <a:gradFill flip="none" rotWithShape="1">
            <a:gsLst>
              <a:gs pos="0">
                <a:srgbClr val="FFFF00">
                  <a:alpha val="42000"/>
                </a:srgbClr>
              </a:gs>
              <a:gs pos="100000">
                <a:srgbClr val="FFFFFF"/>
              </a:gs>
              <a:gs pos="50000">
                <a:schemeClr val="accent6">
                  <a:lumMod val="75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 y="45785"/>
            <a:ext cx="5969000" cy="613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1562100" y="711200"/>
            <a:ext cx="12573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rapezoid 1"/>
          <p:cNvSpPr/>
          <p:nvPr/>
        </p:nvSpPr>
        <p:spPr>
          <a:xfrm rot="20259212">
            <a:off x="2597028" y="1176433"/>
            <a:ext cx="226761" cy="1311380"/>
          </a:xfrm>
          <a:prstGeom prst="trapezoid">
            <a:avLst/>
          </a:prstGeom>
          <a:gradFill flip="none" rotWithShape="1">
            <a:gsLst>
              <a:gs pos="0">
                <a:srgbClr val="FFFF00">
                  <a:alpha val="42000"/>
                </a:srgbClr>
              </a:gs>
              <a:gs pos="100000">
                <a:srgbClr val="FFFFFF"/>
              </a:gs>
              <a:gs pos="50000">
                <a:schemeClr val="accent6">
                  <a:lumMod val="75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3860800" y="5232400"/>
            <a:ext cx="1257300" cy="949072"/>
          </a:xfrm>
          <a:prstGeom prst="rect">
            <a:avLst/>
          </a:prstGeom>
        </p:spPr>
      </p:pic>
      <p:sp>
        <p:nvSpPr>
          <p:cNvPr id="6" name="Trapezoid 5"/>
          <p:cNvSpPr/>
          <p:nvPr/>
        </p:nvSpPr>
        <p:spPr>
          <a:xfrm rot="20259212">
            <a:off x="2077381" y="656101"/>
            <a:ext cx="239035" cy="257169"/>
          </a:xfrm>
          <a:prstGeom prst="trapezoid">
            <a:avLst/>
          </a:prstGeom>
          <a:gradFill flip="none" rotWithShape="1">
            <a:gsLst>
              <a:gs pos="0">
                <a:srgbClr val="FFFF00">
                  <a:alpha val="42000"/>
                </a:srgbClr>
              </a:gs>
              <a:gs pos="100000">
                <a:srgbClr val="FFFFFF"/>
              </a:gs>
              <a:gs pos="50000">
                <a:schemeClr val="accent6">
                  <a:lumMod val="75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stretch>
            <a:fillRect/>
          </a:stretch>
        </p:blipFill>
        <p:spPr>
          <a:xfrm>
            <a:off x="4762500" y="45785"/>
            <a:ext cx="3868420" cy="6858000"/>
          </a:xfrm>
          <a:prstGeom prst="rect">
            <a:avLst/>
          </a:prstGeom>
        </p:spPr>
      </p:pic>
      <p:sp>
        <p:nvSpPr>
          <p:cNvPr id="5" name="TextBox 4"/>
          <p:cNvSpPr txBox="1"/>
          <p:nvPr/>
        </p:nvSpPr>
        <p:spPr>
          <a:xfrm>
            <a:off x="838200" y="6181472"/>
            <a:ext cx="3733800" cy="523220"/>
          </a:xfrm>
          <a:prstGeom prst="rect">
            <a:avLst/>
          </a:prstGeom>
          <a:noFill/>
        </p:spPr>
        <p:txBody>
          <a:bodyPr wrap="square" rtlCol="0">
            <a:spAutoFit/>
          </a:bodyPr>
          <a:lstStyle/>
          <a:p>
            <a:r>
              <a:rPr lang="en-US" sz="2800" dirty="0" smtClean="0">
                <a:solidFill>
                  <a:srgbClr val="FF0000"/>
                </a:solidFill>
                <a:latin typeface="Apple Chancery"/>
                <a:cs typeface="Apple Chancery"/>
              </a:rPr>
              <a:t>Plume hypothesis</a:t>
            </a:r>
            <a:endParaRPr lang="en-US" sz="2800" dirty="0">
              <a:solidFill>
                <a:srgbClr val="FF0000"/>
              </a:solidFill>
              <a:latin typeface="Apple Chancery"/>
              <a:cs typeface="Apple Chancery"/>
            </a:endParaRPr>
          </a:p>
        </p:txBody>
      </p:sp>
      <p:sp>
        <p:nvSpPr>
          <p:cNvPr id="7" name="TextBox 6"/>
          <p:cNvSpPr txBox="1"/>
          <p:nvPr/>
        </p:nvSpPr>
        <p:spPr>
          <a:xfrm>
            <a:off x="5118100" y="641866"/>
            <a:ext cx="1727200" cy="461665"/>
          </a:xfrm>
          <a:prstGeom prst="rect">
            <a:avLst/>
          </a:prstGeom>
          <a:solidFill>
            <a:schemeClr val="bg2"/>
          </a:solidFill>
          <a:ln>
            <a:noFill/>
          </a:ln>
        </p:spPr>
        <p:txBody>
          <a:bodyPr wrap="square" rtlCol="0">
            <a:spAutoFit/>
          </a:bodyPr>
          <a:lstStyle/>
          <a:p>
            <a:r>
              <a:rPr lang="en-US" sz="2400" i="1" dirty="0" smtClean="0"/>
              <a:t>LLAMA</a:t>
            </a:r>
            <a:endParaRPr lang="en-US" sz="2400" i="1" dirty="0"/>
          </a:p>
        </p:txBody>
      </p:sp>
    </p:spTree>
    <p:extLst>
      <p:ext uri="{BB962C8B-B14F-4D97-AF65-F5344CB8AC3E}">
        <p14:creationId xmlns:p14="http://schemas.microsoft.com/office/powerpoint/2010/main" val="3912279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body" sz="half" idx="4294967295"/>
          </p:nvPr>
        </p:nvSpPr>
        <p:spPr>
          <a:xfrm>
            <a:off x="4229100" y="3238500"/>
            <a:ext cx="3810000" cy="4114800"/>
          </a:xfrm>
        </p:spPr>
        <p:txBody>
          <a:bodyPr/>
          <a:lstStyle/>
          <a:p>
            <a:pPr eaLnBrk="1" hangingPunct="1"/>
            <a:r>
              <a:rPr lang="en-GB" sz="2300" i="1" dirty="0" smtClean="0">
                <a:latin typeface="Times New Roman" charset="0"/>
              </a:rPr>
              <a:t>And these </a:t>
            </a:r>
            <a:r>
              <a:rPr lang="en-GB" sz="2300" i="1" dirty="0">
                <a:latin typeface="Times New Roman" charset="0"/>
              </a:rPr>
              <a:t>good men of </a:t>
            </a:r>
            <a:r>
              <a:rPr lang="en-GB" sz="2300" i="1" dirty="0" smtClean="0">
                <a:latin typeface="Times New Roman" charset="0"/>
              </a:rPr>
              <a:t>Prince </a:t>
            </a:r>
            <a:r>
              <a:rPr lang="en-GB" sz="2300" i="1" dirty="0" err="1" smtClean="0">
                <a:latin typeface="Times New Roman" charset="0"/>
              </a:rPr>
              <a:t>O</a:t>
            </a:r>
            <a:r>
              <a:rPr lang="en-GB" sz="2300" i="1" dirty="0" err="1" smtClean="0">
                <a:latin typeface="Arial" charset="0"/>
              </a:rPr>
              <a:t>’</a:t>
            </a:r>
            <a:r>
              <a:rPr lang="en-GB" sz="2300" i="1" dirty="0" err="1" smtClean="0">
                <a:latin typeface="Times New Roman" charset="0"/>
              </a:rPr>
              <a:t>Ton</a:t>
            </a:r>
            <a:r>
              <a:rPr lang="en-GB" altLang="ja-JP" sz="2300" i="1" dirty="0" smtClean="0">
                <a:latin typeface="Times New Roman" charset="0"/>
              </a:rPr>
              <a:t>  </a:t>
            </a:r>
            <a:endParaRPr lang="en-GB" altLang="ja-JP" sz="2300" i="1" dirty="0">
              <a:latin typeface="Times New Roman" charset="0"/>
            </a:endParaRPr>
          </a:p>
          <a:p>
            <a:pPr eaLnBrk="1" hangingPunct="1"/>
            <a:r>
              <a:rPr lang="en-GB" sz="2300" i="1" dirty="0">
                <a:latin typeface="Times New Roman" charset="0"/>
              </a:rPr>
              <a:t>To dogma much inclined,</a:t>
            </a:r>
          </a:p>
          <a:p>
            <a:pPr eaLnBrk="1" hangingPunct="1"/>
            <a:r>
              <a:rPr lang="en-GB" sz="2300" i="1" dirty="0" smtClean="0">
                <a:latin typeface="Times New Roman" charset="0"/>
              </a:rPr>
              <a:t>Never saw </a:t>
            </a:r>
            <a:r>
              <a:rPr lang="en-GB" sz="2300" i="1" dirty="0">
                <a:latin typeface="Times New Roman" charset="0"/>
              </a:rPr>
              <a:t>an Elephant</a:t>
            </a:r>
          </a:p>
          <a:p>
            <a:pPr eaLnBrk="1" hangingPunct="1"/>
            <a:r>
              <a:rPr lang="en-GB" sz="2300" i="1" dirty="0" smtClean="0">
                <a:latin typeface="Times New Roman" charset="0"/>
              </a:rPr>
              <a:t>(all </a:t>
            </a:r>
            <a:r>
              <a:rPr lang="en-GB" sz="2300" i="1" dirty="0">
                <a:latin typeface="Times New Roman" charset="0"/>
              </a:rPr>
              <a:t>of them were blind</a:t>
            </a:r>
            <a:r>
              <a:rPr lang="en-GB" sz="2300" i="1" dirty="0" smtClean="0">
                <a:latin typeface="Times New Roman" charset="0"/>
              </a:rPr>
              <a:t>)</a:t>
            </a:r>
            <a:r>
              <a:rPr lang="en-GB" sz="2300" i="1" dirty="0">
                <a:latin typeface="Times New Roman" charset="0"/>
              </a:rPr>
              <a:t>.</a:t>
            </a:r>
          </a:p>
          <a:p>
            <a:pPr eaLnBrk="1" hangingPunct="1"/>
            <a:endParaRPr lang="en-US" sz="2300" dirty="0">
              <a:latin typeface="Calibri" charset="0"/>
            </a:endParaRPr>
          </a:p>
        </p:txBody>
      </p:sp>
      <p:pic>
        <p:nvPicPr>
          <p:cNvPr id="66563" name="Picture 3"/>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2590800"/>
            <a:ext cx="3810000" cy="2989263"/>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Box 1"/>
          <p:cNvSpPr txBox="1"/>
          <p:nvPr/>
        </p:nvSpPr>
        <p:spPr>
          <a:xfrm>
            <a:off x="342900" y="292100"/>
            <a:ext cx="5283200" cy="1200329"/>
          </a:xfrm>
          <a:prstGeom prst="rect">
            <a:avLst/>
          </a:prstGeom>
          <a:noFill/>
        </p:spPr>
        <p:txBody>
          <a:bodyPr wrap="square" rtlCol="0">
            <a:spAutoFit/>
          </a:bodyPr>
          <a:lstStyle/>
          <a:p>
            <a:r>
              <a:rPr lang="en-US" dirty="0">
                <a:latin typeface="Apple Chancery"/>
                <a:cs typeface="Apple Chancery"/>
              </a:rPr>
              <a:t>Things are seldom what they seem, </a:t>
            </a:r>
          </a:p>
          <a:p>
            <a:r>
              <a:rPr lang="en-US" dirty="0">
                <a:latin typeface="Apple Chancery"/>
                <a:cs typeface="Apple Chancery"/>
              </a:rPr>
              <a:t>Skim milk masquerades as cream; </a:t>
            </a:r>
          </a:p>
          <a:p>
            <a:r>
              <a:rPr lang="en-US" dirty="0">
                <a:latin typeface="Apple Chancery"/>
                <a:cs typeface="Apple Chancery"/>
              </a:rPr>
              <a:t>Gild the farthing if you will, </a:t>
            </a:r>
          </a:p>
          <a:p>
            <a:r>
              <a:rPr lang="en-US" dirty="0">
                <a:latin typeface="Apple Chancery"/>
                <a:cs typeface="Apple Chancery"/>
              </a:rPr>
              <a:t>Yet it is a farthing still</a:t>
            </a:r>
            <a:r>
              <a:rPr lang="en-US" dirty="0" smtClean="0"/>
              <a:t>.*</a:t>
            </a:r>
            <a:endParaRPr lang="en-US" dirty="0"/>
          </a:p>
        </p:txBody>
      </p:sp>
      <p:sp>
        <p:nvSpPr>
          <p:cNvPr id="3" name="Rectangle 2"/>
          <p:cNvSpPr/>
          <p:nvPr/>
        </p:nvSpPr>
        <p:spPr>
          <a:xfrm>
            <a:off x="1422400" y="1581834"/>
            <a:ext cx="4572000" cy="369332"/>
          </a:xfrm>
          <a:prstGeom prst="rect">
            <a:avLst/>
          </a:prstGeom>
        </p:spPr>
        <p:txBody>
          <a:bodyPr>
            <a:spAutoFit/>
          </a:bodyPr>
          <a:lstStyle/>
          <a:p>
            <a:r>
              <a:rPr lang="en-US" i="1" dirty="0" smtClean="0"/>
              <a:t>*H.M.S</a:t>
            </a:r>
            <a:r>
              <a:rPr lang="en-US" i="1" dirty="0"/>
              <a:t>. Pinafore, </a:t>
            </a:r>
            <a:r>
              <a:rPr lang="en-US" i="1" dirty="0" smtClean="0"/>
              <a:t>Gilbert &amp; Sullivan</a:t>
            </a:r>
            <a:endParaRPr lang="en-US" i="1" dirty="0"/>
          </a:p>
        </p:txBody>
      </p:sp>
      <p:pic>
        <p:nvPicPr>
          <p:cNvPr id="6" name="Picture 5"/>
          <p:cNvPicPr>
            <a:picLocks noChangeAspect="1"/>
          </p:cNvPicPr>
          <p:nvPr/>
        </p:nvPicPr>
        <p:blipFill>
          <a:blip r:embed="rId4"/>
          <a:stretch>
            <a:fillRect/>
          </a:stretch>
        </p:blipFill>
        <p:spPr>
          <a:xfrm>
            <a:off x="5194300" y="266700"/>
            <a:ext cx="3048000" cy="25527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body" idx="4294967295"/>
          </p:nvPr>
        </p:nvSpPr>
        <p:spPr>
          <a:xfrm>
            <a:off x="0" y="3733800"/>
            <a:ext cx="7772400" cy="2895600"/>
          </a:xfrm>
        </p:spPr>
        <p:txBody>
          <a:bodyPr/>
          <a:lstStyle/>
          <a:p>
            <a:pPr eaLnBrk="1" hangingPunct="1">
              <a:lnSpc>
                <a:spcPct val="90000"/>
              </a:lnSpc>
            </a:pPr>
            <a:r>
              <a:rPr lang="en-GB" sz="2000" dirty="0" smtClean="0">
                <a:latin typeface="Times New Roman" charset="0"/>
              </a:rPr>
              <a:t>The Noble ones of chemical persuasions</a:t>
            </a:r>
            <a:endParaRPr lang="en-GB" sz="2000" dirty="0">
              <a:latin typeface="Times New Roman" charset="0"/>
            </a:endParaRPr>
          </a:p>
          <a:p>
            <a:pPr eaLnBrk="1" hangingPunct="1">
              <a:lnSpc>
                <a:spcPct val="90000"/>
              </a:lnSpc>
            </a:pPr>
            <a:r>
              <a:rPr lang="en-GB" sz="2000" dirty="0">
                <a:latin typeface="Times New Roman" charset="0"/>
              </a:rPr>
              <a:t>Inhaled the pachyderms exhalations</a:t>
            </a:r>
          </a:p>
          <a:p>
            <a:pPr eaLnBrk="1" hangingPunct="1">
              <a:lnSpc>
                <a:spcPct val="90000"/>
              </a:lnSpc>
            </a:pPr>
            <a:r>
              <a:rPr lang="en-GB" sz="2000" dirty="0">
                <a:latin typeface="Times New Roman" charset="0"/>
              </a:rPr>
              <a:t>"Tis from the deep bowels" offered one</a:t>
            </a:r>
          </a:p>
          <a:p>
            <a:pPr eaLnBrk="1" hangingPunct="1">
              <a:lnSpc>
                <a:spcPct val="90000"/>
              </a:lnSpc>
            </a:pPr>
            <a:r>
              <a:rPr lang="en-GB" sz="2000" dirty="0">
                <a:latin typeface="Times New Roman" charset="0"/>
              </a:rPr>
              <a:t>"A signature of intestinal fermentations".</a:t>
            </a:r>
          </a:p>
          <a:p>
            <a:pPr eaLnBrk="1" hangingPunct="1">
              <a:lnSpc>
                <a:spcPct val="90000"/>
              </a:lnSpc>
            </a:pPr>
            <a:r>
              <a:rPr lang="en-GB" sz="2000" dirty="0">
                <a:latin typeface="Times New Roman" charset="0"/>
              </a:rPr>
              <a:t>"Tis primordial gas", gasped another</a:t>
            </a:r>
          </a:p>
          <a:p>
            <a:pPr eaLnBrk="1" hangingPunct="1">
              <a:lnSpc>
                <a:spcPct val="90000"/>
              </a:lnSpc>
            </a:pPr>
            <a:r>
              <a:rPr lang="en-GB" sz="2000" dirty="0">
                <a:latin typeface="Times New Roman" charset="0"/>
              </a:rPr>
              <a:t>We'll get a Nobel prize for our </a:t>
            </a:r>
            <a:r>
              <a:rPr lang="en-GB" sz="2000" dirty="0" err="1">
                <a:latin typeface="Times New Roman" charset="0"/>
              </a:rPr>
              <a:t>exertations</a:t>
            </a:r>
            <a:endParaRPr lang="en-GB" sz="2000" dirty="0">
              <a:latin typeface="Times New Roman" charset="0"/>
            </a:endParaRPr>
          </a:p>
          <a:p>
            <a:pPr eaLnBrk="1" hangingPunct="1">
              <a:lnSpc>
                <a:spcPct val="90000"/>
              </a:lnSpc>
            </a:pPr>
            <a:r>
              <a:rPr lang="en-GB" sz="2000" dirty="0">
                <a:latin typeface="Times New Roman" charset="0"/>
              </a:rPr>
              <a:t>Or at least a Science paper, with no deliberation!</a:t>
            </a:r>
            <a:endParaRPr lang="en-GB" sz="2600" dirty="0">
              <a:latin typeface="Times New Roman" charset="0"/>
            </a:endParaRPr>
          </a:p>
          <a:p>
            <a:pPr eaLnBrk="1" hangingPunct="1">
              <a:lnSpc>
                <a:spcPct val="90000"/>
              </a:lnSpc>
            </a:pPr>
            <a:endParaRPr lang="en-US" sz="2600" dirty="0">
              <a:latin typeface="Calibri" charset="0"/>
            </a:endParaRPr>
          </a:p>
        </p:txBody>
      </p:sp>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04800"/>
            <a:ext cx="67818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7763" name="Picture 4" descr="kneeling_man_with_flashl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828800"/>
            <a:ext cx="1600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5"/>
          <p:cNvSpPr txBox="1">
            <a:spLocks noChangeArrowheads="1"/>
          </p:cNvSpPr>
          <p:nvPr/>
        </p:nvSpPr>
        <p:spPr bwMode="auto">
          <a:xfrm>
            <a:off x="6324600" y="1524000"/>
            <a:ext cx="2362200"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a:t>It</a:t>
            </a:r>
            <a:r>
              <a:rPr lang="ja-JP" altLang="en-US" sz="1600"/>
              <a:t>’</a:t>
            </a:r>
            <a:r>
              <a:rPr lang="en-US" altLang="ja-JP" sz="1600"/>
              <a:t>s a PLUME!</a:t>
            </a:r>
            <a:endParaRPr lang="en-US" sz="1800"/>
          </a:p>
        </p:txBody>
      </p:sp>
      <p:sp>
        <p:nvSpPr>
          <p:cNvPr id="117765" name="Text Box 6"/>
          <p:cNvSpPr txBox="1">
            <a:spLocks noChangeArrowheads="1"/>
          </p:cNvSpPr>
          <p:nvPr/>
        </p:nvSpPr>
        <p:spPr bwMode="auto">
          <a:xfrm>
            <a:off x="6705600" y="3352800"/>
            <a:ext cx="213360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i="1"/>
              <a:t>I did resolution tests!</a:t>
            </a:r>
            <a:endParaRPr lang="en-US" sz="1800"/>
          </a:p>
        </p:txBody>
      </p:sp>
      <p:sp>
        <p:nvSpPr>
          <p:cNvPr id="117766" name="TextBox 1"/>
          <p:cNvSpPr txBox="1">
            <a:spLocks noChangeArrowheads="1"/>
          </p:cNvSpPr>
          <p:nvPr/>
        </p:nvSpPr>
        <p:spPr bwMode="auto">
          <a:xfrm>
            <a:off x="5962650" y="304800"/>
            <a:ext cx="29813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a:t>So, A Committee was formed</a:t>
            </a:r>
          </a:p>
        </p:txBody>
      </p:sp>
      <p:sp>
        <p:nvSpPr>
          <p:cNvPr id="2" name="TextBox 1"/>
          <p:cNvSpPr txBox="1"/>
          <p:nvPr/>
        </p:nvSpPr>
        <p:spPr>
          <a:xfrm>
            <a:off x="5549899" y="3994150"/>
            <a:ext cx="3594101" cy="2062103"/>
          </a:xfrm>
          <a:prstGeom prst="rect">
            <a:avLst/>
          </a:prstGeom>
          <a:noFill/>
        </p:spPr>
        <p:txBody>
          <a:bodyPr wrap="square" rtlCol="0">
            <a:spAutoFit/>
          </a:bodyPr>
          <a:lstStyle/>
          <a:p>
            <a:r>
              <a:rPr lang="en-US" sz="32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The invisible elephant in the room is physics, logic  &amp; anisotropy</a:t>
            </a:r>
            <a:endParaRPr lang="en-US" sz="32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3"/>
          <p:cNvSpPr>
            <a:spLocks noGrp="1" noChangeArrowheads="1"/>
          </p:cNvSpPr>
          <p:nvPr>
            <p:ph type="body" sz="half" idx="4294967295"/>
          </p:nvPr>
        </p:nvSpPr>
        <p:spPr>
          <a:xfrm>
            <a:off x="0" y="762000"/>
            <a:ext cx="4495800" cy="5334000"/>
          </a:xfrm>
        </p:spPr>
        <p:txBody>
          <a:bodyPr/>
          <a:lstStyle/>
          <a:p>
            <a:pPr algn="just" eaLnBrk="1" hangingPunct="1">
              <a:lnSpc>
                <a:spcPct val="90000"/>
              </a:lnSpc>
            </a:pPr>
            <a:r>
              <a:rPr lang="en-GB" sz="1800" dirty="0">
                <a:latin typeface="Times New Roman" charset="0"/>
              </a:rPr>
              <a:t>The </a:t>
            </a:r>
            <a:r>
              <a:rPr lang="en-GB" sz="1800" dirty="0" smtClean="0">
                <a:latin typeface="Times New Roman" charset="0"/>
              </a:rPr>
              <a:t>Mycologist, </a:t>
            </a:r>
            <a:r>
              <a:rPr lang="en-GB" sz="1800" dirty="0">
                <a:latin typeface="Times New Roman" charset="0"/>
              </a:rPr>
              <a:t>feeling around below,</a:t>
            </a:r>
          </a:p>
          <a:p>
            <a:pPr algn="just" eaLnBrk="1" hangingPunct="1">
              <a:lnSpc>
                <a:spcPct val="90000"/>
              </a:lnSpc>
            </a:pPr>
            <a:r>
              <a:rPr lang="en-GB" sz="1800" dirty="0">
                <a:latin typeface="Times New Roman" charset="0"/>
              </a:rPr>
              <a:t>Cried, “</a:t>
            </a:r>
            <a:r>
              <a:rPr lang="en-GB" sz="1800" dirty="0" err="1">
                <a:latin typeface="Times New Roman" charset="0"/>
              </a:rPr>
              <a:t>Ho</a:t>
            </a:r>
            <a:r>
              <a:rPr lang="en-GB" sz="1800" dirty="0">
                <a:latin typeface="Times New Roman" charset="0"/>
              </a:rPr>
              <a:t>! we have here a mushroom</a:t>
            </a:r>
          </a:p>
          <a:p>
            <a:pPr algn="just" eaLnBrk="1" hangingPunct="1">
              <a:lnSpc>
                <a:spcPct val="90000"/>
              </a:lnSpc>
            </a:pPr>
            <a:r>
              <a:rPr lang="en-GB" sz="1800" dirty="0">
                <a:latin typeface="Times New Roman" charset="0"/>
              </a:rPr>
              <a:t>Very round and smooth and straight!</a:t>
            </a:r>
          </a:p>
          <a:p>
            <a:pPr algn="just" eaLnBrk="1" hangingPunct="1">
              <a:lnSpc>
                <a:spcPct val="90000"/>
              </a:lnSpc>
            </a:pPr>
            <a:r>
              <a:rPr lang="en-GB" sz="1800" dirty="0">
                <a:latin typeface="Times New Roman" charset="0"/>
              </a:rPr>
              <a:t>No further need to fume.</a:t>
            </a:r>
          </a:p>
          <a:p>
            <a:pPr algn="just" eaLnBrk="1" hangingPunct="1">
              <a:lnSpc>
                <a:spcPct val="90000"/>
              </a:lnSpc>
            </a:pPr>
            <a:r>
              <a:rPr lang="en-GB" sz="1800" dirty="0">
                <a:latin typeface="Times New Roman" charset="0"/>
              </a:rPr>
              <a:t>     This wonder of an Elephant</a:t>
            </a:r>
          </a:p>
          <a:p>
            <a:pPr algn="just" eaLnBrk="1" hangingPunct="1">
              <a:lnSpc>
                <a:spcPct val="90000"/>
              </a:lnSpc>
            </a:pPr>
            <a:r>
              <a:rPr lang="en-GB" sz="1800" dirty="0">
                <a:latin typeface="Times New Roman" charset="0"/>
              </a:rPr>
              <a:t>      Is certainly a plume!”</a:t>
            </a:r>
          </a:p>
          <a:p>
            <a:pPr algn="just" eaLnBrk="1" hangingPunct="1">
              <a:lnSpc>
                <a:spcPct val="90000"/>
              </a:lnSpc>
            </a:pPr>
            <a:endParaRPr lang="en-GB" sz="1800" dirty="0">
              <a:latin typeface="Times New Roman" charset="0"/>
            </a:endParaRPr>
          </a:p>
          <a:p>
            <a:pPr algn="just" eaLnBrk="1" hangingPunct="1">
              <a:lnSpc>
                <a:spcPct val="90000"/>
              </a:lnSpc>
            </a:pPr>
            <a:r>
              <a:rPr lang="en-GB" sz="1800" dirty="0">
                <a:latin typeface="Times New Roman" charset="0"/>
              </a:rPr>
              <a:t>The </a:t>
            </a:r>
            <a:r>
              <a:rPr lang="en-GB" sz="1800" dirty="0" smtClean="0">
                <a:latin typeface="Times New Roman" charset="0"/>
              </a:rPr>
              <a:t>Engineer</a:t>
            </a:r>
            <a:r>
              <a:rPr lang="en-GB" sz="1800" dirty="0">
                <a:latin typeface="Times New Roman" charset="0"/>
              </a:rPr>
              <a:t> </a:t>
            </a:r>
            <a:r>
              <a:rPr lang="en-GB" sz="1800" dirty="0" smtClean="0">
                <a:latin typeface="Times New Roman" charset="0"/>
              </a:rPr>
              <a:t>demurred</a:t>
            </a:r>
            <a:r>
              <a:rPr lang="en-GB" sz="1800" dirty="0">
                <a:latin typeface="Times New Roman" charset="0"/>
              </a:rPr>
              <a:t>, </a:t>
            </a:r>
            <a:r>
              <a:rPr lang="en-GB" sz="1800" dirty="0" smtClean="0">
                <a:latin typeface="Times New Roman" charset="0"/>
              </a:rPr>
              <a:t>he’d </a:t>
            </a:r>
            <a:r>
              <a:rPr lang="en-GB" sz="1800" dirty="0">
                <a:latin typeface="Times New Roman" charset="0"/>
              </a:rPr>
              <a:t>his own theory,</a:t>
            </a:r>
          </a:p>
          <a:p>
            <a:pPr algn="just" eaLnBrk="1" hangingPunct="1">
              <a:lnSpc>
                <a:spcPct val="90000"/>
              </a:lnSpc>
            </a:pPr>
            <a:r>
              <a:rPr lang="en-GB" sz="1800" dirty="0">
                <a:latin typeface="Times New Roman" charset="0"/>
              </a:rPr>
              <a:t>H</a:t>
            </a:r>
            <a:r>
              <a:rPr lang="en-GB" sz="1800" dirty="0" smtClean="0">
                <a:latin typeface="Times New Roman" charset="0"/>
              </a:rPr>
              <a:t>e </a:t>
            </a:r>
            <a:r>
              <a:rPr lang="en-GB" sz="1800" dirty="0">
                <a:latin typeface="Times New Roman" charset="0"/>
              </a:rPr>
              <a:t>tripped and fell (there was little room),</a:t>
            </a:r>
          </a:p>
          <a:p>
            <a:pPr algn="just" eaLnBrk="1" hangingPunct="1">
              <a:lnSpc>
                <a:spcPct val="90000"/>
              </a:lnSpc>
            </a:pPr>
            <a:r>
              <a:rPr lang="en-GB" sz="1800" dirty="0">
                <a:latin typeface="Times New Roman" charset="0"/>
              </a:rPr>
              <a:t>A squirming trunk brushed his face,</a:t>
            </a:r>
          </a:p>
          <a:p>
            <a:pPr algn="just" eaLnBrk="1" hangingPunct="1">
              <a:lnSpc>
                <a:spcPct val="90000"/>
              </a:lnSpc>
            </a:pPr>
            <a:r>
              <a:rPr lang="en-GB" sz="1800" dirty="0">
                <a:latin typeface="Times New Roman" charset="0"/>
              </a:rPr>
              <a:t> He </a:t>
            </a:r>
            <a:r>
              <a:rPr lang="en-GB" sz="1800" dirty="0" err="1">
                <a:latin typeface="Times New Roman" charset="0"/>
              </a:rPr>
              <a:t>spake</a:t>
            </a:r>
            <a:r>
              <a:rPr lang="en-GB" sz="1800" dirty="0">
                <a:latin typeface="Times New Roman" charset="0"/>
              </a:rPr>
              <a:t> with a sense of doom:</a:t>
            </a:r>
          </a:p>
          <a:p>
            <a:pPr algn="just" eaLnBrk="1" hangingPunct="1">
              <a:lnSpc>
                <a:spcPct val="90000"/>
              </a:lnSpc>
            </a:pPr>
            <a:r>
              <a:rPr lang="en-GB" sz="1800" dirty="0">
                <a:latin typeface="Times New Roman" charset="0"/>
              </a:rPr>
              <a:t>       “I fear,” </a:t>
            </a:r>
            <a:r>
              <a:rPr lang="en-GB" sz="1800" dirty="0" err="1">
                <a:latin typeface="Times New Roman" charset="0"/>
              </a:rPr>
              <a:t>quoth</a:t>
            </a:r>
            <a:r>
              <a:rPr lang="en-GB" sz="1800" dirty="0">
                <a:latin typeface="Times New Roman" charset="0"/>
              </a:rPr>
              <a:t> he, “</a:t>
            </a:r>
            <a:r>
              <a:rPr lang="en-GB" sz="1800" dirty="0" smtClean="0">
                <a:latin typeface="Times New Roman" charset="0"/>
              </a:rPr>
              <a:t>this object here</a:t>
            </a:r>
            <a:endParaRPr lang="en-GB" sz="1800" dirty="0">
              <a:latin typeface="Times New Roman" charset="0"/>
            </a:endParaRPr>
          </a:p>
          <a:p>
            <a:pPr algn="just" eaLnBrk="1" hangingPunct="1">
              <a:lnSpc>
                <a:spcPct val="90000"/>
              </a:lnSpc>
            </a:pPr>
            <a:r>
              <a:rPr lang="en-GB" sz="1800" dirty="0">
                <a:latin typeface="Times New Roman" charset="0"/>
              </a:rPr>
              <a:t>       Really is a plume!”</a:t>
            </a:r>
            <a:endParaRPr lang="en-GB" altLang="ja-JP" sz="1500" dirty="0">
              <a:latin typeface="Times New Roman" charset="0"/>
            </a:endParaRPr>
          </a:p>
          <a:p>
            <a:pPr eaLnBrk="1" hangingPunct="1">
              <a:lnSpc>
                <a:spcPct val="90000"/>
              </a:lnSpc>
            </a:pPr>
            <a:endParaRPr lang="en-US" sz="1500" dirty="0">
              <a:latin typeface="Calibri" charset="0"/>
            </a:endParaRPr>
          </a:p>
        </p:txBody>
      </p:sp>
      <p:sp>
        <p:nvSpPr>
          <p:cNvPr id="119810" name="Rectangle 4"/>
          <p:cNvSpPr>
            <a:spLocks noGrp="1" noChangeArrowheads="1"/>
          </p:cNvSpPr>
          <p:nvPr>
            <p:ph type="body" sz="half" idx="4294967295"/>
          </p:nvPr>
        </p:nvSpPr>
        <p:spPr>
          <a:xfrm>
            <a:off x="5029200" y="838200"/>
            <a:ext cx="4114800" cy="4953000"/>
          </a:xfrm>
        </p:spPr>
        <p:txBody>
          <a:bodyPr/>
          <a:lstStyle/>
          <a:p>
            <a:pPr algn="just" eaLnBrk="1" hangingPunct="1">
              <a:lnSpc>
                <a:spcPct val="90000"/>
              </a:lnSpc>
            </a:pPr>
            <a:r>
              <a:rPr lang="en-GB" sz="1800" dirty="0">
                <a:latin typeface="Times New Roman" charset="0"/>
              </a:rPr>
              <a:t>The </a:t>
            </a:r>
            <a:r>
              <a:rPr lang="en-GB" sz="1800" dirty="0" smtClean="0">
                <a:latin typeface="Times New Roman" charset="0"/>
              </a:rPr>
              <a:t>Geologist, </a:t>
            </a:r>
            <a:r>
              <a:rPr lang="en-GB" sz="1800" dirty="0">
                <a:latin typeface="Times New Roman" charset="0"/>
              </a:rPr>
              <a:t>who chanced to touch  </a:t>
            </a:r>
            <a:r>
              <a:rPr lang="en-GB" sz="1800" dirty="0" smtClean="0">
                <a:latin typeface="Times New Roman" charset="0"/>
              </a:rPr>
              <a:t>a </a:t>
            </a:r>
            <a:r>
              <a:rPr lang="en-GB" sz="1800" dirty="0">
                <a:latin typeface="Times New Roman" charset="0"/>
              </a:rPr>
              <a:t>brow,</a:t>
            </a:r>
          </a:p>
          <a:p>
            <a:pPr algn="just" eaLnBrk="1" hangingPunct="1">
              <a:lnSpc>
                <a:spcPct val="90000"/>
              </a:lnSpc>
            </a:pPr>
            <a:r>
              <a:rPr lang="en-GB" sz="1800" dirty="0">
                <a:latin typeface="Times New Roman" charset="0"/>
              </a:rPr>
              <a:t>Said: “Not an animal at all. I, instead</a:t>
            </a:r>
          </a:p>
          <a:p>
            <a:pPr algn="just" eaLnBrk="1" hangingPunct="1">
              <a:lnSpc>
                <a:spcPct val="90000"/>
              </a:lnSpc>
            </a:pPr>
            <a:r>
              <a:rPr lang="en-GB" sz="1800" dirty="0">
                <a:latin typeface="Times New Roman" charset="0"/>
              </a:rPr>
              <a:t>Can tell what this resembles most;</a:t>
            </a:r>
          </a:p>
          <a:p>
            <a:pPr algn="just" eaLnBrk="1" hangingPunct="1">
              <a:lnSpc>
                <a:spcPct val="90000"/>
              </a:lnSpc>
            </a:pPr>
            <a:r>
              <a:rPr lang="en-GB" sz="1800" dirty="0">
                <a:latin typeface="Times New Roman" charset="0"/>
              </a:rPr>
              <a:t> Deny not the fact" she said</a:t>
            </a:r>
          </a:p>
          <a:p>
            <a:pPr algn="just" eaLnBrk="1" hangingPunct="1">
              <a:lnSpc>
                <a:spcPct val="90000"/>
              </a:lnSpc>
            </a:pPr>
            <a:r>
              <a:rPr lang="en-GB" sz="1800" dirty="0">
                <a:latin typeface="Times New Roman" charset="0"/>
              </a:rPr>
              <a:t>       "This marvel of an Elephant</a:t>
            </a:r>
          </a:p>
          <a:p>
            <a:pPr algn="just" eaLnBrk="1" hangingPunct="1">
              <a:lnSpc>
                <a:spcPct val="90000"/>
              </a:lnSpc>
            </a:pPr>
            <a:r>
              <a:rPr lang="en-GB" sz="1800" dirty="0">
                <a:latin typeface="Times New Roman" charset="0"/>
              </a:rPr>
              <a:t>       </a:t>
            </a:r>
            <a:r>
              <a:rPr lang="en-GB" sz="1800" dirty="0" smtClean="0">
                <a:latin typeface="Times New Roman" charset="0"/>
              </a:rPr>
              <a:t>Has a roundish plume </a:t>
            </a:r>
            <a:r>
              <a:rPr lang="en-GB" sz="1800" dirty="0">
                <a:latin typeface="Times New Roman" charset="0"/>
              </a:rPr>
              <a:t>head!”</a:t>
            </a:r>
          </a:p>
          <a:p>
            <a:pPr algn="just" eaLnBrk="1" hangingPunct="1">
              <a:lnSpc>
                <a:spcPct val="90000"/>
              </a:lnSpc>
            </a:pPr>
            <a:endParaRPr lang="en-GB" sz="1800" dirty="0">
              <a:latin typeface="Times New Roman" charset="0"/>
            </a:endParaRPr>
          </a:p>
          <a:p>
            <a:pPr algn="just" eaLnBrk="1" hangingPunct="1">
              <a:lnSpc>
                <a:spcPct val="90000"/>
              </a:lnSpc>
            </a:pPr>
            <a:r>
              <a:rPr lang="en-GB" sz="1800" dirty="0">
                <a:latin typeface="Times New Roman" charset="0"/>
              </a:rPr>
              <a:t>The </a:t>
            </a:r>
            <a:r>
              <a:rPr lang="en-GB" sz="1800" dirty="0" smtClean="0">
                <a:latin typeface="Times New Roman" charset="0"/>
              </a:rPr>
              <a:t>Herpetologist </a:t>
            </a:r>
            <a:r>
              <a:rPr lang="en-GB" sz="1800" dirty="0">
                <a:latin typeface="Times New Roman" charset="0"/>
              </a:rPr>
              <a:t>had begun</a:t>
            </a:r>
          </a:p>
          <a:p>
            <a:pPr algn="just" eaLnBrk="1" hangingPunct="1">
              <a:lnSpc>
                <a:spcPct val="90000"/>
              </a:lnSpc>
            </a:pPr>
            <a:r>
              <a:rPr lang="en-GB" sz="1800" dirty="0">
                <a:latin typeface="Times New Roman" charset="0"/>
              </a:rPr>
              <a:t>About the beast to </a:t>
            </a:r>
            <a:r>
              <a:rPr lang="en-GB" sz="1800" dirty="0" smtClean="0">
                <a:latin typeface="Times New Roman" charset="0"/>
              </a:rPr>
              <a:t>roam,</a:t>
            </a:r>
            <a:endParaRPr lang="en-GB" sz="1800" dirty="0">
              <a:latin typeface="Times New Roman" charset="0"/>
            </a:endParaRPr>
          </a:p>
          <a:p>
            <a:pPr algn="just" eaLnBrk="1" hangingPunct="1">
              <a:lnSpc>
                <a:spcPct val="90000"/>
              </a:lnSpc>
            </a:pPr>
            <a:r>
              <a:rPr lang="en-GB" sz="1800" dirty="0" smtClean="0">
                <a:latin typeface="Times New Roman" charset="0"/>
              </a:rPr>
              <a:t>Then</a:t>
            </a:r>
            <a:r>
              <a:rPr lang="en-GB" sz="1800" dirty="0">
                <a:latin typeface="Times New Roman" charset="0"/>
              </a:rPr>
              <a:t>, seizing on the swinging tail</a:t>
            </a:r>
          </a:p>
          <a:p>
            <a:pPr algn="just" eaLnBrk="1" hangingPunct="1">
              <a:lnSpc>
                <a:spcPct val="90000"/>
              </a:lnSpc>
            </a:pPr>
            <a:r>
              <a:rPr lang="en-GB" sz="1800" dirty="0">
                <a:latin typeface="Times New Roman" charset="0"/>
              </a:rPr>
              <a:t>That tangled with his broom,</a:t>
            </a:r>
          </a:p>
          <a:p>
            <a:pPr algn="just" eaLnBrk="1" hangingPunct="1">
              <a:lnSpc>
                <a:spcPct val="90000"/>
              </a:lnSpc>
            </a:pPr>
            <a:r>
              <a:rPr lang="en-GB" sz="1800" dirty="0">
                <a:latin typeface="Times New Roman" charset="0"/>
              </a:rPr>
              <a:t>       “I agree,” </a:t>
            </a:r>
            <a:r>
              <a:rPr lang="en-GB" sz="1800" dirty="0" err="1">
                <a:latin typeface="Times New Roman" charset="0"/>
              </a:rPr>
              <a:t>quoth</a:t>
            </a:r>
            <a:r>
              <a:rPr lang="en-GB" sz="1800" dirty="0">
                <a:latin typeface="Times New Roman" charset="0"/>
              </a:rPr>
              <a:t> he, “</a:t>
            </a:r>
            <a:r>
              <a:rPr lang="en-GB" sz="1800" dirty="0" smtClean="0">
                <a:latin typeface="Times New Roman" charset="0"/>
              </a:rPr>
              <a:t>this snake</a:t>
            </a:r>
            <a:endParaRPr lang="en-GB" sz="1800" dirty="0">
              <a:latin typeface="Times New Roman" charset="0"/>
            </a:endParaRPr>
          </a:p>
          <a:p>
            <a:pPr algn="just" eaLnBrk="1" hangingPunct="1">
              <a:lnSpc>
                <a:spcPct val="90000"/>
              </a:lnSpc>
            </a:pPr>
            <a:r>
              <a:rPr lang="en-GB" sz="1800" dirty="0">
                <a:latin typeface="Times New Roman" charset="0"/>
              </a:rPr>
              <a:t>        Is very like a plume!”</a:t>
            </a:r>
          </a:p>
          <a:p>
            <a:pPr eaLnBrk="1" hangingPunct="1">
              <a:lnSpc>
                <a:spcPct val="90000"/>
              </a:lnSpc>
            </a:pPr>
            <a:endParaRPr lang="en-US" sz="1300" dirty="0">
              <a:latin typeface="Calibri" charset="0"/>
            </a:endParaRPr>
          </a:p>
        </p:txBody>
      </p:sp>
      <p:pic>
        <p:nvPicPr>
          <p:cNvPr id="563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5257800"/>
            <a:ext cx="42672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pPr eaLnBrk="1" hangingPunct="1"/>
            <a:r>
              <a:rPr lang="en-US" dirty="0">
                <a:latin typeface="Calibri" charset="0"/>
              </a:rPr>
              <a:t>Theory of the </a:t>
            </a:r>
            <a:r>
              <a:rPr lang="en-US" dirty="0" smtClean="0">
                <a:latin typeface="Calibri" charset="0"/>
              </a:rPr>
              <a:t>Earth</a:t>
            </a:r>
            <a:endParaRPr lang="en-US" dirty="0">
              <a:latin typeface="Calibri" charset="0"/>
            </a:endParaRPr>
          </a:p>
        </p:txBody>
      </p:sp>
      <p:sp>
        <p:nvSpPr>
          <p:cNvPr id="121858" name="Rectangle 3"/>
          <p:cNvSpPr>
            <a:spLocks noGrp="1" noChangeArrowheads="1"/>
          </p:cNvSpPr>
          <p:nvPr>
            <p:ph type="body" sz="half" idx="1"/>
          </p:nvPr>
        </p:nvSpPr>
        <p:spPr>
          <a:xfrm>
            <a:off x="457200" y="1981200"/>
            <a:ext cx="4038600" cy="4114800"/>
          </a:xfrm>
        </p:spPr>
        <p:txBody>
          <a:bodyPr/>
          <a:lstStyle/>
          <a:p>
            <a:pPr eaLnBrk="1" hangingPunct="1">
              <a:lnSpc>
                <a:spcPct val="90000"/>
              </a:lnSpc>
            </a:pPr>
            <a:r>
              <a:rPr lang="en-US" sz="2400">
                <a:latin typeface="Calibri" charset="0"/>
              </a:rPr>
              <a:t>Earth is a well-differentiated body</a:t>
            </a:r>
          </a:p>
          <a:p>
            <a:pPr eaLnBrk="1" hangingPunct="1">
              <a:lnSpc>
                <a:spcPct val="90000"/>
              </a:lnSpc>
            </a:pPr>
            <a:r>
              <a:rPr lang="en-US" sz="2400">
                <a:latin typeface="Calibri" charset="0"/>
              </a:rPr>
              <a:t>Most of U, Th, K (LIL) in crust and upper mantle</a:t>
            </a:r>
          </a:p>
          <a:p>
            <a:pPr eaLnBrk="1" hangingPunct="1">
              <a:lnSpc>
                <a:spcPct val="90000"/>
              </a:lnSpc>
            </a:pPr>
            <a:r>
              <a:rPr lang="en-US" sz="2400">
                <a:latin typeface="Calibri" charset="0"/>
              </a:rPr>
              <a:t>Deep mantle is barren, depleted, inaccessible</a:t>
            </a:r>
          </a:p>
          <a:p>
            <a:pPr eaLnBrk="1" hangingPunct="1">
              <a:lnSpc>
                <a:spcPct val="90000"/>
              </a:lnSpc>
            </a:pPr>
            <a:r>
              <a:rPr lang="en-US" sz="2400">
                <a:latin typeface="Calibri" charset="0"/>
              </a:rPr>
              <a:t>Density &amp; seismic velocity are not just functions of T</a:t>
            </a:r>
          </a:p>
          <a:p>
            <a:pPr eaLnBrk="1" hangingPunct="1">
              <a:lnSpc>
                <a:spcPct val="90000"/>
              </a:lnSpc>
            </a:pPr>
            <a:r>
              <a:rPr lang="en-US" sz="2400">
                <a:latin typeface="Calibri" charset="0"/>
              </a:rPr>
              <a:t>Geochemical cycles are all shallow</a:t>
            </a:r>
          </a:p>
          <a:p>
            <a:pPr eaLnBrk="1" hangingPunct="1">
              <a:lnSpc>
                <a:spcPct val="90000"/>
              </a:lnSpc>
            </a:pPr>
            <a:r>
              <a:rPr lang="en-US" sz="2400">
                <a:latin typeface="Calibri" charset="0"/>
              </a:rPr>
              <a:t>6 % of mantle is eclogite</a:t>
            </a:r>
          </a:p>
        </p:txBody>
      </p:sp>
      <p:pic>
        <p:nvPicPr>
          <p:cNvPr id="345092" name="Picture 4"/>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t="2310" b="2310"/>
          <a:stretch>
            <a:fillRect/>
          </a:stretch>
        </p:blipFill>
        <p:spPr>
          <a:effectLst>
            <a:outerShdw blurRad="63500" dist="38099" dir="2700000" algn="ctr" rotWithShape="0">
              <a:srgbClr val="000000">
                <a:alpha val="74998"/>
              </a:srgbClr>
            </a:outerShdw>
          </a:effectLst>
        </p:spPr>
      </p:pic>
      <p:sp>
        <p:nvSpPr>
          <p:cNvPr id="345093" name="Text Box 5"/>
          <p:cNvSpPr txBox="1">
            <a:spLocks noChangeArrowheads="1"/>
          </p:cNvSpPr>
          <p:nvPr/>
        </p:nvSpPr>
        <p:spPr bwMode="auto">
          <a:xfrm>
            <a:off x="457200" y="6324600"/>
            <a:ext cx="8153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Lower mantle, D</a:t>
            </a:r>
            <a:r>
              <a:rPr lang="ja-JP" altLang="en-US" sz="1800"/>
              <a:t>”</a:t>
            </a:r>
            <a:r>
              <a:rPr lang="en-US" altLang="ja-JP" sz="1800"/>
              <a:t>, core…have little to do with the surface</a:t>
            </a:r>
            <a:endParaRPr lang="en-US" sz="1800"/>
          </a:p>
        </p:txBody>
      </p:sp>
      <p:sp>
        <p:nvSpPr>
          <p:cNvPr id="121861" name="Text Box 6"/>
          <p:cNvSpPr txBox="1">
            <a:spLocks noChangeArrowheads="1"/>
          </p:cNvSpPr>
          <p:nvPr/>
        </p:nvSpPr>
        <p:spPr bwMode="auto">
          <a:xfrm>
            <a:off x="5257800" y="2133600"/>
            <a:ext cx="7620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900">
                <a:solidFill>
                  <a:schemeClr val="bg1"/>
                </a:solidFill>
              </a:rPr>
              <a:t>2007</a:t>
            </a:r>
            <a:endParaRPr lang="en-US" sz="1800"/>
          </a:p>
        </p:txBody>
      </p:sp>
      <p:sp>
        <p:nvSpPr>
          <p:cNvPr id="345097" name="Text Box 9"/>
          <p:cNvSpPr txBox="1">
            <a:spLocks noChangeArrowheads="1"/>
          </p:cNvSpPr>
          <p:nvPr/>
        </p:nvSpPr>
        <p:spPr bwMode="auto">
          <a:xfrm>
            <a:off x="381000" y="6248400"/>
            <a:ext cx="8153400" cy="457200"/>
          </a:xfrm>
          <a:prstGeom prst="rect">
            <a:avLst/>
          </a:prstGeom>
          <a:solidFill>
            <a:srgbClr val="33FF66"/>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Mantle started hot, heterogeneous, differentiated…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5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50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45093"/>
                                        </p:tgtEl>
                                        <p:attrNameLst>
                                          <p:attrName>style.visibility</p:attrName>
                                        </p:attrNameLst>
                                      </p:cBhvr>
                                      <p:to>
                                        <p:strVal val="visible"/>
                                      </p:to>
                                    </p:set>
                                    <p:animEffect transition="in" filter="dissolve">
                                      <p:cBhvr>
                                        <p:cTn id="15" dur="500"/>
                                        <p:tgtEl>
                                          <p:spTgt spid="34509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450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090" grpId="0"/>
      <p:bldP spid="345093" grpId="0"/>
      <p:bldP spid="34509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381000"/>
            <a:ext cx="8128000" cy="6096000"/>
          </a:xfrm>
          <a:prstGeom prst="rect">
            <a:avLst/>
          </a:prstGeom>
        </p:spPr>
      </p:pic>
      <p:pic>
        <p:nvPicPr>
          <p:cNvPr id="5" name="Picture 4"/>
          <p:cNvPicPr>
            <a:picLocks noChangeAspect="1"/>
          </p:cNvPicPr>
          <p:nvPr/>
        </p:nvPicPr>
        <p:blipFill>
          <a:blip r:embed="rId3"/>
          <a:stretch>
            <a:fillRect/>
          </a:stretch>
        </p:blipFill>
        <p:spPr>
          <a:xfrm>
            <a:off x="508000" y="1320800"/>
            <a:ext cx="749300" cy="1397000"/>
          </a:xfrm>
          <a:prstGeom prst="rect">
            <a:avLst/>
          </a:prstGeom>
        </p:spPr>
      </p:pic>
      <p:pic>
        <p:nvPicPr>
          <p:cNvPr id="6" name="Picture 5"/>
          <p:cNvPicPr>
            <a:picLocks noChangeAspect="1"/>
          </p:cNvPicPr>
          <p:nvPr/>
        </p:nvPicPr>
        <p:blipFill>
          <a:blip r:embed="rId4"/>
          <a:stretch>
            <a:fillRect/>
          </a:stretch>
        </p:blipFill>
        <p:spPr>
          <a:xfrm>
            <a:off x="6807200" y="1066800"/>
            <a:ext cx="901700" cy="1155700"/>
          </a:xfrm>
          <a:prstGeom prst="rect">
            <a:avLst/>
          </a:prstGeom>
        </p:spPr>
      </p:pic>
      <p:pic>
        <p:nvPicPr>
          <p:cNvPr id="9" name="Picture 8"/>
          <p:cNvPicPr>
            <a:picLocks noChangeAspect="1"/>
          </p:cNvPicPr>
          <p:nvPr/>
        </p:nvPicPr>
        <p:blipFill>
          <a:blip r:embed="rId5"/>
          <a:stretch>
            <a:fillRect/>
          </a:stretch>
        </p:blipFill>
        <p:spPr>
          <a:xfrm>
            <a:off x="876299" y="1066800"/>
            <a:ext cx="2391833" cy="5626100"/>
          </a:xfrm>
          <a:prstGeom prst="rect">
            <a:avLst/>
          </a:prstGeom>
        </p:spPr>
      </p:pic>
      <p:pic>
        <p:nvPicPr>
          <p:cNvPr id="10" name="Picture 9"/>
          <p:cNvPicPr>
            <a:picLocks noChangeAspect="1"/>
          </p:cNvPicPr>
          <p:nvPr/>
        </p:nvPicPr>
        <p:blipFill>
          <a:blip r:embed="rId3"/>
          <a:stretch>
            <a:fillRect/>
          </a:stretch>
        </p:blipFill>
        <p:spPr>
          <a:xfrm>
            <a:off x="1524000" y="361950"/>
            <a:ext cx="1117600" cy="3721100"/>
          </a:xfrm>
          <a:prstGeom prst="rect">
            <a:avLst/>
          </a:prstGeom>
        </p:spPr>
      </p:pic>
      <p:pic>
        <p:nvPicPr>
          <p:cNvPr id="11" name="Picture 10"/>
          <p:cNvPicPr>
            <a:picLocks noChangeAspect="1"/>
          </p:cNvPicPr>
          <p:nvPr/>
        </p:nvPicPr>
        <p:blipFill>
          <a:blip r:embed="rId6"/>
          <a:stretch>
            <a:fillRect/>
          </a:stretch>
        </p:blipFill>
        <p:spPr>
          <a:xfrm>
            <a:off x="3115732" y="2590800"/>
            <a:ext cx="6536268" cy="3886200"/>
          </a:xfrm>
          <a:prstGeom prst="rect">
            <a:avLst/>
          </a:prstGeom>
        </p:spPr>
      </p:pic>
      <p:pic>
        <p:nvPicPr>
          <p:cNvPr id="13" name="Picture 12"/>
          <p:cNvPicPr>
            <a:picLocks noChangeAspect="1"/>
          </p:cNvPicPr>
          <p:nvPr/>
        </p:nvPicPr>
        <p:blipFill>
          <a:blip r:embed="rId7"/>
          <a:stretch>
            <a:fillRect/>
          </a:stretch>
        </p:blipFill>
        <p:spPr>
          <a:xfrm>
            <a:off x="3901017" y="-325967"/>
            <a:ext cx="772583" cy="3911600"/>
          </a:xfrm>
          <a:prstGeom prst="rect">
            <a:avLst/>
          </a:prstGeom>
        </p:spPr>
      </p:pic>
      <p:pic>
        <p:nvPicPr>
          <p:cNvPr id="15" name="Picture 14"/>
          <p:cNvPicPr>
            <a:picLocks noChangeAspect="1"/>
          </p:cNvPicPr>
          <p:nvPr/>
        </p:nvPicPr>
        <p:blipFill>
          <a:blip r:embed="rId8"/>
          <a:stretch>
            <a:fillRect/>
          </a:stretch>
        </p:blipFill>
        <p:spPr>
          <a:xfrm>
            <a:off x="440267" y="-541867"/>
            <a:ext cx="1219200" cy="7539567"/>
          </a:xfrm>
          <a:prstGeom prst="rect">
            <a:avLst/>
          </a:prstGeom>
        </p:spPr>
      </p:pic>
      <p:sp>
        <p:nvSpPr>
          <p:cNvPr id="16" name="Rectangle 15"/>
          <p:cNvSpPr/>
          <p:nvPr/>
        </p:nvSpPr>
        <p:spPr>
          <a:xfrm>
            <a:off x="0" y="-457200"/>
            <a:ext cx="9770534"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9"/>
          <a:stretch>
            <a:fillRect/>
          </a:stretch>
        </p:blipFill>
        <p:spPr>
          <a:xfrm>
            <a:off x="7924800" y="1066800"/>
            <a:ext cx="1049867" cy="1155700"/>
          </a:xfrm>
          <a:prstGeom prst="rect">
            <a:avLst/>
          </a:prstGeom>
        </p:spPr>
      </p:pic>
    </p:spTree>
    <p:extLst>
      <p:ext uri="{BB962C8B-B14F-4D97-AF65-F5344CB8AC3E}">
        <p14:creationId xmlns:p14="http://schemas.microsoft.com/office/powerpoint/2010/main" val="1262971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6300" y="531813"/>
            <a:ext cx="4151313"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95525" y="531813"/>
            <a:ext cx="2873375" cy="329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259388" y="519258"/>
            <a:ext cx="2970212" cy="1650708"/>
          </a:xfrm>
          <a:prstGeom prst="rect">
            <a:avLst/>
          </a:prstGeom>
        </p:spPr>
        <p:txBody>
          <a:bodyPr wrap="square">
            <a:spAutoFit/>
          </a:bodyPr>
          <a:lstStyle/>
          <a:p>
            <a:pPr algn="just" eaLnBrk="1" hangingPunct="1">
              <a:lnSpc>
                <a:spcPct val="90000"/>
              </a:lnSpc>
            </a:pPr>
            <a:r>
              <a:rPr lang="en-GB" sz="2800" i="1" dirty="0">
                <a:latin typeface="Times New Roman" charset="0"/>
              </a:rPr>
              <a:t>“God bless me! b</a:t>
            </a:r>
            <a:r>
              <a:rPr lang="en-GB" sz="2800" i="1" dirty="0" smtClean="0">
                <a:latin typeface="Times New Roman" charset="0"/>
              </a:rPr>
              <a:t>ut an </a:t>
            </a:r>
            <a:r>
              <a:rPr lang="en-GB" sz="2800" i="1" dirty="0">
                <a:latin typeface="Times New Roman" charset="0"/>
              </a:rPr>
              <a:t>Elephant</a:t>
            </a:r>
          </a:p>
          <a:p>
            <a:pPr algn="just" eaLnBrk="1" hangingPunct="1">
              <a:lnSpc>
                <a:spcPct val="90000"/>
              </a:lnSpc>
            </a:pPr>
            <a:r>
              <a:rPr lang="en-GB" sz="2800" i="1" dirty="0">
                <a:latin typeface="Apple Chancery"/>
                <a:cs typeface="Apple Chancery"/>
              </a:rPr>
              <a:t>Is</a:t>
            </a:r>
            <a:r>
              <a:rPr lang="en-GB" sz="2800" i="1" dirty="0">
                <a:latin typeface="Times New Roman" charset="0"/>
              </a:rPr>
              <a:t> exactly like a sphere!"   </a:t>
            </a:r>
          </a:p>
        </p:txBody>
      </p:sp>
      <p:pic>
        <p:nvPicPr>
          <p:cNvPr id="3" name="Picture 2"/>
          <p:cNvPicPr>
            <a:picLocks noChangeAspect="1"/>
          </p:cNvPicPr>
          <p:nvPr/>
        </p:nvPicPr>
        <p:blipFill>
          <a:blip r:embed="rId4"/>
          <a:stretch>
            <a:fillRect/>
          </a:stretch>
        </p:blipFill>
        <p:spPr>
          <a:xfrm>
            <a:off x="761999" y="531812"/>
            <a:ext cx="4265613" cy="6076951"/>
          </a:xfrm>
          <a:prstGeom prst="rect">
            <a:avLst/>
          </a:prstGeom>
        </p:spPr>
      </p:pic>
      <p:pic>
        <p:nvPicPr>
          <p:cNvPr id="4" name="Picture 3"/>
          <p:cNvPicPr>
            <a:picLocks noChangeAspect="1"/>
          </p:cNvPicPr>
          <p:nvPr/>
        </p:nvPicPr>
        <p:blipFill>
          <a:blip r:embed="rId5"/>
          <a:stretch>
            <a:fillRect/>
          </a:stretch>
        </p:blipFill>
        <p:spPr>
          <a:xfrm>
            <a:off x="2781301" y="1092200"/>
            <a:ext cx="2246312" cy="2095500"/>
          </a:xfrm>
          <a:prstGeom prst="rect">
            <a:avLst/>
          </a:prstGeom>
        </p:spPr>
      </p:pic>
      <p:pic>
        <p:nvPicPr>
          <p:cNvPr id="7" name="Picture 6"/>
          <p:cNvPicPr>
            <a:picLocks noChangeAspect="1"/>
          </p:cNvPicPr>
          <p:nvPr/>
        </p:nvPicPr>
        <p:blipFill>
          <a:blip r:embed="rId6"/>
          <a:stretch>
            <a:fillRect/>
          </a:stretch>
        </p:blipFill>
        <p:spPr>
          <a:xfrm>
            <a:off x="761999" y="1092200"/>
            <a:ext cx="2146301" cy="5516563"/>
          </a:xfrm>
          <a:prstGeom prst="rect">
            <a:avLst/>
          </a:prstGeom>
        </p:spPr>
      </p:pic>
      <p:sp>
        <p:nvSpPr>
          <p:cNvPr id="8" name="Rectangle 7"/>
          <p:cNvSpPr/>
          <p:nvPr/>
        </p:nvSpPr>
        <p:spPr>
          <a:xfrm>
            <a:off x="6268920" y="5439212"/>
            <a:ext cx="2543291" cy="1169551"/>
          </a:xfrm>
          <a:prstGeom prst="rect">
            <a:avLst/>
          </a:prstGeom>
        </p:spPr>
        <p:txBody>
          <a:bodyPr wrap="square">
            <a:spAutoFit/>
          </a:bodyPr>
          <a:lstStyle/>
          <a:p>
            <a:endParaRPr lang="en-US" sz="1400" dirty="0"/>
          </a:p>
          <a:p>
            <a:r>
              <a:rPr lang="en-US" sz="1400" dirty="0"/>
              <a:t>by </a:t>
            </a:r>
            <a:r>
              <a:rPr lang="en-US" sz="1400" i="1" dirty="0"/>
              <a:t>Fred Anson</a:t>
            </a:r>
          </a:p>
          <a:p>
            <a:r>
              <a:rPr lang="en-US" sz="1400" i="1" dirty="0"/>
              <a:t>Tongues speaking, vision seeing, holy </a:t>
            </a:r>
            <a:r>
              <a:rPr lang="en-US" sz="1400" i="1" dirty="0" smtClean="0"/>
              <a:t>rolling…? …it's </a:t>
            </a:r>
            <a:r>
              <a:rPr lang="en-US" sz="1400" i="1" dirty="0"/>
              <a:t>a historical fact! </a:t>
            </a:r>
            <a:r>
              <a:rPr lang="en-US" sz="1400" i="1" dirty="0" smtClean="0"/>
              <a:t> Google 2012</a:t>
            </a:r>
            <a:endParaRPr lang="en-US" sz="1400" i="1" dirty="0"/>
          </a:p>
        </p:txBody>
      </p:sp>
      <p:sp>
        <p:nvSpPr>
          <p:cNvPr id="9" name="TextBox 8"/>
          <p:cNvSpPr txBox="1"/>
          <p:nvPr/>
        </p:nvSpPr>
        <p:spPr>
          <a:xfrm>
            <a:off x="447145" y="165315"/>
            <a:ext cx="3989388" cy="707886"/>
          </a:xfrm>
          <a:prstGeom prst="rect">
            <a:avLst/>
          </a:prstGeom>
          <a:noFill/>
        </p:spPr>
        <p:txBody>
          <a:bodyPr wrap="square" rtlCol="0">
            <a:spAutoFit/>
          </a:bodyPr>
          <a:lstStyle/>
          <a:p>
            <a:r>
              <a:rPr lang="en-US" sz="4000" dirty="0" smtClean="0">
                <a:latin typeface="Lucida Calligraphy"/>
                <a:cs typeface="Lucida Calligraphy"/>
              </a:rPr>
              <a:t>Thank you!</a:t>
            </a:r>
            <a:endParaRPr lang="en-US" sz="4000" dirty="0">
              <a:latin typeface="Lucida Calligraphy"/>
              <a:cs typeface="Lucida Calligraphy"/>
            </a:endParaRPr>
          </a:p>
        </p:txBody>
      </p:sp>
      <p:sp>
        <p:nvSpPr>
          <p:cNvPr id="10" name="Oval Callout 9"/>
          <p:cNvSpPr/>
          <p:nvPr/>
        </p:nvSpPr>
        <p:spPr>
          <a:xfrm>
            <a:off x="5027613" y="241301"/>
            <a:ext cx="3784599" cy="2281766"/>
          </a:xfrm>
          <a:prstGeom prst="wedgeEllipseCallout">
            <a:avLst>
              <a:gd name="adj1" fmla="val -23518"/>
              <a:gd name="adj2" fmla="val 76321"/>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7"/>
          <a:stretch>
            <a:fillRect/>
          </a:stretch>
        </p:blipFill>
        <p:spPr>
          <a:xfrm rot="4830031">
            <a:off x="3471425" y="4179517"/>
            <a:ext cx="3211195" cy="1879600"/>
          </a:xfrm>
          <a:prstGeom prst="rect">
            <a:avLst/>
          </a:prstGeom>
        </p:spPr>
      </p:pic>
      <p:pic>
        <p:nvPicPr>
          <p:cNvPr id="5" name="Picture 4"/>
          <p:cNvPicPr>
            <a:picLocks noChangeAspect="1"/>
          </p:cNvPicPr>
          <p:nvPr/>
        </p:nvPicPr>
        <p:blipFill>
          <a:blip r:embed="rId8"/>
          <a:stretch>
            <a:fillRect/>
          </a:stretch>
        </p:blipFill>
        <p:spPr>
          <a:xfrm>
            <a:off x="7796214" y="2169966"/>
            <a:ext cx="1347786" cy="1200149"/>
          </a:xfrm>
          <a:prstGeom prst="rect">
            <a:avLst/>
          </a:prstGeom>
        </p:spPr>
      </p:pic>
      <p:sp>
        <p:nvSpPr>
          <p:cNvPr id="6" name="Rectangle 5"/>
          <p:cNvSpPr/>
          <p:nvPr/>
        </p:nvSpPr>
        <p:spPr>
          <a:xfrm>
            <a:off x="8398933" y="3370115"/>
            <a:ext cx="203200" cy="3238648"/>
          </a:xfrm>
          <a:prstGeom prst="rect">
            <a:avLst/>
          </a:prstGeom>
          <a:gradFill flip="none" rotWithShape="1">
            <a:gsLst>
              <a:gs pos="91000">
                <a:srgbClr val="3366FF"/>
              </a:gs>
              <a:gs pos="100000">
                <a:srgbClr val="FFFFFF"/>
              </a:gs>
            </a:gsLst>
            <a:path path="rect">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7519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85800"/>
            <a:ext cx="3670300" cy="5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71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8500" y="1143000"/>
            <a:ext cx="4635500" cy="5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Box 1"/>
          <p:cNvSpPr txBox="1"/>
          <p:nvPr/>
        </p:nvSpPr>
        <p:spPr>
          <a:xfrm>
            <a:off x="1854200" y="3302000"/>
            <a:ext cx="838200" cy="646331"/>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12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CALTECH</a:t>
            </a:r>
          </a:p>
          <a:p>
            <a:r>
              <a:rPr lang="en-US" sz="12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ALUMNI</a:t>
            </a:r>
          </a:p>
          <a:p>
            <a:r>
              <a:rPr lang="en-US" sz="12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Assoc.</a:t>
            </a:r>
            <a:endParaRPr lang="en-US" sz="1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3" name="Rectangle 2"/>
          <p:cNvSpPr/>
          <p:nvPr/>
        </p:nvSpPr>
        <p:spPr>
          <a:xfrm>
            <a:off x="4622800" y="5549900"/>
            <a:ext cx="1739900" cy="317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latin typeface="Comic Sans MS"/>
                <a:cs typeface="Comic Sans MS"/>
              </a:rPr>
              <a:t>An overview</a:t>
            </a:r>
            <a:endParaRPr lang="en-US" sz="1600" dirty="0">
              <a:solidFill>
                <a:schemeClr val="tx1"/>
              </a:solidFill>
              <a:latin typeface="Comic Sans MS"/>
              <a:cs typeface="Comic Sans M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2600" y="660400"/>
            <a:ext cx="7772400" cy="1470025"/>
          </a:xfrm>
        </p:spPr>
        <p:txBody>
          <a:bodyPr/>
          <a:lstStyle/>
          <a:p>
            <a:r>
              <a:rPr lang="en-US" dirty="0" smtClean="0"/>
              <a:t>Other assumptions</a:t>
            </a:r>
            <a:endParaRPr lang="en-US" dirty="0"/>
          </a:p>
        </p:txBody>
      </p:sp>
      <p:sp>
        <p:nvSpPr>
          <p:cNvPr id="3" name="Subtitle 2"/>
          <p:cNvSpPr>
            <a:spLocks noGrp="1"/>
          </p:cNvSpPr>
          <p:nvPr>
            <p:ph type="subTitle" idx="1"/>
          </p:nvPr>
        </p:nvSpPr>
        <p:spPr>
          <a:xfrm>
            <a:off x="1003300" y="2130425"/>
            <a:ext cx="7454900" cy="1752600"/>
          </a:xfrm>
        </p:spPr>
        <p:txBody>
          <a:bodyPr/>
          <a:lstStyle/>
          <a:p>
            <a:pPr marL="514350" indent="-514350">
              <a:buAutoNum type="arabicPeriod"/>
            </a:pPr>
            <a:r>
              <a:rPr lang="en-US" dirty="0" smtClean="0"/>
              <a:t>High 3He/4He=high 3He</a:t>
            </a:r>
          </a:p>
          <a:p>
            <a:pPr marL="514350" indent="-514350">
              <a:buAutoNum type="arabicPeriod"/>
            </a:pPr>
            <a:r>
              <a:rPr lang="en-US" dirty="0" smtClean="0"/>
              <a:t>Homogeneous products=homogeneous sources</a:t>
            </a:r>
          </a:p>
          <a:p>
            <a:pPr marL="514350" indent="-514350">
              <a:buAutoNum type="arabicPeriod"/>
            </a:pPr>
            <a:r>
              <a:rPr lang="en-US" dirty="0" smtClean="0"/>
              <a:t>If A then B, if not </a:t>
            </a:r>
            <a:r>
              <a:rPr lang="en-US" dirty="0"/>
              <a:t>B</a:t>
            </a:r>
            <a:r>
              <a:rPr lang="en-US" dirty="0" smtClean="0"/>
              <a:t> then not A</a:t>
            </a:r>
          </a:p>
          <a:p>
            <a:pPr marL="514350" indent="-514350">
              <a:buAutoNum type="arabicPeriod"/>
            </a:pPr>
            <a:r>
              <a:rPr lang="en-US" dirty="0" smtClean="0"/>
              <a:t>Red=hot=buoyant</a:t>
            </a:r>
          </a:p>
          <a:p>
            <a:pPr marL="514350" indent="-514350">
              <a:buAutoNum type="arabicPeriod"/>
            </a:pPr>
            <a:r>
              <a:rPr lang="en-US" dirty="0" smtClean="0"/>
              <a:t>Only some hotspots are real plumes</a:t>
            </a:r>
          </a:p>
          <a:p>
            <a:pPr marL="514350" indent="-514350">
              <a:buAutoNum type="arabicPeriod"/>
            </a:pPr>
            <a:r>
              <a:rPr lang="en-US" dirty="0" smtClean="0"/>
              <a:t>Mantle below 100 km=homogeneous, adiabatic, isotropic…</a:t>
            </a:r>
          </a:p>
          <a:p>
            <a:endParaRPr lang="en-US" dirty="0"/>
          </a:p>
        </p:txBody>
      </p:sp>
    </p:spTree>
    <p:extLst>
      <p:ext uri="{BB962C8B-B14F-4D97-AF65-F5344CB8AC3E}">
        <p14:creationId xmlns:p14="http://schemas.microsoft.com/office/powerpoint/2010/main" val="1479055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828800"/>
            <a:ext cx="6661150" cy="310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stretch>
            <a:fillRect/>
          </a:stretch>
        </p:blipFill>
        <p:spPr>
          <a:xfrm rot="16200000">
            <a:off x="1085850" y="4460875"/>
            <a:ext cx="1739900" cy="2692400"/>
          </a:xfrm>
          <a:prstGeom prst="rect">
            <a:avLst/>
          </a:prstGeom>
        </p:spPr>
      </p:pic>
      <p:sp>
        <p:nvSpPr>
          <p:cNvPr id="3" name="TextBox 2"/>
          <p:cNvSpPr txBox="1"/>
          <p:nvPr/>
        </p:nvSpPr>
        <p:spPr>
          <a:xfrm>
            <a:off x="1845733" y="457200"/>
            <a:ext cx="5621867" cy="1384995"/>
          </a:xfrm>
          <a:prstGeom prst="rect">
            <a:avLst/>
          </a:prstGeom>
          <a:noFill/>
        </p:spPr>
        <p:txBody>
          <a:bodyPr wrap="square" rtlCol="0">
            <a:spAutoFit/>
          </a:bodyPr>
          <a:lstStyle/>
          <a:p>
            <a:r>
              <a:rPr lang="en-US" sz="2800" dirty="0" smtClean="0">
                <a:solidFill>
                  <a:schemeClr val="tx1">
                    <a:lumMod val="65000"/>
                    <a:lumOff val="35000"/>
                  </a:schemeClr>
                </a:solidFill>
                <a:latin typeface="Arial"/>
                <a:cs typeface="Arial"/>
              </a:rPr>
              <a:t>“This is not generally accepted and you don’t have to believe it…”</a:t>
            </a:r>
          </a:p>
          <a:p>
            <a:r>
              <a:rPr lang="en-US" sz="2800" dirty="0" smtClean="0">
                <a:solidFill>
                  <a:schemeClr val="tx1">
                    <a:lumMod val="65000"/>
                    <a:lumOff val="35000"/>
                  </a:schemeClr>
                </a:solidFill>
                <a:latin typeface="Arial"/>
                <a:cs typeface="Arial"/>
              </a:rPr>
              <a:t>[but]</a:t>
            </a:r>
            <a:endParaRPr lang="en-US" sz="2800" dirty="0">
              <a:solidFill>
                <a:schemeClr val="tx1">
                  <a:lumMod val="65000"/>
                  <a:lumOff val="35000"/>
                </a:schemeClr>
              </a:solidFill>
              <a:latin typeface="Arial"/>
              <a:cs typeface="Arial"/>
            </a:endParaRPr>
          </a:p>
        </p:txBody>
      </p:sp>
      <p:sp>
        <p:nvSpPr>
          <p:cNvPr id="4" name="TextBox 3"/>
          <p:cNvSpPr txBox="1"/>
          <p:nvPr/>
        </p:nvSpPr>
        <p:spPr>
          <a:xfrm>
            <a:off x="4383617" y="4386216"/>
            <a:ext cx="3725333" cy="584776"/>
          </a:xfrm>
          <a:prstGeom prst="rect">
            <a:avLst/>
          </a:prstGeom>
          <a:solidFill>
            <a:schemeClr val="bg1"/>
          </a:solidFill>
        </p:spPr>
        <p:txBody>
          <a:bodyPr wrap="square" rtlCol="0">
            <a:spAutoFit/>
          </a:bodyPr>
          <a:lstStyle/>
          <a:p>
            <a:r>
              <a:rPr lang="en-US" sz="3200" dirty="0" smtClean="0"/>
              <a:t>Sir Arthur </a:t>
            </a:r>
            <a:r>
              <a:rPr lang="en-US" sz="3200" dirty="0" err="1" smtClean="0"/>
              <a:t>Eddington</a:t>
            </a:r>
            <a:endParaRPr lang="en-US" sz="32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438400"/>
            <a:ext cx="5080000" cy="360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578" name="Rectangle 3"/>
          <p:cNvSpPr>
            <a:spLocks noChangeArrowheads="1"/>
          </p:cNvSpPr>
          <p:nvPr/>
        </p:nvSpPr>
        <p:spPr bwMode="auto">
          <a:xfrm>
            <a:off x="1066800" y="381000"/>
            <a:ext cx="7239000" cy="1770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400">
                <a:latin typeface="Arial" charset="0"/>
              </a:rPr>
              <a:t>…</a:t>
            </a:r>
            <a:r>
              <a:rPr lang="en-US" sz="2400">
                <a:latin typeface="Tahoma" charset="0"/>
              </a:rPr>
              <a:t>things are not always what they seem. In Plato's </a:t>
            </a:r>
            <a:r>
              <a:rPr lang="en-US" sz="2400">
                <a:latin typeface="Tahoma Bold" charset="0"/>
              </a:rPr>
              <a:t>cave</a:t>
            </a:r>
            <a:r>
              <a:rPr lang="en-US" sz="2400">
                <a:latin typeface="Tahoma" charset="0"/>
              </a:rPr>
              <a:t> people see only shadows and these are the only reality there is</a:t>
            </a:r>
            <a:r>
              <a:rPr lang="en-US" sz="2400">
                <a:latin typeface="Arial" charset="0"/>
              </a:rPr>
              <a:t>…</a:t>
            </a:r>
            <a:r>
              <a:rPr lang="en-US" sz="2400">
                <a:latin typeface="Tahoma" charset="0"/>
              </a:rPr>
              <a:t>they kill the messenger from the outside</a:t>
            </a:r>
            <a:r>
              <a:rPr lang="en-US" sz="2400">
                <a:latin typeface="Arial" charset="0"/>
              </a:rPr>
              <a:t>…</a:t>
            </a:r>
            <a:endParaRPr lang="en-US" sz="2400">
              <a:latin typeface="Tahoma" charset="0"/>
            </a:endParaRPr>
          </a:p>
          <a:p>
            <a:endParaRPr lang="en-US" sz="1300">
              <a:solidFill>
                <a:srgbClr val="E6D046"/>
              </a:solidFill>
              <a:latin typeface="Tahoma"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993900" y="2984500"/>
            <a:ext cx="18796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26" name="Title 2"/>
          <p:cNvSpPr>
            <a:spLocks noGrp="1"/>
          </p:cNvSpPr>
          <p:nvPr>
            <p:ph type="ctrTitle"/>
          </p:nvPr>
        </p:nvSpPr>
        <p:spPr/>
        <p:txBody>
          <a:bodyPr/>
          <a:lstStyle/>
          <a:p>
            <a:pPr eaLnBrk="1" hangingPunct="1"/>
            <a:endParaRPr lang="en-US">
              <a:latin typeface="Calibri" charset="0"/>
            </a:endParaRPr>
          </a:p>
        </p:txBody>
      </p:sp>
      <p:pic>
        <p:nvPicPr>
          <p:cNvPr id="4" name="Picture 3"/>
          <p:cNvPicPr>
            <a:picLocks noChangeAspect="1"/>
          </p:cNvPicPr>
          <p:nvPr/>
        </p:nvPicPr>
        <p:blipFill>
          <a:blip r:embed="rId4"/>
          <a:stretch>
            <a:fillRect/>
          </a:stretch>
        </p:blipFill>
        <p:spPr>
          <a:xfrm>
            <a:off x="5861050" y="838200"/>
            <a:ext cx="3276600" cy="4953000"/>
          </a:xfrm>
          <a:prstGeom prst="rect">
            <a:avLst/>
          </a:prstGeom>
          <a:solidFill>
            <a:schemeClr val="tx2">
              <a:lumMod val="50000"/>
              <a:lumOff val="50000"/>
            </a:schemeClr>
          </a:solidFill>
        </p:spPr>
      </p:pic>
      <p:sp>
        <p:nvSpPr>
          <p:cNvPr id="5" name="Rectangle 4"/>
          <p:cNvSpPr/>
          <p:nvPr/>
        </p:nvSpPr>
        <p:spPr>
          <a:xfrm>
            <a:off x="5715000" y="5257800"/>
            <a:ext cx="16764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Parallelogram 5"/>
          <p:cNvSpPr/>
          <p:nvPr/>
        </p:nvSpPr>
        <p:spPr>
          <a:xfrm>
            <a:off x="0" y="0"/>
            <a:ext cx="6629400" cy="5029200"/>
          </a:xfrm>
          <a:prstGeom prst="parallelogram">
            <a:avLst/>
          </a:prstGeom>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66800"/>
            <a:ext cx="5080000" cy="360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31" name="Rectangle 6"/>
          <p:cNvSpPr>
            <a:spLocks noChangeArrowheads="1"/>
          </p:cNvSpPr>
          <p:nvPr/>
        </p:nvSpPr>
        <p:spPr bwMode="auto">
          <a:xfrm>
            <a:off x="17463" y="152400"/>
            <a:ext cx="8839200" cy="646331"/>
          </a:xfrm>
          <a:prstGeom prst="rect">
            <a:avLst/>
          </a:prstGeom>
          <a:solidFill>
            <a:schemeClr val="bg1"/>
          </a:solidFill>
          <a:ln>
            <a:noFill/>
          </a:ln>
          <a:extLst/>
        </p:spPr>
        <p:txBody>
          <a:bodyPr>
            <a:spAutoFit/>
          </a:bodyPr>
          <a:lstStyle/>
          <a:p>
            <a:r>
              <a:rPr lang="en-US" dirty="0" smtClean="0">
                <a:latin typeface="Tahoma" charset="0"/>
              </a:rPr>
              <a:t>.</a:t>
            </a:r>
            <a:r>
              <a:rPr lang="en-US" dirty="0" smtClean="0"/>
              <a:t>…</a:t>
            </a:r>
            <a:r>
              <a:rPr lang="en-US" dirty="0"/>
              <a:t>The first principle is that you must not fool </a:t>
            </a:r>
            <a:r>
              <a:rPr lang="en-US" b="1" dirty="0"/>
              <a:t>yourself</a:t>
            </a:r>
            <a:r>
              <a:rPr lang="en-US" dirty="0"/>
              <a:t> - and you are </a:t>
            </a:r>
            <a:r>
              <a:rPr lang="en-US" b="1" dirty="0"/>
              <a:t>the easiest person to fool</a:t>
            </a:r>
            <a:r>
              <a:rPr lang="en-US" dirty="0"/>
              <a:t>. by Richard P. Feynman.</a:t>
            </a:r>
            <a:endParaRPr lang="en-US" dirty="0">
              <a:latin typeface="Tahoma"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34452</TotalTime>
  <Words>3481</Words>
  <Application>Microsoft Macintosh PowerPoint</Application>
  <PresentationFormat>On-screen Show (4:3)</PresentationFormat>
  <Paragraphs>574</Paragraphs>
  <Slides>71</Slides>
  <Notes>49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73" baseType="lpstr">
      <vt:lpstr>Office Theme</vt:lpstr>
      <vt:lpstr>Document</vt:lpstr>
      <vt:lpstr>THE TAIL OF THE PLUME </vt:lpstr>
      <vt:lpstr>PowerPoint Presentation</vt:lpstr>
      <vt:lpstr>PowerPoint Presentation</vt:lpstr>
      <vt:lpstr>Santa Barbara April 2012</vt:lpstr>
      <vt:lpstr>PowerPoint Presentation</vt:lpstr>
      <vt:lpstr>TOMOGRAPHY IS THE STUDY OF SHADOWS</vt:lpstr>
      <vt:lpstr>PowerPoint Presentation</vt:lpstr>
      <vt:lpstr>PowerPoint Presentation</vt:lpstr>
      <vt:lpstr>PowerPoint Presentation</vt:lpstr>
      <vt:lpstr>…let’s look [only] at…features where a plume…makes…geological sense and investigate those.   H &amp; H,  Science  2007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TOMOGRAPHY IS THE STUDY OF SHADOWS</vt:lpstr>
      <vt:lpstr>Plato’s Cave</vt:lpstr>
      <vt:lpstr>Plato’s Cave</vt:lpstr>
      <vt:lpstr>Global Mapping* is different than tomography</vt:lpstr>
      <vt:lpstr>PowerPoint Presentation</vt:lpstr>
      <vt:lpstr>PowerPoint Presentation</vt:lpstr>
      <vt:lpstr>PowerPoint Presentation</vt:lpstr>
      <vt:lpstr>PowerPoint Presentation</vt:lpstr>
      <vt:lpstr>PowerPoint Presentation</vt:lpstr>
      <vt:lpstr>PowerPoint Presentation</vt:lpstr>
      <vt:lpstr>Mantle is a Top-Down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Theory of the Earth</vt:lpstr>
      <vt:lpstr>PowerPoint Presentation</vt:lpstr>
      <vt:lpstr>PowerPoint Presentation</vt:lpstr>
      <vt:lpstr>Other assumptions</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Santa Barbara April 2012</dc:title>
  <dc:subject/>
  <dc:creator>Don Anderson</dc:creator>
  <cp:keywords/>
  <dc:description/>
  <cp:lastModifiedBy>Don Anderson</cp:lastModifiedBy>
  <cp:revision>129</cp:revision>
  <dcterms:created xsi:type="dcterms:W3CDTF">2012-03-14T18:25:42Z</dcterms:created>
  <dcterms:modified xsi:type="dcterms:W3CDTF">2014-04-12T14:19:52Z</dcterms:modified>
  <cp:category/>
</cp:coreProperties>
</file>