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3" d="100"/>
          <a:sy n="103" d="100"/>
        </p:scale>
        <p:origin x="-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384F915-FE3E-6F4E-88AE-FB8A5B7C4D1E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05FE455-2066-4B47-8D2F-510F8BB4F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03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76CF3B-3E88-844D-9114-E08664B102A4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Arial" charset="0"/>
            </a:endParaRPr>
          </a:p>
        </p:txBody>
      </p:sp>
      <p:sp>
        <p:nvSpPr>
          <p:cNvPr id="30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5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Calibri" charset="0"/>
              </a:rPr>
              <a:t>Either 99.9 % degassing to get to OIB values or .1 to 1 % efficient recovery of gases degassed from previous MORB degassing events.</a:t>
            </a:r>
          </a:p>
          <a:p>
            <a:pPr>
              <a:spcBef>
                <a:spcPct val="0"/>
              </a:spcBef>
            </a:pPr>
            <a:r>
              <a:rPr lang="en-US">
                <a:latin typeface="Calibri" charset="0"/>
              </a:rPr>
              <a:t>…mixing line son other slides  connect the primordial less degassed mantle</a:t>
            </a:r>
          </a:p>
          <a:p>
            <a:pPr>
              <a:spcBef>
                <a:spcPct val="0"/>
              </a:spcBef>
            </a:pPr>
            <a:r>
              <a:rPr lang="en-US">
                <a:latin typeface="Calibri" charset="0"/>
              </a:rPr>
              <a:t>(PM) and degassed upper mantle (DM) with R values ((3He/22Ne)DM/(3He/22Ne)PM) of 1.6</a:t>
            </a:r>
          </a:p>
          <a:p>
            <a:pPr>
              <a:spcBef>
                <a:spcPct val="0"/>
              </a:spcBef>
            </a:pPr>
            <a:r>
              <a:rPr lang="tr-TR">
                <a:latin typeface="Calibri" charset="0"/>
              </a:rPr>
              <a:t>[Mukhopadhyay, 2012] and 10 [Moreira et al., 2001].   These terms decrease upon degassing...</a:t>
            </a: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9216C9-519E-4A4B-99C6-2689C6300BFA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latin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96A46F-1AC3-EB49-ABA1-BD7C1B2AD7D8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latin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Calibri" charset="0"/>
              </a:rPr>
              <a:t>can be interpreted as a rotation of the OIB trend by nucleogenic ingrowth, </a:t>
            </a:r>
            <a:r>
              <a:rPr lang="en-US" i="1">
                <a:latin typeface="Calibri" charset="0"/>
              </a:rPr>
              <a:t>i.e.,</a:t>
            </a:r>
            <a:r>
              <a:rPr lang="en-US">
                <a:latin typeface="Calibri" charset="0"/>
              </a:rPr>
              <a:t> MORB source is aged OIB source. In this simple model MORB = OIB + time. OIB and MORB could have evolved from a common parent at some time in the past. Old MORB gases (from ancient degassed MORB) stored in a depleted refractory host (</a:t>
            </a:r>
            <a:r>
              <a:rPr lang="en-US" i="1">
                <a:latin typeface="Calibri" charset="0"/>
              </a:rPr>
              <a:t>e.g</a:t>
            </a:r>
            <a:r>
              <a:rPr lang="en-US">
                <a:latin typeface="Calibri" charset="0"/>
              </a:rPr>
              <a:t>., olivine crystals, U+Th-poor lithosphere) will have high </a:t>
            </a:r>
            <a:r>
              <a:rPr lang="en-US" baseline="30000">
                <a:latin typeface="Calibri" charset="0"/>
              </a:rPr>
              <a:t>3</a:t>
            </a:r>
            <a:r>
              <a:rPr lang="en-US">
                <a:latin typeface="Calibri" charset="0"/>
              </a:rPr>
              <a:t>He/</a:t>
            </a:r>
            <a:r>
              <a:rPr lang="en-US" baseline="30000">
                <a:latin typeface="Calibri" charset="0"/>
              </a:rPr>
              <a:t>4</a:t>
            </a:r>
            <a:r>
              <a:rPr lang="en-US">
                <a:latin typeface="Calibri" charset="0"/>
              </a:rPr>
              <a:t>He and low He/Ne compared to current MORB magmas.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72B1B3-B008-7943-82C6-14775ABC394B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latin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0CAAE9-E5A8-FD44-A8FF-DD9B11702620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latin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A20E14-B669-F848-8462-E1768FE3F343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Arial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Calibri" charset="0"/>
              </a:rPr>
              <a:t>Carbonatites are the only magmas that have both high 3He/4He and high 3He.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EF1554-A4B8-3C47-9149-3E2786046EF0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Arial" charset="0"/>
            </a:endParaRPr>
          </a:p>
        </p:txBody>
      </p:sp>
      <p:sp>
        <p:nvSpPr>
          <p:cNvPr id="71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Calibri" charset="0"/>
              </a:rPr>
              <a:t>He isotope ratio distributions in basalts from individual ocean islands. Individual islands span a broad range in 3He/4He ratio, but with the exception of Heard and Kerguelen (#39 and 40), no volcano has lavas with ratios clearly on both sides of the MORB value (shaded).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8BE951-D17F-F049-B964-E66D4BE452AD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Arial" charset="0"/>
            </a:endParaRPr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Calibri" charset="0"/>
              </a:rPr>
              <a:t>He isotope ratio distributions in basalts from individual ocean islands. Individual islands span a broad range in 3He/4He ratio, but with the exception of Heard and Kerguelen (#39 and 40), no volcano has lavas with ratios clearly on both sides of the MORB value (shaded).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E65DA1-0656-134E-B006-FF446762D287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Arial" charset="0"/>
            </a:endParaRPr>
          </a:p>
        </p:txBody>
      </p:sp>
      <p:sp>
        <p:nvSpPr>
          <p:cNvPr id="11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898B945-D4AB-0B45-AF24-ABB90CB498E0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latin typeface="Arial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BD955FC-6510-EB47-B9E3-420EA7CB74CA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latin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Calibri" charset="0"/>
              </a:rPr>
              <a:t>primordial less degassed mantle</a:t>
            </a:r>
          </a:p>
          <a:p>
            <a:pPr>
              <a:spcBef>
                <a:spcPct val="0"/>
              </a:spcBef>
            </a:pPr>
            <a:r>
              <a:rPr lang="en-US">
                <a:latin typeface="Calibri" charset="0"/>
              </a:rPr>
              <a:t>(PM) and degassed upper mantle (DM) with R values ((3He/22Ne)DM/(3He/22Ne)PM) of 1.6</a:t>
            </a:r>
          </a:p>
          <a:p>
            <a:pPr>
              <a:spcBef>
                <a:spcPct val="0"/>
              </a:spcBef>
            </a:pPr>
            <a:r>
              <a:rPr lang="tr-TR">
                <a:latin typeface="Calibri" charset="0"/>
              </a:rPr>
              <a:t>[Mukhopadhyay, 2012] and 10 [Moreira et al., 2001].</a:t>
            </a: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9ADF89D-2BCF-FA41-8A9A-9C9828189BE2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latin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3A1387-4F6B-F443-8A9E-F5BEC9D7D744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latin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latin typeface="Calibri" charset="0"/>
              </a:rPr>
              <a:t>Either 99.9 % degassing to get to OIB values or 0.1 to 1 % efficient recovery of gases degassed from previous MORB degassing events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6D7AA-01F5-C14C-B155-5FB5D2E5657A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7F431-2DCE-D04F-9CF4-E438B80D6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9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9BA2F-61A8-1D44-BD74-953B8692EA80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2D248-0357-4A40-9162-D61919C0B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2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CB3F4-F894-D74A-8082-8039E16B197F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1D710-504E-284C-95D5-97B34C808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12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617538"/>
            <a:ext cx="7804150" cy="5514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ED920-E090-7249-989C-F91D27297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1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96F8B-B028-7348-A56E-B11CB62814BA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05BB-6D45-8444-A25B-001A28C81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63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60D07-A209-FE4E-A7E6-443AF9B057A0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BD4F2-8D9C-7242-B953-835B36B0C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20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843A1-6B72-0746-806F-19626D8D8C4C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CDFB2-7D69-7943-B8C0-35351596C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2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505FD-62C4-DD4F-811A-23AD5680413E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E27B2-3671-C448-939F-323D0091C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7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D6D6B-9CDD-7640-8F00-D33BE1B28B80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51847-643A-E340-B686-15523EC20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ADF49-DF97-8741-9B59-C0443AA75AC1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3D89E-2C1B-FD4F-A963-8499C9D91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6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EE1DD-A7A7-824C-A6F8-1BC3F25536F7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918F-307A-2F48-B6E8-70B56122E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7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A40B-8A5E-2041-8368-C86CED0AB192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2217E-8749-F344-8046-C69218CEE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48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5D8C9E8-CF64-9442-A897-70E5F59015CC}" type="datetimeFigureOut">
              <a:rPr lang="en-US"/>
              <a:pPr>
                <a:defRPr/>
              </a:pPr>
              <a:t>14/05/2014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663FCFD-8DD9-0948-A57D-F8ED997EC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image" Target="../media/image10.png"/><Relationship Id="rId5" Type="http://schemas.openxmlformats.org/officeDocument/2006/relationships/oleObject" Target="../embeddings/oleObject1.bin"/><Relationship Id="rId6" Type="http://schemas.openxmlformats.org/officeDocument/2006/relationships/oleObject" Target="../embeddings/Microsoft_Word_97_-_2004_Document1.doc"/><Relationship Id="rId7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3"/>
          <p:cNvSpPr txBox="1">
            <a:spLocks noChangeArrowheads="1"/>
          </p:cNvSpPr>
          <p:nvPr/>
        </p:nvSpPr>
        <p:spPr bwMode="auto">
          <a:xfrm>
            <a:off x="973138" y="2932113"/>
            <a:ext cx="69802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4000"/>
              <a:t>3He abundances; MORB vs OIB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90600"/>
            <a:ext cx="5930900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8434" name="Oval 3"/>
          <p:cNvSpPr>
            <a:spLocks noChangeArrowheads="1"/>
          </p:cNvSpPr>
          <p:nvPr/>
        </p:nvSpPr>
        <p:spPr bwMode="auto">
          <a:xfrm rot="-2609336">
            <a:off x="4960938" y="1433513"/>
            <a:ext cx="1262062" cy="2209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7315200" y="1066800"/>
            <a:ext cx="18288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Gonnermann &amp; Mukhopadhyay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      with additions</a:t>
            </a:r>
            <a:endParaRPr lang="en-US" sz="2400">
              <a:latin typeface="Arial" charset="0"/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7543800" y="32766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MORB degassing</a:t>
            </a:r>
            <a:endParaRPr lang="en-US" sz="2400">
              <a:latin typeface="Arial" charset="0"/>
            </a:endParaRP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 flipH="1" flipV="1">
            <a:off x="6248400" y="1143000"/>
            <a:ext cx="144780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2590800" y="426720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Seawater, air, trapped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exsolved gases</a:t>
            </a:r>
            <a:r>
              <a:rPr lang="en-US" sz="1600">
                <a:latin typeface="Arial" charset="0"/>
              </a:rPr>
              <a:t>, shallow mantle</a:t>
            </a:r>
            <a:endParaRPr lang="en-US" sz="2400">
              <a:latin typeface="Arial" charset="0"/>
            </a:endParaRP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 flipV="1">
            <a:off x="2667000" y="1676400"/>
            <a:ext cx="1676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2743200" y="1828800"/>
            <a:ext cx="1066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100">
                <a:latin typeface="Arial" charset="0"/>
              </a:rPr>
              <a:t>mixing</a:t>
            </a:r>
            <a:endParaRPr lang="en-US" sz="2400">
              <a:latin typeface="Arial" charset="0"/>
            </a:endParaRPr>
          </a:p>
        </p:txBody>
      </p:sp>
      <p:sp>
        <p:nvSpPr>
          <p:cNvPr id="18441" name="Oval 10"/>
          <p:cNvSpPr>
            <a:spLocks noChangeArrowheads="1"/>
          </p:cNvSpPr>
          <p:nvPr/>
        </p:nvSpPr>
        <p:spPr bwMode="auto">
          <a:xfrm rot="3288595">
            <a:off x="3505200" y="2133600"/>
            <a:ext cx="990600" cy="2209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4419600" y="3505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OIB</a:t>
            </a:r>
            <a:endParaRPr lang="en-US" sz="2400">
              <a:latin typeface="Arial" charset="0"/>
            </a:endParaRPr>
          </a:p>
        </p:txBody>
      </p:sp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5943600" y="3505200"/>
            <a:ext cx="914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latin typeface="Arial" charset="0"/>
              </a:rPr>
              <a:t>Popping rock</a:t>
            </a:r>
            <a:endParaRPr lang="en-US" sz="2400">
              <a:latin typeface="Arial" charset="0"/>
            </a:endParaRPr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4114800" y="2514600"/>
            <a:ext cx="609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solidFill>
                  <a:srgbClr val="FF0000"/>
                </a:solidFill>
                <a:latin typeface="Arial" charset="0"/>
              </a:rPr>
              <a:t>Loihi</a:t>
            </a:r>
            <a:endParaRPr lang="en-US" sz="2400">
              <a:latin typeface="Arial" charset="0"/>
            </a:endParaRPr>
          </a:p>
        </p:txBody>
      </p:sp>
      <p:sp>
        <p:nvSpPr>
          <p:cNvPr id="156686" name="Text Box 14"/>
          <p:cNvSpPr txBox="1">
            <a:spLocks noChangeArrowheads="1"/>
          </p:cNvSpPr>
          <p:nvPr/>
        </p:nvSpPr>
        <p:spPr bwMode="auto">
          <a:xfrm rot="3097881">
            <a:off x="5600700" y="20193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00">
                <a:latin typeface="Arial" charset="0"/>
              </a:rPr>
              <a:t>Retained or residual gas</a:t>
            </a:r>
            <a:endParaRPr lang="en-US" sz="2400">
              <a:latin typeface="Arial" charset="0"/>
            </a:endParaRPr>
          </a:p>
        </p:txBody>
      </p:sp>
      <p:sp>
        <p:nvSpPr>
          <p:cNvPr id="156687" name="Text Box 15"/>
          <p:cNvSpPr txBox="1">
            <a:spLocks noChangeArrowheads="1"/>
          </p:cNvSpPr>
          <p:nvPr/>
        </p:nvSpPr>
        <p:spPr bwMode="auto">
          <a:xfrm rot="-2084687">
            <a:off x="2819400" y="24384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latin typeface="Arial" charset="0"/>
              </a:rPr>
              <a:t>Expelled gas</a:t>
            </a:r>
            <a:endParaRPr lang="en-US" sz="2400">
              <a:latin typeface="Arial" charset="0"/>
            </a:endParaRPr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1371600" y="5410200"/>
            <a:ext cx="64770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9" name="Text Box 17"/>
          <p:cNvSpPr txBox="1">
            <a:spLocks noChangeArrowheads="1"/>
          </p:cNvSpPr>
          <p:nvPr/>
        </p:nvSpPr>
        <p:spPr bwMode="auto">
          <a:xfrm>
            <a:off x="533400" y="5638800"/>
            <a:ext cx="83058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latin typeface="Arial" charset="0"/>
              </a:rPr>
              <a:t>In the Canonical Model OIB contains residual gas. In the perisphere  model OIB picks up </a:t>
            </a:r>
            <a:r>
              <a:rPr lang="en-US" sz="2200">
                <a:solidFill>
                  <a:srgbClr val="FF0000"/>
                </a:solidFill>
                <a:latin typeface="Arial" charset="0"/>
              </a:rPr>
              <a:t>old exsolved gases plus air-like gas</a:t>
            </a: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8449" name="AutoShape 18"/>
          <p:cNvSpPr>
            <a:spLocks noChangeArrowheads="1"/>
          </p:cNvSpPr>
          <p:nvPr/>
        </p:nvSpPr>
        <p:spPr bwMode="auto">
          <a:xfrm>
            <a:off x="762000" y="1295400"/>
            <a:ext cx="1371600" cy="6858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Rectangle 19"/>
          <p:cNvSpPr>
            <a:spLocks noChangeArrowheads="1"/>
          </p:cNvSpPr>
          <p:nvPr/>
        </p:nvSpPr>
        <p:spPr bwMode="auto">
          <a:xfrm rot="2732906">
            <a:off x="1301750" y="1560513"/>
            <a:ext cx="838200" cy="152400"/>
          </a:xfrm>
          <a:prstGeom prst="rect">
            <a:avLst/>
          </a:prstGeom>
          <a:gradFill rotWithShape="0">
            <a:gsLst>
              <a:gs pos="0">
                <a:srgbClr val="FFA0A0">
                  <a:alpha val="43999"/>
                </a:srgbClr>
              </a:gs>
              <a:gs pos="100000">
                <a:srgbClr val="FF0000">
                  <a:alpha val="10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AutoShape 20"/>
          <p:cNvSpPr>
            <a:spLocks noChangeArrowheads="1"/>
          </p:cNvSpPr>
          <p:nvPr/>
        </p:nvSpPr>
        <p:spPr bwMode="auto">
          <a:xfrm>
            <a:off x="1066800" y="1600200"/>
            <a:ext cx="762000" cy="381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990600" y="21336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[</a:t>
            </a:r>
            <a:r>
              <a:rPr lang="en-US" baseline="3000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He]</a:t>
            </a:r>
            <a:endParaRPr lang="en-US" sz="2400">
              <a:latin typeface="Arial" charset="0"/>
            </a:endParaRPr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914400" y="914400"/>
            <a:ext cx="53340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100">
                <a:solidFill>
                  <a:schemeClr val="accent2"/>
                </a:solidFill>
                <a:latin typeface="Arial" charset="0"/>
              </a:rPr>
              <a:t>Degassed MORB has more </a:t>
            </a:r>
            <a:r>
              <a:rPr lang="en-US" sz="2100" baseline="3000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en-US" sz="2100">
                <a:solidFill>
                  <a:schemeClr val="accent2"/>
                </a:solidFill>
                <a:latin typeface="Arial" charset="0"/>
              </a:rPr>
              <a:t>He than OIB</a:t>
            </a:r>
            <a:endParaRPr lang="en-US" sz="2400">
              <a:latin typeface="Arial" charset="0"/>
            </a:endParaRPr>
          </a:p>
        </p:txBody>
      </p:sp>
      <p:sp>
        <p:nvSpPr>
          <p:cNvPr id="18454" name="Line 23"/>
          <p:cNvSpPr>
            <a:spLocks noChangeShapeType="1"/>
          </p:cNvSpPr>
          <p:nvPr/>
        </p:nvSpPr>
        <p:spPr bwMode="auto">
          <a:xfrm flipH="1" flipV="1">
            <a:off x="1676400" y="1371600"/>
            <a:ext cx="38100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Line 24"/>
          <p:cNvSpPr>
            <a:spLocks noChangeShapeType="1"/>
          </p:cNvSpPr>
          <p:nvPr/>
        </p:nvSpPr>
        <p:spPr bwMode="auto">
          <a:xfrm flipV="1">
            <a:off x="838200" y="1371600"/>
            <a:ext cx="304800" cy="304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7" name="Text Box 25"/>
          <p:cNvSpPr txBox="1">
            <a:spLocks noChangeArrowheads="1"/>
          </p:cNvSpPr>
          <p:nvPr/>
        </p:nvSpPr>
        <p:spPr bwMode="auto">
          <a:xfrm>
            <a:off x="304800" y="0"/>
            <a:ext cx="84582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500">
                <a:solidFill>
                  <a:srgbClr val="0000FF"/>
                </a:solidFill>
                <a:latin typeface="Arial" charset="0"/>
              </a:rPr>
              <a:t>In all variants of the standard model, OIB gases are considered to be the residue of massive degassing</a:t>
            </a:r>
            <a:endParaRPr lang="en-US" sz="21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8457" name="Text Box 26"/>
          <p:cNvSpPr txBox="1">
            <a:spLocks noChangeArrowheads="1"/>
          </p:cNvSpPr>
          <p:nvPr/>
        </p:nvSpPr>
        <p:spPr bwMode="auto">
          <a:xfrm>
            <a:off x="838200" y="3048000"/>
            <a:ext cx="10668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 b="1" baseline="30000">
                <a:latin typeface="Arial" charset="0"/>
              </a:rPr>
              <a:t>3</a:t>
            </a:r>
            <a:r>
              <a:rPr lang="en-US" sz="1500" b="1">
                <a:latin typeface="Arial" charset="0"/>
              </a:rPr>
              <a:t>He/</a:t>
            </a:r>
            <a:r>
              <a:rPr lang="en-US" sz="1500" b="1" baseline="30000">
                <a:latin typeface="Arial" charset="0"/>
              </a:rPr>
              <a:t>22</a:t>
            </a:r>
            <a:r>
              <a:rPr lang="en-US" sz="1500" b="1">
                <a:latin typeface="Arial" charset="0"/>
              </a:rPr>
              <a:t>Ne</a:t>
            </a:r>
            <a:endParaRPr lang="en-US" sz="2400">
              <a:latin typeface="Arial" charset="0"/>
            </a:endParaRPr>
          </a:p>
        </p:txBody>
      </p:sp>
      <p:sp>
        <p:nvSpPr>
          <p:cNvPr id="18458" name="Text Box 27"/>
          <p:cNvSpPr txBox="1">
            <a:spLocks noChangeArrowheads="1"/>
          </p:cNvSpPr>
          <p:nvPr/>
        </p:nvSpPr>
        <p:spPr bwMode="auto">
          <a:xfrm>
            <a:off x="6400800" y="5105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 b="1" baseline="30000">
                <a:latin typeface="Arial" charset="0"/>
              </a:rPr>
              <a:t>3</a:t>
            </a:r>
            <a:r>
              <a:rPr lang="en-US" sz="1900" b="1">
                <a:latin typeface="Arial" charset="0"/>
              </a:rPr>
              <a:t>He</a:t>
            </a:r>
            <a:endParaRPr lang="en-US" sz="2400">
              <a:latin typeface="Arial" charset="0"/>
            </a:endParaRPr>
          </a:p>
        </p:txBody>
      </p:sp>
      <p:sp>
        <p:nvSpPr>
          <p:cNvPr id="156700" name="AutoShape 28"/>
          <p:cNvSpPr>
            <a:spLocks/>
          </p:cNvSpPr>
          <p:nvPr/>
        </p:nvSpPr>
        <p:spPr bwMode="auto">
          <a:xfrm rot="5400000">
            <a:off x="6210300" y="3162300"/>
            <a:ext cx="228600" cy="1828800"/>
          </a:xfrm>
          <a:prstGeom prst="rightBrace">
            <a:avLst>
              <a:gd name="adj1" fmla="val 66667"/>
              <a:gd name="adj2" fmla="val 50000"/>
            </a:avLst>
          </a:prstGeom>
          <a:noFill/>
          <a:ln w="57150">
            <a:solidFill>
              <a:srgbClr val="FF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1" name="Text Box 29"/>
          <p:cNvSpPr txBox="1">
            <a:spLocks noChangeArrowheads="1"/>
          </p:cNvSpPr>
          <p:nvPr/>
        </p:nvSpPr>
        <p:spPr bwMode="auto">
          <a:xfrm>
            <a:off x="5715000" y="41910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2400">
                <a:solidFill>
                  <a:srgbClr val="FF3366"/>
                </a:solidFill>
                <a:latin typeface="Arial" charset="0"/>
              </a:rPr>
              <a:t>“</a:t>
            </a:r>
            <a:r>
              <a:rPr lang="en-US" altLang="ja-JP" sz="2400">
                <a:solidFill>
                  <a:srgbClr val="FF3366"/>
                </a:solidFill>
                <a:latin typeface="Arial" charset="0"/>
              </a:rPr>
              <a:t>the gap</a:t>
            </a:r>
            <a:r>
              <a:rPr lang="ja-JP" altLang="en-US" sz="2400">
                <a:solidFill>
                  <a:srgbClr val="FF3366"/>
                </a:solidFill>
                <a:latin typeface="Arial" charset="0"/>
              </a:rPr>
              <a:t>”</a:t>
            </a:r>
            <a:r>
              <a:rPr lang="en-US" altLang="ja-JP" sz="2400">
                <a:solidFill>
                  <a:srgbClr val="FF3366"/>
                </a:solidFill>
                <a:latin typeface="Arial" charset="0"/>
              </a:rPr>
              <a:t> paradox</a:t>
            </a:r>
            <a:endParaRPr lang="en-US" sz="2400">
              <a:latin typeface="Arial" charset="0"/>
            </a:endParaRPr>
          </a:p>
        </p:txBody>
      </p:sp>
      <p:sp>
        <p:nvSpPr>
          <p:cNvPr id="156702" name="Rectangle 30"/>
          <p:cNvSpPr>
            <a:spLocks noChangeArrowheads="1"/>
          </p:cNvSpPr>
          <p:nvPr/>
        </p:nvSpPr>
        <p:spPr bwMode="auto">
          <a:xfrm>
            <a:off x="5029200" y="1295400"/>
            <a:ext cx="2286000" cy="2209800"/>
          </a:xfrm>
          <a:prstGeom prst="rect">
            <a:avLst/>
          </a:prstGeom>
          <a:gradFill rotWithShape="0">
            <a:gsLst>
              <a:gs pos="0">
                <a:srgbClr val="FF3366">
                  <a:alpha val="15999"/>
                </a:srgbClr>
              </a:gs>
              <a:gs pos="100000">
                <a:srgbClr val="FF87A5">
                  <a:alpha val="43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Text Box 31"/>
          <p:cNvSpPr txBox="1">
            <a:spLocks noChangeArrowheads="1"/>
          </p:cNvSpPr>
          <p:nvPr/>
        </p:nvSpPr>
        <p:spPr bwMode="auto">
          <a:xfrm>
            <a:off x="5486400" y="2286000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solidFill>
                  <a:srgbClr val="FF0000"/>
                </a:solidFill>
                <a:latin typeface="Arial" charset="0"/>
              </a:rPr>
              <a:t>MORB</a:t>
            </a: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86" grpId="0"/>
      <p:bldP spid="156687" grpId="0"/>
      <p:bldP spid="156688" grpId="0" animBg="1"/>
      <p:bldP spid="156689" grpId="0"/>
      <p:bldP spid="156697" grpId="0"/>
      <p:bldP spid="156700" grpId="0" animBg="1"/>
      <p:bldP spid="156701" grpId="0"/>
      <p:bldP spid="1567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90600"/>
            <a:ext cx="5930900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482" name="Oval 3"/>
          <p:cNvSpPr>
            <a:spLocks noChangeArrowheads="1"/>
          </p:cNvSpPr>
          <p:nvPr/>
        </p:nvSpPr>
        <p:spPr bwMode="auto">
          <a:xfrm rot="-2609336">
            <a:off x="4960938" y="1433513"/>
            <a:ext cx="1262062" cy="2209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6019800" y="609600"/>
            <a:ext cx="18288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Gonnermann &amp; Mukhopadhyay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      with additions</a:t>
            </a:r>
            <a:endParaRPr lang="en-US" sz="2400">
              <a:latin typeface="Arial" charset="0"/>
            </a:endParaRP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7543800" y="32766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MORB degassing</a:t>
            </a:r>
            <a:endParaRPr lang="en-US" sz="2400">
              <a:latin typeface="Arial" charset="0"/>
            </a:endParaRPr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 flipH="1" flipV="1">
            <a:off x="6248400" y="1371600"/>
            <a:ext cx="137160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2590800" y="426720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Seawater, air, trapped exsolved gases, shallow mantle</a:t>
            </a:r>
            <a:endParaRPr lang="en-US" sz="2400">
              <a:latin typeface="Arial" charset="0"/>
            </a:endParaRPr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 flipV="1">
            <a:off x="2667000" y="1676400"/>
            <a:ext cx="1676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2743200" y="1828800"/>
            <a:ext cx="1066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100">
                <a:latin typeface="Arial" charset="0"/>
              </a:rPr>
              <a:t>mixing</a:t>
            </a:r>
            <a:endParaRPr lang="en-US" sz="2400">
              <a:latin typeface="Arial" charset="0"/>
            </a:endParaRPr>
          </a:p>
        </p:txBody>
      </p:sp>
      <p:sp>
        <p:nvSpPr>
          <p:cNvPr id="20489" name="Oval 10"/>
          <p:cNvSpPr>
            <a:spLocks noChangeArrowheads="1"/>
          </p:cNvSpPr>
          <p:nvPr/>
        </p:nvSpPr>
        <p:spPr bwMode="auto">
          <a:xfrm rot="3288595">
            <a:off x="3505200" y="2133600"/>
            <a:ext cx="990600" cy="2209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Text Box 11"/>
          <p:cNvSpPr txBox="1">
            <a:spLocks noChangeArrowheads="1"/>
          </p:cNvSpPr>
          <p:nvPr/>
        </p:nvSpPr>
        <p:spPr bwMode="auto">
          <a:xfrm>
            <a:off x="4419600" y="3505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OIB</a:t>
            </a:r>
            <a:endParaRPr lang="en-US" sz="2400">
              <a:latin typeface="Arial" charset="0"/>
            </a:endParaRPr>
          </a:p>
        </p:txBody>
      </p:sp>
      <p:sp>
        <p:nvSpPr>
          <p:cNvPr id="20491" name="Text Box 12"/>
          <p:cNvSpPr txBox="1">
            <a:spLocks noChangeArrowheads="1"/>
          </p:cNvSpPr>
          <p:nvPr/>
        </p:nvSpPr>
        <p:spPr bwMode="auto">
          <a:xfrm>
            <a:off x="5943600" y="3505200"/>
            <a:ext cx="914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latin typeface="Arial" charset="0"/>
              </a:rPr>
              <a:t>Popping rock</a:t>
            </a:r>
            <a:endParaRPr lang="en-US" sz="2400">
              <a:latin typeface="Arial" charset="0"/>
            </a:endParaRPr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 flipH="1">
            <a:off x="2133600" y="4724400"/>
            <a:ext cx="4572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304800" y="228600"/>
            <a:ext cx="48006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solidFill>
                  <a:srgbClr val="0000FF"/>
                </a:solidFill>
                <a:latin typeface="Arial" charset="0"/>
              </a:rPr>
              <a:t>MORB has higher </a:t>
            </a:r>
            <a:r>
              <a:rPr lang="en-US" sz="1900" baseline="30000">
                <a:solidFill>
                  <a:srgbClr val="0000FF"/>
                </a:solidFill>
                <a:latin typeface="Arial" charset="0"/>
              </a:rPr>
              <a:t>3</a:t>
            </a:r>
            <a:r>
              <a:rPr lang="en-US" sz="1900">
                <a:solidFill>
                  <a:srgbClr val="0000FF"/>
                </a:solidFill>
                <a:latin typeface="Arial" charset="0"/>
              </a:rPr>
              <a:t>He than OIB, even after multiple stages of degassing. This is why high </a:t>
            </a:r>
            <a:r>
              <a:rPr lang="en-US" sz="1900" baseline="30000">
                <a:solidFill>
                  <a:srgbClr val="0000FF"/>
                </a:solidFill>
                <a:latin typeface="Arial" charset="0"/>
              </a:rPr>
              <a:t>3</a:t>
            </a:r>
            <a:r>
              <a:rPr lang="en-US" sz="1900">
                <a:solidFill>
                  <a:srgbClr val="0000FF"/>
                </a:solidFill>
                <a:latin typeface="Arial" charset="0"/>
              </a:rPr>
              <a:t>He/</a:t>
            </a:r>
            <a:r>
              <a:rPr lang="en-US" sz="1900" baseline="30000">
                <a:solidFill>
                  <a:srgbClr val="0000FF"/>
                </a:solidFill>
                <a:latin typeface="Arial" charset="0"/>
              </a:rPr>
              <a:t>4</a:t>
            </a:r>
            <a:r>
              <a:rPr lang="en-US" sz="1900">
                <a:solidFill>
                  <a:srgbClr val="0000FF"/>
                </a:solidFill>
                <a:latin typeface="Arial" charset="0"/>
              </a:rPr>
              <a:t>He is a midplate signature</a:t>
            </a:r>
            <a:endParaRPr lang="en-US" sz="2400">
              <a:latin typeface="Arial" charset="0"/>
            </a:endParaRPr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304800" y="228600"/>
            <a:ext cx="4876800" cy="1143000"/>
          </a:xfrm>
          <a:prstGeom prst="rect">
            <a:avLst/>
          </a:prstGeom>
          <a:noFill/>
          <a:ln w="57150" cmpd="thickThin">
            <a:solidFill>
              <a:srgbClr val="0000FF"/>
            </a:solidFill>
            <a:miter lim="800000"/>
            <a:headEnd/>
            <a:tailEnd/>
          </a:ln>
          <a:effectLst>
            <a:outerShdw blurRad="63500" dist="107763" dir="13500000" algn="ctr" rotWithShape="0">
              <a:srgbClr val="00000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0495" name="Text Box 16"/>
          <p:cNvSpPr txBox="1">
            <a:spLocks noChangeArrowheads="1"/>
          </p:cNvSpPr>
          <p:nvPr/>
        </p:nvSpPr>
        <p:spPr bwMode="auto">
          <a:xfrm>
            <a:off x="7543800" y="4572000"/>
            <a:ext cx="1447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MORB, if present, will dominate any mix</a:t>
            </a:r>
            <a:endParaRPr lang="en-US" sz="2400">
              <a:latin typeface="Arial" charset="0"/>
            </a:endParaRPr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5334000" y="4648200"/>
            <a:ext cx="1981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500"/>
              <a:t>GAP</a:t>
            </a:r>
            <a:endParaRPr lang="en-US"/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4419600" y="1828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MORB</a:t>
            </a:r>
            <a:endParaRPr lang="en-US" sz="2400">
              <a:latin typeface="Arial" charset="0"/>
            </a:endParaRPr>
          </a:p>
        </p:txBody>
      </p:sp>
      <p:sp>
        <p:nvSpPr>
          <p:cNvPr id="59411" name="Rectangle 19"/>
          <p:cNvSpPr>
            <a:spLocks noChangeArrowheads="1"/>
          </p:cNvSpPr>
          <p:nvPr/>
        </p:nvSpPr>
        <p:spPr bwMode="auto">
          <a:xfrm>
            <a:off x="1752600" y="5486400"/>
            <a:ext cx="5715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2057400" y="5638800"/>
            <a:ext cx="52578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00">
                <a:latin typeface="Arial" charset="0"/>
              </a:rPr>
              <a:t>          Ambient or hotspot mantle</a:t>
            </a:r>
            <a:endParaRPr lang="en-US" sz="2400">
              <a:latin typeface="Arial" charset="0"/>
            </a:endParaRPr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 flipV="1">
            <a:off x="2667000" y="4876800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4" name="Line 22"/>
          <p:cNvSpPr>
            <a:spLocks noChangeShapeType="1"/>
          </p:cNvSpPr>
          <p:nvPr/>
        </p:nvSpPr>
        <p:spPr bwMode="auto">
          <a:xfrm>
            <a:off x="5257800" y="4876800"/>
            <a:ext cx="914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3124200" y="4876800"/>
            <a:ext cx="21336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6" grpId="0"/>
      <p:bldP spid="59407" grpId="0" animBg="1"/>
      <p:bldP spid="59409" grpId="0" animBg="1"/>
      <p:bldP spid="59411" grpId="0" animBg="1"/>
      <p:bldP spid="59412" grpId="0"/>
      <p:bldP spid="59413" grpId="0" animBg="1"/>
      <p:bldP spid="59414" grpId="0" animBg="1"/>
      <p:bldP spid="594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8200"/>
            <a:ext cx="68199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600200" y="2895600"/>
            <a:ext cx="5943600" cy="228600"/>
          </a:xfrm>
          <a:prstGeom prst="rect">
            <a:avLst/>
          </a:prstGeom>
          <a:gradFill rotWithShape="0">
            <a:gsLst>
              <a:gs pos="0">
                <a:schemeClr val="accent1">
                  <a:alpha val="25000"/>
                </a:schemeClr>
              </a:gs>
              <a:gs pos="100000">
                <a:schemeClr val="accent1">
                  <a:gamma/>
                  <a:shade val="46275"/>
                  <a:invGamma/>
                  <a:alpha val="4800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4572000" y="1219200"/>
            <a:ext cx="381000" cy="4343400"/>
          </a:xfrm>
          <a:prstGeom prst="rect">
            <a:avLst/>
          </a:prstGeom>
          <a:gradFill rotWithShape="0">
            <a:gsLst>
              <a:gs pos="0">
                <a:srgbClr val="FFFF66">
                  <a:alpha val="18999"/>
                </a:srgbClr>
              </a:gs>
              <a:gs pos="100000">
                <a:srgbClr val="B4B448">
                  <a:alpha val="45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228600" y="5791200"/>
            <a:ext cx="2438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00">
                <a:solidFill>
                  <a:srgbClr val="0000FF"/>
                </a:solidFill>
                <a:latin typeface="Arial" charset="0"/>
              </a:rPr>
              <a:t>Atmospheric/seawater contamination</a:t>
            </a:r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 rot="3757429">
            <a:off x="1333500" y="4914900"/>
            <a:ext cx="381000" cy="7620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2270125" y="476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endParaRPr lang="en-US" sz="2400">
              <a:latin typeface="Arial" charset="0"/>
            </a:endParaRPr>
          </a:p>
        </p:txBody>
      </p:sp>
      <p:sp>
        <p:nvSpPr>
          <p:cNvPr id="75784" name="AutoShape 8"/>
          <p:cNvSpPr>
            <a:spLocks noChangeArrowheads="1"/>
          </p:cNvSpPr>
          <p:nvPr/>
        </p:nvSpPr>
        <p:spPr bwMode="auto">
          <a:xfrm rot="3369816">
            <a:off x="5867400" y="1295400"/>
            <a:ext cx="457200" cy="762000"/>
          </a:xfrm>
          <a:prstGeom prst="upArrow">
            <a:avLst>
              <a:gd name="adj1" fmla="val 50000"/>
              <a:gd name="adj2" fmla="val 41667"/>
            </a:avLst>
          </a:prstGeom>
          <a:solidFill>
            <a:srgbClr val="66FFCC"/>
          </a:solidFill>
          <a:ln w="9525">
            <a:solidFill>
              <a:schemeClr val="hlink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6477000" y="2209800"/>
            <a:ext cx="1349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700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  <a:cs typeface="+mn-cs"/>
              </a:rPr>
              <a:t>Residual gases</a:t>
            </a:r>
            <a:endParaRPr lang="en-US" sz="1700">
              <a:solidFill>
                <a:schemeClr val="hlin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7832725" y="4286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endParaRPr lang="en-US" sz="2400">
              <a:latin typeface="Arial" charset="0"/>
            </a:endParaRPr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2057400" y="4724400"/>
            <a:ext cx="990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2133600" y="480060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solidFill>
                  <a:schemeClr val="hlink"/>
                </a:solidFill>
                <a:latin typeface="Arial" charset="0"/>
              </a:rPr>
              <a:t>vesicles</a:t>
            </a:r>
            <a:endParaRPr lang="en-US" sz="2400">
              <a:latin typeface="Arial" charset="0"/>
            </a:endParaRPr>
          </a:p>
        </p:txBody>
      </p:sp>
      <p:sp>
        <p:nvSpPr>
          <p:cNvPr id="75789" name="Rectangle 13"/>
          <p:cNvSpPr>
            <a:spLocks noChangeArrowheads="1"/>
          </p:cNvSpPr>
          <p:nvPr/>
        </p:nvSpPr>
        <p:spPr bwMode="auto">
          <a:xfrm>
            <a:off x="1752600" y="3505200"/>
            <a:ext cx="1371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1981200" y="3581400"/>
            <a:ext cx="1066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solidFill>
                  <a:srgbClr val="FF8000"/>
                </a:solidFill>
                <a:latin typeface="Arial" charset="0"/>
              </a:rPr>
              <a:t>Degassed gases</a:t>
            </a:r>
            <a:endParaRPr lang="en-US" sz="2400">
              <a:latin typeface="Arial" charset="0"/>
            </a:endParaRPr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3124200" y="4876800"/>
            <a:ext cx="1295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latin typeface="Arial" charset="0"/>
              </a:rPr>
              <a:t>Secondary trapped He</a:t>
            </a:r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3733800" y="4191000"/>
            <a:ext cx="6858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200">
                <a:solidFill>
                  <a:srgbClr val="FF8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  <a:cs typeface="+mn-cs"/>
              </a:rPr>
              <a:t>OIB</a:t>
            </a: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4953000" y="13716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  <a:cs typeface="+mn-cs"/>
              </a:rPr>
              <a:t>MORB</a:t>
            </a:r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304800" y="381000"/>
            <a:ext cx="86868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500">
                <a:solidFill>
                  <a:srgbClr val="FF0000"/>
                </a:solidFill>
                <a:latin typeface="Apple Chancery" charset="0"/>
              </a:rPr>
              <a:t>OIB is not extensively degassed; it is moderately contaminated</a:t>
            </a:r>
            <a:endParaRPr lang="en-US" sz="2400">
              <a:latin typeface="Arial" charset="0"/>
            </a:endParaRPr>
          </a:p>
        </p:txBody>
      </p:sp>
      <p:sp>
        <p:nvSpPr>
          <p:cNvPr id="75795" name="Rectangle 19"/>
          <p:cNvSpPr>
            <a:spLocks noChangeArrowheads="1"/>
          </p:cNvSpPr>
          <p:nvPr/>
        </p:nvSpPr>
        <p:spPr bwMode="auto">
          <a:xfrm>
            <a:off x="457200" y="838200"/>
            <a:ext cx="815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609600" y="7620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        Carbonatites: slab components?</a:t>
            </a:r>
            <a:endParaRPr lang="en-US" sz="2400">
              <a:latin typeface="Arial" charset="0"/>
            </a:endParaRPr>
          </a:p>
        </p:txBody>
      </p:sp>
      <p:sp>
        <p:nvSpPr>
          <p:cNvPr id="22548" name="Rectangle 21"/>
          <p:cNvSpPr>
            <a:spLocks noChangeArrowheads="1"/>
          </p:cNvSpPr>
          <p:nvPr/>
        </p:nvSpPr>
        <p:spPr bwMode="auto">
          <a:xfrm>
            <a:off x="5867400" y="3429000"/>
            <a:ext cx="16002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2"/>
          <p:cNvSpPr>
            <a:spLocks noChangeArrowheads="1"/>
          </p:cNvSpPr>
          <p:nvPr/>
        </p:nvSpPr>
        <p:spPr bwMode="auto">
          <a:xfrm>
            <a:off x="5943600" y="4191000"/>
            <a:ext cx="14478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/>
      <p:bldP spid="75782" grpId="0" animBg="1"/>
      <p:bldP spid="75784" grpId="0" animBg="1"/>
      <p:bldP spid="75785" grpId="0"/>
      <p:bldP spid="75787" grpId="0" animBg="1"/>
      <p:bldP spid="75788" grpId="0"/>
      <p:bldP spid="75789" grpId="0" animBg="1"/>
      <p:bldP spid="75790" grpId="0"/>
      <p:bldP spid="75791" grpId="0"/>
      <p:bldP spid="75791" grpId="1"/>
      <p:bldP spid="75792" grpId="0"/>
      <p:bldP spid="75793" grpId="0"/>
      <p:bldP spid="75794" grpId="0"/>
      <p:bldP spid="75795" grpId="0" animBg="1"/>
      <p:bldP spid="757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800"/>
            <a:ext cx="44958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600200" y="35052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R/Ra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2209800" y="43434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24</a:t>
            </a:r>
            <a:endParaRPr lang="en-US" sz="2400">
              <a:latin typeface="Arial" charset="0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2133600" y="2895600"/>
            <a:ext cx="609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latin typeface="Arial" charset="0"/>
              </a:rPr>
              <a:t>0.07</a:t>
            </a:r>
            <a:endParaRPr lang="en-US" sz="2400">
              <a:latin typeface="Arial" charset="0"/>
            </a:endParaRP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7010400" y="990600"/>
            <a:ext cx="18288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latin typeface="Arial" charset="0"/>
              </a:rPr>
              <a:t>Kola peninsula kimberlites &amp; carbonatites &amp; inclusions</a:t>
            </a:r>
            <a:endParaRPr lang="en-US" sz="2400">
              <a:latin typeface="Arial" charset="0"/>
            </a:endParaRPr>
          </a:p>
        </p:txBody>
      </p:sp>
      <p:sp>
        <p:nvSpPr>
          <p:cNvPr id="24582" name="Oval 7"/>
          <p:cNvSpPr>
            <a:spLocks noChangeArrowheads="1"/>
          </p:cNvSpPr>
          <p:nvPr/>
        </p:nvSpPr>
        <p:spPr bwMode="auto">
          <a:xfrm>
            <a:off x="2819400" y="4038600"/>
            <a:ext cx="1600200" cy="6096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6934200" y="3429000"/>
            <a:ext cx="16764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These are attributed to plumes but they are part of a continuum</a:t>
            </a:r>
            <a:endParaRPr lang="en-US" sz="2400">
              <a:latin typeface="Arial" charset="0"/>
            </a:endParaRPr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362200" y="4114800"/>
            <a:ext cx="3810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latin typeface="Arial" charset="0"/>
              </a:rPr>
              <a:t>7</a:t>
            </a:r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 flipH="1">
            <a:off x="4419600" y="3962400"/>
            <a:ext cx="25146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Text Box 11"/>
          <p:cNvSpPr txBox="1">
            <a:spLocks noChangeArrowheads="1"/>
          </p:cNvSpPr>
          <p:nvPr/>
        </p:nvSpPr>
        <p:spPr bwMode="auto">
          <a:xfrm>
            <a:off x="6934200" y="2438400"/>
            <a:ext cx="205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latin typeface="Arial" charset="0"/>
              </a:rPr>
              <a:t>U=18 to 0.1 ppm</a:t>
            </a:r>
            <a:endParaRPr lang="en-US" sz="2400">
              <a:latin typeface="Arial" charset="0"/>
            </a:endParaRPr>
          </a:p>
        </p:txBody>
      </p:sp>
      <p:sp>
        <p:nvSpPr>
          <p:cNvPr id="24587" name="Text Box 12"/>
          <p:cNvSpPr txBox="1">
            <a:spLocks noChangeArrowheads="1"/>
          </p:cNvSpPr>
          <p:nvPr/>
        </p:nvSpPr>
        <p:spPr bwMode="auto">
          <a:xfrm>
            <a:off x="7467600" y="5791200"/>
            <a:ext cx="121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Tolstikhin</a:t>
            </a:r>
            <a:endParaRPr lang="en-US" sz="2400">
              <a:latin typeface="Arial" charset="0"/>
            </a:endParaRP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1219200" y="457200"/>
            <a:ext cx="1752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High levels of </a:t>
            </a:r>
            <a:r>
              <a:rPr lang="en-US" sz="2400" baseline="30000">
                <a:solidFill>
                  <a:srgbClr val="0000FF"/>
                </a:solidFill>
                <a:latin typeface="Arial" charset="0"/>
              </a:rPr>
              <a:t>3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He</a:t>
            </a:r>
            <a:endParaRPr lang="en-US" sz="2400">
              <a:latin typeface="Arial" charset="0"/>
            </a:endParaRPr>
          </a:p>
        </p:txBody>
      </p:sp>
      <p:sp>
        <p:nvSpPr>
          <p:cNvPr id="185358" name="Rectangle 14"/>
          <p:cNvSpPr>
            <a:spLocks noChangeArrowheads="1"/>
          </p:cNvSpPr>
          <p:nvPr/>
        </p:nvSpPr>
        <p:spPr bwMode="auto">
          <a:xfrm>
            <a:off x="1828800" y="5334000"/>
            <a:ext cx="5486400" cy="1219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  <a:cs typeface="+mn-cs"/>
              </a:rPr>
              <a:t>These are grab samples from the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  <a:ea typeface="+mn-ea"/>
                <a:cs typeface="+mn-cs"/>
              </a:rPr>
              <a:t>shallow mantle</a:t>
            </a:r>
          </a:p>
        </p:txBody>
      </p:sp>
      <p:sp>
        <p:nvSpPr>
          <p:cNvPr id="24590" name="Line 15"/>
          <p:cNvSpPr>
            <a:spLocks noChangeShapeType="1"/>
          </p:cNvSpPr>
          <p:nvPr/>
        </p:nvSpPr>
        <p:spPr bwMode="auto">
          <a:xfrm flipV="1">
            <a:off x="2819400" y="838200"/>
            <a:ext cx="3733800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16"/>
          <p:cNvSpPr txBox="1">
            <a:spLocks noChangeArrowheads="1"/>
          </p:cNvSpPr>
          <p:nvPr/>
        </p:nvSpPr>
        <p:spPr bwMode="auto">
          <a:xfrm>
            <a:off x="4724400" y="4572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solidFill>
                  <a:srgbClr val="FF0000"/>
                </a:solidFill>
                <a:latin typeface="Arial" charset="0"/>
              </a:rPr>
              <a:t>Popping rock</a:t>
            </a:r>
            <a:endParaRPr lang="en-US" sz="2400">
              <a:latin typeface="Arial" charset="0"/>
            </a:endParaRPr>
          </a:p>
        </p:txBody>
      </p:sp>
      <p:sp>
        <p:nvSpPr>
          <p:cNvPr id="185361" name="Rectangle 17"/>
          <p:cNvSpPr>
            <a:spLocks noChangeArrowheads="1"/>
          </p:cNvSpPr>
          <p:nvPr/>
        </p:nvSpPr>
        <p:spPr bwMode="auto">
          <a:xfrm>
            <a:off x="2819400" y="1371600"/>
            <a:ext cx="3657600" cy="533400"/>
          </a:xfrm>
          <a:prstGeom prst="rect">
            <a:avLst/>
          </a:prstGeom>
          <a:gradFill rotWithShape="0">
            <a:gsLst>
              <a:gs pos="0">
                <a:schemeClr val="accent1">
                  <a:alpha val="20000"/>
                </a:schemeClr>
              </a:gs>
              <a:gs pos="50000">
                <a:schemeClr val="accent1">
                  <a:gamma/>
                  <a:shade val="76471"/>
                  <a:invGamma/>
                  <a:alpha val="56000"/>
                </a:schemeClr>
              </a:gs>
              <a:gs pos="100000">
                <a:schemeClr val="accent1">
                  <a:alpha val="2000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85362" name="Text Box 18"/>
          <p:cNvSpPr txBox="1">
            <a:spLocks noChangeArrowheads="1"/>
          </p:cNvSpPr>
          <p:nvPr/>
        </p:nvSpPr>
        <p:spPr bwMode="auto">
          <a:xfrm>
            <a:off x="3886200" y="1371600"/>
            <a:ext cx="6858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i="1">
                <a:latin typeface="Arial" charset="0"/>
              </a:rPr>
              <a:t>Most OIB</a:t>
            </a:r>
            <a:endParaRPr lang="en-US" sz="2400" i="1">
              <a:latin typeface="Arial" charset="0"/>
            </a:endParaRPr>
          </a:p>
        </p:txBody>
      </p:sp>
      <p:sp>
        <p:nvSpPr>
          <p:cNvPr id="185363" name="Rectangle 19"/>
          <p:cNvSpPr>
            <a:spLocks noChangeArrowheads="1"/>
          </p:cNvSpPr>
          <p:nvPr/>
        </p:nvSpPr>
        <p:spPr bwMode="auto">
          <a:xfrm>
            <a:off x="6705600" y="457200"/>
            <a:ext cx="2286000" cy="2590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364" name="Text Box 20"/>
          <p:cNvSpPr txBox="1">
            <a:spLocks noChangeArrowheads="1"/>
          </p:cNvSpPr>
          <p:nvPr/>
        </p:nvSpPr>
        <p:spPr bwMode="auto">
          <a:xfrm>
            <a:off x="6781800" y="609600"/>
            <a:ext cx="1828800" cy="18891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600">
                <a:latin typeface="+mn-lt"/>
                <a:ea typeface="+mn-ea"/>
                <a:cs typeface="+mn-cs"/>
              </a:rPr>
              <a:t>Because of their high </a:t>
            </a:r>
            <a:r>
              <a:rPr lang="en-US" sz="1600" baseline="30000">
                <a:latin typeface="+mn-lt"/>
                <a:ea typeface="+mn-ea"/>
                <a:cs typeface="+mn-cs"/>
              </a:rPr>
              <a:t>3</a:t>
            </a:r>
            <a:r>
              <a:rPr lang="en-US" sz="1600">
                <a:latin typeface="+mn-lt"/>
                <a:ea typeface="+mn-ea"/>
                <a:cs typeface="+mn-cs"/>
              </a:rPr>
              <a:t>He concentrations, MORB &amp; </a:t>
            </a:r>
            <a:r>
              <a:rPr lang="en-US" sz="1700">
                <a:solidFill>
                  <a:srgbClr val="FF3366"/>
                </a:solidFill>
                <a:latin typeface="+mn-lt"/>
                <a:ea typeface="+mn-ea"/>
                <a:cs typeface="+mn-cs"/>
              </a:rPr>
              <a:t>some carbonatites</a:t>
            </a:r>
            <a:r>
              <a:rPr lang="en-US" sz="1600">
                <a:latin typeface="+mn-lt"/>
                <a:ea typeface="+mn-ea"/>
                <a:cs typeface="+mn-cs"/>
              </a:rPr>
              <a:t> dominate any mixing</a:t>
            </a: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4596" name="Text Box 21"/>
          <p:cNvSpPr txBox="1">
            <a:spLocks noChangeArrowheads="1"/>
          </p:cNvSpPr>
          <p:nvPr/>
        </p:nvSpPr>
        <p:spPr bwMode="auto">
          <a:xfrm>
            <a:off x="1752600" y="12192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[</a:t>
            </a:r>
            <a:r>
              <a:rPr lang="en-US" sz="2000" baseline="30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He]</a:t>
            </a:r>
            <a:endParaRPr lang="en-US" sz="2400">
              <a:latin typeface="Arial" charset="0"/>
            </a:endParaRPr>
          </a:p>
        </p:txBody>
      </p:sp>
      <p:sp>
        <p:nvSpPr>
          <p:cNvPr id="24597" name="Text Box 22"/>
          <p:cNvSpPr txBox="1">
            <a:spLocks noChangeArrowheads="1"/>
          </p:cNvSpPr>
          <p:nvPr/>
        </p:nvSpPr>
        <p:spPr bwMode="auto">
          <a:xfrm>
            <a:off x="3810000" y="838200"/>
            <a:ext cx="685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300">
                <a:solidFill>
                  <a:srgbClr val="FF0000"/>
                </a:solidFill>
                <a:latin typeface="Arial" charset="0"/>
              </a:rPr>
              <a:t>MORB</a:t>
            </a:r>
            <a:endParaRPr lang="en-US" sz="2400">
              <a:latin typeface="Arial" charset="0"/>
            </a:endParaRPr>
          </a:p>
        </p:txBody>
      </p:sp>
      <p:sp>
        <p:nvSpPr>
          <p:cNvPr id="185367" name="Text Box 23"/>
          <p:cNvSpPr txBox="1">
            <a:spLocks noChangeArrowheads="1"/>
          </p:cNvSpPr>
          <p:nvPr/>
        </p:nvSpPr>
        <p:spPr bwMode="auto">
          <a:xfrm>
            <a:off x="304800" y="2743200"/>
            <a:ext cx="137160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00">
                <a:solidFill>
                  <a:srgbClr val="FF3366"/>
                </a:solidFill>
                <a:latin typeface="Arial" charset="0"/>
              </a:rPr>
              <a:t>Mantle xenoliths in carbonatites can have high R/Ra and [</a:t>
            </a:r>
            <a:r>
              <a:rPr lang="en-US" sz="1700" baseline="30000">
                <a:solidFill>
                  <a:srgbClr val="FF3366"/>
                </a:solidFill>
                <a:latin typeface="Arial" charset="0"/>
              </a:rPr>
              <a:t>3</a:t>
            </a:r>
            <a:r>
              <a:rPr lang="en-US" sz="1700">
                <a:solidFill>
                  <a:srgbClr val="FF3366"/>
                </a:solidFill>
                <a:latin typeface="Arial" charset="0"/>
              </a:rPr>
              <a:t>He]</a:t>
            </a:r>
            <a:endParaRPr lang="en-US" sz="2400">
              <a:latin typeface="Arial" charset="0"/>
            </a:endParaRPr>
          </a:p>
        </p:txBody>
      </p:sp>
      <p:sp>
        <p:nvSpPr>
          <p:cNvPr id="185368" name="Line 24"/>
          <p:cNvSpPr>
            <a:spLocks noChangeShapeType="1"/>
          </p:cNvSpPr>
          <p:nvPr/>
        </p:nvSpPr>
        <p:spPr bwMode="auto">
          <a:xfrm flipH="1" flipV="1">
            <a:off x="3048000" y="914400"/>
            <a:ext cx="3810000" cy="914400"/>
          </a:xfrm>
          <a:prstGeom prst="line">
            <a:avLst/>
          </a:prstGeom>
          <a:noFill/>
          <a:ln w="76200" cmpd="tri">
            <a:solidFill>
              <a:srgbClr val="FF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369" name="Text Box 25"/>
          <p:cNvSpPr txBox="1">
            <a:spLocks noChangeArrowheads="1"/>
          </p:cNvSpPr>
          <p:nvPr/>
        </p:nvSpPr>
        <p:spPr bwMode="auto">
          <a:xfrm>
            <a:off x="381000" y="4876800"/>
            <a:ext cx="15240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solidFill>
                  <a:srgbClr val="FF3366"/>
                </a:solidFill>
                <a:latin typeface="Arial Rounded MT Bold" charset="0"/>
              </a:rPr>
              <a:t>It is not true, as often asserted that all xenoliths are ~&lt; 8 R/Ra</a:t>
            </a:r>
            <a:endParaRPr lang="en-US" sz="2400">
              <a:latin typeface="Arial" charset="0"/>
            </a:endParaRPr>
          </a:p>
        </p:txBody>
      </p:sp>
      <p:sp>
        <p:nvSpPr>
          <p:cNvPr id="24601" name="Text Box 26"/>
          <p:cNvSpPr txBox="1">
            <a:spLocks noChangeArrowheads="1"/>
          </p:cNvSpPr>
          <p:nvPr/>
        </p:nvSpPr>
        <p:spPr bwMode="auto">
          <a:xfrm>
            <a:off x="3124200" y="2133600"/>
            <a:ext cx="2743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Most continental </a:t>
            </a:r>
            <a:r>
              <a:rPr lang="ja-JP" altLang="en-US" sz="1600">
                <a:solidFill>
                  <a:srgbClr val="FF0000"/>
                </a:solidFill>
                <a:latin typeface="Arial" charset="0"/>
              </a:rPr>
              <a:t>“</a:t>
            </a:r>
            <a:r>
              <a:rPr lang="en-US" altLang="ja-JP" sz="1600">
                <a:solidFill>
                  <a:srgbClr val="FF0000"/>
                </a:solidFill>
                <a:latin typeface="Arial" charset="0"/>
              </a:rPr>
              <a:t>plumes</a:t>
            </a:r>
            <a:r>
              <a:rPr lang="ja-JP" altLang="en-US" sz="1600">
                <a:solidFill>
                  <a:srgbClr val="FF0000"/>
                </a:solidFill>
                <a:latin typeface="Arial" charset="0"/>
              </a:rPr>
              <a:t>”</a:t>
            </a:r>
            <a:endParaRPr lang="en-US" sz="2400">
              <a:latin typeface="Arial" charset="0"/>
            </a:endParaRPr>
          </a:p>
        </p:txBody>
      </p:sp>
      <p:sp>
        <p:nvSpPr>
          <p:cNvPr id="24602" name="Rectangle 27"/>
          <p:cNvSpPr>
            <a:spLocks noChangeArrowheads="1"/>
          </p:cNvSpPr>
          <p:nvPr/>
        </p:nvSpPr>
        <p:spPr bwMode="auto">
          <a:xfrm>
            <a:off x="2819400" y="2133600"/>
            <a:ext cx="3657600" cy="381000"/>
          </a:xfrm>
          <a:prstGeom prst="rect">
            <a:avLst/>
          </a:prstGeom>
          <a:gradFill rotWithShape="0">
            <a:gsLst>
              <a:gs pos="0">
                <a:srgbClr val="FF0000">
                  <a:alpha val="7999"/>
                </a:srgbClr>
              </a:gs>
              <a:gs pos="100000">
                <a:srgbClr val="FF2828">
                  <a:alpha val="53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372" name="Text Box 28"/>
          <p:cNvSpPr txBox="1">
            <a:spLocks noChangeArrowheads="1"/>
          </p:cNvSpPr>
          <p:nvPr/>
        </p:nvSpPr>
        <p:spPr bwMode="auto">
          <a:xfrm>
            <a:off x="0" y="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MORB is gas rich!</a:t>
            </a: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1" grpId="0" animBg="1"/>
      <p:bldP spid="185362" grpId="0"/>
      <p:bldP spid="185363" grpId="0" animBg="1"/>
      <p:bldP spid="185364" grpId="0" animBg="1"/>
      <p:bldP spid="185367" grpId="0"/>
      <p:bldP spid="185368" grpId="0" animBg="1"/>
      <p:bldP spid="185369" grpId="0"/>
      <p:bldP spid="18537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Grp="1" noChangeAspect="1" noChangeArrowheads="1"/>
          </p:cNvPicPr>
          <p:nvPr>
            <p:ph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2800" y="3200400"/>
            <a:ext cx="3810000" cy="2514600"/>
          </a:xfrm>
        </p:spPr>
      </p:pic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1676400" y="609600"/>
          <a:ext cx="5487988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Document" r:id="rId6" imgW="5486400" imgH="3886200" progId="Word.Document.8">
                  <p:embed/>
                </p:oleObj>
              </mc:Choice>
              <mc:Fallback>
                <p:oleObj name="Document" r:id="rId6" imgW="5486400" imgH="3886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609600"/>
                        <a:ext cx="5487988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5562600" y="1828800"/>
            <a:ext cx="609600" cy="3276600"/>
          </a:xfrm>
          <a:prstGeom prst="rect">
            <a:avLst/>
          </a:prstGeom>
          <a:gradFill rotWithShape="0">
            <a:gsLst>
              <a:gs pos="0">
                <a:schemeClr val="accent1">
                  <a:alpha val="36000"/>
                </a:schemeClr>
              </a:gs>
              <a:gs pos="100000">
                <a:schemeClr val="accent1">
                  <a:gamma/>
                  <a:shade val="46275"/>
                  <a:invGamma/>
                  <a:alpha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25146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00">
                <a:latin typeface="Arial" charset="0"/>
              </a:rPr>
              <a:t>Highest </a:t>
            </a:r>
            <a:r>
              <a:rPr lang="en-US" sz="1700" baseline="30000">
                <a:latin typeface="Arial" charset="0"/>
              </a:rPr>
              <a:t>3</a:t>
            </a:r>
            <a:r>
              <a:rPr lang="en-US" sz="1700">
                <a:latin typeface="Arial" charset="0"/>
              </a:rPr>
              <a:t>He materials on Earth: popping rock, </a:t>
            </a:r>
            <a:r>
              <a:rPr lang="en-US" sz="1300">
                <a:latin typeface="Arial" charset="0"/>
              </a:rPr>
              <a:t>MORB,</a:t>
            </a:r>
            <a:r>
              <a:rPr lang="en-US" sz="1700">
                <a:latin typeface="Arial" charset="0"/>
              </a:rPr>
              <a:t> carbonatites, manganese nodules</a:t>
            </a:r>
            <a:endParaRPr lang="en-US" sz="2400">
              <a:latin typeface="Arial" charset="0"/>
            </a:endParaRPr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>
            <a:off x="2971800" y="4800600"/>
            <a:ext cx="274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3962400" y="3962400"/>
            <a:ext cx="457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>
                <a:latin typeface="Arial" charset="0"/>
              </a:rPr>
              <a:t>OIB</a:t>
            </a:r>
            <a:endParaRPr lang="en-US" sz="2400">
              <a:latin typeface="Arial" charset="0"/>
            </a:endParaRPr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5638800" y="37338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">
                <a:latin typeface="Arial" charset="0"/>
              </a:rPr>
              <a:t>MORB</a:t>
            </a:r>
            <a:endParaRPr lang="en-US" sz="2400">
              <a:latin typeface="Arial" charset="0"/>
            </a:endParaRP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6934200" y="3581400"/>
            <a:ext cx="1295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Hypothetical undegassed reservoir</a:t>
            </a:r>
            <a:endParaRPr lang="en-US" sz="2400">
              <a:latin typeface="Arial" charset="0"/>
            </a:endParaRPr>
          </a:p>
        </p:txBody>
      </p:sp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6934200" y="42672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Text Box 11"/>
          <p:cNvSpPr txBox="1">
            <a:spLocks noChangeArrowheads="1"/>
          </p:cNvSpPr>
          <p:nvPr/>
        </p:nvSpPr>
        <p:spPr bwMode="auto">
          <a:xfrm>
            <a:off x="7086600" y="2895600"/>
            <a:ext cx="1219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solidFill>
                  <a:schemeClr val="hlink"/>
                </a:solidFill>
                <a:latin typeface="Arial" charset="0"/>
              </a:rPr>
              <a:t>Highest 3He/4He</a:t>
            </a:r>
            <a:endParaRPr lang="en-US" sz="2400">
              <a:latin typeface="Arial" charset="0"/>
            </a:endParaRPr>
          </a:p>
        </p:txBody>
      </p:sp>
      <p:sp>
        <p:nvSpPr>
          <p:cNvPr id="26635" name="Line 12"/>
          <p:cNvSpPr>
            <a:spLocks noChangeShapeType="1"/>
          </p:cNvSpPr>
          <p:nvPr/>
        </p:nvSpPr>
        <p:spPr bwMode="auto">
          <a:xfrm flipH="1" flipV="1">
            <a:off x="6172200" y="3276600"/>
            <a:ext cx="914400" cy="76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Text Box 13"/>
          <p:cNvSpPr txBox="1">
            <a:spLocks noChangeArrowheads="1"/>
          </p:cNvSpPr>
          <p:nvPr/>
        </p:nvSpPr>
        <p:spPr bwMode="auto">
          <a:xfrm>
            <a:off x="5562600" y="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hlink"/>
                </a:solidFill>
                <a:latin typeface="Arial" charset="0"/>
              </a:rPr>
              <a:t>Highest 3He</a:t>
            </a:r>
            <a:endParaRPr lang="en-US" sz="2400">
              <a:latin typeface="Arial" charset="0"/>
            </a:endParaRPr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>
            <a:off x="6172200" y="381000"/>
            <a:ext cx="0" cy="28956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1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90600"/>
            <a:ext cx="5930900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50" name="Oval 3"/>
          <p:cNvSpPr>
            <a:spLocks noChangeArrowheads="1"/>
          </p:cNvSpPr>
          <p:nvPr/>
        </p:nvSpPr>
        <p:spPr bwMode="auto">
          <a:xfrm rot="-2609336">
            <a:off x="4960938" y="1433513"/>
            <a:ext cx="1262062" cy="2209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6934200" y="685800"/>
            <a:ext cx="18288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Gonnermann &amp; Mukhopadhyay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      with additions</a:t>
            </a:r>
            <a:endParaRPr lang="en-US" sz="2400">
              <a:latin typeface="Arial" charset="0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7543800" y="32766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MORB degassing</a:t>
            </a:r>
            <a:endParaRPr lang="en-US" sz="2400">
              <a:latin typeface="Arial" charset="0"/>
            </a:endParaRPr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 flipH="1" flipV="1">
            <a:off x="6248400" y="1143000"/>
            <a:ext cx="144780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2590800" y="426720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Seawater, air, trapped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exsolved gases</a:t>
            </a:r>
            <a:r>
              <a:rPr lang="en-US" sz="1600">
                <a:latin typeface="Arial" charset="0"/>
              </a:rPr>
              <a:t>, shallow mantle</a:t>
            </a:r>
            <a:endParaRPr lang="en-US" sz="2400">
              <a:latin typeface="Arial" charset="0"/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 flipV="1">
            <a:off x="2667000" y="1676400"/>
            <a:ext cx="1676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2743200" y="1828800"/>
            <a:ext cx="1066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100">
                <a:latin typeface="Arial" charset="0"/>
              </a:rPr>
              <a:t>mixing</a:t>
            </a:r>
            <a:endParaRPr lang="en-US" sz="2400">
              <a:latin typeface="Arial" charset="0"/>
            </a:endParaRPr>
          </a:p>
        </p:txBody>
      </p:sp>
      <p:sp>
        <p:nvSpPr>
          <p:cNvPr id="2057" name="Oval 10"/>
          <p:cNvSpPr>
            <a:spLocks noChangeArrowheads="1"/>
          </p:cNvSpPr>
          <p:nvPr/>
        </p:nvSpPr>
        <p:spPr bwMode="auto">
          <a:xfrm rot="3288595">
            <a:off x="3505200" y="2133600"/>
            <a:ext cx="990600" cy="2209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4419600" y="3505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OIB</a:t>
            </a:r>
            <a:endParaRPr lang="en-US" sz="2400">
              <a:latin typeface="Arial" charset="0"/>
            </a:endParaRPr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5943600" y="3505200"/>
            <a:ext cx="914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latin typeface="Arial" charset="0"/>
              </a:rPr>
              <a:t>Popping rock</a:t>
            </a:r>
            <a:endParaRPr lang="en-US" sz="2400">
              <a:latin typeface="Arial" charset="0"/>
            </a:endParaRPr>
          </a:p>
        </p:txBody>
      </p:sp>
      <p:sp>
        <p:nvSpPr>
          <p:cNvPr id="2060" name="Text Box 13"/>
          <p:cNvSpPr txBox="1">
            <a:spLocks noChangeArrowheads="1"/>
          </p:cNvSpPr>
          <p:nvPr/>
        </p:nvSpPr>
        <p:spPr bwMode="auto">
          <a:xfrm>
            <a:off x="4114800" y="2514600"/>
            <a:ext cx="609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solidFill>
                  <a:srgbClr val="FF0000"/>
                </a:solidFill>
                <a:latin typeface="Arial" charset="0"/>
              </a:rPr>
              <a:t>Loihi</a:t>
            </a:r>
            <a:endParaRPr lang="en-US" sz="2400">
              <a:latin typeface="Arial" charset="0"/>
            </a:endParaRPr>
          </a:p>
        </p:txBody>
      </p:sp>
      <p:sp>
        <p:nvSpPr>
          <p:cNvPr id="401422" name="Text Box 14"/>
          <p:cNvSpPr txBox="1">
            <a:spLocks noChangeArrowheads="1"/>
          </p:cNvSpPr>
          <p:nvPr/>
        </p:nvSpPr>
        <p:spPr bwMode="auto">
          <a:xfrm rot="3097881">
            <a:off x="5600700" y="20193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00">
                <a:latin typeface="Arial" charset="0"/>
              </a:rPr>
              <a:t>Retained or residual gas</a:t>
            </a:r>
            <a:endParaRPr lang="en-US" sz="2400">
              <a:latin typeface="Arial" charset="0"/>
            </a:endParaRPr>
          </a:p>
        </p:txBody>
      </p:sp>
      <p:sp>
        <p:nvSpPr>
          <p:cNvPr id="401423" name="Text Box 15"/>
          <p:cNvSpPr txBox="1">
            <a:spLocks noChangeArrowheads="1"/>
          </p:cNvSpPr>
          <p:nvPr/>
        </p:nvSpPr>
        <p:spPr bwMode="auto">
          <a:xfrm rot="-2084687">
            <a:off x="2819400" y="24384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latin typeface="Arial" charset="0"/>
              </a:rPr>
              <a:t>Expelled gas</a:t>
            </a:r>
            <a:endParaRPr lang="en-US" sz="2400">
              <a:latin typeface="Arial" charset="0"/>
            </a:endParaRPr>
          </a:p>
        </p:txBody>
      </p:sp>
      <p:sp>
        <p:nvSpPr>
          <p:cNvPr id="401424" name="Rectangle 16"/>
          <p:cNvSpPr>
            <a:spLocks noChangeArrowheads="1"/>
          </p:cNvSpPr>
          <p:nvPr/>
        </p:nvSpPr>
        <p:spPr bwMode="auto">
          <a:xfrm>
            <a:off x="1371600" y="5410200"/>
            <a:ext cx="64770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1425" name="Text Box 17"/>
          <p:cNvSpPr txBox="1">
            <a:spLocks noChangeArrowheads="1"/>
          </p:cNvSpPr>
          <p:nvPr/>
        </p:nvSpPr>
        <p:spPr bwMode="auto">
          <a:xfrm>
            <a:off x="533400" y="5638800"/>
            <a:ext cx="83058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latin typeface="Arial" charset="0"/>
              </a:rPr>
              <a:t>In the Canonical Model OIB contains residual gas. In the perisphere  model OIB picks up </a:t>
            </a:r>
            <a:r>
              <a:rPr lang="en-US" sz="2200">
                <a:solidFill>
                  <a:srgbClr val="FF0000"/>
                </a:solidFill>
                <a:latin typeface="Arial" charset="0"/>
              </a:rPr>
              <a:t>old exsolved gases plus air-like gas</a:t>
            </a: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65" name="AutoShape 18"/>
          <p:cNvSpPr>
            <a:spLocks noChangeArrowheads="1"/>
          </p:cNvSpPr>
          <p:nvPr/>
        </p:nvSpPr>
        <p:spPr bwMode="auto">
          <a:xfrm>
            <a:off x="762000" y="1295400"/>
            <a:ext cx="1371600" cy="6858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Rectangle 19"/>
          <p:cNvSpPr>
            <a:spLocks noChangeArrowheads="1"/>
          </p:cNvSpPr>
          <p:nvPr/>
        </p:nvSpPr>
        <p:spPr bwMode="auto">
          <a:xfrm rot="2732906">
            <a:off x="1301750" y="1560513"/>
            <a:ext cx="838200" cy="152400"/>
          </a:xfrm>
          <a:prstGeom prst="rect">
            <a:avLst/>
          </a:prstGeom>
          <a:gradFill rotWithShape="0">
            <a:gsLst>
              <a:gs pos="0">
                <a:srgbClr val="FFA0A0">
                  <a:alpha val="43999"/>
                </a:srgbClr>
              </a:gs>
              <a:gs pos="100000">
                <a:srgbClr val="FF0000">
                  <a:alpha val="10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AutoShape 20"/>
          <p:cNvSpPr>
            <a:spLocks noChangeArrowheads="1"/>
          </p:cNvSpPr>
          <p:nvPr/>
        </p:nvSpPr>
        <p:spPr bwMode="auto">
          <a:xfrm>
            <a:off x="1066800" y="1600200"/>
            <a:ext cx="762000" cy="381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21"/>
          <p:cNvSpPr txBox="1">
            <a:spLocks noChangeArrowheads="1"/>
          </p:cNvSpPr>
          <p:nvPr/>
        </p:nvSpPr>
        <p:spPr bwMode="auto">
          <a:xfrm>
            <a:off x="990600" y="21336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[</a:t>
            </a:r>
            <a:r>
              <a:rPr lang="en-US" baseline="3000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He]</a:t>
            </a:r>
            <a:endParaRPr lang="en-US" sz="2400">
              <a:latin typeface="Arial" charset="0"/>
            </a:endParaRPr>
          </a:p>
        </p:txBody>
      </p:sp>
      <p:sp>
        <p:nvSpPr>
          <p:cNvPr id="2069" name="Text Box 22"/>
          <p:cNvSpPr txBox="1">
            <a:spLocks noChangeArrowheads="1"/>
          </p:cNvSpPr>
          <p:nvPr/>
        </p:nvSpPr>
        <p:spPr bwMode="auto">
          <a:xfrm>
            <a:off x="914400" y="685800"/>
            <a:ext cx="53340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100">
                <a:solidFill>
                  <a:schemeClr val="accent2"/>
                </a:solidFill>
                <a:latin typeface="Arial" charset="0"/>
              </a:rPr>
              <a:t>Degassed MORB has more </a:t>
            </a:r>
            <a:r>
              <a:rPr lang="en-US" sz="2100" baseline="3000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en-US" sz="2100">
                <a:solidFill>
                  <a:schemeClr val="accent2"/>
                </a:solidFill>
                <a:latin typeface="Arial" charset="0"/>
              </a:rPr>
              <a:t>He than OIB</a:t>
            </a:r>
            <a:endParaRPr lang="en-US" sz="2400">
              <a:latin typeface="Arial" charset="0"/>
            </a:endParaRPr>
          </a:p>
        </p:txBody>
      </p:sp>
      <p:sp>
        <p:nvSpPr>
          <p:cNvPr id="2070" name="Line 23"/>
          <p:cNvSpPr>
            <a:spLocks noChangeShapeType="1"/>
          </p:cNvSpPr>
          <p:nvPr/>
        </p:nvSpPr>
        <p:spPr bwMode="auto">
          <a:xfrm flipH="1" flipV="1">
            <a:off x="1676400" y="1371600"/>
            <a:ext cx="38100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Line 24"/>
          <p:cNvSpPr>
            <a:spLocks noChangeShapeType="1"/>
          </p:cNvSpPr>
          <p:nvPr/>
        </p:nvSpPr>
        <p:spPr bwMode="auto">
          <a:xfrm flipV="1">
            <a:off x="838200" y="1371600"/>
            <a:ext cx="304800" cy="304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1433" name="Text Box 25"/>
          <p:cNvSpPr txBox="1">
            <a:spLocks noChangeArrowheads="1"/>
          </p:cNvSpPr>
          <p:nvPr/>
        </p:nvSpPr>
        <p:spPr bwMode="auto">
          <a:xfrm>
            <a:off x="304800" y="0"/>
            <a:ext cx="845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solidFill>
                  <a:srgbClr val="0000FF"/>
                </a:solidFill>
                <a:latin typeface="Arial" charset="0"/>
              </a:rPr>
              <a:t>In all variants of the standard model, OIB gases are considered to be the residue of massive degassing</a:t>
            </a:r>
            <a:endParaRPr lang="en-US" sz="21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073" name="Text Box 26"/>
          <p:cNvSpPr txBox="1">
            <a:spLocks noChangeArrowheads="1"/>
          </p:cNvSpPr>
          <p:nvPr/>
        </p:nvSpPr>
        <p:spPr bwMode="auto">
          <a:xfrm>
            <a:off x="838200" y="3048000"/>
            <a:ext cx="10668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 b="1" baseline="30000">
                <a:latin typeface="Arial" charset="0"/>
              </a:rPr>
              <a:t>3</a:t>
            </a:r>
            <a:r>
              <a:rPr lang="en-US" sz="1500" b="1">
                <a:latin typeface="Arial" charset="0"/>
              </a:rPr>
              <a:t>He/</a:t>
            </a:r>
            <a:r>
              <a:rPr lang="en-US" sz="1500" b="1" baseline="30000">
                <a:latin typeface="Arial" charset="0"/>
              </a:rPr>
              <a:t>22</a:t>
            </a:r>
            <a:r>
              <a:rPr lang="en-US" sz="1500" b="1">
                <a:latin typeface="Arial" charset="0"/>
              </a:rPr>
              <a:t>Ne</a:t>
            </a:r>
            <a:endParaRPr lang="en-US" sz="2400">
              <a:latin typeface="Arial" charset="0"/>
            </a:endParaRPr>
          </a:p>
        </p:txBody>
      </p:sp>
      <p:sp>
        <p:nvSpPr>
          <p:cNvPr id="2074" name="Text Box 27"/>
          <p:cNvSpPr txBox="1">
            <a:spLocks noChangeArrowheads="1"/>
          </p:cNvSpPr>
          <p:nvPr/>
        </p:nvSpPr>
        <p:spPr bwMode="auto">
          <a:xfrm>
            <a:off x="6400800" y="5105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 b="1" baseline="30000">
                <a:latin typeface="Arial" charset="0"/>
              </a:rPr>
              <a:t>3</a:t>
            </a:r>
            <a:r>
              <a:rPr lang="en-US" sz="1900" b="1">
                <a:latin typeface="Arial" charset="0"/>
              </a:rPr>
              <a:t>He</a:t>
            </a:r>
            <a:endParaRPr lang="en-US" sz="2400">
              <a:latin typeface="Arial" charset="0"/>
            </a:endParaRPr>
          </a:p>
        </p:txBody>
      </p:sp>
      <p:sp>
        <p:nvSpPr>
          <p:cNvPr id="401436" name="AutoShape 28"/>
          <p:cNvSpPr>
            <a:spLocks/>
          </p:cNvSpPr>
          <p:nvPr/>
        </p:nvSpPr>
        <p:spPr bwMode="auto">
          <a:xfrm rot="5400000">
            <a:off x="6210300" y="3162300"/>
            <a:ext cx="228600" cy="1828800"/>
          </a:xfrm>
          <a:prstGeom prst="rightBrace">
            <a:avLst>
              <a:gd name="adj1" fmla="val 66667"/>
              <a:gd name="adj2" fmla="val 50000"/>
            </a:avLst>
          </a:prstGeom>
          <a:noFill/>
          <a:ln w="57150">
            <a:solidFill>
              <a:srgbClr val="FF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1437" name="Text Box 29"/>
          <p:cNvSpPr txBox="1">
            <a:spLocks noChangeArrowheads="1"/>
          </p:cNvSpPr>
          <p:nvPr/>
        </p:nvSpPr>
        <p:spPr bwMode="auto">
          <a:xfrm>
            <a:off x="5715000" y="41910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2400">
                <a:solidFill>
                  <a:srgbClr val="FF3366"/>
                </a:solidFill>
                <a:latin typeface="Arial" charset="0"/>
              </a:rPr>
              <a:t>“</a:t>
            </a:r>
            <a:r>
              <a:rPr lang="en-US" altLang="ja-JP" sz="2400">
                <a:solidFill>
                  <a:srgbClr val="FF3366"/>
                </a:solidFill>
                <a:latin typeface="Arial" charset="0"/>
              </a:rPr>
              <a:t>the gap</a:t>
            </a:r>
            <a:r>
              <a:rPr lang="ja-JP" altLang="en-US" sz="2400">
                <a:solidFill>
                  <a:srgbClr val="FF3366"/>
                </a:solidFill>
                <a:latin typeface="Arial" charset="0"/>
              </a:rPr>
              <a:t>”</a:t>
            </a:r>
            <a:r>
              <a:rPr lang="en-US" altLang="ja-JP" sz="2400">
                <a:solidFill>
                  <a:srgbClr val="FF3366"/>
                </a:solidFill>
                <a:latin typeface="Arial" charset="0"/>
              </a:rPr>
              <a:t> paradox</a:t>
            </a:r>
            <a:endParaRPr lang="en-US" sz="2400">
              <a:latin typeface="Arial" charset="0"/>
            </a:endParaRPr>
          </a:p>
        </p:txBody>
      </p:sp>
      <p:sp>
        <p:nvSpPr>
          <p:cNvPr id="401438" name="Rectangle 30"/>
          <p:cNvSpPr>
            <a:spLocks noChangeArrowheads="1"/>
          </p:cNvSpPr>
          <p:nvPr/>
        </p:nvSpPr>
        <p:spPr bwMode="auto">
          <a:xfrm>
            <a:off x="5029200" y="1295400"/>
            <a:ext cx="2286000" cy="2209800"/>
          </a:xfrm>
          <a:prstGeom prst="rect">
            <a:avLst/>
          </a:prstGeom>
          <a:gradFill rotWithShape="0">
            <a:gsLst>
              <a:gs pos="0">
                <a:srgbClr val="FF3366">
                  <a:alpha val="15999"/>
                </a:srgbClr>
              </a:gs>
              <a:gs pos="100000">
                <a:srgbClr val="FF87A5">
                  <a:alpha val="43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8" name="Text Box 31"/>
          <p:cNvSpPr txBox="1">
            <a:spLocks noChangeArrowheads="1"/>
          </p:cNvSpPr>
          <p:nvPr/>
        </p:nvSpPr>
        <p:spPr bwMode="auto">
          <a:xfrm>
            <a:off x="5486400" y="2286000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solidFill>
                  <a:srgbClr val="FF0000"/>
                </a:solidFill>
                <a:latin typeface="Arial" charset="0"/>
              </a:rPr>
              <a:t>MORB</a:t>
            </a:r>
            <a:endParaRPr lang="en-US" sz="2400">
              <a:latin typeface="Arial" charset="0"/>
            </a:endParaRPr>
          </a:p>
        </p:txBody>
      </p:sp>
      <p:sp>
        <p:nvSpPr>
          <p:cNvPr id="2079" name="AutoShape 32"/>
          <p:cNvSpPr>
            <a:spLocks noChangeArrowheads="1"/>
          </p:cNvSpPr>
          <p:nvPr/>
        </p:nvSpPr>
        <p:spPr bwMode="auto">
          <a:xfrm>
            <a:off x="228600" y="5181600"/>
            <a:ext cx="3048000" cy="381000"/>
          </a:xfrm>
          <a:prstGeom prst="lef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Text Box 33"/>
          <p:cNvSpPr txBox="1">
            <a:spLocks noChangeArrowheads="1"/>
          </p:cNvSpPr>
          <p:nvPr/>
        </p:nvSpPr>
        <p:spPr bwMode="auto">
          <a:xfrm>
            <a:off x="457200" y="4191000"/>
            <a:ext cx="16764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solidFill>
                  <a:schemeClr val="accent2"/>
                </a:solidFill>
                <a:latin typeface="Arial" charset="0"/>
              </a:rPr>
              <a:t>W.Greenland</a:t>
            </a:r>
          </a:p>
          <a:p>
            <a:pPr>
              <a:spcBef>
                <a:spcPct val="50000"/>
              </a:spcBef>
            </a:pPr>
            <a:r>
              <a:rPr lang="en-US" sz="1900">
                <a:solidFill>
                  <a:schemeClr val="accent2"/>
                </a:solidFill>
                <a:latin typeface="Arial" charset="0"/>
              </a:rPr>
              <a:t>Baffin Bay</a:t>
            </a: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22" grpId="0"/>
      <p:bldP spid="401423" grpId="0"/>
      <p:bldP spid="401424" grpId="0" animBg="1"/>
      <p:bldP spid="401425" grpId="0"/>
      <p:bldP spid="401433" grpId="0"/>
      <p:bldP spid="401436" grpId="0" animBg="1"/>
      <p:bldP spid="401437" grpId="0"/>
      <p:bldP spid="4014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3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1700" cy="661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03459" name="Oval 3"/>
          <p:cNvSpPr>
            <a:spLocks noChangeArrowheads="1"/>
          </p:cNvSpPr>
          <p:nvPr/>
        </p:nvSpPr>
        <p:spPr bwMode="auto">
          <a:xfrm>
            <a:off x="7772400" y="3657600"/>
            <a:ext cx="533400" cy="533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60" name="Line 4"/>
          <p:cNvSpPr>
            <a:spLocks noChangeShapeType="1"/>
          </p:cNvSpPr>
          <p:nvPr/>
        </p:nvSpPr>
        <p:spPr bwMode="auto">
          <a:xfrm>
            <a:off x="7620000" y="1981200"/>
            <a:ext cx="3810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61" name="Text Box 5"/>
          <p:cNvSpPr txBox="1">
            <a:spLocks noChangeArrowheads="1"/>
          </p:cNvSpPr>
          <p:nvPr/>
        </p:nvSpPr>
        <p:spPr bwMode="auto">
          <a:xfrm>
            <a:off x="6705600" y="762000"/>
            <a:ext cx="1676400" cy="1154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300">
                <a:solidFill>
                  <a:srgbClr val="FF0000"/>
                </a:solidFill>
                <a:latin typeface="Arial" charset="0"/>
              </a:rPr>
              <a:t>High 3He/4He &amp; high 3He!</a:t>
            </a:r>
            <a:endParaRPr lang="en-US" sz="2400">
              <a:latin typeface="Arial" charset="0"/>
            </a:endParaRPr>
          </a:p>
        </p:txBody>
      </p:sp>
      <p:sp>
        <p:nvSpPr>
          <p:cNvPr id="403462" name="Text Box 6"/>
          <p:cNvSpPr txBox="1">
            <a:spLocks noChangeArrowheads="1"/>
          </p:cNvSpPr>
          <p:nvPr/>
        </p:nvSpPr>
        <p:spPr bwMode="auto">
          <a:xfrm>
            <a:off x="5257800" y="2286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carbonatites</a:t>
            </a:r>
          </a:p>
        </p:txBody>
      </p:sp>
      <p:sp>
        <p:nvSpPr>
          <p:cNvPr id="403463" name="Rectangle 7"/>
          <p:cNvSpPr>
            <a:spLocks noChangeArrowheads="1"/>
          </p:cNvSpPr>
          <p:nvPr/>
        </p:nvSpPr>
        <p:spPr bwMode="auto">
          <a:xfrm>
            <a:off x="6781800" y="3200400"/>
            <a:ext cx="990600" cy="114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64" name="Rectangle 8"/>
          <p:cNvSpPr>
            <a:spLocks noChangeArrowheads="1"/>
          </p:cNvSpPr>
          <p:nvPr/>
        </p:nvSpPr>
        <p:spPr bwMode="auto">
          <a:xfrm>
            <a:off x="0" y="7620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65" name="Oval 9"/>
          <p:cNvSpPr>
            <a:spLocks noChangeArrowheads="1"/>
          </p:cNvSpPr>
          <p:nvPr/>
        </p:nvSpPr>
        <p:spPr bwMode="auto">
          <a:xfrm>
            <a:off x="6705600" y="4267200"/>
            <a:ext cx="2057400" cy="533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66" name="Oval 10"/>
          <p:cNvSpPr>
            <a:spLocks noChangeArrowheads="1"/>
          </p:cNvSpPr>
          <p:nvPr/>
        </p:nvSpPr>
        <p:spPr bwMode="auto">
          <a:xfrm>
            <a:off x="2209800" y="228600"/>
            <a:ext cx="15240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67" name="Text Box 11"/>
          <p:cNvSpPr txBox="1">
            <a:spLocks noChangeArrowheads="1"/>
          </p:cNvSpPr>
          <p:nvPr/>
        </p:nvSpPr>
        <p:spPr bwMode="auto">
          <a:xfrm>
            <a:off x="304800" y="3581400"/>
            <a:ext cx="1447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Note large (10</a:t>
            </a:r>
            <a:r>
              <a:rPr lang="en-US" sz="1600" baseline="30000">
                <a:latin typeface="Arial" charset="0"/>
              </a:rPr>
              <a:t>3</a:t>
            </a:r>
            <a:r>
              <a:rPr lang="en-US" sz="1600">
                <a:latin typeface="Arial" charset="0"/>
              </a:rPr>
              <a:t>-10</a:t>
            </a:r>
            <a:r>
              <a:rPr lang="en-US" sz="1600" baseline="30000">
                <a:latin typeface="Arial" charset="0"/>
              </a:rPr>
              <a:t>4</a:t>
            </a:r>
            <a:r>
              <a:rPr lang="en-US" sz="1600">
                <a:latin typeface="Arial" charset="0"/>
              </a:rPr>
              <a:t>) range</a:t>
            </a:r>
            <a:endParaRPr lang="en-US" sz="2400">
              <a:latin typeface="Arial" charset="0"/>
            </a:endParaRPr>
          </a:p>
        </p:txBody>
      </p:sp>
      <p:sp>
        <p:nvSpPr>
          <p:cNvPr id="403468" name="Rectangle 12"/>
          <p:cNvSpPr>
            <a:spLocks noChangeArrowheads="1"/>
          </p:cNvSpPr>
          <p:nvPr/>
        </p:nvSpPr>
        <p:spPr bwMode="auto">
          <a:xfrm>
            <a:off x="304800" y="5181600"/>
            <a:ext cx="89916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69" name="Text Box 13"/>
          <p:cNvSpPr txBox="1">
            <a:spLocks noChangeArrowheads="1"/>
          </p:cNvSpPr>
          <p:nvPr/>
        </p:nvSpPr>
        <p:spPr bwMode="auto">
          <a:xfrm>
            <a:off x="838200" y="5257800"/>
            <a:ext cx="8077200" cy="9556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Carbonatites have </a:t>
            </a:r>
            <a:r>
              <a:rPr lang="en-US" sz="2800" baseline="30000">
                <a:latin typeface="Arial" charset="0"/>
              </a:rPr>
              <a:t>3</a:t>
            </a:r>
            <a:r>
              <a:rPr lang="en-US" sz="2800">
                <a:latin typeface="Arial" charset="0"/>
              </a:rPr>
              <a:t>He/</a:t>
            </a:r>
            <a:r>
              <a:rPr lang="en-US" sz="2800" baseline="30000">
                <a:latin typeface="Arial" charset="0"/>
              </a:rPr>
              <a:t>4</a:t>
            </a:r>
            <a:r>
              <a:rPr lang="en-US" sz="2800">
                <a:latin typeface="Arial" charset="0"/>
              </a:rPr>
              <a:t>He ratios that extend from 0.04 to </a:t>
            </a:r>
            <a:r>
              <a:rPr lang="en-US" sz="2800">
                <a:solidFill>
                  <a:srgbClr val="FF3366"/>
                </a:solidFill>
                <a:latin typeface="Arial" charset="0"/>
              </a:rPr>
              <a:t>39 Ra</a:t>
            </a:r>
            <a:r>
              <a:rPr lang="en-US" sz="2800">
                <a:latin typeface="Arial" charset="0"/>
              </a:rPr>
              <a:t> &amp; average  9 </a:t>
            </a:r>
            <a:r>
              <a:rPr lang="en-US" sz="2300">
                <a:latin typeface="Arial" charset="0"/>
              </a:rPr>
              <a:t>+/-</a:t>
            </a:r>
            <a:r>
              <a:rPr lang="en-US" sz="2800">
                <a:latin typeface="Arial" charset="0"/>
              </a:rPr>
              <a:t> 14 Ra!</a:t>
            </a:r>
          </a:p>
        </p:txBody>
      </p:sp>
      <p:sp>
        <p:nvSpPr>
          <p:cNvPr id="403470" name="Text Box 14"/>
          <p:cNvSpPr txBox="1">
            <a:spLocks noChangeArrowheads="1"/>
          </p:cNvSpPr>
          <p:nvPr/>
        </p:nvSpPr>
        <p:spPr bwMode="auto">
          <a:xfrm>
            <a:off x="0" y="0"/>
            <a:ext cx="1828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100">
                <a:latin typeface="Arial" charset="0"/>
              </a:rPr>
              <a:t>Tolstikhin</a:t>
            </a:r>
            <a:endParaRPr lang="en-US" sz="2400">
              <a:latin typeface="Arial" charset="0"/>
            </a:endParaRPr>
          </a:p>
        </p:txBody>
      </p:sp>
      <p:sp>
        <p:nvSpPr>
          <p:cNvPr id="4110" name="Rectangle 15"/>
          <p:cNvSpPr>
            <a:spLocks noChangeArrowheads="1"/>
          </p:cNvSpPr>
          <p:nvPr/>
        </p:nvSpPr>
        <p:spPr bwMode="auto">
          <a:xfrm>
            <a:off x="4953000" y="32766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HIMU</a:t>
            </a:r>
          </a:p>
        </p:txBody>
      </p:sp>
      <p:sp>
        <p:nvSpPr>
          <p:cNvPr id="403472" name="Line 16"/>
          <p:cNvSpPr>
            <a:spLocks noChangeShapeType="1"/>
          </p:cNvSpPr>
          <p:nvPr/>
        </p:nvSpPr>
        <p:spPr bwMode="auto">
          <a:xfrm>
            <a:off x="1371600" y="6096000"/>
            <a:ext cx="80772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3473" name="Line 17"/>
          <p:cNvSpPr>
            <a:spLocks noChangeShapeType="1"/>
          </p:cNvSpPr>
          <p:nvPr/>
        </p:nvSpPr>
        <p:spPr bwMode="auto">
          <a:xfrm>
            <a:off x="685800" y="6324600"/>
            <a:ext cx="3962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AutoShape 18"/>
          <p:cNvSpPr>
            <a:spLocks noChangeArrowheads="1"/>
          </p:cNvSpPr>
          <p:nvPr/>
        </p:nvSpPr>
        <p:spPr bwMode="auto">
          <a:xfrm>
            <a:off x="457200" y="533400"/>
            <a:ext cx="1447800" cy="1295400"/>
          </a:xfrm>
          <a:prstGeom prst="rtTriangle">
            <a:avLst/>
          </a:pr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path path="rect">
              <a:fillToRect l="100000" t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Text Box 19"/>
          <p:cNvSpPr txBox="1">
            <a:spLocks noChangeArrowheads="1"/>
          </p:cNvSpPr>
          <p:nvPr/>
        </p:nvSpPr>
        <p:spPr bwMode="auto">
          <a:xfrm>
            <a:off x="685800" y="190500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[</a:t>
            </a:r>
            <a:r>
              <a:rPr lang="en-US" sz="2000" baseline="3000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He]</a:t>
            </a:r>
            <a:endParaRPr lang="en-US" sz="2400">
              <a:latin typeface="Arial" charset="0"/>
            </a:endParaRPr>
          </a:p>
        </p:txBody>
      </p:sp>
      <p:sp>
        <p:nvSpPr>
          <p:cNvPr id="4115" name="Text Box 20"/>
          <p:cNvSpPr txBox="1">
            <a:spLocks noChangeArrowheads="1"/>
          </p:cNvSpPr>
          <p:nvPr/>
        </p:nvSpPr>
        <p:spPr bwMode="auto">
          <a:xfrm>
            <a:off x="5943600" y="41148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3366"/>
                </a:solidFill>
                <a:latin typeface="Arial" charset="0"/>
              </a:rPr>
              <a:t>Loihi</a:t>
            </a:r>
            <a:endParaRPr lang="en-US" sz="2400">
              <a:latin typeface="Arial" charset="0"/>
            </a:endParaRPr>
          </a:p>
        </p:txBody>
      </p:sp>
      <p:sp>
        <p:nvSpPr>
          <p:cNvPr id="403477" name="AutoShape 21"/>
          <p:cNvSpPr>
            <a:spLocks noChangeArrowheads="1"/>
          </p:cNvSpPr>
          <p:nvPr/>
        </p:nvSpPr>
        <p:spPr bwMode="auto">
          <a:xfrm>
            <a:off x="2590800" y="4038600"/>
            <a:ext cx="1371600" cy="228600"/>
          </a:xfrm>
          <a:prstGeom prst="leftArrow">
            <a:avLst>
              <a:gd name="adj1" fmla="val 50000"/>
              <a:gd name="adj2" fmla="val 1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3478" name="Text Box 22"/>
          <p:cNvSpPr txBox="1">
            <a:spLocks noChangeArrowheads="1"/>
          </p:cNvSpPr>
          <p:nvPr/>
        </p:nvSpPr>
        <p:spPr bwMode="auto">
          <a:xfrm>
            <a:off x="2514600" y="4267200"/>
            <a:ext cx="1752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1500">
                <a:solidFill>
                  <a:srgbClr val="FF0000"/>
                </a:solidFill>
                <a:latin typeface="Arial" charset="0"/>
              </a:rPr>
              <a:t>“</a:t>
            </a:r>
            <a:r>
              <a:rPr lang="en-US" altLang="ja-JP" sz="1500">
                <a:solidFill>
                  <a:srgbClr val="FF0000"/>
                </a:solidFill>
                <a:latin typeface="Arial" charset="0"/>
              </a:rPr>
              <a:t>plume-magmas</a:t>
            </a:r>
            <a:r>
              <a:rPr lang="ja-JP" altLang="en-US" sz="1500">
                <a:solidFill>
                  <a:srgbClr val="FF0000"/>
                </a:solidFill>
                <a:latin typeface="Arial" charset="0"/>
              </a:rPr>
              <a:t>”</a:t>
            </a:r>
            <a:r>
              <a:rPr lang="en-US" altLang="ja-JP" sz="1500">
                <a:solidFill>
                  <a:srgbClr val="FF0000"/>
                </a:solidFill>
                <a:latin typeface="Arial" charset="0"/>
              </a:rPr>
              <a:t>, (e.g. Djibouti)</a:t>
            </a:r>
            <a:endParaRPr lang="en-US" sz="2400">
              <a:latin typeface="Arial" charset="0"/>
            </a:endParaRPr>
          </a:p>
        </p:txBody>
      </p:sp>
      <p:sp>
        <p:nvSpPr>
          <p:cNvPr id="4118" name="Line 23"/>
          <p:cNvSpPr>
            <a:spLocks noChangeShapeType="1"/>
          </p:cNvSpPr>
          <p:nvPr/>
        </p:nvSpPr>
        <p:spPr bwMode="auto">
          <a:xfrm>
            <a:off x="4343400" y="3352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Line 24"/>
          <p:cNvSpPr>
            <a:spLocks noChangeShapeType="1"/>
          </p:cNvSpPr>
          <p:nvPr/>
        </p:nvSpPr>
        <p:spPr bwMode="auto">
          <a:xfrm>
            <a:off x="3657600" y="28956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Line 25"/>
          <p:cNvSpPr>
            <a:spLocks noChangeShapeType="1"/>
          </p:cNvSpPr>
          <p:nvPr/>
        </p:nvSpPr>
        <p:spPr bwMode="auto">
          <a:xfrm>
            <a:off x="2057400" y="4876800"/>
            <a:ext cx="0" cy="4572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Text Box 26"/>
          <p:cNvSpPr txBox="1">
            <a:spLocks noChangeArrowheads="1"/>
          </p:cNvSpPr>
          <p:nvPr/>
        </p:nvSpPr>
        <p:spPr bwMode="auto">
          <a:xfrm>
            <a:off x="1524000" y="49530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air</a:t>
            </a: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0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0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9" grpId="0" animBg="1"/>
      <p:bldP spid="403460" grpId="0" animBg="1"/>
      <p:bldP spid="403461" grpId="0" animBg="1"/>
      <p:bldP spid="403462" grpId="0"/>
      <p:bldP spid="403463" grpId="0" animBg="1"/>
      <p:bldP spid="403464" grpId="0" animBg="1"/>
      <p:bldP spid="403465" grpId="0" animBg="1"/>
      <p:bldP spid="403465" grpId="1" animBg="1"/>
      <p:bldP spid="403466" grpId="0" animBg="1"/>
      <p:bldP spid="403466" grpId="1" animBg="1"/>
      <p:bldP spid="403467" grpId="0"/>
      <p:bldP spid="403467" grpId="1"/>
      <p:bldP spid="403468" grpId="0" animBg="1"/>
      <p:bldP spid="403469" grpId="0" animBg="1"/>
      <p:bldP spid="403470" grpId="0"/>
      <p:bldP spid="403472" grpId="0" animBg="1"/>
      <p:bldP spid="403473" grpId="0" animBg="1"/>
      <p:bldP spid="403477" grpId="0" animBg="1"/>
      <p:bldP spid="4034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0600" y="-685800"/>
            <a:ext cx="9715500" cy="783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146" name="Oval 4"/>
          <p:cNvSpPr>
            <a:spLocks noChangeArrowheads="1"/>
          </p:cNvSpPr>
          <p:nvPr/>
        </p:nvSpPr>
        <p:spPr bwMode="auto">
          <a:xfrm rot="-2690036">
            <a:off x="2601913" y="3902075"/>
            <a:ext cx="1277937" cy="268288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4800600" y="4572000"/>
            <a:ext cx="990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latin typeface="Arial" charset="0"/>
              </a:rPr>
              <a:t>MORB</a:t>
            </a:r>
            <a:endParaRPr lang="en-US" sz="2400">
              <a:latin typeface="Arial" charset="0"/>
            </a:endParaRP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 flipH="1" flipV="1">
            <a:off x="3429000" y="4495800"/>
            <a:ext cx="1371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6477000" y="57150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Meibom</a:t>
            </a:r>
          </a:p>
        </p:txBody>
      </p:sp>
      <p:sp>
        <p:nvSpPr>
          <p:cNvPr id="154632" name="Oval 8"/>
          <p:cNvSpPr>
            <a:spLocks noChangeArrowheads="1"/>
          </p:cNvSpPr>
          <p:nvPr/>
        </p:nvSpPr>
        <p:spPr bwMode="auto">
          <a:xfrm rot="2731689">
            <a:off x="4800600" y="685800"/>
            <a:ext cx="685800" cy="35814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6477000" y="2133600"/>
            <a:ext cx="13716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1700">
                <a:solidFill>
                  <a:srgbClr val="FF0000"/>
                </a:solidFill>
                <a:latin typeface="Arial" charset="0"/>
              </a:rPr>
              <a:t>“</a:t>
            </a:r>
            <a:r>
              <a:rPr lang="en-US" altLang="ja-JP" sz="1700">
                <a:solidFill>
                  <a:srgbClr val="FF0000"/>
                </a:solidFill>
                <a:latin typeface="Arial" charset="0"/>
              </a:rPr>
              <a:t>High</a:t>
            </a:r>
            <a:r>
              <a:rPr lang="ja-JP" altLang="en-US" sz="1700">
                <a:solidFill>
                  <a:srgbClr val="FF0000"/>
                </a:solidFill>
                <a:latin typeface="Arial" charset="0"/>
              </a:rPr>
              <a:t>”</a:t>
            </a:r>
            <a:r>
              <a:rPr lang="en-US" altLang="ja-JP" sz="1700">
                <a:solidFill>
                  <a:srgbClr val="FF0000"/>
                </a:solidFill>
                <a:latin typeface="Arial" charset="0"/>
              </a:rPr>
              <a:t> R/Ra basalts extend down to MORB</a:t>
            </a:r>
            <a:endParaRPr lang="en-US" sz="2400">
              <a:latin typeface="Arial" charset="0"/>
            </a:endParaRPr>
          </a:p>
        </p:txBody>
      </p:sp>
      <p:sp>
        <p:nvSpPr>
          <p:cNvPr id="154634" name="Line 10"/>
          <p:cNvSpPr>
            <a:spLocks noChangeShapeType="1"/>
          </p:cNvSpPr>
          <p:nvPr/>
        </p:nvSpPr>
        <p:spPr bwMode="auto">
          <a:xfrm flipH="1">
            <a:off x="5334000" y="2438400"/>
            <a:ext cx="1143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5" name="Oval 11"/>
          <p:cNvSpPr>
            <a:spLocks noChangeArrowheads="1"/>
          </p:cNvSpPr>
          <p:nvPr/>
        </p:nvSpPr>
        <p:spPr bwMode="auto">
          <a:xfrm rot="2521803">
            <a:off x="2209800" y="4495800"/>
            <a:ext cx="304800" cy="762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6" name="Text Box 12"/>
          <p:cNvSpPr txBox="1">
            <a:spLocks noChangeArrowheads="1"/>
          </p:cNvSpPr>
          <p:nvPr/>
        </p:nvSpPr>
        <p:spPr bwMode="auto">
          <a:xfrm>
            <a:off x="152400" y="5257800"/>
            <a:ext cx="17526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1900">
                <a:solidFill>
                  <a:srgbClr val="000000"/>
                </a:solidFill>
                <a:latin typeface="Arial" charset="0"/>
              </a:rPr>
              <a:t>“</a:t>
            </a:r>
            <a:r>
              <a:rPr lang="en-US" altLang="ja-JP" sz="1900">
                <a:solidFill>
                  <a:srgbClr val="000000"/>
                </a:solidFill>
                <a:latin typeface="Arial" charset="0"/>
              </a:rPr>
              <a:t>Low</a:t>
            </a:r>
            <a:r>
              <a:rPr lang="ja-JP" altLang="en-US" sz="1900">
                <a:solidFill>
                  <a:srgbClr val="000000"/>
                </a:solidFill>
                <a:latin typeface="Arial" charset="0"/>
              </a:rPr>
              <a:t>”</a:t>
            </a:r>
            <a:r>
              <a:rPr lang="en-US" altLang="ja-JP" sz="1900">
                <a:solidFill>
                  <a:srgbClr val="000000"/>
                </a:solidFill>
                <a:latin typeface="Arial" charset="0"/>
              </a:rPr>
              <a:t> R/Ra extend up to MORB</a:t>
            </a:r>
            <a:endParaRPr lang="en-US" sz="2400">
              <a:latin typeface="Arial" charset="0"/>
            </a:endParaRPr>
          </a:p>
        </p:txBody>
      </p:sp>
      <p:sp>
        <p:nvSpPr>
          <p:cNvPr id="154637" name="Line 13"/>
          <p:cNvSpPr>
            <a:spLocks noChangeShapeType="1"/>
          </p:cNvSpPr>
          <p:nvPr/>
        </p:nvSpPr>
        <p:spPr bwMode="auto">
          <a:xfrm flipV="1">
            <a:off x="1600200" y="510540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8" name="Rectangle 14"/>
          <p:cNvSpPr>
            <a:spLocks noChangeArrowheads="1"/>
          </p:cNvSpPr>
          <p:nvPr/>
        </p:nvSpPr>
        <p:spPr bwMode="auto">
          <a:xfrm>
            <a:off x="3200400" y="5562600"/>
            <a:ext cx="1905000" cy="457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9" name="Rectangle 15"/>
          <p:cNvSpPr>
            <a:spLocks noChangeArrowheads="1"/>
          </p:cNvSpPr>
          <p:nvPr/>
        </p:nvSpPr>
        <p:spPr bwMode="auto">
          <a:xfrm>
            <a:off x="685800" y="2590800"/>
            <a:ext cx="533400" cy="1752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0" name="Line 16"/>
          <p:cNvSpPr>
            <a:spLocks noChangeShapeType="1"/>
          </p:cNvSpPr>
          <p:nvPr/>
        </p:nvSpPr>
        <p:spPr bwMode="auto">
          <a:xfrm>
            <a:off x="4191000" y="1066800"/>
            <a:ext cx="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2" name="Text Box 18"/>
          <p:cNvSpPr txBox="1">
            <a:spLocks noChangeArrowheads="1"/>
          </p:cNvSpPr>
          <p:nvPr/>
        </p:nvSpPr>
        <p:spPr bwMode="auto">
          <a:xfrm>
            <a:off x="6781800" y="685800"/>
            <a:ext cx="9144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00">
                <a:solidFill>
                  <a:schemeClr val="bg2"/>
                </a:solidFill>
                <a:latin typeface="Arial" charset="0"/>
              </a:rPr>
              <a:t>Very few </a:t>
            </a:r>
            <a:r>
              <a:rPr lang="en-US" sz="1700" baseline="30000">
                <a:solidFill>
                  <a:schemeClr val="bg2"/>
                </a:solidFill>
                <a:latin typeface="Arial" charset="0"/>
              </a:rPr>
              <a:t>3</a:t>
            </a:r>
            <a:r>
              <a:rPr lang="en-US" sz="1700">
                <a:solidFill>
                  <a:schemeClr val="bg2"/>
                </a:solidFill>
                <a:latin typeface="Arial" charset="0"/>
              </a:rPr>
              <a:t>He atoms</a:t>
            </a:r>
            <a:endParaRPr lang="en-US" sz="2400">
              <a:latin typeface="Arial" charset="0"/>
            </a:endParaRPr>
          </a:p>
        </p:txBody>
      </p:sp>
      <p:sp>
        <p:nvSpPr>
          <p:cNvPr id="154643" name="Text Box 19"/>
          <p:cNvSpPr txBox="1">
            <a:spLocks noChangeArrowheads="1"/>
          </p:cNvSpPr>
          <p:nvPr/>
        </p:nvSpPr>
        <p:spPr bwMode="auto">
          <a:xfrm>
            <a:off x="4267200" y="609600"/>
            <a:ext cx="1219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 baseline="3000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sz="1900">
                <a:solidFill>
                  <a:srgbClr val="FF0000"/>
                </a:solidFill>
                <a:latin typeface="Arial" charset="0"/>
              </a:rPr>
              <a:t>He/</a:t>
            </a:r>
            <a:r>
              <a:rPr lang="en-US" sz="1900" baseline="30000">
                <a:solidFill>
                  <a:srgbClr val="FF0000"/>
                </a:solidFill>
                <a:latin typeface="Arial" charset="0"/>
              </a:rPr>
              <a:t>4</a:t>
            </a:r>
            <a:r>
              <a:rPr lang="en-US" sz="1900">
                <a:solidFill>
                  <a:srgbClr val="FF0000"/>
                </a:solidFill>
                <a:latin typeface="Arial" charset="0"/>
              </a:rPr>
              <a:t>He</a:t>
            </a:r>
            <a:endParaRPr lang="en-US" sz="2400">
              <a:latin typeface="Arial" charset="0"/>
            </a:endParaRPr>
          </a:p>
        </p:txBody>
      </p:sp>
      <p:sp>
        <p:nvSpPr>
          <p:cNvPr id="154644" name="Line 20"/>
          <p:cNvSpPr>
            <a:spLocks noChangeShapeType="1"/>
          </p:cNvSpPr>
          <p:nvPr/>
        </p:nvSpPr>
        <p:spPr bwMode="auto">
          <a:xfrm flipH="1" flipV="1">
            <a:off x="2895600" y="1295400"/>
            <a:ext cx="35814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Text Box 22"/>
          <p:cNvSpPr txBox="1">
            <a:spLocks noChangeArrowheads="1"/>
          </p:cNvSpPr>
          <p:nvPr/>
        </p:nvSpPr>
        <p:spPr bwMode="auto">
          <a:xfrm>
            <a:off x="1600200" y="4419600"/>
            <a:ext cx="685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300">
                <a:solidFill>
                  <a:srgbClr val="FF0000"/>
                </a:solidFill>
                <a:latin typeface="Arial" charset="0"/>
              </a:rPr>
              <a:t>HIMU</a:t>
            </a:r>
            <a:endParaRPr lang="en-US" sz="2400">
              <a:latin typeface="Arial" charset="0"/>
            </a:endParaRPr>
          </a:p>
        </p:txBody>
      </p:sp>
      <p:sp>
        <p:nvSpPr>
          <p:cNvPr id="6163" name="Text Box 23"/>
          <p:cNvSpPr txBox="1">
            <a:spLocks noChangeArrowheads="1"/>
          </p:cNvSpPr>
          <p:nvPr/>
        </p:nvSpPr>
        <p:spPr bwMode="auto">
          <a:xfrm>
            <a:off x="6781800" y="381000"/>
            <a:ext cx="10668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solidFill>
                  <a:srgbClr val="FF0000"/>
                </a:solidFill>
                <a:latin typeface="Arial" charset="0"/>
              </a:rPr>
              <a:t>FOZO</a:t>
            </a:r>
            <a:endParaRPr lang="en-US" sz="2400">
              <a:latin typeface="Arial" charset="0"/>
            </a:endParaRPr>
          </a:p>
        </p:txBody>
      </p:sp>
      <p:sp>
        <p:nvSpPr>
          <p:cNvPr id="154650" name="Line 26"/>
          <p:cNvSpPr>
            <a:spLocks noChangeShapeType="1"/>
          </p:cNvSpPr>
          <p:nvPr/>
        </p:nvSpPr>
        <p:spPr bwMode="auto">
          <a:xfrm flipH="1" flipV="1">
            <a:off x="1295400" y="4038600"/>
            <a:ext cx="3505200" cy="685800"/>
          </a:xfrm>
          <a:prstGeom prst="line">
            <a:avLst/>
          </a:prstGeom>
          <a:noFill/>
          <a:ln w="76200" cmpd="tri">
            <a:solidFill>
              <a:srgbClr val="FF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Text Box 31"/>
          <p:cNvSpPr txBox="1">
            <a:spLocks noChangeArrowheads="1"/>
          </p:cNvSpPr>
          <p:nvPr/>
        </p:nvSpPr>
        <p:spPr bwMode="auto">
          <a:xfrm>
            <a:off x="228600" y="-381000"/>
            <a:ext cx="3276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latin typeface="American Typewriter" charset="0"/>
              </a:rPr>
              <a:t>VARIANCE PARADOX</a:t>
            </a: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1" grpId="0"/>
      <p:bldP spid="154632" grpId="0" animBg="1"/>
      <p:bldP spid="154633" grpId="0"/>
      <p:bldP spid="154634" grpId="0" animBg="1"/>
      <p:bldP spid="154635" grpId="0" animBg="1"/>
      <p:bldP spid="154636" grpId="0"/>
      <p:bldP spid="154637" grpId="0" animBg="1"/>
      <p:bldP spid="154638" grpId="0" animBg="1"/>
      <p:bldP spid="154639" grpId="0" animBg="1"/>
      <p:bldP spid="154640" grpId="0" animBg="1"/>
      <p:bldP spid="154642" grpId="0"/>
      <p:bldP spid="154643" grpId="0"/>
      <p:bldP spid="154644" grpId="0" animBg="1"/>
      <p:bldP spid="1546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0600" y="-685800"/>
            <a:ext cx="9715500" cy="783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546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304800"/>
            <a:ext cx="48006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195" name="Oval 4"/>
          <p:cNvSpPr>
            <a:spLocks noChangeArrowheads="1"/>
          </p:cNvSpPr>
          <p:nvPr/>
        </p:nvSpPr>
        <p:spPr bwMode="auto">
          <a:xfrm rot="-2690036">
            <a:off x="2601913" y="3902075"/>
            <a:ext cx="1277937" cy="268288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4800600" y="4572000"/>
            <a:ext cx="990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latin typeface="Arial" charset="0"/>
              </a:rPr>
              <a:t>MORB</a:t>
            </a:r>
            <a:endParaRPr lang="en-US" sz="2400">
              <a:latin typeface="Arial" charset="0"/>
            </a:endParaRP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 flipV="1">
            <a:off x="3429000" y="4495800"/>
            <a:ext cx="1371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6477000" y="57150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Meibom</a:t>
            </a:r>
          </a:p>
        </p:txBody>
      </p:sp>
      <p:sp>
        <p:nvSpPr>
          <p:cNvPr id="154632" name="Oval 8"/>
          <p:cNvSpPr>
            <a:spLocks noChangeArrowheads="1"/>
          </p:cNvSpPr>
          <p:nvPr/>
        </p:nvSpPr>
        <p:spPr bwMode="auto">
          <a:xfrm rot="2731689">
            <a:off x="4800600" y="685800"/>
            <a:ext cx="685800" cy="35814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6477000" y="2133600"/>
            <a:ext cx="13716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1700">
                <a:solidFill>
                  <a:srgbClr val="FF0000"/>
                </a:solidFill>
                <a:latin typeface="Arial" charset="0"/>
              </a:rPr>
              <a:t>“</a:t>
            </a:r>
            <a:r>
              <a:rPr lang="en-US" altLang="ja-JP" sz="1700">
                <a:solidFill>
                  <a:srgbClr val="FF0000"/>
                </a:solidFill>
                <a:latin typeface="Arial" charset="0"/>
              </a:rPr>
              <a:t>High</a:t>
            </a:r>
            <a:r>
              <a:rPr lang="ja-JP" altLang="en-US" sz="1700">
                <a:solidFill>
                  <a:srgbClr val="FF0000"/>
                </a:solidFill>
                <a:latin typeface="Arial" charset="0"/>
              </a:rPr>
              <a:t>”</a:t>
            </a:r>
            <a:r>
              <a:rPr lang="en-US" altLang="ja-JP" sz="1700">
                <a:solidFill>
                  <a:srgbClr val="FF0000"/>
                </a:solidFill>
                <a:latin typeface="Arial" charset="0"/>
              </a:rPr>
              <a:t> R/Ra basalts extend down to MORB</a:t>
            </a:r>
            <a:endParaRPr lang="en-US" sz="2400">
              <a:latin typeface="Arial" charset="0"/>
            </a:endParaRPr>
          </a:p>
        </p:txBody>
      </p:sp>
      <p:sp>
        <p:nvSpPr>
          <p:cNvPr id="154634" name="Line 10"/>
          <p:cNvSpPr>
            <a:spLocks noChangeShapeType="1"/>
          </p:cNvSpPr>
          <p:nvPr/>
        </p:nvSpPr>
        <p:spPr bwMode="auto">
          <a:xfrm flipH="1">
            <a:off x="5334000" y="2438400"/>
            <a:ext cx="1143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5" name="Oval 11"/>
          <p:cNvSpPr>
            <a:spLocks noChangeArrowheads="1"/>
          </p:cNvSpPr>
          <p:nvPr/>
        </p:nvSpPr>
        <p:spPr bwMode="auto">
          <a:xfrm rot="2521803">
            <a:off x="2209800" y="4495800"/>
            <a:ext cx="304800" cy="762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6" name="Text Box 12"/>
          <p:cNvSpPr txBox="1">
            <a:spLocks noChangeArrowheads="1"/>
          </p:cNvSpPr>
          <p:nvPr/>
        </p:nvSpPr>
        <p:spPr bwMode="auto">
          <a:xfrm>
            <a:off x="152400" y="5257800"/>
            <a:ext cx="17526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1900">
                <a:solidFill>
                  <a:srgbClr val="000000"/>
                </a:solidFill>
                <a:latin typeface="Arial" charset="0"/>
              </a:rPr>
              <a:t>“</a:t>
            </a:r>
            <a:r>
              <a:rPr lang="en-US" altLang="ja-JP" sz="1900">
                <a:solidFill>
                  <a:srgbClr val="000000"/>
                </a:solidFill>
                <a:latin typeface="Arial" charset="0"/>
              </a:rPr>
              <a:t>Low</a:t>
            </a:r>
            <a:r>
              <a:rPr lang="ja-JP" altLang="en-US" sz="1900">
                <a:solidFill>
                  <a:srgbClr val="000000"/>
                </a:solidFill>
                <a:latin typeface="Arial" charset="0"/>
              </a:rPr>
              <a:t>”</a:t>
            </a:r>
            <a:r>
              <a:rPr lang="en-US" altLang="ja-JP" sz="1900">
                <a:solidFill>
                  <a:srgbClr val="000000"/>
                </a:solidFill>
                <a:latin typeface="Arial" charset="0"/>
              </a:rPr>
              <a:t> R/Ra extend up to MORB</a:t>
            </a:r>
            <a:endParaRPr lang="en-US" sz="2400">
              <a:latin typeface="Arial" charset="0"/>
            </a:endParaRPr>
          </a:p>
        </p:txBody>
      </p:sp>
      <p:sp>
        <p:nvSpPr>
          <p:cNvPr id="154637" name="Line 13"/>
          <p:cNvSpPr>
            <a:spLocks noChangeShapeType="1"/>
          </p:cNvSpPr>
          <p:nvPr/>
        </p:nvSpPr>
        <p:spPr bwMode="auto">
          <a:xfrm flipV="1">
            <a:off x="1600200" y="510540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8" name="Rectangle 14"/>
          <p:cNvSpPr>
            <a:spLocks noChangeArrowheads="1"/>
          </p:cNvSpPr>
          <p:nvPr/>
        </p:nvSpPr>
        <p:spPr bwMode="auto">
          <a:xfrm>
            <a:off x="3200400" y="5562600"/>
            <a:ext cx="1905000" cy="457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9" name="Rectangle 15"/>
          <p:cNvSpPr>
            <a:spLocks noChangeArrowheads="1"/>
          </p:cNvSpPr>
          <p:nvPr/>
        </p:nvSpPr>
        <p:spPr bwMode="auto">
          <a:xfrm>
            <a:off x="685800" y="2590800"/>
            <a:ext cx="533400" cy="1752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0" name="Line 16"/>
          <p:cNvSpPr>
            <a:spLocks noChangeShapeType="1"/>
          </p:cNvSpPr>
          <p:nvPr/>
        </p:nvSpPr>
        <p:spPr bwMode="auto">
          <a:xfrm>
            <a:off x="4191000" y="1066800"/>
            <a:ext cx="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1" name="Rectangle 17"/>
          <p:cNvSpPr>
            <a:spLocks noChangeArrowheads="1"/>
          </p:cNvSpPr>
          <p:nvPr/>
        </p:nvSpPr>
        <p:spPr bwMode="auto">
          <a:xfrm>
            <a:off x="914400" y="457200"/>
            <a:ext cx="2971800" cy="990600"/>
          </a:xfrm>
          <a:prstGeom prst="rect">
            <a:avLst/>
          </a:prstGeom>
          <a:gradFill rotWithShape="0">
            <a:gsLst>
              <a:gs pos="0">
                <a:schemeClr val="accent1">
                  <a:alpha val="8000"/>
                </a:schemeClr>
              </a:gs>
              <a:gs pos="100000">
                <a:schemeClr val="accent1">
                  <a:gamma/>
                  <a:shade val="46275"/>
                  <a:invGamma/>
                  <a:alpha val="31000"/>
                </a:schemeClr>
              </a:gs>
            </a:gsLst>
            <a:lin ang="5400000" scaled="1"/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54642" name="Text Box 18"/>
          <p:cNvSpPr txBox="1">
            <a:spLocks noChangeArrowheads="1"/>
          </p:cNvSpPr>
          <p:nvPr/>
        </p:nvSpPr>
        <p:spPr bwMode="auto">
          <a:xfrm>
            <a:off x="6781800" y="685800"/>
            <a:ext cx="9144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00">
                <a:solidFill>
                  <a:schemeClr val="bg2"/>
                </a:solidFill>
                <a:latin typeface="Arial" charset="0"/>
              </a:rPr>
              <a:t>Very few </a:t>
            </a:r>
            <a:r>
              <a:rPr lang="en-US" sz="1700" baseline="30000">
                <a:solidFill>
                  <a:schemeClr val="bg2"/>
                </a:solidFill>
                <a:latin typeface="Arial" charset="0"/>
              </a:rPr>
              <a:t>3</a:t>
            </a:r>
            <a:r>
              <a:rPr lang="en-US" sz="1700">
                <a:solidFill>
                  <a:schemeClr val="bg2"/>
                </a:solidFill>
                <a:latin typeface="Arial" charset="0"/>
              </a:rPr>
              <a:t>He atoms</a:t>
            </a:r>
            <a:endParaRPr lang="en-US" sz="2400">
              <a:latin typeface="Arial" charset="0"/>
            </a:endParaRPr>
          </a:p>
        </p:txBody>
      </p:sp>
      <p:sp>
        <p:nvSpPr>
          <p:cNvPr id="154643" name="Text Box 19"/>
          <p:cNvSpPr txBox="1">
            <a:spLocks noChangeArrowheads="1"/>
          </p:cNvSpPr>
          <p:nvPr/>
        </p:nvSpPr>
        <p:spPr bwMode="auto">
          <a:xfrm>
            <a:off x="4267200" y="609600"/>
            <a:ext cx="1219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 baseline="3000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sz="1900">
                <a:solidFill>
                  <a:srgbClr val="FF0000"/>
                </a:solidFill>
                <a:latin typeface="Arial" charset="0"/>
              </a:rPr>
              <a:t>He/</a:t>
            </a:r>
            <a:r>
              <a:rPr lang="en-US" sz="1900" baseline="30000">
                <a:solidFill>
                  <a:srgbClr val="FF0000"/>
                </a:solidFill>
                <a:latin typeface="Arial" charset="0"/>
              </a:rPr>
              <a:t>4</a:t>
            </a:r>
            <a:r>
              <a:rPr lang="en-US" sz="1900">
                <a:solidFill>
                  <a:srgbClr val="FF0000"/>
                </a:solidFill>
                <a:latin typeface="Arial" charset="0"/>
              </a:rPr>
              <a:t>He</a:t>
            </a:r>
            <a:endParaRPr lang="en-US" sz="2400">
              <a:latin typeface="Arial" charset="0"/>
            </a:endParaRPr>
          </a:p>
        </p:txBody>
      </p:sp>
      <p:sp>
        <p:nvSpPr>
          <p:cNvPr id="154644" name="Line 20"/>
          <p:cNvSpPr>
            <a:spLocks noChangeShapeType="1"/>
          </p:cNvSpPr>
          <p:nvPr/>
        </p:nvSpPr>
        <p:spPr bwMode="auto">
          <a:xfrm flipH="1" flipV="1">
            <a:off x="2895600" y="1295400"/>
            <a:ext cx="35814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5" name="AutoShape 21"/>
          <p:cNvSpPr>
            <a:spLocks noChangeArrowheads="1"/>
          </p:cNvSpPr>
          <p:nvPr/>
        </p:nvSpPr>
        <p:spPr bwMode="auto">
          <a:xfrm>
            <a:off x="3886200" y="533400"/>
            <a:ext cx="2819400" cy="685800"/>
          </a:xfrm>
          <a:prstGeom prst="leftArrow">
            <a:avLst>
              <a:gd name="adj1" fmla="val 50000"/>
              <a:gd name="adj2" fmla="val 1027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Text Box 22"/>
          <p:cNvSpPr txBox="1">
            <a:spLocks noChangeArrowheads="1"/>
          </p:cNvSpPr>
          <p:nvPr/>
        </p:nvSpPr>
        <p:spPr bwMode="auto">
          <a:xfrm>
            <a:off x="1600200" y="4419600"/>
            <a:ext cx="685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300">
                <a:solidFill>
                  <a:srgbClr val="FF0000"/>
                </a:solidFill>
                <a:latin typeface="Arial" charset="0"/>
              </a:rPr>
              <a:t>HIMU</a:t>
            </a:r>
            <a:endParaRPr lang="en-US" sz="2400">
              <a:latin typeface="Arial" charset="0"/>
            </a:endParaRPr>
          </a:p>
        </p:txBody>
      </p:sp>
      <p:sp>
        <p:nvSpPr>
          <p:cNvPr id="8214" name="Text Box 23"/>
          <p:cNvSpPr txBox="1">
            <a:spLocks noChangeArrowheads="1"/>
          </p:cNvSpPr>
          <p:nvPr/>
        </p:nvSpPr>
        <p:spPr bwMode="auto">
          <a:xfrm>
            <a:off x="6781800" y="381000"/>
            <a:ext cx="10668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solidFill>
                  <a:srgbClr val="FF0000"/>
                </a:solidFill>
                <a:latin typeface="Arial" charset="0"/>
              </a:rPr>
              <a:t>FOZO</a:t>
            </a:r>
            <a:endParaRPr lang="en-US" sz="2400">
              <a:latin typeface="Arial" charset="0"/>
            </a:endParaRPr>
          </a:p>
        </p:txBody>
      </p:sp>
      <p:sp>
        <p:nvSpPr>
          <p:cNvPr id="154649" name="Rectangle 25"/>
          <p:cNvSpPr>
            <a:spLocks noChangeArrowheads="1"/>
          </p:cNvSpPr>
          <p:nvPr/>
        </p:nvSpPr>
        <p:spPr bwMode="auto">
          <a:xfrm>
            <a:off x="4876800" y="3657600"/>
            <a:ext cx="3733800" cy="1752600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650" name="Line 26"/>
          <p:cNvSpPr>
            <a:spLocks noChangeShapeType="1"/>
          </p:cNvSpPr>
          <p:nvPr/>
        </p:nvSpPr>
        <p:spPr bwMode="auto">
          <a:xfrm flipH="1" flipV="1">
            <a:off x="1295400" y="4038600"/>
            <a:ext cx="3505200" cy="685800"/>
          </a:xfrm>
          <a:prstGeom prst="line">
            <a:avLst/>
          </a:prstGeom>
          <a:noFill/>
          <a:ln w="76200" cmpd="tri">
            <a:solidFill>
              <a:srgbClr val="FF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51" name="Text Box 27"/>
          <p:cNvSpPr txBox="1">
            <a:spLocks noChangeArrowheads="1"/>
          </p:cNvSpPr>
          <p:nvPr/>
        </p:nvSpPr>
        <p:spPr bwMode="auto">
          <a:xfrm>
            <a:off x="5029200" y="3657600"/>
            <a:ext cx="3429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3366"/>
                </a:solidFill>
                <a:latin typeface="Arial" charset="0"/>
              </a:rPr>
              <a:t>THE VARIANCE PARADOX; high R/Ra are always associated with low R/Ra</a:t>
            </a:r>
            <a:endParaRPr lang="en-US" sz="2400">
              <a:latin typeface="Arial" charset="0"/>
            </a:endParaRPr>
          </a:p>
        </p:txBody>
      </p:sp>
      <p:sp>
        <p:nvSpPr>
          <p:cNvPr id="154652" name="Rectangle 28"/>
          <p:cNvSpPr>
            <a:spLocks noChangeArrowheads="1"/>
          </p:cNvSpPr>
          <p:nvPr/>
        </p:nvSpPr>
        <p:spPr bwMode="auto">
          <a:xfrm>
            <a:off x="2286000" y="5334000"/>
            <a:ext cx="6400800" cy="1295400"/>
          </a:xfrm>
          <a:prstGeom prst="rect">
            <a:avLst/>
          </a:prstGeom>
          <a:solidFill>
            <a:schemeClr val="bg1"/>
          </a:solidFill>
          <a:ln w="76200">
            <a:solidFill>
              <a:srgbClr val="FF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653" name="Text Box 29"/>
          <p:cNvSpPr txBox="1">
            <a:spLocks noChangeArrowheads="1"/>
          </p:cNvSpPr>
          <p:nvPr/>
        </p:nvSpPr>
        <p:spPr bwMode="auto">
          <a:xfrm>
            <a:off x="2514600" y="5486400"/>
            <a:ext cx="60198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200">
                <a:solidFill>
                  <a:srgbClr val="FF3366"/>
                </a:solidFill>
                <a:latin typeface="+mn-lt"/>
                <a:ea typeface="+mn-ea"/>
                <a:cs typeface="+mn-cs"/>
              </a:rPr>
              <a:t>Unfortunately, </a:t>
            </a:r>
            <a:r>
              <a:rPr lang="en-US" sz="2200" i="1">
                <a:solidFill>
                  <a:srgbClr val="FF3366"/>
                </a:solidFill>
                <a:latin typeface="+mn-lt"/>
                <a:ea typeface="+mn-ea"/>
                <a:cs typeface="+mn-cs"/>
              </a:rPr>
              <a:t>maximum</a:t>
            </a:r>
            <a:r>
              <a:rPr lang="en-US" sz="2200">
                <a:solidFill>
                  <a:srgbClr val="FF3366"/>
                </a:solidFill>
                <a:latin typeface="+mn-lt"/>
                <a:ea typeface="+mn-ea"/>
                <a:cs typeface="+mn-cs"/>
              </a:rPr>
              <a:t> R/Ra values in Greenland, Samoa, Afar etc. are usually compared with the </a:t>
            </a:r>
            <a:r>
              <a:rPr lang="en-US" sz="2200">
                <a:solidFill>
                  <a:srgbClr val="FF33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  <a:cs typeface="+mn-cs"/>
              </a:rPr>
              <a:t>average</a:t>
            </a:r>
            <a:r>
              <a:rPr lang="en-US" sz="2200">
                <a:solidFill>
                  <a:srgbClr val="FF3366"/>
                </a:solidFill>
                <a:latin typeface="+mn-lt"/>
                <a:ea typeface="+mn-ea"/>
                <a:cs typeface="+mn-cs"/>
              </a:rPr>
              <a:t> MORB values</a:t>
            </a: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220" name="Text Box 31"/>
          <p:cNvSpPr txBox="1">
            <a:spLocks noChangeArrowheads="1"/>
          </p:cNvSpPr>
          <p:nvPr/>
        </p:nvSpPr>
        <p:spPr bwMode="auto">
          <a:xfrm>
            <a:off x="228600" y="-381000"/>
            <a:ext cx="3276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latin typeface="American Typewriter" charset="0"/>
              </a:rPr>
              <a:t>VARIANCE PARADOX</a:t>
            </a: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1" grpId="0"/>
      <p:bldP spid="154632" grpId="0" animBg="1"/>
      <p:bldP spid="154633" grpId="0"/>
      <p:bldP spid="154634" grpId="0" animBg="1"/>
      <p:bldP spid="154635" grpId="0" animBg="1"/>
      <p:bldP spid="154636" grpId="0"/>
      <p:bldP spid="154637" grpId="0" animBg="1"/>
      <p:bldP spid="154638" grpId="0" animBg="1"/>
      <p:bldP spid="154639" grpId="0" animBg="1"/>
      <p:bldP spid="154640" grpId="0" animBg="1"/>
      <p:bldP spid="154641" grpId="0" animBg="1"/>
      <p:bldP spid="154642" grpId="0"/>
      <p:bldP spid="154643" grpId="0"/>
      <p:bldP spid="154644" grpId="0" animBg="1"/>
      <p:bldP spid="154645" grpId="0" animBg="1"/>
      <p:bldP spid="154649" grpId="0" animBg="1"/>
      <p:bldP spid="154650" grpId="0" animBg="1"/>
      <p:bldP spid="154651" grpId="0"/>
      <p:bldP spid="154652" grpId="0" animBg="1"/>
      <p:bldP spid="1546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331200" cy="554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04800" y="6324600"/>
            <a:ext cx="2667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Ozima &amp; Igarashi 2000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828800" y="533400"/>
            <a:ext cx="6400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143000" y="11430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10</a:t>
            </a:r>
            <a:r>
              <a:rPr lang="en-US" sz="1400" baseline="30000">
                <a:latin typeface="Arial" charset="0"/>
              </a:rPr>
              <a:t>-9</a:t>
            </a:r>
            <a:endParaRPr lang="en-US" sz="2400">
              <a:latin typeface="Arial" charset="0"/>
            </a:endParaRP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219200" y="457200"/>
            <a:ext cx="6096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00">
                <a:latin typeface="Arial" charset="0"/>
              </a:rPr>
              <a:t>10</a:t>
            </a:r>
            <a:r>
              <a:rPr lang="en-US" sz="1700" baseline="30000">
                <a:latin typeface="Arial" charset="0"/>
              </a:rPr>
              <a:t>-8</a:t>
            </a:r>
            <a:endParaRPr lang="en-US" sz="2400">
              <a:latin typeface="Arial" charset="0"/>
            </a:endParaRP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2209800" y="1524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Hypothetical undegassed OIB</a:t>
            </a:r>
          </a:p>
        </p:txBody>
      </p:sp>
      <p:sp>
        <p:nvSpPr>
          <p:cNvPr id="10247" name="AutoShape 8"/>
          <p:cNvSpPr>
            <a:spLocks noChangeArrowheads="1"/>
          </p:cNvSpPr>
          <p:nvPr/>
        </p:nvSpPr>
        <p:spPr bwMode="auto">
          <a:xfrm>
            <a:off x="4267200" y="533400"/>
            <a:ext cx="304800" cy="304800"/>
          </a:xfrm>
          <a:prstGeom prst="upArrow">
            <a:avLst>
              <a:gd name="adj1" fmla="val 50000"/>
              <a:gd name="adj2" fmla="val 25000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AutoShape 9"/>
          <p:cNvSpPr>
            <a:spLocks/>
          </p:cNvSpPr>
          <p:nvPr/>
        </p:nvSpPr>
        <p:spPr bwMode="auto">
          <a:xfrm>
            <a:off x="6934200" y="533400"/>
            <a:ext cx="381000" cy="2209800"/>
          </a:xfrm>
          <a:prstGeom prst="rightBrace">
            <a:avLst>
              <a:gd name="adj1" fmla="val 48333"/>
              <a:gd name="adj2" fmla="val 50000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7391400" y="1447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gap</a:t>
            </a:r>
            <a:endParaRPr lang="en-US" sz="2400">
              <a:latin typeface="Arial" charset="0"/>
            </a:endParaRPr>
          </a:p>
        </p:txBody>
      </p:sp>
      <p:sp>
        <p:nvSpPr>
          <p:cNvPr id="183307" name="Rectangle 11"/>
          <p:cNvSpPr>
            <a:spLocks noChangeArrowheads="1"/>
          </p:cNvSpPr>
          <p:nvPr/>
        </p:nvSpPr>
        <p:spPr bwMode="auto">
          <a:xfrm>
            <a:off x="1828800" y="2209800"/>
            <a:ext cx="5105400" cy="609600"/>
          </a:xfrm>
          <a:prstGeom prst="rect">
            <a:avLst/>
          </a:prstGeom>
          <a:gradFill rotWithShape="0">
            <a:gsLst>
              <a:gs pos="0">
                <a:schemeClr val="accent1">
                  <a:alpha val="25000"/>
                </a:schemeClr>
              </a:gs>
              <a:gs pos="50000">
                <a:schemeClr val="accent1">
                  <a:gamma/>
                  <a:shade val="37255"/>
                  <a:invGamma/>
                  <a:alpha val="70000"/>
                </a:schemeClr>
              </a:gs>
              <a:gs pos="100000">
                <a:schemeClr val="accent1">
                  <a:alpha val="2500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1981200" y="2362200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  <a:latin typeface="Arial" charset="0"/>
              </a:rPr>
              <a:t>High R/Ra</a:t>
            </a:r>
            <a:endParaRPr lang="en-US" sz="2400">
              <a:latin typeface="Arial" charset="0"/>
            </a:endParaRPr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4648200" y="3581400"/>
            <a:ext cx="38100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100">
                <a:solidFill>
                  <a:srgbClr val="FF0000"/>
                </a:solidFill>
                <a:latin typeface="Wide Latin" charset="0"/>
              </a:rPr>
              <a:t>contamination</a:t>
            </a:r>
            <a:endParaRPr lang="en-US" sz="2400">
              <a:latin typeface="Arial" charset="0"/>
            </a:endParaRP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2057400" y="4114800"/>
            <a:ext cx="1828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3366"/>
                </a:solidFill>
                <a:latin typeface="Arial" charset="0"/>
              </a:rPr>
              <a:t>No degassing trends</a:t>
            </a:r>
            <a:endParaRPr lang="en-US" sz="2400">
              <a:latin typeface="Arial" charset="0"/>
            </a:endParaRPr>
          </a:p>
        </p:txBody>
      </p:sp>
      <p:sp>
        <p:nvSpPr>
          <p:cNvPr id="183311" name="Rectangle 15"/>
          <p:cNvSpPr>
            <a:spLocks noChangeArrowheads="1"/>
          </p:cNvSpPr>
          <p:nvPr/>
        </p:nvSpPr>
        <p:spPr bwMode="auto">
          <a:xfrm>
            <a:off x="6324600" y="2743200"/>
            <a:ext cx="2590800" cy="1600200"/>
          </a:xfrm>
          <a:prstGeom prst="rect">
            <a:avLst/>
          </a:prstGeom>
          <a:solidFill>
            <a:schemeClr val="bg1"/>
          </a:solidFill>
          <a:ln w="38100">
            <a:solidFill>
              <a:srgbClr val="FF3366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>
            <a:off x="6477000" y="2819400"/>
            <a:ext cx="2286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 b="1" i="1">
                <a:solidFill>
                  <a:srgbClr val="FF3366"/>
                </a:solidFill>
                <a:latin typeface="Arial" charset="0"/>
              </a:rPr>
              <a:t>There is no reason to suppose &amp; there never has been that high </a:t>
            </a:r>
            <a:r>
              <a:rPr lang="en-US" sz="1500" b="1" i="1" baseline="30000">
                <a:solidFill>
                  <a:srgbClr val="FF3366"/>
                </a:solidFill>
                <a:latin typeface="Arial" charset="0"/>
              </a:rPr>
              <a:t>3</a:t>
            </a:r>
            <a:r>
              <a:rPr lang="en-US" sz="1500" b="1" i="1">
                <a:solidFill>
                  <a:srgbClr val="FF3366"/>
                </a:solidFill>
                <a:latin typeface="Arial" charset="0"/>
              </a:rPr>
              <a:t>He/</a:t>
            </a:r>
            <a:r>
              <a:rPr lang="en-US" sz="1500" b="1" i="1" baseline="30000">
                <a:solidFill>
                  <a:srgbClr val="FF3366"/>
                </a:solidFill>
                <a:latin typeface="Arial" charset="0"/>
              </a:rPr>
              <a:t>4</a:t>
            </a:r>
            <a:r>
              <a:rPr lang="en-US" sz="1500" b="1" i="1">
                <a:solidFill>
                  <a:srgbClr val="FF3366"/>
                </a:solidFill>
                <a:latin typeface="Arial" charset="0"/>
              </a:rPr>
              <a:t>He means high </a:t>
            </a:r>
            <a:r>
              <a:rPr lang="en-US" sz="1500" b="1" i="1" baseline="30000">
                <a:solidFill>
                  <a:srgbClr val="FF3366"/>
                </a:solidFill>
                <a:latin typeface="Arial" charset="0"/>
              </a:rPr>
              <a:t>3</a:t>
            </a:r>
            <a:r>
              <a:rPr lang="en-US" sz="1500" b="1" i="1">
                <a:solidFill>
                  <a:srgbClr val="FF3366"/>
                </a:solidFill>
                <a:latin typeface="Arial" charset="0"/>
              </a:rPr>
              <a:t>He! OIB are from </a:t>
            </a:r>
            <a:r>
              <a:rPr lang="en-US" sz="1500" b="1" i="1" baseline="30000">
                <a:solidFill>
                  <a:srgbClr val="FF3366"/>
                </a:solidFill>
                <a:latin typeface="Arial" charset="0"/>
              </a:rPr>
              <a:t>3</a:t>
            </a:r>
            <a:r>
              <a:rPr lang="en-US" sz="1500" b="1" i="1">
                <a:solidFill>
                  <a:srgbClr val="FF3366"/>
                </a:solidFill>
                <a:latin typeface="Arial" charset="0"/>
              </a:rPr>
              <a:t>He deficient sources</a:t>
            </a:r>
            <a:endParaRPr lang="en-US" sz="2400">
              <a:latin typeface="Arial" charset="0"/>
            </a:endParaRPr>
          </a:p>
        </p:txBody>
      </p:sp>
      <p:sp>
        <p:nvSpPr>
          <p:cNvPr id="183313" name="Text Box 17"/>
          <p:cNvSpPr txBox="1">
            <a:spLocks noChangeArrowheads="1"/>
          </p:cNvSpPr>
          <p:nvPr/>
        </p:nvSpPr>
        <p:spPr bwMode="auto">
          <a:xfrm>
            <a:off x="6248400" y="4648200"/>
            <a:ext cx="2514600" cy="8636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600">
                <a:solidFill>
                  <a:srgbClr val="FF0000"/>
                </a:solidFill>
                <a:latin typeface="Times New Roman" charset="0"/>
                <a:ea typeface="+mn-ea"/>
                <a:cs typeface="+mn-cs"/>
              </a:rPr>
              <a:t>High 3He/4He can &amp; probably does mean low 4He, low U-Th</a:t>
            </a: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83314" name="Text Box 18"/>
          <p:cNvSpPr txBox="1">
            <a:spLocks noChangeArrowheads="1"/>
          </p:cNvSpPr>
          <p:nvPr/>
        </p:nvSpPr>
        <p:spPr bwMode="auto">
          <a:xfrm>
            <a:off x="6324600" y="1524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(no evidence for)</a:t>
            </a:r>
            <a:endParaRPr lang="en-US" sz="2400">
              <a:latin typeface="Arial" charset="0"/>
            </a:endParaRPr>
          </a:p>
        </p:txBody>
      </p:sp>
      <p:sp>
        <p:nvSpPr>
          <p:cNvPr id="183315" name="Text Box 19"/>
          <p:cNvSpPr txBox="1">
            <a:spLocks noChangeArrowheads="1"/>
          </p:cNvSpPr>
          <p:nvPr/>
        </p:nvSpPr>
        <p:spPr bwMode="auto">
          <a:xfrm>
            <a:off x="152400" y="152400"/>
            <a:ext cx="1219200" cy="237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en-US">
                <a:latin typeface="Arial" charset="0"/>
              </a:rPr>
              <a:t>OIB are identical to MORB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(with much lower </a:t>
            </a:r>
            <a:r>
              <a:rPr lang="en-US" baseline="3000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He)</a:t>
            </a:r>
            <a:endParaRPr lang="en-US" sz="2400">
              <a:solidFill>
                <a:schemeClr val="hlink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2209800" y="3048000"/>
            <a:ext cx="9906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700">
                <a:latin typeface="Arial" charset="0"/>
              </a:rPr>
              <a:t>OIB</a:t>
            </a:r>
            <a:endParaRPr lang="en-US" sz="2400">
              <a:latin typeface="Arial" charset="0"/>
            </a:endParaRPr>
          </a:p>
        </p:txBody>
      </p:sp>
      <p:sp>
        <p:nvSpPr>
          <p:cNvPr id="10260" name="Text Box 21"/>
          <p:cNvSpPr txBox="1">
            <a:spLocks noChangeArrowheads="1"/>
          </p:cNvSpPr>
          <p:nvPr/>
        </p:nvSpPr>
        <p:spPr bwMode="auto">
          <a:xfrm>
            <a:off x="2057400" y="1371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MORB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11" grpId="0" animBg="1"/>
      <p:bldP spid="183312" grpId="0"/>
      <p:bldP spid="183313" grpId="0" animBg="1"/>
      <p:bldP spid="183314" grpId="0"/>
      <p:bldP spid="1833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371600" y="762000"/>
            <a:ext cx="6553200" cy="5105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1176"/>
                  <a:invGamma/>
                </a:schemeClr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290" name="Arc 3"/>
          <p:cNvSpPr>
            <a:spLocks/>
          </p:cNvSpPr>
          <p:nvPr/>
        </p:nvSpPr>
        <p:spPr bwMode="auto">
          <a:xfrm rot="6307832">
            <a:off x="1485106" y="656431"/>
            <a:ext cx="6329363" cy="5013325"/>
          </a:xfrm>
          <a:custGeom>
            <a:avLst/>
            <a:gdLst>
              <a:gd name="T0" fmla="*/ 0 w 23296"/>
              <a:gd name="T1" fmla="*/ 2147483647 h 24978"/>
              <a:gd name="T2" fmla="*/ 2147483647 w 23296"/>
              <a:gd name="T3" fmla="*/ 2147483647 h 24978"/>
              <a:gd name="T4" fmla="*/ 2147483647 w 23296"/>
              <a:gd name="T5" fmla="*/ 2147483647 h 2497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296" h="24978" fill="none" extrusionOk="0">
                <a:moveTo>
                  <a:pt x="-1" y="66"/>
                </a:moveTo>
                <a:cubicBezTo>
                  <a:pt x="564" y="22"/>
                  <a:pt x="1130" y="-1"/>
                  <a:pt x="1696" y="-1"/>
                </a:cubicBezTo>
                <a:cubicBezTo>
                  <a:pt x="13625" y="0"/>
                  <a:pt x="23296" y="9670"/>
                  <a:pt x="23296" y="21600"/>
                </a:cubicBezTo>
                <a:cubicBezTo>
                  <a:pt x="23296" y="22731"/>
                  <a:pt x="23207" y="23860"/>
                  <a:pt x="23030" y="24978"/>
                </a:cubicBezTo>
              </a:path>
              <a:path w="23296" h="24978" stroke="0" extrusionOk="0">
                <a:moveTo>
                  <a:pt x="-1" y="66"/>
                </a:moveTo>
                <a:cubicBezTo>
                  <a:pt x="564" y="22"/>
                  <a:pt x="1130" y="-1"/>
                  <a:pt x="1696" y="-1"/>
                </a:cubicBezTo>
                <a:cubicBezTo>
                  <a:pt x="13625" y="0"/>
                  <a:pt x="23296" y="9670"/>
                  <a:pt x="23296" y="21600"/>
                </a:cubicBezTo>
                <a:cubicBezTo>
                  <a:pt x="23296" y="22731"/>
                  <a:pt x="23207" y="23860"/>
                  <a:pt x="23030" y="24978"/>
                </a:cubicBezTo>
                <a:lnTo>
                  <a:pt x="1696" y="21600"/>
                </a:lnTo>
                <a:lnTo>
                  <a:pt x="-1" y="66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rc 4"/>
          <p:cNvSpPr>
            <a:spLocks/>
          </p:cNvSpPr>
          <p:nvPr/>
        </p:nvSpPr>
        <p:spPr bwMode="auto">
          <a:xfrm rot="14942763" flipH="1">
            <a:off x="1862138" y="1514475"/>
            <a:ext cx="5310187" cy="4932363"/>
          </a:xfrm>
          <a:custGeom>
            <a:avLst/>
            <a:gdLst>
              <a:gd name="T0" fmla="*/ 2147483647 w 21571"/>
              <a:gd name="T1" fmla="*/ 0 h 21569"/>
              <a:gd name="T2" fmla="*/ 2147483647 w 21571"/>
              <a:gd name="T3" fmla="*/ 2147483647 h 21569"/>
              <a:gd name="T4" fmla="*/ 0 w 21571"/>
              <a:gd name="T5" fmla="*/ 2147483647 h 2156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71" h="21569" fill="none" extrusionOk="0">
                <a:moveTo>
                  <a:pt x="1155" y="-1"/>
                </a:moveTo>
                <a:cubicBezTo>
                  <a:pt x="12195" y="591"/>
                  <a:pt x="21006" y="9423"/>
                  <a:pt x="21571" y="20464"/>
                </a:cubicBezTo>
              </a:path>
              <a:path w="21571" h="21569" stroke="0" extrusionOk="0">
                <a:moveTo>
                  <a:pt x="1155" y="-1"/>
                </a:moveTo>
                <a:cubicBezTo>
                  <a:pt x="12195" y="591"/>
                  <a:pt x="21006" y="9423"/>
                  <a:pt x="21571" y="20464"/>
                </a:cubicBezTo>
                <a:lnTo>
                  <a:pt x="0" y="21569"/>
                </a:lnTo>
                <a:lnTo>
                  <a:pt x="1155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Line 5"/>
          <p:cNvSpPr>
            <a:spLocks noChangeShapeType="1"/>
          </p:cNvSpPr>
          <p:nvPr/>
        </p:nvSpPr>
        <p:spPr bwMode="auto">
          <a:xfrm>
            <a:off x="1371600" y="2667000"/>
            <a:ext cx="5638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rc 6"/>
          <p:cNvSpPr>
            <a:spLocks/>
          </p:cNvSpPr>
          <p:nvPr/>
        </p:nvSpPr>
        <p:spPr bwMode="auto">
          <a:xfrm flipV="1">
            <a:off x="6858000" y="1143000"/>
            <a:ext cx="1066800" cy="152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304800" y="1447800"/>
            <a:ext cx="83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aseline="30000">
                <a:latin typeface="Arial" charset="0"/>
              </a:rPr>
              <a:t>3</a:t>
            </a:r>
            <a:r>
              <a:rPr lang="en-US" sz="2400">
                <a:latin typeface="Arial" charset="0"/>
              </a:rPr>
              <a:t>He/</a:t>
            </a:r>
            <a:r>
              <a:rPr lang="en-US" sz="2400" baseline="30000">
                <a:latin typeface="Arial" charset="0"/>
              </a:rPr>
              <a:t>4</a:t>
            </a:r>
            <a:r>
              <a:rPr lang="en-US" sz="2400">
                <a:latin typeface="Arial" charset="0"/>
              </a:rPr>
              <a:t>He</a:t>
            </a: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152400" y="2133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(R/Ra)</a:t>
            </a:r>
          </a:p>
        </p:txBody>
      </p:sp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990600" y="2438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8</a:t>
            </a:r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8001000" y="609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25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762000" y="609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25</a:t>
            </a:r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1752600" y="2286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Distance from Mature Ridge</a:t>
            </a:r>
          </a:p>
        </p:txBody>
      </p:sp>
      <p:sp>
        <p:nvSpPr>
          <p:cNvPr id="12300" name="Line 13"/>
          <p:cNvSpPr>
            <a:spLocks noChangeShapeType="1"/>
          </p:cNvSpPr>
          <p:nvPr/>
        </p:nvSpPr>
        <p:spPr bwMode="auto">
          <a:xfrm>
            <a:off x="5791200" y="4572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Arc 14"/>
          <p:cNvSpPr>
            <a:spLocks/>
          </p:cNvSpPr>
          <p:nvPr/>
        </p:nvSpPr>
        <p:spPr bwMode="auto">
          <a:xfrm>
            <a:off x="7010400" y="2667000"/>
            <a:ext cx="914400" cy="1371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800100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6</a:t>
            </a:r>
          </a:p>
        </p:txBody>
      </p:sp>
      <p:sp>
        <p:nvSpPr>
          <p:cNvPr id="12303" name="Text Box 16"/>
          <p:cNvSpPr txBox="1">
            <a:spLocks noChangeArrowheads="1"/>
          </p:cNvSpPr>
          <p:nvPr/>
        </p:nvSpPr>
        <p:spPr bwMode="auto">
          <a:xfrm>
            <a:off x="8001000" y="22098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R/Ra</a:t>
            </a:r>
          </a:p>
        </p:txBody>
      </p:sp>
      <p:sp>
        <p:nvSpPr>
          <p:cNvPr id="12304" name="Text Box 17"/>
          <p:cNvSpPr txBox="1">
            <a:spLocks noChangeArrowheads="1"/>
          </p:cNvSpPr>
          <p:nvPr/>
        </p:nvSpPr>
        <p:spPr bwMode="auto">
          <a:xfrm>
            <a:off x="1828800" y="2971800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Contribution from MORB</a:t>
            </a:r>
            <a:endParaRPr lang="en-US" sz="2400">
              <a:latin typeface="Arial" charset="0"/>
            </a:endParaRPr>
          </a:p>
        </p:txBody>
      </p:sp>
      <p:sp>
        <p:nvSpPr>
          <p:cNvPr id="12305" name="Text Box 18"/>
          <p:cNvSpPr txBox="1">
            <a:spLocks noChangeArrowheads="1"/>
          </p:cNvSpPr>
          <p:nvPr/>
        </p:nvSpPr>
        <p:spPr bwMode="auto">
          <a:xfrm>
            <a:off x="4343400" y="3505200"/>
            <a:ext cx="2362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Contribution from ambient mantle</a:t>
            </a:r>
            <a:endParaRPr lang="en-US" sz="2400">
              <a:latin typeface="Arial" charset="0"/>
            </a:endParaRPr>
          </a:p>
        </p:txBody>
      </p:sp>
      <p:sp>
        <p:nvSpPr>
          <p:cNvPr id="12306" name="Text Box 19"/>
          <p:cNvSpPr txBox="1">
            <a:spLocks noChangeArrowheads="1"/>
          </p:cNvSpPr>
          <p:nvPr/>
        </p:nvSpPr>
        <p:spPr bwMode="auto">
          <a:xfrm>
            <a:off x="2438400" y="2209800"/>
            <a:ext cx="3581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800080"/>
                </a:solidFill>
                <a:latin typeface="Arial" charset="0"/>
              </a:rPr>
              <a:t>R/Ra of mix</a:t>
            </a:r>
            <a:endParaRPr lang="en-US" sz="2400">
              <a:latin typeface="Arial" charset="0"/>
            </a:endParaRPr>
          </a:p>
        </p:txBody>
      </p:sp>
      <p:sp>
        <p:nvSpPr>
          <p:cNvPr id="12307" name="Rectangle 20"/>
          <p:cNvSpPr>
            <a:spLocks noChangeArrowheads="1"/>
          </p:cNvSpPr>
          <p:nvPr/>
        </p:nvSpPr>
        <p:spPr bwMode="auto">
          <a:xfrm>
            <a:off x="6781800" y="5562600"/>
            <a:ext cx="1143000" cy="304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Rectangle 21"/>
          <p:cNvSpPr>
            <a:spLocks noChangeArrowheads="1"/>
          </p:cNvSpPr>
          <p:nvPr/>
        </p:nvSpPr>
        <p:spPr bwMode="auto">
          <a:xfrm>
            <a:off x="1371600" y="5410200"/>
            <a:ext cx="14478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Line 22"/>
          <p:cNvSpPr>
            <a:spLocks noChangeShapeType="1"/>
          </p:cNvSpPr>
          <p:nvPr/>
        </p:nvSpPr>
        <p:spPr bwMode="auto">
          <a:xfrm>
            <a:off x="1371600" y="5867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Line 23"/>
          <p:cNvSpPr>
            <a:spLocks noChangeShapeType="1"/>
          </p:cNvSpPr>
          <p:nvPr/>
        </p:nvSpPr>
        <p:spPr bwMode="auto">
          <a:xfrm>
            <a:off x="6781800" y="5867400"/>
            <a:ext cx="114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Text Box 24"/>
          <p:cNvSpPr txBox="1">
            <a:spLocks noChangeArrowheads="1"/>
          </p:cNvSpPr>
          <p:nvPr/>
        </p:nvSpPr>
        <p:spPr bwMode="auto">
          <a:xfrm>
            <a:off x="7239000" y="24384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OIB</a:t>
            </a:r>
            <a:endParaRPr lang="en-US" sz="2400">
              <a:latin typeface="Arial" charset="0"/>
            </a:endParaRPr>
          </a:p>
        </p:txBody>
      </p:sp>
      <p:sp>
        <p:nvSpPr>
          <p:cNvPr id="12312" name="Rectangle 25"/>
          <p:cNvSpPr>
            <a:spLocks noChangeArrowheads="1"/>
          </p:cNvSpPr>
          <p:nvPr/>
        </p:nvSpPr>
        <p:spPr bwMode="auto">
          <a:xfrm>
            <a:off x="1371600" y="6019800"/>
            <a:ext cx="6553200" cy="2286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1414">
                  <a:alpha val="45000"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Line 26"/>
          <p:cNvSpPr>
            <a:spLocks noChangeShapeType="1"/>
          </p:cNvSpPr>
          <p:nvPr/>
        </p:nvSpPr>
        <p:spPr bwMode="auto">
          <a:xfrm>
            <a:off x="1295400" y="1524000"/>
            <a:ext cx="0" cy="43434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Line 27"/>
          <p:cNvSpPr>
            <a:spLocks noChangeShapeType="1"/>
          </p:cNvSpPr>
          <p:nvPr/>
        </p:nvSpPr>
        <p:spPr bwMode="auto">
          <a:xfrm flipH="1">
            <a:off x="8001000" y="5334000"/>
            <a:ext cx="0" cy="5334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Text Box 28"/>
          <p:cNvSpPr txBox="1">
            <a:spLocks noChangeArrowheads="1"/>
          </p:cNvSpPr>
          <p:nvPr/>
        </p:nvSpPr>
        <p:spPr bwMode="auto">
          <a:xfrm>
            <a:off x="1524000" y="1447800"/>
            <a:ext cx="990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00" baseline="3000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sz="1700">
                <a:solidFill>
                  <a:srgbClr val="FF0000"/>
                </a:solidFill>
                <a:latin typeface="Arial" charset="0"/>
              </a:rPr>
              <a:t>He atoms</a:t>
            </a:r>
            <a:endParaRPr lang="en-US" sz="2400">
              <a:latin typeface="Arial" charset="0"/>
            </a:endParaRPr>
          </a:p>
        </p:txBody>
      </p:sp>
      <p:sp>
        <p:nvSpPr>
          <p:cNvPr id="12316" name="Text Box 29"/>
          <p:cNvSpPr txBox="1">
            <a:spLocks noChangeArrowheads="1"/>
          </p:cNvSpPr>
          <p:nvPr/>
        </p:nvSpPr>
        <p:spPr bwMode="auto">
          <a:xfrm>
            <a:off x="8077200" y="52578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00" baseline="3000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sz="1700">
                <a:solidFill>
                  <a:srgbClr val="FF0000"/>
                </a:solidFill>
                <a:latin typeface="Arial" charset="0"/>
              </a:rPr>
              <a:t>He atoms</a:t>
            </a:r>
          </a:p>
        </p:txBody>
      </p:sp>
      <p:sp>
        <p:nvSpPr>
          <p:cNvPr id="12317" name="Line 30"/>
          <p:cNvSpPr>
            <a:spLocks noChangeShapeType="1"/>
          </p:cNvSpPr>
          <p:nvPr/>
        </p:nvSpPr>
        <p:spPr bwMode="auto">
          <a:xfrm>
            <a:off x="1371600" y="457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90600"/>
            <a:ext cx="5930900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4338" name="Oval 3"/>
          <p:cNvSpPr>
            <a:spLocks noChangeArrowheads="1"/>
          </p:cNvSpPr>
          <p:nvPr/>
        </p:nvSpPr>
        <p:spPr bwMode="auto">
          <a:xfrm rot="-2609336">
            <a:off x="4960938" y="1433513"/>
            <a:ext cx="1262062" cy="2209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6019800" y="609600"/>
            <a:ext cx="18288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Gonnermann &amp; Mukhopadhyay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      with additions</a:t>
            </a:r>
            <a:endParaRPr lang="en-US" sz="2400">
              <a:latin typeface="Arial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7543800" y="32766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MORB degassing</a:t>
            </a:r>
            <a:endParaRPr lang="en-US" sz="2400">
              <a:latin typeface="Arial" charset="0"/>
            </a:endParaRP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 flipH="1" flipV="1">
            <a:off x="6248400" y="1371600"/>
            <a:ext cx="137160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2590800" y="426720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Seawater, air, trapped exsolved gases, shallow mantle</a:t>
            </a:r>
            <a:endParaRPr lang="en-US" sz="2400">
              <a:latin typeface="Arial" charset="0"/>
            </a:endParaRP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 flipV="1">
            <a:off x="2667000" y="1676400"/>
            <a:ext cx="1676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2743200" y="1828800"/>
            <a:ext cx="1066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100">
                <a:latin typeface="Arial" charset="0"/>
              </a:rPr>
              <a:t>mixing</a:t>
            </a:r>
            <a:endParaRPr lang="en-US" sz="2400">
              <a:latin typeface="Arial" charset="0"/>
            </a:endParaRPr>
          </a:p>
        </p:txBody>
      </p:sp>
      <p:sp>
        <p:nvSpPr>
          <p:cNvPr id="14345" name="Oval 10"/>
          <p:cNvSpPr>
            <a:spLocks noChangeArrowheads="1"/>
          </p:cNvSpPr>
          <p:nvPr/>
        </p:nvSpPr>
        <p:spPr bwMode="auto">
          <a:xfrm rot="3288595">
            <a:off x="3581400" y="2209800"/>
            <a:ext cx="990600" cy="2209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4419600" y="3505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OIB</a:t>
            </a:r>
            <a:endParaRPr lang="en-US" sz="2400">
              <a:latin typeface="Arial" charset="0"/>
            </a:endParaRPr>
          </a:p>
        </p:txBody>
      </p:sp>
      <p:sp>
        <p:nvSpPr>
          <p:cNvPr id="14347" name="Text Box 12"/>
          <p:cNvSpPr txBox="1">
            <a:spLocks noChangeArrowheads="1"/>
          </p:cNvSpPr>
          <p:nvPr/>
        </p:nvSpPr>
        <p:spPr bwMode="auto">
          <a:xfrm>
            <a:off x="5943600" y="3505200"/>
            <a:ext cx="914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>
                <a:latin typeface="Arial" charset="0"/>
              </a:rPr>
              <a:t>Popping rock</a:t>
            </a:r>
            <a:endParaRPr lang="en-US" sz="2400">
              <a:latin typeface="Arial" charset="0"/>
            </a:endParaRPr>
          </a:p>
        </p:txBody>
      </p:sp>
      <p:sp>
        <p:nvSpPr>
          <p:cNvPr id="14348" name="Line 13"/>
          <p:cNvSpPr>
            <a:spLocks noChangeShapeType="1"/>
          </p:cNvSpPr>
          <p:nvPr/>
        </p:nvSpPr>
        <p:spPr bwMode="auto">
          <a:xfrm flipH="1">
            <a:off x="2133600" y="4724400"/>
            <a:ext cx="4572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2" name="Text Box 14"/>
          <p:cNvSpPr txBox="1">
            <a:spLocks noChangeArrowheads="1"/>
          </p:cNvSpPr>
          <p:nvPr/>
        </p:nvSpPr>
        <p:spPr bwMode="auto">
          <a:xfrm>
            <a:off x="304800" y="228600"/>
            <a:ext cx="48006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solidFill>
                  <a:srgbClr val="0000FF"/>
                </a:solidFill>
                <a:latin typeface="Arial" charset="0"/>
              </a:rPr>
              <a:t>MORB has higher </a:t>
            </a:r>
            <a:r>
              <a:rPr lang="en-US" sz="1900" baseline="30000">
                <a:solidFill>
                  <a:srgbClr val="0000FF"/>
                </a:solidFill>
                <a:latin typeface="Arial" charset="0"/>
              </a:rPr>
              <a:t>3</a:t>
            </a:r>
            <a:r>
              <a:rPr lang="en-US" sz="1900">
                <a:solidFill>
                  <a:srgbClr val="0000FF"/>
                </a:solidFill>
                <a:latin typeface="Arial" charset="0"/>
              </a:rPr>
              <a:t>He than OIB, even after multiple stages of degassing. This is why high </a:t>
            </a:r>
            <a:r>
              <a:rPr lang="en-US" sz="1900" baseline="30000">
                <a:solidFill>
                  <a:srgbClr val="0000FF"/>
                </a:solidFill>
                <a:latin typeface="Arial" charset="0"/>
              </a:rPr>
              <a:t>3</a:t>
            </a:r>
            <a:r>
              <a:rPr lang="en-US" sz="1900">
                <a:solidFill>
                  <a:srgbClr val="0000FF"/>
                </a:solidFill>
                <a:latin typeface="Arial" charset="0"/>
              </a:rPr>
              <a:t>He/</a:t>
            </a:r>
            <a:r>
              <a:rPr lang="en-US" sz="1900" baseline="30000">
                <a:solidFill>
                  <a:srgbClr val="0000FF"/>
                </a:solidFill>
                <a:latin typeface="Arial" charset="0"/>
              </a:rPr>
              <a:t>4</a:t>
            </a:r>
            <a:r>
              <a:rPr lang="en-US" sz="1900">
                <a:solidFill>
                  <a:srgbClr val="0000FF"/>
                </a:solidFill>
                <a:latin typeface="Arial" charset="0"/>
              </a:rPr>
              <a:t>He is a midplate signature</a:t>
            </a:r>
            <a:endParaRPr lang="en-US" sz="2400">
              <a:latin typeface="Arial" charset="0"/>
            </a:endParaRPr>
          </a:p>
        </p:txBody>
      </p:sp>
      <p:sp>
        <p:nvSpPr>
          <p:cNvPr id="94223" name="Rectangle 15"/>
          <p:cNvSpPr>
            <a:spLocks noChangeArrowheads="1"/>
          </p:cNvSpPr>
          <p:nvPr/>
        </p:nvSpPr>
        <p:spPr bwMode="auto">
          <a:xfrm>
            <a:off x="304800" y="228600"/>
            <a:ext cx="4876800" cy="1143000"/>
          </a:xfrm>
          <a:prstGeom prst="rect">
            <a:avLst/>
          </a:prstGeom>
          <a:noFill/>
          <a:ln w="57150" cmpd="thickThin">
            <a:solidFill>
              <a:srgbClr val="0000FF"/>
            </a:solidFill>
            <a:miter lim="800000"/>
            <a:headEnd/>
            <a:tailEnd/>
          </a:ln>
          <a:effectLst>
            <a:outerShdw blurRad="63500" dist="107763" dir="13500000" algn="ctr" rotWithShape="0">
              <a:srgbClr val="00000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351" name="Text Box 16"/>
          <p:cNvSpPr txBox="1">
            <a:spLocks noChangeArrowheads="1"/>
          </p:cNvSpPr>
          <p:nvPr/>
        </p:nvSpPr>
        <p:spPr bwMode="auto">
          <a:xfrm>
            <a:off x="7543800" y="4572000"/>
            <a:ext cx="1447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MORB, if present, will dominate any mix</a:t>
            </a:r>
            <a:endParaRPr lang="en-US" sz="2400">
              <a:latin typeface="Arial" charset="0"/>
            </a:endParaRPr>
          </a:p>
        </p:txBody>
      </p:sp>
      <p:sp>
        <p:nvSpPr>
          <p:cNvPr id="14352" name="Text Box 17"/>
          <p:cNvSpPr txBox="1">
            <a:spLocks noChangeArrowheads="1"/>
          </p:cNvSpPr>
          <p:nvPr/>
        </p:nvSpPr>
        <p:spPr bwMode="auto">
          <a:xfrm>
            <a:off x="4114800" y="26670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Loihi</a:t>
            </a: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2" grpId="0"/>
      <p:bldP spid="942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0"/>
            <a:ext cx="4813300" cy="664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4572000" y="1981200"/>
            <a:ext cx="121920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6477000" y="457200"/>
            <a:ext cx="381000" cy="457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6324600" y="1219200"/>
            <a:ext cx="228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6781800" y="2819400"/>
            <a:ext cx="1371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High [</a:t>
            </a:r>
            <a:r>
              <a:rPr lang="en-US" baseline="30000">
                <a:latin typeface="Arial" charset="0"/>
              </a:rPr>
              <a:t>3</a:t>
            </a:r>
            <a:r>
              <a:rPr lang="en-US">
                <a:latin typeface="Arial" charset="0"/>
              </a:rPr>
              <a:t>He] component (MORB) dominates</a:t>
            </a:r>
            <a:endParaRPr lang="en-US" sz="2400">
              <a:latin typeface="Arial" charset="0"/>
            </a:endParaRPr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 flipH="1" flipV="1">
            <a:off x="5791200" y="2286000"/>
            <a:ext cx="990600" cy="6858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7010400" y="609600"/>
            <a:ext cx="16764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Arial" charset="0"/>
              </a:rPr>
              <a:t>High </a:t>
            </a:r>
            <a:r>
              <a:rPr lang="en-US" sz="1600" baseline="3000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He/</a:t>
            </a:r>
            <a:r>
              <a:rPr lang="en-US" sz="1600" baseline="30000">
                <a:solidFill>
                  <a:schemeClr val="accent2"/>
                </a:solidFill>
                <a:latin typeface="Arial" charset="0"/>
              </a:rPr>
              <a:t>4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He, low [</a:t>
            </a:r>
            <a:r>
              <a:rPr lang="en-US" sz="1600" baseline="3000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He] component only detectable away from MORB</a:t>
            </a:r>
            <a:endParaRPr lang="en-US" sz="2400">
              <a:latin typeface="Arial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6553200" y="990600"/>
            <a:ext cx="3810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304800" y="381000"/>
            <a:ext cx="19050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100">
                <a:latin typeface="Arial" charset="0"/>
              </a:rPr>
              <a:t>Reason why high R/Ra samples are midplate or away from mature rapidly spreading ridges</a:t>
            </a:r>
            <a:endParaRPr lang="en-US" sz="2400">
              <a:latin typeface="Arial" charset="0"/>
            </a:endParaRP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228600" y="304800"/>
            <a:ext cx="1905000" cy="28956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6629400" y="55626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EM2</a:t>
            </a: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6553200" y="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FOZO</a:t>
            </a:r>
            <a:endParaRPr lang="en-US" sz="2400">
              <a:latin typeface="Arial" charset="0"/>
            </a:endParaRP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5334000" y="64008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or FOZO/EM2</a:t>
            </a:r>
            <a:endParaRPr lang="en-US" sz="2400">
              <a:latin typeface="Arial" charset="0"/>
            </a:endParaRPr>
          </a:p>
        </p:txBody>
      </p:sp>
      <p:sp>
        <p:nvSpPr>
          <p:cNvPr id="16398" name="Text Box 15"/>
          <p:cNvSpPr txBox="1">
            <a:spLocks noChangeArrowheads="1"/>
          </p:cNvSpPr>
          <p:nvPr/>
        </p:nvSpPr>
        <p:spPr bwMode="auto">
          <a:xfrm>
            <a:off x="304800" y="62484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Anderson 1993</a:t>
            </a:r>
            <a:endParaRPr lang="en-US" sz="2400">
              <a:latin typeface="Arial" charset="0"/>
            </a:endParaRPr>
          </a:p>
        </p:txBody>
      </p:sp>
      <p:sp>
        <p:nvSpPr>
          <p:cNvPr id="61456" name="Arc 16"/>
          <p:cNvSpPr>
            <a:spLocks/>
          </p:cNvSpPr>
          <p:nvPr/>
        </p:nvSpPr>
        <p:spPr bwMode="auto">
          <a:xfrm flipV="1">
            <a:off x="4343400" y="1676400"/>
            <a:ext cx="1828800" cy="465138"/>
          </a:xfrm>
          <a:custGeom>
            <a:avLst/>
            <a:gdLst>
              <a:gd name="T0" fmla="*/ 0 w 21600"/>
              <a:gd name="T1" fmla="*/ 0 h 23455"/>
              <a:gd name="T2" fmla="*/ 2147483647 w 21600"/>
              <a:gd name="T3" fmla="*/ 2147483647 h 23455"/>
              <a:gd name="T4" fmla="*/ 0 w 21600"/>
              <a:gd name="T5" fmla="*/ 2147483647 h 2345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3455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9"/>
                  <a:pt x="21573" y="22838"/>
                  <a:pt x="21520" y="23455"/>
                </a:cubicBezTo>
              </a:path>
              <a:path w="21600" h="23455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9"/>
                  <a:pt x="21573" y="22838"/>
                  <a:pt x="21520" y="23455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3429000" y="2133600"/>
            <a:ext cx="914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V="1">
            <a:off x="6172200" y="1371600"/>
            <a:ext cx="22860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Text Box 19"/>
          <p:cNvSpPr txBox="1">
            <a:spLocks noChangeArrowheads="1"/>
          </p:cNvSpPr>
          <p:nvPr/>
        </p:nvSpPr>
        <p:spPr bwMode="auto">
          <a:xfrm>
            <a:off x="2895600" y="5943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  <a:latin typeface="Arial" charset="0"/>
              </a:rPr>
              <a:t>100</a:t>
            </a:r>
            <a:endParaRPr lang="en-US" sz="2400">
              <a:latin typeface="Arial" charset="0"/>
            </a:endParaRPr>
          </a:p>
        </p:txBody>
      </p:sp>
      <p:sp>
        <p:nvSpPr>
          <p:cNvPr id="16403" name="Text Box 20"/>
          <p:cNvSpPr txBox="1">
            <a:spLocks noChangeArrowheads="1"/>
          </p:cNvSpPr>
          <p:nvPr/>
        </p:nvSpPr>
        <p:spPr bwMode="auto">
          <a:xfrm>
            <a:off x="4648200" y="5943600"/>
            <a:ext cx="3810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300">
                <a:solidFill>
                  <a:srgbClr val="0000FF"/>
                </a:solidFill>
                <a:latin typeface="Arial" charset="0"/>
              </a:rPr>
              <a:t>50</a:t>
            </a:r>
            <a:endParaRPr lang="en-US" sz="2400">
              <a:latin typeface="Arial" charset="0"/>
            </a:endParaRPr>
          </a:p>
        </p:txBody>
      </p:sp>
      <p:sp>
        <p:nvSpPr>
          <p:cNvPr id="16404" name="Text Box 21"/>
          <p:cNvSpPr txBox="1">
            <a:spLocks noChangeArrowheads="1"/>
          </p:cNvSpPr>
          <p:nvPr/>
        </p:nvSpPr>
        <p:spPr bwMode="auto">
          <a:xfrm>
            <a:off x="6400800" y="5943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16405" name="Text Box 22"/>
          <p:cNvSpPr txBox="1">
            <a:spLocks noChangeArrowheads="1"/>
          </p:cNvSpPr>
          <p:nvPr/>
        </p:nvSpPr>
        <p:spPr bwMode="auto">
          <a:xfrm>
            <a:off x="6858000" y="6019800"/>
            <a:ext cx="838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Arial" charset="0"/>
              </a:rPr>
              <a:t>% MORB</a:t>
            </a:r>
            <a:endParaRPr lang="en-US" sz="2400">
              <a:latin typeface="Arial" charset="0"/>
            </a:endParaRP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381000" y="3886200"/>
            <a:ext cx="2362200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900">
                <a:solidFill>
                  <a:srgbClr val="0000FF"/>
                </a:solidFill>
                <a:latin typeface="Arial" charset="0"/>
              </a:rPr>
              <a:t>Change in perspective; </a:t>
            </a:r>
            <a:r>
              <a:rPr lang="ja-JP" altLang="en-US" sz="1900">
                <a:solidFill>
                  <a:srgbClr val="0000FF"/>
                </a:solidFill>
                <a:latin typeface="Arial" charset="0"/>
              </a:rPr>
              <a:t>“</a:t>
            </a:r>
            <a:r>
              <a:rPr lang="en-US" altLang="ja-JP" sz="1900">
                <a:solidFill>
                  <a:srgbClr val="0000FF"/>
                </a:solidFill>
                <a:latin typeface="Arial" charset="0"/>
              </a:rPr>
              <a:t>plume components</a:t>
            </a:r>
            <a:r>
              <a:rPr lang="ja-JP" altLang="en-US" sz="1900">
                <a:solidFill>
                  <a:srgbClr val="0000FF"/>
                </a:solidFill>
                <a:latin typeface="Arial" charset="0"/>
              </a:rPr>
              <a:t>”</a:t>
            </a:r>
            <a:r>
              <a:rPr lang="en-US" altLang="ja-JP" sz="1900">
                <a:solidFill>
                  <a:srgbClr val="0000FF"/>
                </a:solidFill>
                <a:latin typeface="Arial" charset="0"/>
              </a:rPr>
              <a:t> are not due to presence of plume but absence of ridge</a:t>
            </a:r>
            <a:endParaRPr lang="en-US" sz="19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61464" name="Rectangle 24"/>
          <p:cNvSpPr>
            <a:spLocks noChangeArrowheads="1"/>
          </p:cNvSpPr>
          <p:nvPr/>
        </p:nvSpPr>
        <p:spPr bwMode="auto">
          <a:xfrm>
            <a:off x="304800" y="3810000"/>
            <a:ext cx="2438400" cy="1905000"/>
          </a:xfrm>
          <a:prstGeom prst="rect">
            <a:avLst/>
          </a:prstGeom>
          <a:noFill/>
          <a:ln w="76200" cmpd="tri">
            <a:solidFill>
              <a:srgbClr val="0000FF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animBg="1"/>
      <p:bldP spid="61445" grpId="0" animBg="1"/>
      <p:bldP spid="61446" grpId="0"/>
      <p:bldP spid="61447" grpId="0" animBg="1"/>
      <p:bldP spid="61448" grpId="0"/>
      <p:bldP spid="61449" grpId="0" animBg="1"/>
      <p:bldP spid="61450" grpId="0"/>
      <p:bldP spid="61451" grpId="0" animBg="1"/>
      <p:bldP spid="61452" grpId="0"/>
      <p:bldP spid="61453" grpId="0"/>
      <p:bldP spid="61454" grpId="0"/>
      <p:bldP spid="61456" grpId="0" animBg="1"/>
      <p:bldP spid="61457" grpId="0" animBg="1"/>
      <p:bldP spid="61458" grpId="0" animBg="1"/>
      <p:bldP spid="61463" grpId="0"/>
      <p:bldP spid="614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1236</Words>
  <Application>Microsoft Macintosh PowerPoint</Application>
  <PresentationFormat>On-screen Show (4:3)</PresentationFormat>
  <Paragraphs>191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Calibri</vt:lpstr>
      <vt:lpstr>ＭＳ Ｐゴシック</vt:lpstr>
      <vt:lpstr>Arial</vt:lpstr>
      <vt:lpstr>American Typewriter</vt:lpstr>
      <vt:lpstr>Wide Latin</vt:lpstr>
      <vt:lpstr>Times New Roman</vt:lpstr>
      <vt:lpstr>Wingdings</vt:lpstr>
      <vt:lpstr>Apple Chancery</vt:lpstr>
      <vt:lpstr>Arial Rounded MT Bold</vt:lpstr>
      <vt:lpstr>Office Theme</vt:lpstr>
      <vt:lpstr>Microsoft Word 97 - 2004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Don Anderson</dc:creator>
  <cp:keywords/>
  <dc:description/>
  <cp:lastModifiedBy>Gillian R. Foulger</cp:lastModifiedBy>
  <cp:revision>1</cp:revision>
  <dcterms:created xsi:type="dcterms:W3CDTF">2014-05-13T14:38:04Z</dcterms:created>
  <dcterms:modified xsi:type="dcterms:W3CDTF">2014-05-14T08:27:26Z</dcterms:modified>
  <cp:category/>
</cp:coreProperties>
</file>