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3.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4.bin" ContentType="application/vnd.openxmlformats-officedocument.oleObject"/>
  <Override PartName="/ppt/notesSlides/notesSlide56.xml" ContentType="application/vnd.openxmlformats-officedocument.presentationml.notesSlide+xml"/>
  <Override PartName="/ppt/embeddings/oleObject5.bin" ContentType="application/vnd.openxmlformats-officedocument.oleObject"/>
  <Override PartName="/ppt/notesSlides/notesSlide57.xml" ContentType="application/vnd.openxmlformats-officedocument.presentationml.notesSlide+xml"/>
  <Override PartName="/ppt/embeddings/oleObject6.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7.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8.bin" ContentType="application/vnd.openxmlformats-officedocument.oleObject"/>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embeddings/oleObject9.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6"/>
  </p:notesMasterIdLst>
  <p:sldIdLst>
    <p:sldId id="304" r:id="rId2"/>
    <p:sldId id="335" r:id="rId3"/>
    <p:sldId id="336" r:id="rId4"/>
    <p:sldId id="337" r:id="rId5"/>
    <p:sldId id="306" r:id="rId6"/>
    <p:sldId id="302" r:id="rId7"/>
    <p:sldId id="301" r:id="rId8"/>
    <p:sldId id="303" r:id="rId9"/>
    <p:sldId id="314" r:id="rId10"/>
    <p:sldId id="315" r:id="rId11"/>
    <p:sldId id="317" r:id="rId12"/>
    <p:sldId id="318" r:id="rId13"/>
    <p:sldId id="319" r:id="rId14"/>
    <p:sldId id="320" r:id="rId15"/>
    <p:sldId id="321" r:id="rId16"/>
    <p:sldId id="322" r:id="rId17"/>
    <p:sldId id="380" r:id="rId18"/>
    <p:sldId id="323" r:id="rId19"/>
    <p:sldId id="316" r:id="rId20"/>
    <p:sldId id="313" r:id="rId21"/>
    <p:sldId id="312" r:id="rId22"/>
    <p:sldId id="351" r:id="rId23"/>
    <p:sldId id="352" r:id="rId24"/>
    <p:sldId id="353" r:id="rId25"/>
    <p:sldId id="354" r:id="rId26"/>
    <p:sldId id="355" r:id="rId27"/>
    <p:sldId id="356" r:id="rId28"/>
    <p:sldId id="357" r:id="rId29"/>
    <p:sldId id="358" r:id="rId30"/>
    <p:sldId id="260" r:id="rId31"/>
    <p:sldId id="259" r:id="rId32"/>
    <p:sldId id="263" r:id="rId33"/>
    <p:sldId id="331" r:id="rId34"/>
    <p:sldId id="280" r:id="rId35"/>
    <p:sldId id="258" r:id="rId36"/>
    <p:sldId id="262" r:id="rId37"/>
    <p:sldId id="265" r:id="rId38"/>
    <p:sldId id="364" r:id="rId39"/>
    <p:sldId id="285" r:id="rId40"/>
    <p:sldId id="360" r:id="rId41"/>
    <p:sldId id="266" r:id="rId42"/>
    <p:sldId id="344" r:id="rId43"/>
    <p:sldId id="345" r:id="rId44"/>
    <p:sldId id="292" r:id="rId45"/>
    <p:sldId id="279" r:id="rId46"/>
    <p:sldId id="369" r:id="rId47"/>
    <p:sldId id="368" r:id="rId48"/>
    <p:sldId id="365" r:id="rId49"/>
    <p:sldId id="278" r:id="rId50"/>
    <p:sldId id="367" r:id="rId51"/>
    <p:sldId id="363" r:id="rId52"/>
    <p:sldId id="287" r:id="rId53"/>
    <p:sldId id="362" r:id="rId54"/>
    <p:sldId id="361" r:id="rId55"/>
    <p:sldId id="366" r:id="rId56"/>
    <p:sldId id="277" r:id="rId57"/>
    <p:sldId id="282" r:id="rId58"/>
    <p:sldId id="268" r:id="rId59"/>
    <p:sldId id="267" r:id="rId60"/>
    <p:sldId id="269" r:id="rId61"/>
    <p:sldId id="290" r:id="rId62"/>
    <p:sldId id="291" r:id="rId63"/>
    <p:sldId id="284" r:id="rId64"/>
    <p:sldId id="347" r:id="rId65"/>
    <p:sldId id="348" r:id="rId66"/>
    <p:sldId id="307" r:id="rId67"/>
    <p:sldId id="308" r:id="rId68"/>
    <p:sldId id="309" r:id="rId69"/>
    <p:sldId id="381" r:id="rId70"/>
    <p:sldId id="310" r:id="rId71"/>
    <p:sldId id="289" r:id="rId72"/>
    <p:sldId id="359" r:id="rId73"/>
    <p:sldId id="288" r:id="rId74"/>
    <p:sldId id="300" r:id="rId75"/>
    <p:sldId id="283" r:id="rId76"/>
    <p:sldId id="299" r:id="rId77"/>
    <p:sldId id="298" r:id="rId78"/>
    <p:sldId id="297" r:id="rId79"/>
    <p:sldId id="296" r:id="rId80"/>
    <p:sldId id="274" r:id="rId81"/>
    <p:sldId id="349" r:id="rId82"/>
    <p:sldId id="286" r:id="rId83"/>
    <p:sldId id="276" r:id="rId84"/>
    <p:sldId id="338" r:id="rId85"/>
    <p:sldId id="295" r:id="rId86"/>
    <p:sldId id="271" r:id="rId87"/>
    <p:sldId id="305" r:id="rId88"/>
    <p:sldId id="293" r:id="rId89"/>
    <p:sldId id="326" r:id="rId90"/>
    <p:sldId id="327" r:id="rId91"/>
    <p:sldId id="346" r:id="rId92"/>
    <p:sldId id="329" r:id="rId93"/>
    <p:sldId id="371" r:id="rId94"/>
    <p:sldId id="378" r:id="rId95"/>
    <p:sldId id="375" r:id="rId96"/>
    <p:sldId id="376" r:id="rId97"/>
    <p:sldId id="377" r:id="rId98"/>
    <p:sldId id="374" r:id="rId99"/>
    <p:sldId id="372" r:id="rId100"/>
    <p:sldId id="350" r:id="rId101"/>
    <p:sldId id="328" r:id="rId102"/>
    <p:sldId id="330" r:id="rId103"/>
    <p:sldId id="379" r:id="rId104"/>
    <p:sldId id="332" r:id="rId105"/>
    <p:sldId id="333" r:id="rId106"/>
    <p:sldId id="324" r:id="rId107"/>
    <p:sldId id="325" r:id="rId108"/>
    <p:sldId id="373" r:id="rId109"/>
    <p:sldId id="339" r:id="rId110"/>
    <p:sldId id="340" r:id="rId111"/>
    <p:sldId id="341" r:id="rId112"/>
    <p:sldId id="342" r:id="rId113"/>
    <p:sldId id="343" r:id="rId114"/>
    <p:sldId id="370" r:id="rId11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3" d="100"/>
          <a:sy n="63" d="100"/>
        </p:scale>
        <p:origin x="-19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05E27374-2C5A-FF41-B9C3-18238688F6D8}" type="slidenum">
              <a:rPr lang="en-US"/>
              <a:pPr>
                <a:defRPr/>
              </a:pPr>
              <a:t>‹#›</a:t>
            </a:fld>
            <a:endParaRPr lang="en-US"/>
          </a:p>
        </p:txBody>
      </p:sp>
    </p:spTree>
    <p:extLst>
      <p:ext uri="{BB962C8B-B14F-4D97-AF65-F5344CB8AC3E}">
        <p14:creationId xmlns:p14="http://schemas.microsoft.com/office/powerpoint/2010/main" val="3167913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mantleplumes.org/TransitionZone3.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F926B3-7D80-A04E-9DCB-455B67068625}" type="slidenum">
              <a:rPr lang="en-US" sz="1200"/>
              <a:pPr/>
              <a:t>1</a:t>
            </a:fld>
            <a:endParaRPr lang="en-US" sz="1200"/>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p:spPr>
        <p:txBody>
          <a:bodyPr/>
          <a:lstStyle/>
          <a:p>
            <a:pPr eaLnBrk="1" hangingPunct="1"/>
            <a:r>
              <a:rPr lang="en-US"/>
              <a:t>So Bullen</a:t>
            </a:r>
            <a:r>
              <a:rPr lang="ja-JP" altLang="en-US"/>
              <a:t>’</a:t>
            </a:r>
            <a:r>
              <a:rPr lang="en-US" altLang="ja-JP"/>
              <a:t>s Region C and Birch</a:t>
            </a:r>
            <a:r>
              <a:rPr lang="ja-JP" altLang="en-US"/>
              <a:t>’</a:t>
            </a:r>
            <a:r>
              <a:rPr lang="en-US" altLang="ja-JP"/>
              <a:t>s Transition Layer reflect regions of the mantle  where the lateral and radial gradients in seismic velocity and density are high, probably reflecting changes in composition, lithology, &amp; mineralogy. The Transition Zone (TZ) is a later concept, because the discontinuities were discovered in the 60</a:t>
            </a:r>
            <a:r>
              <a:rPr lang="ja-JP" altLang="en-US"/>
              <a:t>’</a:t>
            </a:r>
            <a:r>
              <a:rPr lang="en-US" altLang="ja-JP"/>
              <a:t>s.</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4B38DF-38AB-B24C-A444-424336CC16F5}" type="slidenum">
              <a:rPr lang="en-US" sz="1200"/>
              <a:pPr/>
              <a:t>10</a:t>
            </a:fld>
            <a:endParaRPr lang="en-US" sz="1200"/>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F75789-452D-8D4C-A952-4894D7C63EE8}" type="slidenum">
              <a:rPr lang="en-US" sz="1200"/>
              <a:pPr/>
              <a:t>11</a:t>
            </a:fld>
            <a:endParaRPr lang="en-US" sz="1200"/>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872C4E-1640-C44F-8C52-F33CFC66D1BB}" type="slidenum">
              <a:rPr lang="en-US" sz="1200"/>
              <a:pPr/>
              <a:t>12</a:t>
            </a:fld>
            <a:endParaRPr lang="en-US" sz="1200"/>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90192A-7104-274F-A4D5-484B45588AB0}" type="slidenum">
              <a:rPr lang="en-US" sz="1200"/>
              <a:pPr/>
              <a:t>13</a:t>
            </a:fld>
            <a:endParaRPr lang="en-US" sz="1200"/>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a:noFill/>
        </p:spPr>
        <p:txBody>
          <a:bodyPr/>
          <a:lstStyle/>
          <a:p>
            <a:pPr eaLnBrk="1" hangingPunct="1"/>
            <a:r>
              <a:rPr lang="en-US"/>
              <a:t>Red=subduction. Blue=</a:t>
            </a:r>
            <a:r>
              <a:rPr lang="ja-JP" altLang="en-US"/>
              <a:t>“</a:t>
            </a:r>
            <a:r>
              <a:rPr lang="en-US" altLang="ja-JP"/>
              <a:t>plume</a:t>
            </a:r>
            <a:r>
              <a:rPr lang="ja-JP" altLang="en-US"/>
              <a:t>”</a:t>
            </a:r>
            <a:r>
              <a:rPr lang="en-US" altLang="ja-JP"/>
              <a:t>, green=both</a:t>
            </a:r>
          </a:p>
          <a:p>
            <a:pPr eaLnBrk="1" hangingPunct="1"/>
            <a:r>
              <a:rPr lang="en-US"/>
              <a:t>Mean 24.5+-1.3 sec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47E786-37D6-1241-8A8E-ABCB31736743}" type="slidenum">
              <a:rPr lang="en-US" sz="1200"/>
              <a:pPr/>
              <a:t>14</a:t>
            </a:fld>
            <a:endParaRPr lang="en-US" sz="1200"/>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4FA542-C02E-AE42-BDDB-1AA5C4B982DF}" type="slidenum">
              <a:rPr lang="en-US" sz="1200"/>
              <a:pPr/>
              <a:t>15</a:t>
            </a:fld>
            <a:endParaRPr lang="en-US" sz="1200"/>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1FA19-5C28-264B-AC0B-ABEFC414C4BA}" type="slidenum">
              <a:rPr lang="en-US" sz="1200"/>
              <a:pPr/>
              <a:t>16</a:t>
            </a:fld>
            <a:endParaRPr lang="en-US" sz="1200"/>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BF9AB-C8C8-1D44-B0CE-D01B1D0A47E5}" type="slidenum">
              <a:rPr lang="en-US" sz="1200"/>
              <a:pPr/>
              <a:t>18</a:t>
            </a:fld>
            <a:endParaRPr 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a:noFill/>
        </p:spPr>
        <p:txBody>
          <a:bodyPr/>
          <a:lstStyle/>
          <a:p>
            <a:pPr eaLnBrk="1" hangingPunct="1"/>
            <a:r>
              <a:rPr lang="en-US"/>
              <a:t>B.Tauzin, E.Debayle, G.Wittlinger</a:t>
            </a:r>
          </a:p>
          <a:p>
            <a:pPr eaLnBrk="1" hangingPunct="1"/>
            <a:r>
              <a:rPr lang="en-US"/>
              <a:t>There is no relation to hotspots or lower mantle superswells.</a:t>
            </a:r>
          </a:p>
          <a:p>
            <a:pPr eaLnBrk="1" hangingPunct="1"/>
            <a:r>
              <a:rPr lang="en-GB" u="sng">
                <a:solidFill>
                  <a:srgbClr val="0000FF"/>
                </a:solidFill>
                <a:latin typeface="Lucida Grande" charset="0"/>
                <a:hlinkClick r:id="rId3"/>
              </a:rPr>
              <a:t>http://www.mantleplumes.org/TransitionZone3.html</a:t>
            </a:r>
            <a:endParaRPr lang="en-GB">
              <a:solidFill>
                <a:srgbClr val="000000"/>
              </a:solidFill>
              <a:latin typeface="Lucida Grande" charset="0"/>
            </a:endParaRPr>
          </a:p>
          <a:p>
            <a:pPr eaLnBrk="1" hangingPunct="1"/>
            <a:endParaRPr lang="en-GB">
              <a:solidFill>
                <a:srgbClr val="000000"/>
              </a:solidFill>
              <a:latin typeface="Lucida Grande" charset="0"/>
            </a:endParaRPr>
          </a:p>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C61D5B-5F4C-424A-9C3C-2E8C86812911}" type="slidenum">
              <a:rPr lang="en-US" sz="1200"/>
              <a:pPr/>
              <a:t>19</a:t>
            </a:fld>
            <a:endParaRPr lang="en-US" sz="1200"/>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4E30DF-14AD-4E40-991E-D93459F4C47B}" type="slidenum">
              <a:rPr lang="en-US" sz="1200"/>
              <a:pPr/>
              <a:t>20</a:t>
            </a:fld>
            <a:endParaRPr lang="en-US" sz="1200"/>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noFill/>
        </p:spPr>
        <p:txBody>
          <a:bodyPr/>
          <a:lstStyle/>
          <a:p>
            <a:pPr eaLnBrk="1" hangingPunct="1"/>
            <a:r>
              <a:rPr lang="en-US"/>
              <a:t>Lateral variations are largest in TZ, consistent with slabs and delaminates piling up.MORB-eclogite should be denser and deeper than arclogites.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90B803-BB91-4946-A7B7-B91EC0285A08}" type="slidenum">
              <a:rPr lang="en-US" sz="1200"/>
              <a:pPr/>
              <a:t>2</a:t>
            </a:fld>
            <a:endParaRPr lang="en-US" sz="1200"/>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FF4BDE-5538-7F4A-A284-FF36DFD1C712}" type="slidenum">
              <a:rPr lang="en-US" sz="1200"/>
              <a:pPr/>
              <a:t>21</a:t>
            </a:fld>
            <a:endParaRPr lang="en-US" sz="1200"/>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Subduction</a:t>
            </a:r>
            <a:r>
              <a:rPr lang="en-US" dirty="0" smtClean="0"/>
              <a:t> </a:t>
            </a:r>
            <a:r>
              <a:rPr lang="en-US" dirty="0" err="1" smtClean="0"/>
              <a:t>histroy</a:t>
            </a:r>
            <a:r>
              <a:rPr lang="en-US" dirty="0" smtClean="0"/>
              <a:t> correlates much better with 650 than with 410.</a:t>
            </a:r>
            <a:r>
              <a:rPr lang="en-US" sz="1200" b="0" i="0" u="none" strike="noStrike" kern="1200" baseline="0" dirty="0" smtClean="0">
                <a:solidFill>
                  <a:schemeClr val="tx1"/>
                </a:solidFill>
                <a:latin typeface="Arial" charset="0"/>
                <a:ea typeface="ＭＳ Ｐゴシック" charset="0"/>
                <a:cs typeface="ＭＳ Ｐゴシック" charset="0"/>
              </a:rPr>
              <a:t> We have shown that the transition zone width and 660 km</a:t>
            </a:r>
          </a:p>
          <a:p>
            <a:r>
              <a:rPr lang="en-US" sz="1200" b="0" i="0" u="none" strike="noStrike" kern="1200" baseline="0" dirty="0" smtClean="0">
                <a:solidFill>
                  <a:schemeClr val="tx1"/>
                </a:solidFill>
                <a:latin typeface="Arial" charset="0"/>
                <a:ea typeface="ＭＳ Ｐゴシック" charset="0"/>
                <a:cs typeface="ＭＳ Ｐゴシック" charset="0"/>
              </a:rPr>
              <a:t>discontinuity topography are correlated to transition zone velocity</a:t>
            </a:r>
          </a:p>
          <a:p>
            <a:r>
              <a:rPr lang="en-US" sz="1200" b="0" i="0" u="none" strike="noStrike" kern="1200" baseline="0" dirty="0" smtClean="0">
                <a:solidFill>
                  <a:schemeClr val="tx1"/>
                </a:solidFill>
                <a:latin typeface="Arial" charset="0"/>
                <a:ea typeface="ＭＳ Ｐゴシック" charset="0"/>
                <a:cs typeface="ＭＳ Ｐゴシック" charset="0"/>
              </a:rPr>
              <a:t>structure, but the 410 km discontinuity is uncorrelated. In addition,</a:t>
            </a:r>
          </a:p>
          <a:p>
            <a:r>
              <a:rPr lang="en-US" sz="1200" b="0" i="0" u="none" strike="noStrike" kern="1200" baseline="0" dirty="0" smtClean="0">
                <a:solidFill>
                  <a:schemeClr val="tx1"/>
                </a:solidFill>
                <a:latin typeface="Arial" charset="0"/>
                <a:ea typeface="ＭＳ Ｐゴシック" charset="0"/>
                <a:cs typeface="ＭＳ Ｐゴシック" charset="0"/>
              </a:rPr>
              <a:t>the 410 km discontinuity topography is slightly correlated rather</a:t>
            </a:r>
          </a:p>
          <a:p>
            <a:r>
              <a:rPr lang="en-US" sz="1200" b="0" i="0" u="none" strike="noStrike" kern="1200" baseline="0" dirty="0" smtClean="0">
                <a:solidFill>
                  <a:schemeClr val="tx1"/>
                </a:solidFill>
                <a:latin typeface="Arial" charset="0"/>
                <a:ea typeface="ＭＳ Ｐゴシック" charset="0"/>
                <a:cs typeface="ＭＳ Ｐゴシック" charset="0"/>
              </a:rPr>
              <a:t>than </a:t>
            </a:r>
            <a:r>
              <a:rPr lang="en-US" sz="1200" b="0" i="0" u="none" strike="noStrike" kern="1200" baseline="0" dirty="0" err="1" smtClean="0">
                <a:solidFill>
                  <a:schemeClr val="tx1"/>
                </a:solidFill>
                <a:latin typeface="Arial" charset="0"/>
                <a:ea typeface="ＭＳ Ｐゴシック" charset="0"/>
                <a:cs typeface="ＭＳ Ｐゴシック" charset="0"/>
              </a:rPr>
              <a:t>anticorrelated</a:t>
            </a:r>
            <a:r>
              <a:rPr lang="en-US" sz="1200" b="0" i="0" u="none" strike="noStrike" kern="1200" baseline="0" dirty="0" smtClean="0">
                <a:solidFill>
                  <a:schemeClr val="tx1"/>
                </a:solidFill>
                <a:latin typeface="Arial" charset="0"/>
                <a:ea typeface="ＭＳ Ｐゴシック" charset="0"/>
                <a:cs typeface="ＭＳ Ｐゴシック" charset="0"/>
              </a:rPr>
              <a:t> with the 660 km discontinuity as would be expected</a:t>
            </a:r>
          </a:p>
          <a:p>
            <a:r>
              <a:rPr lang="en-US" sz="1200" b="0" i="0" u="none" strike="noStrike" kern="1200" baseline="0" smtClean="0">
                <a:solidFill>
                  <a:schemeClr val="tx1"/>
                </a:solidFill>
                <a:latin typeface="Arial" charset="0"/>
                <a:ea typeface="ＭＳ Ｐゴシック" charset="0"/>
                <a:cs typeface="ＭＳ Ｐゴシック" charset="0"/>
              </a:rPr>
              <a:t>for a vertically coherent thermal anomaly.</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23</a:t>
            </a:fld>
            <a:endParaRPr lang="en-US"/>
          </a:p>
        </p:txBody>
      </p:sp>
    </p:spTree>
    <p:extLst>
      <p:ext uri="{BB962C8B-B14F-4D97-AF65-F5344CB8AC3E}">
        <p14:creationId xmlns:p14="http://schemas.microsoft.com/office/powerpoint/2010/main" val="3696061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ＭＳ Ｐゴシック" charset="0"/>
              </a:rPr>
              <a:t>Fig. 11. Measurements of the differential-time anomaly </a:t>
            </a:r>
            <a:r>
              <a:rPr lang="en-US" sz="1200" b="0" i="0" u="none" strike="noStrike" kern="1200" baseline="0" dirty="0" err="1" smtClean="0">
                <a:solidFill>
                  <a:schemeClr val="tx1"/>
                </a:solidFill>
                <a:latin typeface="Arial" charset="0"/>
                <a:ea typeface="ＭＳ Ｐゴシック" charset="0"/>
                <a:cs typeface="ＭＳ Ｐゴシック" charset="0"/>
              </a:rPr>
              <a:t>δtdiff</a:t>
            </a:r>
            <a:r>
              <a:rPr lang="en-US" sz="1200" b="0" i="0" u="none" strike="noStrike" kern="1200" baseline="0" dirty="0" smtClean="0">
                <a:solidFill>
                  <a:schemeClr val="tx1"/>
                </a:solidFill>
                <a:latin typeface="Arial" charset="0"/>
                <a:ea typeface="ＭＳ Ｐゴシック" charset="0"/>
                <a:cs typeface="ＭＳ Ｐゴシック" charset="0"/>
              </a:rPr>
              <a:t> at 77 stations around the world compared with the transition zone S-velocity</a:t>
            </a:r>
          </a:p>
          <a:p>
            <a:r>
              <a:rPr lang="en-US" sz="1200" b="0" i="0" u="none" strike="noStrike" kern="1200" baseline="0" dirty="0" smtClean="0">
                <a:solidFill>
                  <a:schemeClr val="tx1"/>
                </a:solidFill>
                <a:latin typeface="Arial" charset="0"/>
                <a:ea typeface="ＭＳ Ｐゴシック" charset="0"/>
                <a:cs typeface="ＭＳ Ｐゴシック" charset="0"/>
              </a:rPr>
              <a:t>anomaly </a:t>
            </a:r>
            <a:r>
              <a:rPr lang="en-US" sz="1200" b="0" i="0" u="none" strike="noStrike" kern="1200" baseline="0" dirty="0" err="1" smtClean="0">
                <a:solidFill>
                  <a:schemeClr val="tx1"/>
                </a:solidFill>
                <a:latin typeface="Arial" charset="0"/>
                <a:ea typeface="ＭＳ Ｐゴシック" charset="0"/>
                <a:cs typeface="ＭＳ Ｐゴシック" charset="0"/>
              </a:rPr>
              <a:t>δ</a:t>
            </a:r>
            <a:r>
              <a:rPr lang="en-US" sz="1200" b="0" i="0" u="none" strike="noStrike" kern="1200" baseline="0" dirty="0" smtClean="0">
                <a:solidFill>
                  <a:schemeClr val="tx1"/>
                </a:solidFill>
                <a:latin typeface="Arial" charset="0"/>
                <a:ea typeface="ＭＳ Ｐゴシック" charset="0"/>
                <a:cs typeface="ＭＳ Ｐゴシック" charset="0"/>
              </a:rPr>
              <a:t>βTZ according to the degree-16 tomographic model S16B30 (Masters et al., 1996). Circles denote seismic stations and are</a:t>
            </a:r>
          </a:p>
          <a:p>
            <a:r>
              <a:rPr lang="en-US" sz="1200" b="0" i="0" u="none" strike="noStrike" kern="1200" baseline="0" dirty="0" smtClean="0">
                <a:solidFill>
                  <a:schemeClr val="tx1"/>
                </a:solidFill>
                <a:latin typeface="Arial" charset="0"/>
                <a:ea typeface="ＭＳ Ｐゴシック" charset="0"/>
                <a:cs typeface="ＭＳ Ｐゴシック" charset="0"/>
              </a:rPr>
              <a:t>filled with color showing </a:t>
            </a:r>
            <a:r>
              <a:rPr lang="en-US" sz="1200" b="0" i="0" u="none" strike="noStrike" kern="1200" baseline="0" dirty="0" err="1" smtClean="0">
                <a:solidFill>
                  <a:schemeClr val="tx1"/>
                </a:solidFill>
                <a:latin typeface="Arial" charset="0"/>
                <a:ea typeface="ＭＳ Ｐゴシック" charset="0"/>
                <a:cs typeface="ＭＳ Ｐゴシック" charset="0"/>
              </a:rPr>
              <a:t>tdiff</a:t>
            </a:r>
            <a:r>
              <a:rPr lang="en-US" sz="1200" b="0" i="0" u="none" strike="noStrike" kern="1200" baseline="0" dirty="0" smtClean="0">
                <a:solidFill>
                  <a:schemeClr val="tx1"/>
                </a:solidFill>
                <a:latin typeface="Arial" charset="0"/>
                <a:ea typeface="ＭＳ Ｐゴシック" charset="0"/>
                <a:cs typeface="ＭＳ Ｐゴシック" charset="0"/>
              </a:rPr>
              <a:t> anomaly. Left: </a:t>
            </a:r>
            <a:r>
              <a:rPr lang="en-US" sz="1200" b="0" i="0" u="none" strike="noStrike" kern="1200" baseline="0" dirty="0" err="1" smtClean="0">
                <a:solidFill>
                  <a:schemeClr val="tx1"/>
                </a:solidFill>
                <a:latin typeface="Arial" charset="0"/>
                <a:ea typeface="ＭＳ Ｐゴシック" charset="0"/>
                <a:cs typeface="ＭＳ Ｐゴシック" charset="0"/>
              </a:rPr>
              <a:t>δtdiff</a:t>
            </a:r>
            <a:r>
              <a:rPr lang="en-US" sz="1200" b="0" i="0" u="none" strike="noStrike" kern="1200" baseline="0" dirty="0" smtClean="0">
                <a:solidFill>
                  <a:schemeClr val="tx1"/>
                </a:solidFill>
                <a:latin typeface="Arial" charset="0"/>
                <a:ea typeface="ＭＳ Ｐゴシック" charset="0"/>
                <a:cs typeface="ＭＳ Ｐゴシック" charset="0"/>
              </a:rPr>
              <a:t> measurements superimposed on the 550 km cross-sections through S16B30; right: </a:t>
            </a:r>
            <a:r>
              <a:rPr lang="en-US" sz="1200" b="0" i="0" u="none" strike="noStrike" kern="1200" baseline="0" dirty="0" err="1" smtClean="0">
                <a:solidFill>
                  <a:schemeClr val="tx1"/>
                </a:solidFill>
                <a:latin typeface="Arial" charset="0"/>
                <a:ea typeface="ＭＳ Ｐゴシック" charset="0"/>
                <a:cs typeface="ＭＳ Ｐゴシック" charset="0"/>
              </a:rPr>
              <a:t>δtdiff</a:t>
            </a:r>
            <a:endParaRPr lang="en-US" sz="1200" b="0" i="0" u="none" strike="noStrike" kern="1200" baseline="0" dirty="0" smtClean="0">
              <a:solidFill>
                <a:schemeClr val="tx1"/>
              </a:solidFill>
              <a:latin typeface="Arial" charset="0"/>
              <a:ea typeface="ＭＳ Ｐゴシック" charset="0"/>
              <a:cs typeface="ＭＳ Ｐゴシック" charset="0"/>
            </a:endParaRPr>
          </a:p>
          <a:p>
            <a:r>
              <a:rPr lang="en-US" sz="1200" b="0" i="0" u="none" strike="noStrike" kern="1200" baseline="0" dirty="0" smtClean="0">
                <a:solidFill>
                  <a:schemeClr val="tx1"/>
                </a:solidFill>
                <a:latin typeface="Arial" charset="0"/>
                <a:ea typeface="ＭＳ Ｐゴシック" charset="0"/>
                <a:cs typeface="ＭＳ Ｐゴシック" charset="0"/>
              </a:rPr>
              <a:t>measured at each station vs. </a:t>
            </a:r>
            <a:r>
              <a:rPr lang="en-US" sz="1200" b="0" i="0" u="none" strike="noStrike" kern="1200" baseline="0" dirty="0" err="1" smtClean="0">
                <a:solidFill>
                  <a:schemeClr val="tx1"/>
                </a:solidFill>
                <a:latin typeface="Arial" charset="0"/>
                <a:ea typeface="ＭＳ Ｐゴシック" charset="0"/>
                <a:cs typeface="ＭＳ Ｐゴシック" charset="0"/>
              </a:rPr>
              <a:t>δ</a:t>
            </a:r>
            <a:r>
              <a:rPr lang="en-US" sz="1200" b="0" i="0" u="none" strike="noStrike" kern="1200" baseline="0" dirty="0" smtClean="0">
                <a:solidFill>
                  <a:schemeClr val="tx1"/>
                </a:solidFill>
                <a:latin typeface="Arial" charset="0"/>
                <a:ea typeface="ＭＳ Ｐゴシック" charset="0"/>
                <a:cs typeface="ＭＳ Ｐゴシック" charset="0"/>
              </a:rPr>
              <a:t>βTZ beneath the station…</a:t>
            </a:r>
            <a:r>
              <a:rPr lang="en-US" sz="1200" b="1" i="0" u="none" strike="noStrike" kern="1200" baseline="0" dirty="0" smtClean="0">
                <a:solidFill>
                  <a:schemeClr val="tx1"/>
                </a:solidFill>
                <a:latin typeface="Arial" charset="0"/>
                <a:ea typeface="ＭＳ Ｐゴシック" charset="0"/>
                <a:cs typeface="ＭＳ Ｐゴシック" charset="0"/>
              </a:rPr>
              <a:t>(b) S16B30 is unfiltered; </a:t>
            </a:r>
            <a:r>
              <a:rPr lang="en-US" sz="1200" b="0" i="0" u="none" strike="noStrike" kern="1200" baseline="0" dirty="0" err="1" smtClean="0">
                <a:solidFill>
                  <a:schemeClr val="tx1"/>
                </a:solidFill>
                <a:latin typeface="Arial" charset="0"/>
                <a:ea typeface="ＭＳ Ｐゴシック" charset="0"/>
                <a:cs typeface="ＭＳ Ｐゴシック" charset="0"/>
              </a:rPr>
              <a:t>δt</a:t>
            </a:r>
            <a:r>
              <a:rPr lang="en-US" sz="1200" b="1" i="0" u="none" strike="noStrike" kern="1200" baseline="0" dirty="0" err="1" smtClean="0">
                <a:solidFill>
                  <a:schemeClr val="tx1"/>
                </a:solidFill>
                <a:latin typeface="Arial" charset="0"/>
                <a:ea typeface="ＭＳ Ｐゴシック" charset="0"/>
                <a:cs typeface="ＭＳ Ｐゴシック" charset="0"/>
              </a:rPr>
              <a:t>diff</a:t>
            </a:r>
            <a:r>
              <a:rPr lang="en-US" sz="1200" b="1" i="0" u="none" strike="noStrike" kern="1200" baseline="0" dirty="0" smtClean="0">
                <a:solidFill>
                  <a:schemeClr val="tx1"/>
                </a:solidFill>
                <a:latin typeface="Arial" charset="0"/>
                <a:ea typeface="ＭＳ Ｐゴシック" charset="0"/>
                <a:cs typeface="ＭＳ Ｐゴシック" charset="0"/>
              </a:rPr>
              <a:t> distribution is smoothed laterally with </a:t>
            </a:r>
            <a:r>
              <a:rPr lang="en-US" sz="1200" b="0" i="0" u="none" strike="noStrike" kern="1200" baseline="0" dirty="0" err="1" smtClean="0">
                <a:solidFill>
                  <a:schemeClr val="tx1"/>
                </a:solidFill>
                <a:latin typeface="Arial" charset="0"/>
                <a:ea typeface="ＭＳ Ｐゴシック" charset="0"/>
                <a:cs typeface="ＭＳ Ｐゴシック" charset="0"/>
              </a:rPr>
              <a:t>Lδt</a:t>
            </a:r>
            <a:r>
              <a:rPr lang="en-US" sz="1200" b="0" i="0" u="none" strike="noStrike" kern="1200" baseline="0" dirty="0" smtClean="0">
                <a:solidFill>
                  <a:schemeClr val="tx1"/>
                </a:solidFill>
                <a:latin typeface="Arial" charset="0"/>
                <a:ea typeface="ＭＳ Ｐゴシック" charset="0"/>
                <a:cs typeface="ＭＳ Ｐゴシック" charset="0"/>
              </a:rPr>
              <a:t> = </a:t>
            </a:r>
            <a:r>
              <a:rPr lang="en-US" sz="1200" b="1" i="0" u="none" strike="noStrike" kern="1200" baseline="0" dirty="0" smtClean="0">
                <a:solidFill>
                  <a:schemeClr val="tx1"/>
                </a:solidFill>
                <a:latin typeface="Arial" charset="0"/>
                <a:ea typeface="ＭＳ Ｐゴシック" charset="0"/>
                <a:cs typeface="ＭＳ Ｐゴシック" charset="0"/>
              </a:rPr>
              <a:t>2500 km and </a:t>
            </a:r>
            <a:r>
              <a:rPr lang="en-US" sz="1200" b="0" i="0" u="none" strike="noStrike" kern="1200" baseline="0" dirty="0" err="1" smtClean="0">
                <a:solidFill>
                  <a:schemeClr val="tx1"/>
                </a:solidFill>
                <a:latin typeface="Arial" charset="0"/>
                <a:ea typeface="ＭＳ Ｐゴシック" charset="0"/>
                <a:cs typeface="ＭＳ Ｐゴシック" charset="0"/>
              </a:rPr>
              <a:t>w</a:t>
            </a:r>
            <a:r>
              <a:rPr lang="en-US" sz="1200" b="1" i="0" u="none" strike="noStrike" kern="1200" baseline="0" dirty="0" err="1" smtClean="0">
                <a:solidFill>
                  <a:schemeClr val="tx1"/>
                </a:solidFill>
                <a:latin typeface="Arial" charset="0"/>
                <a:ea typeface="ＭＳ Ｐゴシック" charset="0"/>
                <a:cs typeface="ＭＳ Ｐゴシック" charset="0"/>
              </a:rPr>
              <a:t>min</a:t>
            </a:r>
            <a:r>
              <a:rPr lang="en-US" sz="1200" b="1" i="0" u="none" strike="noStrike" kern="1200" baseline="0" dirty="0" smtClean="0">
                <a:solidFill>
                  <a:schemeClr val="tx1"/>
                </a:solidFill>
                <a:latin typeface="Arial" charset="0"/>
                <a:ea typeface="ＭＳ Ｐゴシック" charset="0"/>
                <a:cs typeface="ＭＳ Ｐゴシック" charset="0"/>
              </a:rPr>
              <a:t> </a:t>
            </a:r>
            <a:r>
              <a:rPr lang="en-US" sz="1200" b="0" i="0" u="none" strike="noStrike" kern="1200" baseline="0" dirty="0" smtClean="0">
                <a:solidFill>
                  <a:schemeClr val="tx1"/>
                </a:solidFill>
                <a:latin typeface="Arial" charset="0"/>
                <a:ea typeface="ＭＳ Ｐゴシック" charset="0"/>
                <a:cs typeface="ＭＳ Ｐゴシック" charset="0"/>
              </a:rPr>
              <a:t>= </a:t>
            </a:r>
            <a:r>
              <a:rPr lang="en-US" sz="1200" b="1" i="0" u="none" strike="noStrike" kern="1200" baseline="0" dirty="0" smtClean="0">
                <a:solidFill>
                  <a:schemeClr val="tx1"/>
                </a:solidFill>
                <a:latin typeface="Arial" charset="0"/>
                <a:ea typeface="ＭＳ Ｐゴシック" charset="0"/>
                <a:cs typeface="ＭＳ Ｐゴシック" charset="0"/>
              </a:rPr>
              <a:t>1</a:t>
            </a:r>
            <a:r>
              <a:rPr lang="en-US" sz="1200" b="0" i="0" u="none" strike="noStrike" kern="1200" baseline="0" dirty="0" smtClean="0">
                <a:solidFill>
                  <a:schemeClr val="tx1"/>
                </a:solidFill>
                <a:latin typeface="Arial" charset="0"/>
                <a:ea typeface="ＭＳ Ｐゴシック" charset="0"/>
                <a:cs typeface="ＭＳ Ｐゴシック" charset="0"/>
              </a:rPr>
              <a:t>.</a:t>
            </a:r>
            <a:r>
              <a:rPr lang="en-US" sz="1200" b="1" i="0" u="none" strike="noStrike" kern="1200" baseline="0" dirty="0" smtClean="0">
                <a:solidFill>
                  <a:schemeClr val="tx1"/>
                </a:solidFill>
                <a:latin typeface="Arial" charset="0"/>
                <a:ea typeface="ＭＳ Ｐゴシック" charset="0"/>
                <a:cs typeface="ＭＳ Ｐゴシック" charset="0"/>
              </a:rPr>
              <a:t>5; the</a:t>
            </a:r>
          </a:p>
          <a:p>
            <a:r>
              <a:rPr lang="en-US" sz="1200" b="1" i="0" u="none" strike="noStrike" kern="1200" baseline="0" dirty="0" smtClean="0">
                <a:solidFill>
                  <a:schemeClr val="tx1"/>
                </a:solidFill>
                <a:latin typeface="Arial" charset="0"/>
                <a:ea typeface="ＭＳ Ｐゴシック" charset="0"/>
                <a:cs typeface="ＭＳ Ｐゴシック" charset="0"/>
              </a:rPr>
              <a:t>smoothing could be done at 63 stations only (see text for explanation). (c) S16B30 is truncated at spherical-harmonic degree </a:t>
            </a:r>
            <a:r>
              <a:rPr lang="en-US" sz="1200" b="0" i="0" u="none" strike="noStrike" kern="1200" baseline="0" dirty="0" err="1" smtClean="0">
                <a:solidFill>
                  <a:schemeClr val="tx1"/>
                </a:solidFill>
                <a:latin typeface="Arial" charset="0"/>
                <a:ea typeface="ＭＳ Ｐゴシック" charset="0"/>
                <a:cs typeface="ＭＳ Ｐゴシック" charset="0"/>
              </a:rPr>
              <a:t>l</a:t>
            </a:r>
            <a:r>
              <a:rPr lang="en-US" sz="1200" b="1" i="0" u="none" strike="noStrike" kern="1200" baseline="0" dirty="0" err="1" smtClean="0">
                <a:solidFill>
                  <a:schemeClr val="tx1"/>
                </a:solidFill>
                <a:latin typeface="Arial" charset="0"/>
                <a:ea typeface="ＭＳ Ｐゴシック" charset="0"/>
                <a:cs typeface="ＭＳ Ｐゴシック" charset="0"/>
              </a:rPr>
              <a:t>max</a:t>
            </a:r>
            <a:r>
              <a:rPr lang="en-US" sz="1200" b="1" i="0" u="none" strike="noStrike" kern="1200" baseline="0" dirty="0" smtClean="0">
                <a:solidFill>
                  <a:schemeClr val="tx1"/>
                </a:solidFill>
                <a:latin typeface="Arial" charset="0"/>
                <a:ea typeface="ＭＳ Ｐゴシック" charset="0"/>
                <a:cs typeface="ＭＳ Ｐゴシック" charset="0"/>
              </a:rPr>
              <a:t> </a:t>
            </a:r>
            <a:r>
              <a:rPr lang="en-US" sz="1200" b="0" i="0" u="none" strike="noStrike" kern="1200" baseline="0" dirty="0" smtClean="0">
                <a:solidFill>
                  <a:schemeClr val="tx1"/>
                </a:solidFill>
                <a:latin typeface="Arial" charset="0"/>
                <a:ea typeface="ＭＳ Ｐゴシック" charset="0"/>
                <a:cs typeface="ＭＳ Ｐゴシック" charset="0"/>
              </a:rPr>
              <a:t>= </a:t>
            </a:r>
            <a:r>
              <a:rPr lang="en-US" sz="1200" b="1" i="0" u="none" strike="noStrike" kern="1200" baseline="0" dirty="0" smtClean="0">
                <a:solidFill>
                  <a:schemeClr val="tx1"/>
                </a:solidFill>
                <a:latin typeface="Arial" charset="0"/>
                <a:ea typeface="ＭＳ Ｐゴシック" charset="0"/>
                <a:cs typeface="ＭＳ Ｐゴシック" charset="0"/>
              </a:rPr>
              <a:t>6;</a:t>
            </a:r>
          </a:p>
          <a:p>
            <a:r>
              <a:rPr lang="en-US" sz="1200" b="0" i="0" u="none" strike="noStrike" kern="1200" baseline="0" dirty="0" err="1" smtClean="0">
                <a:solidFill>
                  <a:schemeClr val="tx1"/>
                </a:solidFill>
                <a:latin typeface="Arial" charset="0"/>
                <a:ea typeface="ＭＳ Ｐゴシック" charset="0"/>
                <a:cs typeface="ＭＳ Ｐゴシック" charset="0"/>
              </a:rPr>
              <a:t>δt</a:t>
            </a:r>
            <a:r>
              <a:rPr lang="en-US" sz="1200" b="1" i="0" u="none" strike="noStrike" kern="1200" baseline="0" dirty="0" err="1" smtClean="0">
                <a:solidFill>
                  <a:schemeClr val="tx1"/>
                </a:solidFill>
                <a:latin typeface="Arial" charset="0"/>
                <a:ea typeface="ＭＳ Ｐゴシック" charset="0"/>
                <a:cs typeface="ＭＳ Ｐゴシック" charset="0"/>
              </a:rPr>
              <a:t>diff</a:t>
            </a:r>
            <a:r>
              <a:rPr lang="en-US" sz="1200" b="1" i="0" u="none" strike="noStrike" kern="1200" baseline="0" dirty="0" smtClean="0">
                <a:solidFill>
                  <a:schemeClr val="tx1"/>
                </a:solidFill>
                <a:latin typeface="Arial" charset="0"/>
                <a:ea typeface="ＭＳ Ｐゴシック" charset="0"/>
                <a:cs typeface="ＭＳ Ｐゴシック" charset="0"/>
              </a:rPr>
              <a:t> distribution is smoothed with </a:t>
            </a:r>
            <a:r>
              <a:rPr lang="en-US" sz="1200" b="0" i="0" u="none" strike="noStrike" kern="1200" baseline="0" dirty="0" err="1" smtClean="0">
                <a:solidFill>
                  <a:schemeClr val="tx1"/>
                </a:solidFill>
                <a:latin typeface="Arial" charset="0"/>
                <a:ea typeface="ＭＳ Ｐゴシック" charset="0"/>
                <a:cs typeface="ＭＳ Ｐゴシック" charset="0"/>
              </a:rPr>
              <a:t>Lδt</a:t>
            </a:r>
            <a:r>
              <a:rPr lang="en-US" sz="1200" b="0" i="0" u="none" strike="noStrike" kern="1200" baseline="0" dirty="0" smtClean="0">
                <a:solidFill>
                  <a:schemeClr val="tx1"/>
                </a:solidFill>
                <a:latin typeface="Arial" charset="0"/>
                <a:ea typeface="ＭＳ Ｐゴシック" charset="0"/>
                <a:cs typeface="ＭＳ Ｐゴシック" charset="0"/>
              </a:rPr>
              <a:t> = </a:t>
            </a:r>
            <a:r>
              <a:rPr lang="en-US" sz="1200" b="1" i="0" u="none" strike="noStrike" kern="1200" baseline="0" dirty="0" smtClean="0">
                <a:solidFill>
                  <a:schemeClr val="tx1"/>
                </a:solidFill>
                <a:latin typeface="Arial" charset="0"/>
                <a:ea typeface="ＭＳ Ｐゴシック" charset="0"/>
                <a:cs typeface="ＭＳ Ｐゴシック" charset="0"/>
              </a:rPr>
              <a:t>3000 km and </a:t>
            </a:r>
            <a:r>
              <a:rPr lang="en-US" sz="1200" b="0" i="0" u="none" strike="noStrike" kern="1200" baseline="0" dirty="0" err="1" smtClean="0">
                <a:solidFill>
                  <a:schemeClr val="tx1"/>
                </a:solidFill>
                <a:latin typeface="Arial" charset="0"/>
                <a:ea typeface="ＭＳ Ｐゴシック" charset="0"/>
                <a:cs typeface="ＭＳ Ｐゴシック" charset="0"/>
              </a:rPr>
              <a:t>w</a:t>
            </a:r>
            <a:r>
              <a:rPr lang="en-US" sz="1200" b="1" i="0" u="none" strike="noStrike" kern="1200" baseline="0" dirty="0" err="1" smtClean="0">
                <a:solidFill>
                  <a:schemeClr val="tx1"/>
                </a:solidFill>
                <a:latin typeface="Arial" charset="0"/>
                <a:ea typeface="ＭＳ Ｐゴシック" charset="0"/>
                <a:cs typeface="ＭＳ Ｐゴシック" charset="0"/>
              </a:rPr>
              <a:t>min</a:t>
            </a:r>
            <a:r>
              <a:rPr lang="en-US" sz="1200" b="1" i="0" u="none" strike="noStrike" kern="1200" baseline="0" smtClean="0">
                <a:solidFill>
                  <a:schemeClr val="tx1"/>
                </a:solidFill>
                <a:latin typeface="Arial" charset="0"/>
                <a:ea typeface="ＭＳ Ｐゴシック" charset="0"/>
                <a:cs typeface="ＭＳ Ｐゴシック" charset="0"/>
              </a:rPr>
              <a:t> </a:t>
            </a:r>
            <a:r>
              <a:rPr lang="en-US" sz="1200" b="0" i="0" u="none" strike="noStrike" kern="1200" baseline="0" smtClean="0">
                <a:solidFill>
                  <a:schemeClr val="tx1"/>
                </a:solidFill>
                <a:latin typeface="Arial" charset="0"/>
                <a:ea typeface="ＭＳ Ｐゴシック" charset="0"/>
                <a:cs typeface="ＭＳ Ｐゴシック" charset="0"/>
              </a:rPr>
              <a:t>= </a:t>
            </a:r>
            <a:r>
              <a:rPr lang="en-US" sz="1200" b="1" i="0" u="none" strike="noStrike" kern="1200" baseline="0" smtClean="0">
                <a:solidFill>
                  <a:schemeClr val="tx1"/>
                </a:solidFill>
                <a:latin typeface="Arial" charset="0"/>
                <a:ea typeface="ＭＳ Ｐゴシック" charset="0"/>
                <a:cs typeface="ＭＳ Ｐゴシック" charset="0"/>
              </a:rPr>
              <a:t>2</a:t>
            </a:r>
            <a:r>
              <a:rPr lang="en-US" sz="1200" b="0" i="0" u="none" strike="noStrike" kern="1200" baseline="0" smtClean="0">
                <a:solidFill>
                  <a:schemeClr val="tx1"/>
                </a:solidFill>
                <a:latin typeface="Arial" charset="0"/>
                <a:ea typeface="ＭＳ Ｐゴシック" charset="0"/>
                <a:cs typeface="ＭＳ Ｐゴシック" charset="0"/>
              </a:rPr>
              <a:t>.</a:t>
            </a:r>
            <a:r>
              <a:rPr lang="en-US" sz="1200" b="1" i="0" u="none" strike="noStrike" kern="1200" baseline="0" smtClean="0">
                <a:solidFill>
                  <a:schemeClr val="tx1"/>
                </a:solidFill>
                <a:latin typeface="Arial" charset="0"/>
                <a:ea typeface="ＭＳ Ｐゴシック" charset="0"/>
                <a:cs typeface="ＭＳ Ｐゴシック" charset="0"/>
              </a:rPr>
              <a:t>5 (60 stations).</a:t>
            </a:r>
            <a:endParaRPr lang="en-US"/>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25</a:t>
            </a:fld>
            <a:endParaRPr lang="en-US"/>
          </a:p>
        </p:txBody>
      </p:sp>
    </p:spTree>
    <p:extLst>
      <p:ext uri="{BB962C8B-B14F-4D97-AF65-F5344CB8AC3E}">
        <p14:creationId xmlns:p14="http://schemas.microsoft.com/office/powerpoint/2010/main" val="4146229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PEPI 2010 Sugioka…</a:t>
            </a:r>
            <a:r>
              <a:rPr lang="en-US" sz="1200" b="0" i="0" u="none" strike="noStrike" kern="1200" baseline="0" dirty="0" smtClean="0">
                <a:solidFill>
                  <a:schemeClr val="tx1"/>
                </a:solidFill>
                <a:latin typeface="Arial" charset="0"/>
                <a:ea typeface="ＭＳ Ｐゴシック" charset="0"/>
                <a:cs typeface="ＭＳ Ｐゴシック" charset="0"/>
              </a:rPr>
              <a:t>The theoretical travel times are in good agreement with observation</a:t>
            </a:r>
          </a:p>
          <a:p>
            <a:r>
              <a:rPr lang="en-US" sz="1200" b="0" i="0" u="none" strike="noStrike" kern="1200" baseline="0" dirty="0" smtClean="0">
                <a:solidFill>
                  <a:schemeClr val="tx1"/>
                </a:solidFill>
                <a:latin typeface="Arial" charset="0"/>
                <a:ea typeface="ＭＳ Ｐゴシック" charset="0"/>
                <a:cs typeface="ＭＳ Ｐゴシック" charset="0"/>
              </a:rPr>
              <a:t>for both P and S waves for a value of R of 1.4, which implies</a:t>
            </a:r>
          </a:p>
          <a:p>
            <a:r>
              <a:rPr lang="en-US" sz="1200" b="0" i="0" u="none" strike="noStrike" kern="1200" baseline="0" dirty="0" smtClean="0">
                <a:solidFill>
                  <a:schemeClr val="tx1"/>
                </a:solidFill>
                <a:latin typeface="Arial" charset="0"/>
                <a:ea typeface="ＭＳ Ｐゴシック" charset="0"/>
                <a:cs typeface="ＭＳ Ｐゴシック" charset="0"/>
              </a:rPr>
              <a:t>that the seismic velocity anomalies associated with the stagnant</a:t>
            </a:r>
          </a:p>
          <a:p>
            <a:r>
              <a:rPr lang="en-US" sz="1200" b="0" i="0" u="none" strike="noStrike" kern="1200" baseline="0" dirty="0" smtClean="0">
                <a:solidFill>
                  <a:schemeClr val="tx1"/>
                </a:solidFill>
                <a:latin typeface="Arial" charset="0"/>
                <a:ea typeface="ＭＳ Ｐゴシック" charset="0"/>
                <a:cs typeface="ＭＳ Ｐゴシック" charset="0"/>
              </a:rPr>
              <a:t>slab can be explained as the thermal effect. The stagnant slab is</a:t>
            </a:r>
          </a:p>
          <a:p>
            <a:r>
              <a:rPr lang="en-US" sz="1200" b="0" i="0" u="none" strike="noStrike" kern="1200" baseline="0" dirty="0" smtClean="0">
                <a:solidFill>
                  <a:schemeClr val="tx1"/>
                </a:solidFill>
                <a:latin typeface="Arial" charset="0"/>
                <a:ea typeface="ＭＳ Ｐゴシック" charset="0"/>
                <a:cs typeface="ＭＳ Ｐゴシック" charset="0"/>
              </a:rPr>
              <a:t>estimated to be 250–300K colder than the surrounding mantle. H. Sugioka et al. / Physics of the Earth and Planetary Interiors 179 (2010) 1–6</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27</a:t>
            </a:fld>
            <a:endParaRPr lang="en-US"/>
          </a:p>
        </p:txBody>
      </p:sp>
    </p:spTree>
    <p:extLst>
      <p:ext uri="{BB962C8B-B14F-4D97-AF65-F5344CB8AC3E}">
        <p14:creationId xmlns:p14="http://schemas.microsoft.com/office/powerpoint/2010/main" val="3361937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3D1BA8-12FA-BB47-99D8-3B96A89784C5}" type="slidenum">
              <a:rPr lang="en-US" sz="1200"/>
              <a:pPr/>
              <a:t>30</a:t>
            </a:fld>
            <a:endParaRPr lang="en-US"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498099-AB6B-0645-9D55-733DA8715317}" type="slidenum">
              <a:rPr lang="en-US" sz="1200"/>
              <a:pPr/>
              <a:t>31</a:t>
            </a:fld>
            <a:endParaRPr lang="en-US"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32A96B-CDD1-9049-95E9-96A5DD5B50D3}" type="slidenum">
              <a:rPr lang="en-US" sz="1200"/>
              <a:pPr/>
              <a:t>32</a:t>
            </a:fld>
            <a:endParaRPr lang="en-US" sz="120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Yellowsstone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5F4951-E118-D248-BA55-3B1C40787540}" type="slidenum">
              <a:rPr lang="en-US" sz="1200"/>
              <a:pPr/>
              <a:t>33</a:t>
            </a:fld>
            <a:endParaRPr lang="en-US" sz="1200"/>
          </a:p>
        </p:txBody>
      </p:sp>
      <p:sp>
        <p:nvSpPr>
          <p:cNvPr id="168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just" eaLnBrk="1" hangingPunct="1">
              <a:spcBef>
                <a:spcPct val="0"/>
              </a:spcBef>
            </a:pPr>
            <a:r>
              <a:rPr lang="en-US" dirty="0" err="1">
                <a:solidFill>
                  <a:srgbClr val="000000"/>
                </a:solidFill>
                <a:latin typeface="Times New Roman" charset="0"/>
              </a:rPr>
              <a:t>Shantanu</a:t>
            </a:r>
            <a:r>
              <a:rPr lang="en-US" dirty="0">
                <a:solidFill>
                  <a:srgbClr val="000000"/>
                </a:solidFill>
                <a:latin typeface="Times New Roman" charset="0"/>
              </a:rPr>
              <a:t> Keshav</a:t>
            </a:r>
            <a:r>
              <a:rPr lang="en-US" baseline="30000" dirty="0">
                <a:solidFill>
                  <a:srgbClr val="000000"/>
                </a:solidFill>
                <a:latin typeface="Times New Roman" charset="0"/>
              </a:rPr>
              <a:t>1*</a:t>
            </a:r>
            <a:r>
              <a:rPr lang="en-US" dirty="0">
                <a:solidFill>
                  <a:srgbClr val="000000"/>
                </a:solidFill>
                <a:latin typeface="Times New Roman" charset="0"/>
              </a:rPr>
              <a:t>, </a:t>
            </a:r>
            <a:r>
              <a:rPr lang="en-US" dirty="0" err="1">
                <a:solidFill>
                  <a:srgbClr val="000000"/>
                </a:solidFill>
                <a:latin typeface="Times New Roman" charset="0"/>
              </a:rPr>
              <a:t>Gudmundur</a:t>
            </a:r>
            <a:r>
              <a:rPr lang="en-US" dirty="0">
                <a:solidFill>
                  <a:srgbClr val="000000"/>
                </a:solidFill>
                <a:latin typeface="Times New Roman" charset="0"/>
              </a:rPr>
              <a:t> H. Gudfinnsson</a:t>
            </a:r>
            <a:r>
              <a:rPr lang="en-US" baseline="30000" dirty="0">
                <a:solidFill>
                  <a:srgbClr val="000000"/>
                </a:solidFill>
                <a:latin typeface="Times New Roman" charset="0"/>
              </a:rPr>
              <a:t>1</a:t>
            </a:r>
            <a:r>
              <a:rPr lang="en-US" dirty="0">
                <a:solidFill>
                  <a:srgbClr val="000000"/>
                </a:solidFill>
                <a:latin typeface="Times New Roman" charset="0"/>
              </a:rPr>
              <a:t>, and Dean C. Presnall</a:t>
            </a:r>
            <a:r>
              <a:rPr lang="en-US" baseline="30000" dirty="0">
                <a:solidFill>
                  <a:srgbClr val="000000"/>
                </a:solidFill>
                <a:latin typeface="Times New Roman" charset="0"/>
              </a:rPr>
              <a:t>2,3,+ </a:t>
            </a:r>
          </a:p>
          <a:p>
            <a:pPr algn="just" eaLnBrk="1" hangingPunct="1">
              <a:spcBef>
                <a:spcPct val="0"/>
              </a:spcBef>
            </a:pPr>
            <a:r>
              <a:rPr lang="en-US" b="1" dirty="0">
                <a:solidFill>
                  <a:srgbClr val="000000"/>
                </a:solidFill>
                <a:latin typeface="Times New Roman" charset="0"/>
              </a:rPr>
              <a:t>Widespread </a:t>
            </a:r>
            <a:r>
              <a:rPr lang="en-US" b="1" dirty="0" err="1">
                <a:solidFill>
                  <a:srgbClr val="000000"/>
                </a:solidFill>
                <a:latin typeface="Times New Roman" charset="0"/>
              </a:rPr>
              <a:t>Carbonatitic</a:t>
            </a:r>
            <a:r>
              <a:rPr lang="en-US" b="1" dirty="0">
                <a:solidFill>
                  <a:srgbClr val="000000"/>
                </a:solidFill>
                <a:latin typeface="Times New Roman" charset="0"/>
              </a:rPr>
              <a:t> Melts at Depths of 400-600 km in the </a:t>
            </a:r>
            <a:r>
              <a:rPr lang="en-US" b="1" dirty="0" smtClean="0">
                <a:solidFill>
                  <a:srgbClr val="000000"/>
                </a:solidFill>
                <a:latin typeface="Times New Roman" charset="0"/>
              </a:rPr>
              <a:t>Earth</a:t>
            </a:r>
          </a:p>
          <a:p>
            <a:pPr algn="just" eaLnBrk="1" hangingPunct="1">
              <a:spcBef>
                <a:spcPct val="0"/>
              </a:spcBef>
            </a:pPr>
            <a:endParaRPr lang="en-US" b="1" dirty="0" smtClean="0">
              <a:solidFill>
                <a:srgbClr val="000000"/>
              </a:solidFill>
              <a:latin typeface="Times New Roman" charset="0"/>
            </a:endParaRPr>
          </a:p>
          <a:p>
            <a:r>
              <a:rPr lang="en-US" sz="1200" b="0" i="0" u="none" strike="noStrike" kern="1200" baseline="0" dirty="0" smtClean="0">
                <a:solidFill>
                  <a:schemeClr val="tx1"/>
                </a:solidFill>
                <a:latin typeface="Arial" charset="0"/>
                <a:ea typeface="ＭＳ Ｐゴシック" charset="0"/>
                <a:cs typeface="ＭＳ Ｐゴシック" charset="0"/>
              </a:rPr>
              <a:t>Iceland   </a:t>
            </a:r>
            <a:r>
              <a:rPr lang="en-US" sz="1200" b="0" i="0" u="none" strike="noStrike" kern="1200" baseline="0" dirty="0" err="1" smtClean="0">
                <a:solidFill>
                  <a:schemeClr val="tx1"/>
                </a:solidFill>
                <a:latin typeface="Arial" charset="0"/>
                <a:ea typeface="ＭＳ Ｐゴシック" charset="0"/>
                <a:cs typeface="ＭＳ Ｐゴシック" charset="0"/>
              </a:rPr>
              <a:t>Vinnik</a:t>
            </a:r>
            <a:r>
              <a:rPr lang="en-US" sz="1200" b="0" i="0" u="none" strike="noStrike" kern="1200" baseline="0" dirty="0" smtClean="0">
                <a:solidFill>
                  <a:schemeClr val="tx1"/>
                </a:solidFill>
                <a:latin typeface="Arial" charset="0"/>
                <a:ea typeface="ＭＳ Ｐゴシック" charset="0"/>
                <a:cs typeface="ＭＳ Ｐゴシック" charset="0"/>
              </a:rPr>
              <a:t>, L., </a:t>
            </a:r>
            <a:r>
              <a:rPr lang="en-US" sz="1200" b="0" i="0" u="none" strike="noStrike" kern="1200" baseline="0" dirty="0" err="1" smtClean="0">
                <a:solidFill>
                  <a:schemeClr val="tx1"/>
                </a:solidFill>
                <a:latin typeface="Arial" charset="0"/>
                <a:ea typeface="ＭＳ Ｐゴシック" charset="0"/>
                <a:cs typeface="ＭＳ Ｐゴシック" charset="0"/>
              </a:rPr>
              <a:t>Foulger</a:t>
            </a:r>
            <a:r>
              <a:rPr lang="en-US" sz="1200" b="0" i="0" u="none" strike="noStrike" kern="1200" baseline="0" dirty="0" smtClean="0">
                <a:solidFill>
                  <a:schemeClr val="tx1"/>
                </a:solidFill>
                <a:latin typeface="Arial" charset="0"/>
                <a:ea typeface="ＭＳ Ｐゴシック" charset="0"/>
                <a:cs typeface="ＭＳ Ｐゴシック" charset="0"/>
              </a:rPr>
              <a:t>, G. L. &amp; Du, Z. (2005). Seismic boundaries in the</a:t>
            </a:r>
          </a:p>
          <a:p>
            <a:r>
              <a:rPr lang="en-US" sz="1200" b="0" i="0" u="none" strike="noStrike" kern="1200" baseline="0" dirty="0" smtClean="0">
                <a:solidFill>
                  <a:schemeClr val="tx1"/>
                </a:solidFill>
                <a:latin typeface="Arial" charset="0"/>
                <a:ea typeface="ＭＳ Ｐゴシック" charset="0"/>
                <a:cs typeface="ＭＳ Ｐゴシック" charset="0"/>
              </a:rPr>
              <a:t>mantle beneath Iceland: a new constraint on temperature.</a:t>
            </a:r>
          </a:p>
          <a:p>
            <a:r>
              <a:rPr lang="en-US" sz="1200" b="0" i="0" u="none" strike="noStrike" kern="1200" baseline="0" dirty="0" err="1" smtClean="0">
                <a:solidFill>
                  <a:schemeClr val="tx1"/>
                </a:solidFill>
                <a:latin typeface="Arial" charset="0"/>
                <a:ea typeface="ＭＳ Ｐゴシック" charset="0"/>
                <a:cs typeface="ＭＳ Ｐゴシック" charset="0"/>
              </a:rPr>
              <a:t>GeophysicalJournal</a:t>
            </a:r>
            <a:r>
              <a:rPr lang="en-US" sz="1200" b="0" i="0" u="none" strike="noStrike" kern="1200" baseline="0" dirty="0" smtClean="0">
                <a:solidFill>
                  <a:schemeClr val="tx1"/>
                </a:solidFill>
                <a:latin typeface="Arial" charset="0"/>
                <a:ea typeface="ＭＳ Ｐゴシック" charset="0"/>
                <a:cs typeface="ＭＳ Ｐゴシック" charset="0"/>
              </a:rPr>
              <a:t> International 160, 533^538.</a:t>
            </a:r>
            <a:r>
              <a:rPr lang="en-US" b="1" dirty="0" smtClean="0">
                <a:solidFill>
                  <a:srgbClr val="000000"/>
                </a:solidFill>
                <a:latin typeface="Times New Roman" charset="0"/>
              </a:rPr>
              <a:t> </a:t>
            </a:r>
            <a:endParaRPr lang="en-US" dirty="0">
              <a:solidFill>
                <a:srgbClr val="000000"/>
              </a:solidFill>
              <a:latin typeface="Times New Roman" charset="0"/>
            </a:endParaRPr>
          </a:p>
          <a:p>
            <a:pPr algn="just" eaLnBrk="1" hangingPunct="1">
              <a:spcBef>
                <a:spcPct val="0"/>
              </a:spcBef>
            </a:pPr>
            <a:endParaRPr lang="en-US" dirty="0">
              <a:solidFill>
                <a:srgbClr val="000000"/>
              </a:solidFill>
              <a:latin typeface="Times New Roman" charset="0"/>
            </a:endParaRPr>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65359F-42B6-2B40-AE0A-4EDAFFE4ED9E}" type="slidenum">
              <a:rPr lang="en-US" sz="1200"/>
              <a:pPr/>
              <a:t>34</a:t>
            </a:fld>
            <a:endParaRPr lang="en-US" sz="1200"/>
          </a:p>
        </p:txBody>
      </p:sp>
      <p:sp>
        <p:nvSpPr>
          <p:cNvPr id="52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OIB can be hotter than MORB because it comes from deeper. It can also come from more fertile mantle.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6C72B9-A2F5-4345-BD35-8C329BA9D379}" type="slidenum">
              <a:rPr lang="en-US" sz="1200"/>
              <a:pPr/>
              <a:t>35</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Section conclusions･12 km depression in the 410 under Dillion Montanaabout 140 km NW of Yellowstone Caldera is consistentwith 110 degree thermal anomaly. Would require a 15degree dipping to the NW conduit to connect withYellowstone Caldera.･･Negative velocity gradient at 380 km (atop the 410) and at 720 km (below 660).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8F588-8F3F-304A-B295-1DDA02EDA21C}" type="slidenum">
              <a:rPr lang="en-US" sz="1200"/>
              <a:pPr/>
              <a:t>3</a:t>
            </a:fld>
            <a:endParaRPr lang="en-US" sz="1200"/>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32ABE-3094-F746-8274-71823BB5553D}" type="slidenum">
              <a:rPr lang="en-US" sz="1200"/>
              <a:pPr/>
              <a:t>36</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Harzburgites and dunites are less dense than pyrolite and fertile peridotites. Eclogites and Hawaiian lherzolites are even more dense, but they can be trapped above the beta spinel phase boundary. Some arclogites can be trapped above 500 km depth, while many MORB eclogites can be trapped at 650 km.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1BDEC9-EAAA-A04A-8F22-DBEB2D9B6A5F}" type="slidenum">
              <a:rPr lang="en-US" sz="1200"/>
              <a:pPr/>
              <a:t>37</a:t>
            </a:fld>
            <a:endParaRPr lang="en-US" sz="1200"/>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10. The time evolution of a laboratory thermo-chemical convection experiment (right column) compared to various mantle models proposed to explain geochemical observations</a:t>
            </a:r>
          </a:p>
          <a:p>
            <a:r>
              <a:rPr lang="en-US" sz="1200" b="0" i="0" u="none" strike="noStrike" kern="1200" baseline="0" dirty="0" smtClean="0">
                <a:solidFill>
                  <a:schemeClr val="tx1"/>
                </a:solidFill>
                <a:latin typeface="+mn-lt"/>
                <a:ea typeface="+mn-ea"/>
                <a:cs typeface="+mn-cs"/>
              </a:rPr>
              <a:t>(left column). Cartoons in the left column are from </a:t>
            </a:r>
            <a:r>
              <a:rPr lang="en-US" sz="1200" b="0" i="0" u="none" strike="noStrike" kern="1200" baseline="0" dirty="0" err="1" smtClean="0">
                <a:solidFill>
                  <a:schemeClr val="tx1"/>
                </a:solidFill>
                <a:latin typeface="+mn-lt"/>
                <a:ea typeface="+mn-ea"/>
                <a:cs typeface="+mn-cs"/>
              </a:rPr>
              <a:t>Tackley</a:t>
            </a:r>
            <a:r>
              <a:rPr lang="en-US" sz="1200" b="0" i="0" u="none" strike="noStrike" kern="1200" baseline="0" dirty="0" smtClean="0">
                <a:solidFill>
                  <a:schemeClr val="tx1"/>
                </a:solidFill>
                <a:latin typeface="+mn-lt"/>
                <a:ea typeface="+mn-ea"/>
                <a:cs typeface="+mn-cs"/>
              </a:rPr>
              <a:t> (2000). (a) Layered at the 660 km discontinuity; (b) deep, high-topography hidden layer (Kellogg et al., 1999); (c)</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piles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Tackley</a:t>
            </a:r>
            <a:r>
              <a:rPr lang="en-US" sz="1200" b="0" i="0" u="none" strike="noStrike" kern="1200" baseline="0" dirty="0" smtClean="0">
                <a:solidFill>
                  <a:schemeClr val="tx1"/>
                </a:solidFill>
                <a:latin typeface="+mn-lt"/>
                <a:ea typeface="+mn-ea"/>
                <a:cs typeface="+mn-cs"/>
              </a:rPr>
              <a:t>, 1998) or </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domes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Davaille</a:t>
            </a:r>
            <a:r>
              <a:rPr lang="en-US" sz="1200" b="0" i="0" u="none" strike="noStrike" kern="1200" baseline="0" dirty="0" smtClean="0">
                <a:solidFill>
                  <a:schemeClr val="tx1"/>
                </a:solidFill>
                <a:latin typeface="+mn-lt"/>
                <a:ea typeface="+mn-ea"/>
                <a:cs typeface="+mn-cs"/>
              </a:rPr>
              <a:t>, 1999a); (d) primitive blobs (Davies, 1984; Manga, 1996; Becker et al., 1999; du </a:t>
            </a:r>
            <a:r>
              <a:rPr lang="en-US" sz="1200" b="0" i="0" u="none" strike="noStrike" kern="1200" baseline="0" dirty="0" err="1" smtClean="0">
                <a:solidFill>
                  <a:schemeClr val="tx1"/>
                </a:solidFill>
                <a:latin typeface="+mn-lt"/>
                <a:ea typeface="+mn-ea"/>
                <a:cs typeface="+mn-cs"/>
              </a:rPr>
              <a:t>Vignaux</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Fleitout</a:t>
            </a:r>
            <a:r>
              <a:rPr lang="en-US" sz="1200" b="0" i="0" u="none" strike="noStrike" kern="1200" baseline="0" dirty="0" smtClean="0">
                <a:solidFill>
                  <a:schemeClr val="tx1"/>
                </a:solidFill>
                <a:latin typeface="+mn-lt"/>
                <a:ea typeface="+mn-ea"/>
                <a:cs typeface="+mn-cs"/>
              </a:rPr>
              <a:t>, 2001); (e) whole-mantle convection</a:t>
            </a:r>
          </a:p>
          <a:p>
            <a:r>
              <a:rPr lang="en-US" sz="1200" b="0" i="0" u="none" strike="noStrike" kern="1200" baseline="0" dirty="0" smtClean="0">
                <a:solidFill>
                  <a:schemeClr val="tx1"/>
                </a:solidFill>
                <a:latin typeface="+mn-lt"/>
                <a:ea typeface="+mn-ea"/>
                <a:cs typeface="+mn-cs"/>
              </a:rPr>
              <a:t>with thin dense layer at the base.</a:t>
            </a:r>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38</a:t>
            </a:fld>
            <a:endParaRPr lang="en-US"/>
          </a:p>
        </p:txBody>
      </p:sp>
    </p:spTree>
    <p:extLst>
      <p:ext uri="{BB962C8B-B14F-4D97-AF65-F5344CB8AC3E}">
        <p14:creationId xmlns:p14="http://schemas.microsoft.com/office/powerpoint/2010/main" val="4228124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DE7F31-53F8-BC4E-B598-F902952D8C7C}" type="slidenum">
              <a:rPr lang="en-US" sz="1200"/>
              <a:pPr/>
              <a:t>39</a:t>
            </a:fld>
            <a:endParaRPr lang="en-US" sz="1200"/>
          </a:p>
        </p:txBody>
      </p:sp>
      <p:sp>
        <p:nvSpPr>
          <p:cNvPr id="62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686CBB-BB03-F44F-95B9-B9BA94988D51}" type="slidenum">
              <a:rPr lang="en-US"/>
              <a:pPr/>
              <a:t>40</a:t>
            </a:fld>
            <a:endParaRPr lang="en-US"/>
          </a:p>
        </p:txBody>
      </p:sp>
      <p:sp>
        <p:nvSpPr>
          <p:cNvPr id="4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712164-490B-DD4B-8244-6E805DF3A6B3}" type="slidenum">
              <a:rPr lang="en-US" sz="1200"/>
              <a:pPr/>
              <a:t>41</a:t>
            </a:fld>
            <a:endParaRPr lang="en-US" sz="1200"/>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TZ is generally thick under both trenches and back-arc basins, consistent with colder than average mantle. Many</a:t>
            </a:r>
            <a:r>
              <a:rPr lang="en-US" baseline="0" dirty="0" smtClean="0"/>
              <a:t> ridge segments also have</a:t>
            </a:r>
          </a:p>
          <a:p>
            <a:r>
              <a:rPr lang="en-US" baseline="0" dirty="0" smtClean="0"/>
              <a:t>Thicker TZs than </a:t>
            </a:r>
            <a:r>
              <a:rPr lang="en-US" baseline="0" dirty="0" err="1" smtClean="0"/>
              <a:t>midplate</a:t>
            </a:r>
            <a:r>
              <a:rPr lang="en-US" baseline="0" dirty="0" smtClean="0"/>
              <a:t> locations.</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42</a:t>
            </a:fld>
            <a:endParaRPr lang="en-US"/>
          </a:p>
        </p:txBody>
      </p:sp>
    </p:spTree>
    <p:extLst>
      <p:ext uri="{BB962C8B-B14F-4D97-AF65-F5344CB8AC3E}">
        <p14:creationId xmlns:p14="http://schemas.microsoft.com/office/powerpoint/2010/main" val="1115649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5C4C55-E79B-1141-BC7A-08F378345702}" type="slidenum">
              <a:rPr lang="en-US" sz="1200"/>
              <a:pPr/>
              <a:t>44</a:t>
            </a:fld>
            <a:endParaRPr lang="en-US" sz="1200"/>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254571-C903-C542-A4A7-A363E01F4015}" type="slidenum">
              <a:rPr lang="en-US" sz="1200"/>
              <a:pPr/>
              <a:t>45</a:t>
            </a:fld>
            <a:endParaRPr lang="en-US" sz="1200"/>
          </a:p>
        </p:txBody>
      </p:sp>
      <p:sp>
        <p:nvSpPr>
          <p:cNvPr id="50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1 to 2 % at 100 km scale length in upper mantle (Earle &amp; Shearer). Lower mantle is more homogeneous at these wavelengths by a factor of 2 to 10. At global scales (Ishii and Tromp) the TZ is considerably more variable in density than any part of the deeper mantle, including D</a:t>
            </a:r>
            <a:r>
              <a:rPr lang="ja-JP" altLang="en-US"/>
              <a:t>”</a:t>
            </a:r>
            <a:r>
              <a:rPr lang="en-US" altLang="ja-JP"/>
              <a:t>.</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compare the difference in average and minimum</a:t>
            </a:r>
          </a:p>
          <a:p>
            <a:r>
              <a:rPr lang="en-US" sz="1200" b="0" i="0" u="none" strike="noStrike" kern="1200" baseline="0" dirty="0" smtClean="0">
                <a:solidFill>
                  <a:schemeClr val="tx1"/>
                </a:solidFill>
                <a:latin typeface="+mn-lt"/>
                <a:ea typeface="+mn-ea"/>
                <a:cs typeface="+mn-cs"/>
              </a:rPr>
              <a:t>transition zone thickness beneath hotspot locations (Fig. 13h)</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Steinberger&amp;O’Connell</a:t>
            </a:r>
            <a:r>
              <a:rPr lang="en-US" sz="1200" b="0" i="0" u="none" strike="noStrike" kern="1200" baseline="0" dirty="0" smtClean="0">
                <a:solidFill>
                  <a:schemeClr val="tx1"/>
                </a:solidFill>
                <a:latin typeface="+mn-lt"/>
                <a:ea typeface="+mn-ea"/>
                <a:cs typeface="+mn-cs"/>
              </a:rPr>
              <a:t> 2000) with equivalent values beneath randomly</a:t>
            </a:r>
          </a:p>
          <a:p>
            <a:r>
              <a:rPr lang="en-US" sz="1200" b="0" i="0" u="none" strike="noStrike" kern="1200" baseline="0" dirty="0" smtClean="0">
                <a:solidFill>
                  <a:schemeClr val="tx1"/>
                </a:solidFill>
                <a:latin typeface="+mn-lt"/>
                <a:ea typeface="+mn-ea"/>
                <a:cs typeface="+mn-cs"/>
              </a:rPr>
              <a:t>sampled locations. By repeating the random resampling 25</a:t>
            </a:r>
          </a:p>
          <a:p>
            <a:r>
              <a:rPr lang="en-US" sz="1200" b="0" i="0" u="none" strike="noStrike" kern="1200" baseline="0" dirty="0" smtClean="0">
                <a:solidFill>
                  <a:schemeClr val="tx1"/>
                </a:solidFill>
                <a:latin typeface="+mn-lt"/>
                <a:ea typeface="+mn-ea"/>
                <a:cs typeface="+mn-cs"/>
              </a:rPr>
              <a:t>times we obtain a more reliable result and a measure of uncertainty</a:t>
            </a:r>
          </a:p>
          <a:p>
            <a:r>
              <a:rPr lang="en-US" sz="1200" b="0" i="0" u="none" strike="noStrike" kern="1200" baseline="0" dirty="0" smtClean="0">
                <a:solidFill>
                  <a:schemeClr val="tx1"/>
                </a:solidFill>
                <a:latin typeface="+mn-lt"/>
                <a:ea typeface="+mn-ea"/>
                <a:cs typeface="+mn-cs"/>
              </a:rPr>
              <a:t>in the result. The average transition zone thickness within 2◦ radii of</a:t>
            </a:r>
          </a:p>
          <a:p>
            <a:r>
              <a:rPr lang="en-US" sz="1200" b="0" i="0" u="none" strike="noStrike" kern="1200" baseline="0" dirty="0" smtClean="0">
                <a:solidFill>
                  <a:schemeClr val="tx1"/>
                </a:solidFill>
                <a:latin typeface="+mn-lt"/>
                <a:ea typeface="+mn-ea"/>
                <a:cs typeface="+mn-cs"/>
              </a:rPr>
              <a:t>the hotspots (excluding regions with insufficient resolution) is 3.9°æ</a:t>
            </a:r>
          </a:p>
          <a:p>
            <a:r>
              <a:rPr lang="en-US" sz="1200" b="0" i="0" u="none" strike="noStrike" kern="1200" baseline="0" dirty="0" smtClean="0">
                <a:solidFill>
                  <a:schemeClr val="tx1"/>
                </a:solidFill>
                <a:latin typeface="+mn-lt"/>
                <a:ea typeface="+mn-ea"/>
                <a:cs typeface="+mn-cs"/>
              </a:rPr>
              <a:t>1.1 km thinner than the randomly sampled locations. The minimum</a:t>
            </a:r>
          </a:p>
          <a:p>
            <a:r>
              <a:rPr lang="en-US" sz="1200" b="0" i="0" u="none" strike="noStrike" kern="1200" baseline="0" dirty="0" smtClean="0">
                <a:solidFill>
                  <a:schemeClr val="tx1"/>
                </a:solidFill>
                <a:latin typeface="+mn-lt"/>
                <a:ea typeface="+mn-ea"/>
                <a:cs typeface="+mn-cs"/>
              </a:rPr>
              <a:t>transition zone thickness within 2◦ radii of the hotspots (excluding</a:t>
            </a:r>
          </a:p>
          <a:p>
            <a:r>
              <a:rPr lang="en-US" sz="1200" b="0" i="0" u="none" strike="noStrike" kern="1200" baseline="0" dirty="0" smtClean="0">
                <a:solidFill>
                  <a:schemeClr val="tx1"/>
                </a:solidFill>
                <a:latin typeface="+mn-lt"/>
                <a:ea typeface="+mn-ea"/>
                <a:cs typeface="+mn-cs"/>
              </a:rPr>
              <a:t>regions with insufficient resolution) is 5.2 °</a:t>
            </a:r>
            <a:r>
              <a:rPr lang="en-US" sz="1200" b="0" i="0" u="none" strike="noStrike" kern="1200" baseline="0" dirty="0" err="1" smtClean="0">
                <a:solidFill>
                  <a:schemeClr val="tx1"/>
                </a:solidFill>
                <a:latin typeface="+mn-lt"/>
                <a:ea typeface="+mn-ea"/>
                <a:cs typeface="+mn-cs"/>
              </a:rPr>
              <a:t>æ</a:t>
            </a:r>
            <a:r>
              <a:rPr lang="en-US" sz="1200" b="0" i="0" u="none" strike="noStrike" kern="1200" baseline="0" dirty="0" smtClean="0">
                <a:solidFill>
                  <a:schemeClr val="tx1"/>
                </a:solidFill>
                <a:latin typeface="+mn-lt"/>
                <a:ea typeface="+mn-ea"/>
                <a:cs typeface="+mn-cs"/>
              </a:rPr>
              <a:t> 1.7 km thinner than the</a:t>
            </a:r>
          </a:p>
          <a:p>
            <a:r>
              <a:rPr lang="en-US" sz="1200" b="0" i="0" u="none" strike="noStrike" kern="1200" baseline="0" dirty="0" smtClean="0">
                <a:solidFill>
                  <a:schemeClr val="tx1"/>
                </a:solidFill>
                <a:latin typeface="+mn-lt"/>
                <a:ea typeface="+mn-ea"/>
                <a:cs typeface="+mn-cs"/>
              </a:rPr>
              <a:t>randomly sampled locations. A temperature increase between 25◦</a:t>
            </a:r>
          </a:p>
          <a:p>
            <a:r>
              <a:rPr lang="en-US" sz="1200" b="0" i="0" u="none" strike="noStrike" kern="1200" baseline="0" dirty="0" smtClean="0">
                <a:solidFill>
                  <a:schemeClr val="tx1"/>
                </a:solidFill>
                <a:latin typeface="+mn-lt"/>
                <a:ea typeface="+mn-ea"/>
                <a:cs typeface="+mn-cs"/>
              </a:rPr>
              <a:t>and 40◦K would result in ∼4 km thinning….</a:t>
            </a:r>
          </a:p>
          <a:p>
            <a:r>
              <a:rPr lang="en-US" sz="1200" b="0" i="0" u="none" strike="noStrike" kern="1200" baseline="0" dirty="0" smtClean="0">
                <a:solidFill>
                  <a:schemeClr val="tx1"/>
                </a:solidFill>
                <a:latin typeface="+mn-lt"/>
                <a:ea typeface="+mn-ea"/>
                <a:cs typeface="+mn-cs"/>
              </a:rPr>
              <a:t>On average, hotspots are located above or near</a:t>
            </a:r>
          </a:p>
          <a:p>
            <a:r>
              <a:rPr lang="en-US" sz="1200" b="0" i="0" u="none" strike="noStrike" kern="1200" baseline="0" dirty="0" smtClean="0">
                <a:solidFill>
                  <a:schemeClr val="tx1"/>
                </a:solidFill>
                <a:latin typeface="+mn-lt"/>
                <a:ea typeface="+mn-ea"/>
                <a:cs typeface="+mn-cs"/>
              </a:rPr>
              <a:t>discontinuous regions of thinned transition zone. Further kinematic</a:t>
            </a:r>
          </a:p>
          <a:p>
            <a:r>
              <a:rPr lang="en-US" sz="1200" b="0" i="0" u="none" strike="noStrike" kern="1200" baseline="0" dirty="0" smtClean="0">
                <a:solidFill>
                  <a:schemeClr val="tx1"/>
                </a:solidFill>
                <a:latin typeface="+mn-lt"/>
                <a:ea typeface="+mn-ea"/>
                <a:cs typeface="+mn-cs"/>
              </a:rPr>
              <a:t>thermal </a:t>
            </a:r>
            <a:r>
              <a:rPr lang="en-US" sz="1200" b="0" i="0" u="none" strike="noStrike" kern="1200" baseline="0" dirty="0" err="1" smtClean="0">
                <a:solidFill>
                  <a:schemeClr val="tx1"/>
                </a:solidFill>
                <a:latin typeface="+mn-lt"/>
                <a:ea typeface="+mn-ea"/>
                <a:cs typeface="+mn-cs"/>
              </a:rPr>
              <a:t>modelling</a:t>
            </a:r>
            <a:r>
              <a:rPr lang="en-US" sz="1200" b="0" i="0" u="none" strike="noStrike" kern="1200" baseline="0" dirty="0" smtClean="0">
                <a:solidFill>
                  <a:schemeClr val="tx1"/>
                </a:solidFill>
                <a:latin typeface="+mn-lt"/>
                <a:ea typeface="+mn-ea"/>
                <a:cs typeface="+mn-cs"/>
              </a:rPr>
              <a:t> suggests that the large amplitudes of the thinned</a:t>
            </a:r>
          </a:p>
          <a:p>
            <a:r>
              <a:rPr lang="en-US" sz="1200" b="0" i="0" u="none" strike="noStrike" kern="1200" baseline="0" dirty="0" smtClean="0">
                <a:solidFill>
                  <a:schemeClr val="tx1"/>
                </a:solidFill>
                <a:latin typeface="+mn-lt"/>
                <a:ea typeface="+mn-ea"/>
                <a:cs typeface="+mn-cs"/>
              </a:rPr>
              <a:t>anomalies likely result from warm </a:t>
            </a:r>
            <a:r>
              <a:rPr lang="en-US" sz="1200" b="0" i="0" u="none" strike="noStrike" kern="1200" baseline="0" dirty="0" err="1" smtClean="0">
                <a:solidFill>
                  <a:schemeClr val="tx1"/>
                </a:solidFill>
                <a:latin typeface="+mn-lt"/>
                <a:ea typeface="+mn-ea"/>
                <a:cs typeface="+mn-cs"/>
              </a:rPr>
              <a:t>upwellings</a:t>
            </a:r>
            <a:r>
              <a:rPr lang="en-US" sz="1200" b="0" i="0" u="none" strike="noStrike" kern="1200" baseline="0" dirty="0" smtClean="0">
                <a:solidFill>
                  <a:schemeClr val="tx1"/>
                </a:solidFill>
                <a:latin typeface="+mn-lt"/>
                <a:ea typeface="+mn-ea"/>
                <a:cs typeface="+mn-cs"/>
              </a:rPr>
              <a:t> that originate from</a:t>
            </a:r>
          </a:p>
          <a:p>
            <a:r>
              <a:rPr lang="en-US" sz="1200" b="0" i="0" u="none" strike="noStrike" kern="1200" baseline="0" dirty="0" smtClean="0">
                <a:solidFill>
                  <a:schemeClr val="tx1"/>
                </a:solidFill>
                <a:latin typeface="+mn-lt"/>
                <a:ea typeface="+mn-ea"/>
                <a:cs typeface="+mn-cs"/>
              </a:rPr>
              <a:t>higher temperature sources much deeper in the mantle. The average transition zone thickness within 2◦ radii of</a:t>
            </a:r>
          </a:p>
          <a:p>
            <a:r>
              <a:rPr lang="en-US" sz="1200" b="0" i="0" u="none" strike="noStrike" kern="1200" baseline="0" dirty="0" smtClean="0">
                <a:solidFill>
                  <a:schemeClr val="tx1"/>
                </a:solidFill>
                <a:latin typeface="+mn-lt"/>
                <a:ea typeface="+mn-ea"/>
                <a:cs typeface="+mn-cs"/>
              </a:rPr>
              <a:t>the hotspots (excluding regions with insufficient resolution) is 3.9°æ</a:t>
            </a:r>
          </a:p>
          <a:p>
            <a:r>
              <a:rPr lang="en-US" sz="1200" b="0" i="0" u="none" strike="noStrike" kern="1200" baseline="0" dirty="0" smtClean="0">
                <a:solidFill>
                  <a:schemeClr val="tx1"/>
                </a:solidFill>
                <a:latin typeface="+mn-lt"/>
                <a:ea typeface="+mn-ea"/>
                <a:cs typeface="+mn-cs"/>
              </a:rPr>
              <a:t>1.1 km thinner than the randomly sampled locations. The minimum</a:t>
            </a:r>
          </a:p>
          <a:p>
            <a:r>
              <a:rPr lang="en-US" sz="1200" b="0" i="0" u="none" strike="noStrike" kern="1200" baseline="0" dirty="0" smtClean="0">
                <a:solidFill>
                  <a:schemeClr val="tx1"/>
                </a:solidFill>
                <a:latin typeface="+mn-lt"/>
                <a:ea typeface="+mn-ea"/>
                <a:cs typeface="+mn-cs"/>
              </a:rPr>
              <a:t>transition zone thickness within 2◦ radii of the hotspots (excluding</a:t>
            </a:r>
          </a:p>
          <a:p>
            <a:r>
              <a:rPr lang="en-US" sz="1200" b="0" i="0" u="none" strike="noStrike" kern="1200" baseline="0" dirty="0" smtClean="0">
                <a:solidFill>
                  <a:schemeClr val="tx1"/>
                </a:solidFill>
                <a:latin typeface="+mn-lt"/>
                <a:ea typeface="+mn-ea"/>
                <a:cs typeface="+mn-cs"/>
              </a:rPr>
              <a:t>regions with insufficient resolution) is 5.2 °</a:t>
            </a:r>
            <a:r>
              <a:rPr lang="en-US" sz="1200" b="0" i="0" u="none" strike="noStrike" kern="1200" baseline="0" dirty="0" err="1" smtClean="0">
                <a:solidFill>
                  <a:schemeClr val="tx1"/>
                </a:solidFill>
                <a:latin typeface="+mn-lt"/>
                <a:ea typeface="+mn-ea"/>
                <a:cs typeface="+mn-cs"/>
              </a:rPr>
              <a:t>æ</a:t>
            </a:r>
            <a:r>
              <a:rPr lang="en-US" sz="1200" b="0" i="0" u="none" strike="noStrike" kern="1200" baseline="0" dirty="0" smtClean="0">
                <a:solidFill>
                  <a:schemeClr val="tx1"/>
                </a:solidFill>
                <a:latin typeface="+mn-lt"/>
                <a:ea typeface="+mn-ea"/>
                <a:cs typeface="+mn-cs"/>
              </a:rPr>
              <a:t> 1.7 km thinner than the</a:t>
            </a:r>
          </a:p>
          <a:p>
            <a:r>
              <a:rPr lang="en-US" sz="1200" b="0" i="0" u="none" strike="noStrike" kern="1200" baseline="0" dirty="0" smtClean="0">
                <a:solidFill>
                  <a:schemeClr val="tx1"/>
                </a:solidFill>
                <a:latin typeface="+mn-lt"/>
                <a:ea typeface="+mn-ea"/>
                <a:cs typeface="+mn-cs"/>
              </a:rPr>
              <a:t>randomly sampled locations. A temperature increase between 25◦</a:t>
            </a:r>
          </a:p>
          <a:p>
            <a:r>
              <a:rPr lang="en-US" sz="1200" b="0" i="0" u="none" strike="noStrike" kern="1200" baseline="0" dirty="0" smtClean="0">
                <a:solidFill>
                  <a:schemeClr val="tx1"/>
                </a:solidFill>
                <a:latin typeface="+mn-lt"/>
                <a:ea typeface="+mn-ea"/>
                <a:cs typeface="+mn-cs"/>
              </a:rPr>
              <a:t>and 40◦K would result in ∼4 km thinning.</a:t>
            </a:r>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48</a:t>
            </a:fld>
            <a:endParaRPr lang="en-US"/>
          </a:p>
        </p:txBody>
      </p:sp>
    </p:spTree>
    <p:extLst>
      <p:ext uri="{BB962C8B-B14F-4D97-AF65-F5344CB8AC3E}">
        <p14:creationId xmlns:p14="http://schemas.microsoft.com/office/powerpoint/2010/main" val="3191830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EEABD2-FB5E-7E41-B7F0-FD23B4F8DCF2}" type="slidenum">
              <a:rPr lang="en-US" sz="1200"/>
              <a:pPr/>
              <a:t>4</a:t>
            </a:fld>
            <a:endParaRPr lang="en-US" sz="1200"/>
          </a:p>
        </p:txBody>
      </p:sp>
      <p:sp>
        <p:nvSpPr>
          <p:cNvPr id="190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5D61EC-B474-274C-9C20-030889ECA055}" type="slidenum">
              <a:rPr lang="en-US" sz="1200"/>
              <a:pPr/>
              <a:t>49</a:t>
            </a:fld>
            <a:endParaRPr lang="en-US" sz="1200"/>
          </a:p>
        </p:txBody>
      </p:sp>
      <p:sp>
        <p:nvSpPr>
          <p:cNvPr id="4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432ABE-3094-F746-8274-71823BB5553D}" type="slidenum">
              <a:rPr lang="en-US" sz="1200"/>
              <a:pPr/>
              <a:t>50</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Harzburgites and dunites are less dense than pyrolite and fertile peridotites. Eclogites and Hawaiian lherzolites are even more dense, but they can be trapped above the beta spinel phase boundary. Some arclogites can be trapped above 500 km depth, while many MORB eclogites can be trapped at 650 km.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9FF3CD-E592-A042-908F-1BA2770BD3DF}" type="slidenum">
              <a:rPr lang="en-US" sz="1200"/>
              <a:pPr/>
              <a:t>52</a:t>
            </a:fld>
            <a:endParaRPr lang="en-US" sz="1200"/>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(b) Vertical thermal structure</a:t>
            </a:r>
          </a:p>
          <a:p>
            <a:r>
              <a:rPr lang="en-US" sz="1200" b="1" i="0" u="none" strike="noStrike" kern="1200" baseline="0" dirty="0" smtClean="0">
                <a:solidFill>
                  <a:schemeClr val="tx1"/>
                </a:solidFill>
                <a:latin typeface="+mn-lt"/>
                <a:ea typeface="+mn-ea"/>
                <a:cs typeface="+mn-cs"/>
              </a:rPr>
              <a:t>associated with the cold descending currents in the cusps (blue) and with the hot narrow plume conduit (red).</a:t>
            </a:r>
          </a:p>
          <a:p>
            <a:r>
              <a:rPr lang="fr-FR" sz="1200" b="0" i="0" u="none" strike="noStrike" kern="1200" baseline="0" dirty="0" smtClean="0">
                <a:solidFill>
                  <a:schemeClr val="tx1"/>
                </a:solidFill>
                <a:latin typeface="+mn-lt"/>
                <a:ea typeface="+mn-ea"/>
                <a:cs typeface="+mn-cs"/>
              </a:rPr>
              <a:t>A. </a:t>
            </a:r>
            <a:r>
              <a:rPr lang="fr-FR" sz="1200" b="0" i="0" u="none" strike="noStrike" kern="1200" baseline="0" dirty="0" err="1" smtClean="0">
                <a:solidFill>
                  <a:schemeClr val="tx1"/>
                </a:solidFill>
                <a:latin typeface="+mn-lt"/>
                <a:ea typeface="+mn-ea"/>
                <a:cs typeface="+mn-cs"/>
              </a:rPr>
              <a:t>Davaille</a:t>
            </a:r>
            <a:r>
              <a:rPr lang="fr-FR" sz="1200" b="0" i="0" u="none" strike="noStrike" kern="1200" baseline="0" dirty="0" smtClean="0">
                <a:solidFill>
                  <a:schemeClr val="tx1"/>
                </a:solidFill>
                <a:latin typeface="+mn-lt"/>
                <a:ea typeface="+mn-ea"/>
                <a:cs typeface="+mn-cs"/>
              </a:rPr>
              <a:t> et al. / C. R. </a:t>
            </a:r>
            <a:r>
              <a:rPr lang="fr-FR" sz="1200" b="0" i="0" u="none" strike="noStrike" kern="1200" baseline="0" dirty="0" err="1" smtClean="0">
                <a:solidFill>
                  <a:schemeClr val="tx1"/>
                </a:solidFill>
                <a:latin typeface="+mn-lt"/>
                <a:ea typeface="+mn-ea"/>
                <a:cs typeface="+mn-cs"/>
              </a:rPr>
              <a:t>Geoscience</a:t>
            </a:r>
            <a:r>
              <a:rPr lang="fr-FR" sz="1200" b="0" i="0" u="none" strike="noStrike" kern="1200" baseline="0" dirty="0" smtClean="0">
                <a:solidFill>
                  <a:schemeClr val="tx1"/>
                </a:solidFill>
                <a:latin typeface="+mn-lt"/>
                <a:ea typeface="+mn-ea"/>
                <a:cs typeface="+mn-cs"/>
              </a:rPr>
              <a:t> 335 (2003) 141–156</a:t>
            </a:r>
            <a:endParaRPr lang="en-US" dirty="0"/>
          </a:p>
        </p:txBody>
      </p:sp>
      <p:sp>
        <p:nvSpPr>
          <p:cNvPr id="4" name="Slide Number Placeholder 3"/>
          <p:cNvSpPr>
            <a:spLocks noGrp="1"/>
          </p:cNvSpPr>
          <p:nvPr>
            <p:ph type="sldNum" sz="quarter" idx="10"/>
          </p:nvPr>
        </p:nvSpPr>
        <p:spPr/>
        <p:txBody>
          <a:bodyPr/>
          <a:lstStyle/>
          <a:p>
            <a:fld id="{C42B6245-EFE7-6749-BC03-B18E81A0D3BC}" type="slidenum">
              <a:rPr lang="en-US" smtClean="0"/>
              <a:t>53</a:t>
            </a:fld>
            <a:endParaRPr lang="en-US"/>
          </a:p>
        </p:txBody>
      </p:sp>
    </p:spTree>
    <p:extLst>
      <p:ext uri="{BB962C8B-B14F-4D97-AF65-F5344CB8AC3E}">
        <p14:creationId xmlns:p14="http://schemas.microsoft.com/office/powerpoint/2010/main" val="1439997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ECB2F-05EB-A040-A533-2DD950DD3B79}" type="slidenum">
              <a:rPr lang="en-US"/>
              <a:pPr/>
              <a:t>54</a:t>
            </a:fld>
            <a:endParaRPr lang="en-US"/>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9D2E93-3877-2C4A-852A-BEDB879E239A}" type="slidenum">
              <a:rPr lang="en-US" sz="1200"/>
              <a:pPr/>
              <a:t>56</a:t>
            </a:fld>
            <a:endParaRPr lang="en-US" sz="1200"/>
          </a:p>
        </p:txBody>
      </p:sp>
      <p:sp>
        <p:nvSpPr>
          <p:cNvPr id="46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Very cold MORB-eclogite, or high SiO2 or CaO (Ca-perovskite) can make MORB denser than pyrolite but the TZ and lower mantle may themselves be denser than pyrolite (which is based on upper mantle samples).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B97E4-AA74-B846-B6AB-BCACD8375654}" type="slidenum">
              <a:rPr lang="en-US" sz="1200"/>
              <a:pPr/>
              <a:t>57</a:t>
            </a:fld>
            <a:endParaRPr lang="en-US" sz="1200"/>
          </a:p>
        </p:txBody>
      </p:sp>
      <p:sp>
        <p:nvSpPr>
          <p:cNvPr id="56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If seismic velocities, TZ thickness, and melting anomalies at the Earth</a:t>
            </a:r>
            <a:r>
              <a:rPr lang="ja-JP" altLang="en-US"/>
              <a:t>’</a:t>
            </a:r>
            <a:r>
              <a:rPr lang="en-US" altLang="ja-JP"/>
              <a:t>s surface are measures of mantle temperature, these parameters should all be related.</a:t>
            </a:r>
          </a:p>
          <a:p>
            <a:pPr eaLnBrk="1" hangingPunct="1"/>
            <a:r>
              <a:rPr lang="en-US" sz="1100">
                <a:solidFill>
                  <a:srgbClr val="000000"/>
                </a:solidFill>
                <a:latin typeface="Helvetica" charset="0"/>
              </a:rPr>
              <a:t>C</a:t>
            </a:r>
            <a:r>
              <a:rPr lang="en-US" sz="1100">
                <a:solidFill>
                  <a:srgbClr val="605E8F"/>
                </a:solidFill>
              </a:rPr>
              <a:t>onstraints on the mantle transition zone structure from P-to-Sv converted waves. Most 410 are between 400 and 425</a:t>
            </a:r>
          </a:p>
          <a:p>
            <a:pPr eaLnBrk="1" hangingPunct="1"/>
            <a:endParaRPr lang="en-US" sz="1100">
              <a:solidFill>
                <a:srgbClr val="605E8F"/>
              </a:solidFill>
            </a:endParaRPr>
          </a:p>
          <a:p>
            <a:pPr eaLnBrk="1" hangingPunct="1"/>
            <a:r>
              <a:rPr lang="en-US" sz="1100">
                <a:solidFill>
                  <a:srgbClr val="605E8F"/>
                </a:solidFill>
              </a:rPr>
              <a:t>B</a:t>
            </a:r>
            <a:r>
              <a:rPr lang="en-US" sz="1100" u="sng">
                <a:solidFill>
                  <a:srgbClr val="E65F0B"/>
                </a:solidFill>
              </a:rPr>
              <a:t>enoît Tauzin,</a:t>
            </a:r>
            <a:r>
              <a:rPr lang="en-US" sz="1100">
                <a:solidFill>
                  <a:srgbClr val="4F0004"/>
                </a:solidFill>
              </a:rPr>
              <a:t> E</a:t>
            </a:r>
            <a:r>
              <a:rPr lang="en-US" sz="1100" u="sng">
                <a:solidFill>
                  <a:srgbClr val="E65F0B"/>
                </a:solidFill>
              </a:rPr>
              <a:t>ric Debayle </a:t>
            </a:r>
            <a:r>
              <a:rPr lang="en-US" sz="1100">
                <a:solidFill>
                  <a:srgbClr val="4F0004"/>
                </a:solidFill>
              </a:rPr>
              <a:t>&amp; Gérard Wittlingerl</a:t>
            </a:r>
          </a:p>
          <a:p>
            <a:pPr eaLnBrk="1" hangingPunct="1"/>
            <a:r>
              <a:rPr lang="en-US"/>
              <a:t>http://www.mantleplumes.org/TransitionZone3.html</a:t>
            </a:r>
            <a:endParaRPr lang="en-US" sz="1100">
              <a:solidFill>
                <a:srgbClr val="4F0004"/>
              </a:solidFill>
            </a:endParaRPr>
          </a:p>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8578C1-BAE9-3F4E-92DF-456D2A22F8AD}" type="slidenum">
              <a:rPr lang="en-US" sz="1200"/>
              <a:pPr/>
              <a:t>58</a:t>
            </a:fld>
            <a:endParaRPr lang="en-US" sz="1200"/>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a:noFill/>
        </p:spPr>
        <p:txBody>
          <a:bodyPr/>
          <a:lstStyle/>
          <a:p>
            <a:pPr eaLnBrk="1" hangingPunct="1"/>
            <a:r>
              <a:rPr lang="en-US"/>
              <a:t>No correlation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F08BDF-86B5-A242-A800-A68AFFB0A506}" type="slidenum">
              <a:rPr lang="en-US" sz="1200"/>
              <a:pPr/>
              <a:t>59</a:t>
            </a:fld>
            <a:endParaRPr lang="en-US" sz="1200"/>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034FC7-8B59-E947-BE1E-1C1DA80D8CA4}" type="slidenum">
              <a:rPr lang="en-US" sz="1200"/>
              <a:pPr/>
              <a:t>60</a:t>
            </a:fld>
            <a:endParaRPr lang="en-US" sz="1200"/>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6747E2-9CEA-4645-ABD4-C825A2966D0D}" type="slidenum">
              <a:rPr lang="en-US" sz="1200"/>
              <a:pPr/>
              <a:t>5</a:t>
            </a:fld>
            <a:endParaRPr lang="en-US" sz="1200"/>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0D3C34-3962-D04D-91E0-DE60DB5056A5}" type="slidenum">
              <a:rPr lang="en-US" sz="1200"/>
              <a:pPr/>
              <a:t>61</a:t>
            </a:fld>
            <a:endParaRPr lang="en-US" sz="1200"/>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BB320-5551-0E45-B927-FDA0F0E05729}" type="slidenum">
              <a:rPr lang="en-US" sz="1200"/>
              <a:pPr/>
              <a:t>62</a:t>
            </a:fld>
            <a:endParaRPr 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C81C1-E47D-EE49-8CC9-2C89F833EF06}" type="slidenum">
              <a:rPr lang="en-US" sz="1200"/>
              <a:pPr/>
              <a:t>63</a:t>
            </a:fld>
            <a:endParaRPr lang="en-US" sz="1200"/>
          </a:p>
        </p:txBody>
      </p:sp>
      <p:sp>
        <p:nvSpPr>
          <p:cNvPr id="6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3426" name="Notes Placeholder 2"/>
          <p:cNvSpPr>
            <a:spLocks noGrp="1"/>
          </p:cNvSpPr>
          <p:nvPr>
            <p:ph type="body" idx="1"/>
          </p:nvPr>
        </p:nvSpPr>
        <p:spPr>
          <a:noFill/>
        </p:spPr>
        <p:txBody>
          <a:bodyPr/>
          <a:lstStyle/>
          <a:p>
            <a:r>
              <a:rPr lang="en-US"/>
              <a:t>a scenario in which the 410 and 660 km discontinuities are anticorrelated</a:t>
            </a:r>
          </a:p>
          <a:p>
            <a:r>
              <a:rPr lang="en-US"/>
              <a:t>and accompanied by high Vp/Vs ratios due to the presence</a:t>
            </a:r>
          </a:p>
          <a:p>
            <a:r>
              <a:rPr lang="en-US"/>
              <a:t>of a few percent water. This scenario does not agree with our findings</a:t>
            </a:r>
          </a:p>
          <a:p>
            <a:r>
              <a:rPr lang="en-US"/>
              <a:t>since it also indicates that the 410 and 660 km discontinuities</a:t>
            </a:r>
          </a:p>
          <a:p>
            <a:r>
              <a:rPr lang="en-US"/>
              <a:t>should be anticorrelated and that a shallow 410 km discontinuity</a:t>
            </a:r>
          </a:p>
          <a:p>
            <a:r>
              <a:rPr lang="en-US"/>
              <a:t>it is likely that the 410 km discontinuity</a:t>
            </a:r>
          </a:p>
          <a:p>
            <a:r>
              <a:rPr lang="en-US"/>
              <a:t>does respond as expected in the presence of a thermal anomaly.</a:t>
            </a:r>
          </a:p>
          <a:p>
            <a:r>
              <a:rPr lang="en-US"/>
              <a:t>The fact that it is not globally anticorrelated with the 660 km discontinuity</a:t>
            </a:r>
          </a:p>
          <a:p>
            <a:r>
              <a:rPr lang="en-US"/>
              <a:t>or correlated with the velocity structure…water?...should correspond to regions of slow shear velocities, which we do</a:t>
            </a:r>
          </a:p>
          <a:p>
            <a:r>
              <a:rPr lang="en-US"/>
              <a:t>not observe. To date, the chemical and mineralogical implications</a:t>
            </a:r>
          </a:p>
          <a:p>
            <a:r>
              <a:rPr lang="en-US"/>
              <a:t>of the curious topography of the 410 km discontinuity has to be fully</a:t>
            </a:r>
          </a:p>
          <a:p>
            <a:r>
              <a:rPr lang="en-US"/>
              <a:t>explored.</a:t>
            </a:r>
          </a:p>
        </p:txBody>
      </p:sp>
      <p:sp>
        <p:nvSpPr>
          <p:cNvPr id="10342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4141BB-DA89-AE4D-9ADC-620B8CBAAE0C}" type="slidenum">
              <a:rPr lang="en-US" sz="1200"/>
              <a:pPr/>
              <a:t>64</a:t>
            </a:fld>
            <a:endParaRPr 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5474" name="Notes Placeholder 2"/>
          <p:cNvSpPr>
            <a:spLocks noGrp="1"/>
          </p:cNvSpPr>
          <p:nvPr>
            <p:ph type="body" idx="1"/>
          </p:nvPr>
        </p:nvSpPr>
        <p:spPr>
          <a:noFill/>
        </p:spPr>
        <p:txBody>
          <a:bodyPr/>
          <a:lstStyle/>
          <a:p>
            <a:r>
              <a:rPr lang="en-US"/>
              <a:t>Houser SS</a:t>
            </a:r>
          </a:p>
        </p:txBody>
      </p:sp>
      <p:sp>
        <p:nvSpPr>
          <p:cNvPr id="10547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717DC3-3331-A84A-A38D-16957208A345}" type="slidenum">
              <a:rPr lang="en-US" sz="1200"/>
              <a:pPr/>
              <a:t>65</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D4FFB4-F0EA-0C4D-A635-CC94E22C07E7}" type="slidenum">
              <a:rPr lang="en-US" sz="1200"/>
              <a:pPr/>
              <a:t>66</a:t>
            </a:fld>
            <a:endParaRPr lang="en-US" sz="1200"/>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noFill/>
        </p:spPr>
        <p:txBody>
          <a:bodyPr/>
          <a:lstStyle/>
          <a:p>
            <a:pPr eaLnBrk="1" hangingPunct="1"/>
            <a:r>
              <a:rPr lang="en-US"/>
              <a:t>The average continental crust is density stratified; granite, basalt, granodiorite, anorthosite, gneiss, diorite, dolerite, gabbro, amphibole, pyroxenites…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4E3A8-B6C3-1745-A9CD-FC3BCCE13EA5}" type="slidenum">
              <a:rPr lang="en-US" sz="1200"/>
              <a:pPr/>
              <a:t>67</a:t>
            </a:fld>
            <a:endParaRPr lang="en-US" sz="1200"/>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8B8262-F9F8-1047-81C0-CBE8DFDC0939}" type="slidenum">
              <a:rPr lang="en-US" sz="1200"/>
              <a:pPr/>
              <a:t>68</a:t>
            </a:fld>
            <a:endParaRPr lang="en-US" sz="1200"/>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a:noFill/>
        </p:spPr>
        <p:txBody>
          <a:bodyPr/>
          <a:lstStyle/>
          <a:p>
            <a:pPr eaLnBrk="1" hangingPunct="1"/>
            <a:r>
              <a:rPr lang="en-US"/>
              <a:t>Shearer group</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Keshav</a:t>
            </a:r>
            <a:r>
              <a:rPr lang="en-US" dirty="0" smtClean="0"/>
              <a:t>…Your MORB </a:t>
            </a:r>
            <a:r>
              <a:rPr lang="en-US" dirty="0" err="1" smtClean="0"/>
              <a:t>adiabat</a:t>
            </a:r>
            <a:r>
              <a:rPr lang="en-US" dirty="0" smtClean="0"/>
              <a:t> requires a crossover - identical shear velocity (identical melt-fraction) as the Hawaiian </a:t>
            </a:r>
            <a:r>
              <a:rPr lang="en-US" dirty="0" err="1" smtClean="0"/>
              <a:t>geotherm</a:t>
            </a:r>
            <a:r>
              <a:rPr lang="en-US" dirty="0" smtClean="0"/>
              <a:t> - at about 100 km, 1250 C. This is in very strong disagreement with the Maggi diagram. Also, low-velocity areas are centered at two pressures, 11.5 and and 16.5 </a:t>
            </a:r>
            <a:r>
              <a:rPr lang="en-US" dirty="0" err="1" smtClean="0"/>
              <a:t>GPa</a:t>
            </a:r>
            <a:r>
              <a:rPr lang="en-US" dirty="0" smtClean="0"/>
              <a:t> (see summary in </a:t>
            </a:r>
            <a:r>
              <a:rPr lang="en-US" dirty="0" err="1" smtClean="0"/>
              <a:t>Keshav</a:t>
            </a:r>
            <a:r>
              <a:rPr lang="en-US" dirty="0" smtClean="0"/>
              <a:t> et al., 2011, Fig. 14). The pressure gap between these two (~13-14.5 </a:t>
            </a:r>
            <a:r>
              <a:rPr lang="en-US" dirty="0" err="1" smtClean="0"/>
              <a:t>GPa</a:t>
            </a:r>
            <a:r>
              <a:rPr lang="en-US" dirty="0" smtClean="0"/>
              <a:t>) is exactly the pressure range of closest approach (smallest melt fraction) of the solidus to my </a:t>
            </a:r>
            <a:r>
              <a:rPr lang="en-US" dirty="0" err="1" smtClean="0"/>
              <a:t>geotherm</a:t>
            </a:r>
            <a:r>
              <a:rPr lang="en-US" dirty="0" smtClean="0"/>
              <a:t>, with larger melt fractions expected at both smaller (&lt;13 </a:t>
            </a:r>
            <a:r>
              <a:rPr lang="en-US" dirty="0" err="1" smtClean="0"/>
              <a:t>GPa</a:t>
            </a:r>
            <a:r>
              <a:rPr lang="en-US" dirty="0" smtClean="0"/>
              <a:t>) and greater (&gt;14.5 </a:t>
            </a:r>
            <a:r>
              <a:rPr lang="en-US" dirty="0" err="1" smtClean="0"/>
              <a:t>GPa</a:t>
            </a:r>
            <a:r>
              <a:rPr lang="en-US" dirty="0" smtClean="0"/>
              <a:t>) pressures. Then at ~17.5 </a:t>
            </a:r>
            <a:r>
              <a:rPr lang="en-US" dirty="0" err="1" smtClean="0"/>
              <a:t>GPa</a:t>
            </a:r>
            <a:r>
              <a:rPr lang="en-US" dirty="0" smtClean="0"/>
              <a:t>, the diagram shows the </a:t>
            </a:r>
            <a:r>
              <a:rPr lang="en-US" dirty="0" err="1" smtClean="0"/>
              <a:t>geotherm</a:t>
            </a:r>
            <a:r>
              <a:rPr lang="en-US" dirty="0" smtClean="0"/>
              <a:t> passing to </a:t>
            </a:r>
            <a:r>
              <a:rPr lang="en-US" dirty="0" err="1" smtClean="0"/>
              <a:t>subsolidus</a:t>
            </a:r>
            <a:r>
              <a:rPr lang="en-US" dirty="0" smtClean="0"/>
              <a:t> conditions (higher velocity).</a:t>
            </a:r>
            <a:endParaRPr lang="en-US" dirty="0"/>
          </a:p>
        </p:txBody>
      </p:sp>
      <p:sp>
        <p:nvSpPr>
          <p:cNvPr id="4" name="Slide Number Placeholder 3"/>
          <p:cNvSpPr>
            <a:spLocks noGrp="1"/>
          </p:cNvSpPr>
          <p:nvPr>
            <p:ph type="sldNum" sz="quarter" idx="10"/>
          </p:nvPr>
        </p:nvSpPr>
        <p:spPr/>
        <p:txBody>
          <a:bodyPr/>
          <a:lstStyle/>
          <a:p>
            <a:pPr>
              <a:defRPr/>
            </a:pPr>
            <a:fld id="{05E27374-2C5A-FF41-B9C3-18238688F6D8}" type="slidenum">
              <a:rPr lang="en-US" smtClean="0"/>
              <a:pPr>
                <a:defRPr/>
              </a:pPr>
              <a:t>69</a:t>
            </a:fld>
            <a:endParaRPr lang="en-US"/>
          </a:p>
        </p:txBody>
      </p:sp>
    </p:spTree>
    <p:extLst>
      <p:ext uri="{BB962C8B-B14F-4D97-AF65-F5344CB8AC3E}">
        <p14:creationId xmlns:p14="http://schemas.microsoft.com/office/powerpoint/2010/main" val="1365591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1309C3-AE22-7C43-884E-71D658A219B4}" type="slidenum">
              <a:rPr lang="en-US" sz="1200"/>
              <a:pPr/>
              <a:t>70</a:t>
            </a:fld>
            <a:endParaRPr 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a:noFill/>
        </p:spPr>
        <p:txBody>
          <a:bodyPr/>
          <a:lstStyle/>
          <a:p>
            <a:pPr eaLnBrk="1" hangingPunct="1"/>
            <a:r>
              <a:rPr lang="en-US"/>
              <a:t>Depth of </a:t>
            </a:r>
            <a:r>
              <a:rPr lang="ja-JP" altLang="en-US"/>
              <a:t>“</a:t>
            </a:r>
            <a:r>
              <a:rPr lang="en-US" altLang="ja-JP"/>
              <a:t>410</a:t>
            </a:r>
            <a:r>
              <a:rPr lang="ja-JP" altLang="en-US"/>
              <a:t>”</a:t>
            </a:r>
            <a:r>
              <a:rPr lang="en-US" altLang="ja-JP"/>
              <a:t> and thickness of TZ; Iceland 238 km ,  395 km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303E38-C49F-F848-BEBD-F047B4179387}" type="slidenum">
              <a:rPr lang="en-US" sz="1200"/>
              <a:pPr/>
              <a:t>6</a:t>
            </a:fld>
            <a:endParaRPr lang="en-US" sz="1200"/>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23F2C2-643D-2941-955F-367C01A4D293}" type="slidenum">
              <a:rPr lang="en-US" sz="1200"/>
              <a:pPr/>
              <a:t>71</a:t>
            </a:fld>
            <a:endParaRPr lang="en-US" sz="1200"/>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EBDC5E-6D78-9441-976A-1BA9498D02C1}" type="slidenum">
              <a:rPr lang="en-US" sz="1200"/>
              <a:pPr/>
              <a:t>73</a:t>
            </a:fld>
            <a:endParaRPr lang="en-US" sz="120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a:noFill/>
        </p:spPr>
        <p:txBody>
          <a:bodyPr/>
          <a:lstStyle/>
          <a:p>
            <a:pPr eaLnBrk="1" hangingPunct="1"/>
            <a:r>
              <a:rPr lang="en-US"/>
              <a:t>Ridges have shallow 410 and 650. Both are deep under w.South America.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C0B42B-D4A1-944B-BC1A-A7C9C3514DC5}" type="slidenum">
              <a:rPr lang="en-US" sz="1200"/>
              <a:pPr/>
              <a:t>74</a:t>
            </a:fld>
            <a:endParaRPr lang="en-US" sz="1200"/>
          </a:p>
        </p:txBody>
      </p:sp>
      <p:sp>
        <p:nvSpPr>
          <p:cNvPr id="88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40ED7-0D82-FA47-82F5-4EC082E1DE6E}" type="slidenum">
              <a:rPr lang="en-US" sz="1200"/>
              <a:pPr/>
              <a:t>75</a:t>
            </a:fld>
            <a:endParaRPr lang="en-US" sz="1200"/>
          </a:p>
        </p:txBody>
      </p:sp>
      <p:sp>
        <p:nvSpPr>
          <p:cNvPr id="58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If temperature is the controlling parameter in changing velocity and density there should be strong correlations between these paramaters at all depths; there is not. Furthermore, the correlation coefficients suggest that the mantle is subdivided into at least three regions, the upper, mid and deep mantle. As can be seen from the figure, buoyant regions need not have low seismic velocity. </a:t>
            </a:r>
            <a:r>
              <a:rPr lang="en-GB">
                <a:latin typeface="Times New Roman" charset="0"/>
              </a:rPr>
              <a:t>Ishii, M. and Tromp, J., 2004. Constraining large-scale mantle heterogeneity using mantle and inner-core sensitive normal modes: Physics of the  Earth and Planetary Interiors, v. 146, p. 113</a:t>
            </a:r>
            <a:r>
              <a:rPr lang="en-GB"/>
              <a:t>–</a:t>
            </a:r>
            <a:r>
              <a:rPr lang="en-GB">
                <a:latin typeface="Times New Roman" charset="0"/>
              </a:rPr>
              <a:t>124</a:t>
            </a:r>
          </a:p>
          <a:p>
            <a:pPr algn="just" eaLnBrk="1" hangingPunct="1"/>
            <a:endParaRPr lang="en-US">
              <a:latin typeface="Times New Roman" charset="0"/>
            </a:endParaRPr>
          </a:p>
          <a:p>
            <a:pPr algn="just"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C5B812-E6DA-7744-BDD9-32855EAF00CF}" type="slidenum">
              <a:rPr lang="en-US" sz="1200"/>
              <a:pPr/>
              <a:t>76</a:t>
            </a:fld>
            <a:endParaRPr lang="en-US" sz="1200"/>
          </a:p>
        </p:txBody>
      </p:sp>
      <p:sp>
        <p:nvSpPr>
          <p:cNvPr id="860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5CFCB-2103-1240-AAEB-95BB31728DE2}" type="slidenum">
              <a:rPr lang="en-US" sz="1200"/>
              <a:pPr/>
              <a:t>77</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Cold slabs in the TZ will be high velocity and dense but the correlation between velocity and density is actually negative. Eclogite sinkers will be dense or neutrally buoyant and have low seismic velocities; as they warm up and melt they continue to have low velocities but can have low densities and will rise. The shallow mantle has such a positive correlation between density and velocity. In the upper mantle dense materials will sink; buoyant material can be low density and high velocity (harzburgite). In the shallow mantle, eclogite is dense and high velocity compared to peridotite.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866DB9-1DD1-9944-9C88-E80A521C9D98}" type="slidenum">
              <a:rPr lang="en-US" sz="1200"/>
              <a:pPr/>
              <a:t>78</a:t>
            </a:fld>
            <a:endParaRPr lang="en-US" sz="1200"/>
          </a:p>
        </p:txBody>
      </p:sp>
      <p:sp>
        <p:nvSpPr>
          <p:cNvPr id="81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maximum lateral variabity of density in the mantle is in the transition zone. This is consistent with variable lithology, created by subduction and delamination, and with variable melt content, a function of duration of heating.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043F4-FFE7-9841-8504-26134B2008ED}" type="slidenum">
              <a:rPr lang="en-US" sz="1200"/>
              <a:pPr/>
              <a:t>79</a:t>
            </a:fld>
            <a:endParaRPr lang="en-US" sz="1200"/>
          </a:p>
        </p:txBody>
      </p:sp>
      <p:sp>
        <p:nvSpPr>
          <p:cNvPr id="798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559D38-E360-6240-92CC-1E53259C419F}" type="slidenum">
              <a:rPr lang="en-US" sz="1200"/>
              <a:pPr/>
              <a:t>80</a:t>
            </a:fld>
            <a:endParaRPr lang="en-US" sz="1200"/>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NewTOE</a:t>
            </a:r>
            <a:r>
              <a:rPr lang="en-US" dirty="0" smtClean="0"/>
              <a:t>  FIGURE 6.5  </a:t>
            </a:r>
            <a:r>
              <a:rPr lang="en-US" dirty="0" err="1" smtClean="0"/>
              <a:t>vs</a:t>
            </a:r>
            <a:r>
              <a:rPr lang="en-US" dirty="0" smtClean="0"/>
              <a:t> Burke et al 20120 FIGURE 1</a:t>
            </a:r>
          </a:p>
          <a:p>
            <a:pPr>
              <a:defRPr/>
            </a:pPr>
            <a:r>
              <a:rPr lang="en-US" dirty="0" smtClean="0">
                <a:latin typeface="+mn-lt"/>
              </a:rPr>
              <a:t>Diamonds sampled by plumes from the core–mantle</a:t>
            </a:r>
          </a:p>
          <a:p>
            <a:pPr>
              <a:defRPr/>
            </a:pPr>
            <a:r>
              <a:rPr lang="en-US" dirty="0" smtClean="0">
                <a:latin typeface="+mn-lt"/>
              </a:rPr>
              <a:t>boundary</a:t>
            </a:r>
          </a:p>
          <a:p>
            <a:pPr>
              <a:defRPr/>
            </a:pPr>
            <a:r>
              <a:rPr lang="en-US" dirty="0" err="1" smtClean="0">
                <a:latin typeface="+mn-lt"/>
              </a:rPr>
              <a:t>Trond</a:t>
            </a:r>
            <a:r>
              <a:rPr lang="en-US" dirty="0" smtClean="0">
                <a:latin typeface="+mn-lt"/>
              </a:rPr>
              <a:t> H. Torsvik1,2,3, Kevin Burke3,4, Bernhard Steinberger1,2,5, Susan J. Webb3 &amp; Lewis D. Ashwal3</a:t>
            </a:r>
            <a:r>
              <a:rPr lang="cs-CZ" dirty="0" smtClean="0">
                <a:latin typeface="+mn-lt"/>
              </a:rPr>
              <a:t>NATURE| Vol 466| 15 July 2010  </a:t>
            </a:r>
          </a:p>
          <a:p>
            <a:pPr>
              <a:defRPr/>
            </a:pPr>
            <a:r>
              <a:rPr lang="cs-CZ" dirty="0" smtClean="0">
                <a:latin typeface="+mn-lt"/>
              </a:rPr>
              <a:t>And </a:t>
            </a:r>
            <a:r>
              <a:rPr lang="cs-CZ" dirty="0" err="1" smtClean="0">
                <a:latin typeface="+mn-lt"/>
              </a:rPr>
              <a:t>various</a:t>
            </a:r>
            <a:r>
              <a:rPr lang="cs-CZ" dirty="0" smtClean="0">
                <a:latin typeface="+mn-lt"/>
              </a:rPr>
              <a:t> FIGURES in </a:t>
            </a:r>
            <a:r>
              <a:rPr lang="cs-CZ" dirty="0" err="1" smtClean="0">
                <a:latin typeface="+mn-lt"/>
              </a:rPr>
              <a:t>Seton</a:t>
            </a:r>
            <a:r>
              <a:rPr lang="cs-CZ" dirty="0" smtClean="0">
                <a:latin typeface="+mn-lt"/>
              </a:rPr>
              <a:t> et al.</a:t>
            </a:r>
          </a:p>
          <a:p>
            <a:pPr>
              <a:defRPr/>
            </a:pPr>
            <a:endParaRPr lang="en-US" dirty="0"/>
          </a:p>
        </p:txBody>
      </p:sp>
      <p:sp>
        <p:nvSpPr>
          <p:cNvPr id="18739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FA7B5F-44C6-F444-9DE4-60DA3A802223}" type="slidenum">
              <a:rPr lang="en-US" sz="1200"/>
              <a:pPr/>
              <a:t>81</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6D56A-649C-0042-A407-97D6B32B5BB4}" type="slidenum">
              <a:rPr lang="en-US" sz="1200"/>
              <a:pPr/>
              <a:t>7</a:t>
            </a:fld>
            <a:endParaRPr lang="en-US" sz="1200"/>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DFE245-0D1F-7448-B25C-1EE8FA58CD48}" type="slidenum">
              <a:rPr lang="en-US" sz="1200"/>
              <a:pPr/>
              <a:t>82</a:t>
            </a:fld>
            <a:endParaRPr lang="en-US" sz="1200"/>
          </a:p>
        </p:txBody>
      </p:sp>
      <p:sp>
        <p:nvSpPr>
          <p:cNvPr id="6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Two blue regions give a strong degree 2 heterogeneity</a:t>
            </a:r>
          </a:p>
          <a:p>
            <a:pPr eaLnBrk="1" hangingPunct="1"/>
            <a:r>
              <a:rPr lang="en-US"/>
              <a:t>Borneo and Equador are the strongest anomalies and are on the equator. They may control the rotation axis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F42DD3-5899-F948-BCE8-32C8E0991739}" type="slidenum">
              <a:rPr lang="en-US" sz="1200"/>
              <a:pPr/>
              <a:t>83</a:t>
            </a:fld>
            <a:endParaRPr lang="en-US" sz="1200"/>
          </a:p>
        </p:txBody>
      </p:sp>
      <p:sp>
        <p:nvSpPr>
          <p:cNvPr id="440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Degree 2 is stronger in TZ. These blues are stronger than Tehys and Farallon </a:t>
            </a:r>
            <a:r>
              <a:rPr lang="ja-JP" altLang="en-US"/>
              <a:t>“</a:t>
            </a:r>
            <a:r>
              <a:rPr lang="en-US" altLang="ja-JP"/>
              <a:t>slabs</a:t>
            </a:r>
            <a:r>
              <a:rPr lang="ja-JP" altLang="en-US"/>
              <a:t>”</a:t>
            </a:r>
            <a:endParaRPr lang="en-US" altLang="ja-JP"/>
          </a:p>
          <a:p>
            <a:pPr eaLnBrk="1" hangingPunct="1"/>
            <a:r>
              <a:rPr lang="en-US"/>
              <a:t>The slowest regions at 600 km are; S. of NZ, offshore Pacific NW, e. equatorial Africa,the fastest regions are Yonga to China, Andes, Borneo, w. Africa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89F56A-0DD6-9540-BF44-07952B6714D5}" type="slidenum">
              <a:rPr lang="en-US" sz="1200"/>
              <a:pPr/>
              <a:t>84</a:t>
            </a:fld>
            <a:endParaRPr lang="en-US" sz="1200"/>
          </a:p>
        </p:txBody>
      </p:sp>
      <p:sp>
        <p:nvSpPr>
          <p:cNvPr id="181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Slow; EAR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DFDA06-D692-3B42-A3A5-D657CFE07B75}" type="slidenum">
              <a:rPr lang="en-US" sz="1200"/>
              <a:pPr/>
              <a:t>85</a:t>
            </a:fld>
            <a:endParaRPr lang="en-US" sz="1200"/>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CBF949-E68D-D44F-800D-C7BA0FD4FC93}" type="slidenum">
              <a:rPr lang="en-US" sz="1200"/>
              <a:pPr/>
              <a:t>86</a:t>
            </a:fld>
            <a:endParaRPr lang="en-US" sz="1200"/>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24 reflections above 400 km; 18 near 400 km (380-420 km); 9 near 500 km; 5 above 630 km; 17 near 650 km; about 25 below 720 km</a:t>
            </a:r>
          </a:p>
          <a:p>
            <a:pPr eaLnBrk="1" hangingPunct="1"/>
            <a:r>
              <a:rPr lang="en-US"/>
              <a:t>There is a dearth of relectors 340-360, 560-620, and 680-740.</a:t>
            </a:r>
          </a:p>
          <a:p>
            <a:pPr eaLnBrk="1" hangingPunct="1"/>
            <a:r>
              <a:rPr lang="en-US"/>
              <a:t>390-430 km peak is plausibly interpreted as the variability in depth of the 420. The 630-670 km as the variabilty in the 650. 490-530 an the 500. High resolution studies often find 2 reflectors near 410 and 650 km; sometimes none, implying low impedance contrast for some frequencies and some angles of incidence.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28A7AC-90FD-7F4C-AED4-1E3082D74B6A}" type="slidenum">
              <a:rPr lang="en-US" sz="1200"/>
              <a:pPr/>
              <a:t>87</a:t>
            </a:fld>
            <a:endParaRPr lang="en-US" sz="1200"/>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DF8FB9-95DF-7049-B38B-35F8D7D48B08}" type="slidenum">
              <a:rPr lang="en-US" sz="1200"/>
              <a:pPr/>
              <a:t>88</a:t>
            </a:fld>
            <a:endParaRPr lang="en-US" sz="1200"/>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0E3FC8-6CE4-A748-BE26-C034953E7359}" type="slidenum">
              <a:rPr lang="en-US" sz="1200"/>
              <a:pPr/>
              <a:t>89</a:t>
            </a:fld>
            <a:endParaRPr lang="en-US" sz="1200"/>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BD71A0-092C-9D45-AC2D-B98FED442165}" type="slidenum">
              <a:rPr lang="en-US" sz="1200"/>
              <a:pPr/>
              <a:t>90</a:t>
            </a:fld>
            <a:endParaRPr lang="en-US" sz="1200"/>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noFill/>
        </p:spPr>
        <p:txBody>
          <a:bodyPr/>
          <a:lstStyle/>
          <a:p>
            <a:pPr eaLnBrk="1" hangingPunct="1"/>
            <a:r>
              <a:rPr lang="en-US"/>
              <a:t>There is no correlation of TZT with superplumes.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6E67E4-12D0-9345-8BC3-AE2C3670E7F6}" type="slidenum">
              <a:rPr lang="en-US" sz="1200"/>
              <a:pPr/>
              <a:t>91</a:t>
            </a:fld>
            <a:endParaRPr lang="en-US" sz="1200"/>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a:noFill/>
        </p:spPr>
        <p:txBody>
          <a:bodyPr/>
          <a:lstStyle/>
          <a:p>
            <a:pPr eaLnBrk="1" hangingPunct="1"/>
            <a:r>
              <a:rPr lang="en-US"/>
              <a:t>There is no correlation of TZT with superplumes.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71871A-3D77-8249-AADC-7BFA7A52F9AA}" type="slidenum">
              <a:rPr lang="en-US" sz="1200"/>
              <a:pPr/>
              <a:t>8</a:t>
            </a:fld>
            <a:endParaRPr lang="en-US" sz="1200"/>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62BDC5-1358-B34A-8C34-5AD191DE20A1}" type="slidenum">
              <a:rPr lang="en-US" sz="1200"/>
              <a:pPr/>
              <a:t>92</a:t>
            </a:fld>
            <a:endParaRPr 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a:noFill/>
        </p:spPr>
        <p:txBody>
          <a:bodyPr/>
          <a:lstStyle/>
          <a:p>
            <a:pPr eaLnBrk="1" hangingPunct="1"/>
            <a:r>
              <a:rPr lang="en-US"/>
              <a:t>Thin TZ are uncorrelated with the </a:t>
            </a:r>
            <a:r>
              <a:rPr lang="ja-JP" altLang="en-US"/>
              <a:t>“</a:t>
            </a:r>
            <a:r>
              <a:rPr lang="en-US" altLang="ja-JP"/>
              <a:t>superplumes</a:t>
            </a:r>
            <a:r>
              <a:rPr lang="ja-JP" altLang="en-US"/>
              <a:t>”</a:t>
            </a:r>
            <a:r>
              <a:rPr lang="en-US" altLang="ja-JP"/>
              <a:t> below</a:t>
            </a: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B97E4-AA74-B846-B6AB-BCACD8375654}" type="slidenum">
              <a:rPr lang="en-US" sz="1200"/>
              <a:pPr/>
              <a:t>93</a:t>
            </a:fld>
            <a:endParaRPr lang="en-US" sz="1200"/>
          </a:p>
        </p:txBody>
      </p:sp>
      <p:sp>
        <p:nvSpPr>
          <p:cNvPr id="56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If seismic velocities, TZ thickness, and melting anomalies at the Earth</a:t>
            </a:r>
            <a:r>
              <a:rPr lang="ja-JP" altLang="en-US"/>
              <a:t>’</a:t>
            </a:r>
            <a:r>
              <a:rPr lang="en-US" altLang="ja-JP"/>
              <a:t>s surface are measures of mantle temperature, these parameters should all be related.</a:t>
            </a:r>
          </a:p>
          <a:p>
            <a:pPr eaLnBrk="1" hangingPunct="1"/>
            <a:r>
              <a:rPr lang="en-US" sz="1100">
                <a:solidFill>
                  <a:srgbClr val="000000"/>
                </a:solidFill>
                <a:latin typeface="Helvetica" charset="0"/>
              </a:rPr>
              <a:t>C</a:t>
            </a:r>
            <a:r>
              <a:rPr lang="en-US" sz="1100">
                <a:solidFill>
                  <a:srgbClr val="605E8F"/>
                </a:solidFill>
              </a:rPr>
              <a:t>onstraints on the mantle transition zone structure from P-to-Sv converted waves. Most 410 are between 400 and 425</a:t>
            </a:r>
          </a:p>
          <a:p>
            <a:pPr eaLnBrk="1" hangingPunct="1"/>
            <a:endParaRPr lang="en-US" sz="1100">
              <a:solidFill>
                <a:srgbClr val="605E8F"/>
              </a:solidFill>
            </a:endParaRPr>
          </a:p>
          <a:p>
            <a:pPr eaLnBrk="1" hangingPunct="1"/>
            <a:r>
              <a:rPr lang="en-US" sz="1100">
                <a:solidFill>
                  <a:srgbClr val="605E8F"/>
                </a:solidFill>
              </a:rPr>
              <a:t>B</a:t>
            </a:r>
            <a:r>
              <a:rPr lang="en-US" sz="1100" u="sng">
                <a:solidFill>
                  <a:srgbClr val="E65F0B"/>
                </a:solidFill>
              </a:rPr>
              <a:t>enoît Tauzin,</a:t>
            </a:r>
            <a:r>
              <a:rPr lang="en-US" sz="1100">
                <a:solidFill>
                  <a:srgbClr val="4F0004"/>
                </a:solidFill>
              </a:rPr>
              <a:t> E</a:t>
            </a:r>
            <a:r>
              <a:rPr lang="en-US" sz="1100" u="sng">
                <a:solidFill>
                  <a:srgbClr val="E65F0B"/>
                </a:solidFill>
              </a:rPr>
              <a:t>ric Debayle </a:t>
            </a:r>
            <a:r>
              <a:rPr lang="en-US" sz="1100">
                <a:solidFill>
                  <a:srgbClr val="4F0004"/>
                </a:solidFill>
              </a:rPr>
              <a:t>&amp; Gérard Wittlingerl</a:t>
            </a:r>
          </a:p>
          <a:p>
            <a:pPr eaLnBrk="1" hangingPunct="1"/>
            <a:r>
              <a:rPr lang="en-US"/>
              <a:t>http://www.mantleplumes.org/TransitionZone3.html</a:t>
            </a:r>
            <a:endParaRPr lang="en-US" sz="1100">
              <a:solidFill>
                <a:srgbClr val="4F0004"/>
              </a:solidFill>
            </a:endParaRPr>
          </a:p>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AB97E4-AA74-B846-B6AB-BCACD8375654}" type="slidenum">
              <a:rPr lang="en-US" sz="1200"/>
              <a:pPr/>
              <a:t>94</a:t>
            </a:fld>
            <a:endParaRPr lang="en-US" sz="1200"/>
          </a:p>
        </p:txBody>
      </p:sp>
      <p:sp>
        <p:nvSpPr>
          <p:cNvPr id="56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If seismic velocities, TZ thickness, and melting anomalies at the Earth</a:t>
            </a:r>
            <a:r>
              <a:rPr lang="ja-JP" altLang="en-US"/>
              <a:t>’</a:t>
            </a:r>
            <a:r>
              <a:rPr lang="en-US" altLang="ja-JP"/>
              <a:t>s surface are measures of mantle temperature, these parameters should all be related.</a:t>
            </a:r>
          </a:p>
          <a:p>
            <a:pPr eaLnBrk="1" hangingPunct="1"/>
            <a:r>
              <a:rPr lang="en-US" sz="1100">
                <a:solidFill>
                  <a:srgbClr val="000000"/>
                </a:solidFill>
                <a:latin typeface="Helvetica" charset="0"/>
              </a:rPr>
              <a:t>C</a:t>
            </a:r>
            <a:r>
              <a:rPr lang="en-US" sz="1100">
                <a:solidFill>
                  <a:srgbClr val="605E8F"/>
                </a:solidFill>
              </a:rPr>
              <a:t>onstraints on the mantle transition zone structure from P-to-Sv converted waves. Most 410 are between 400 and 425</a:t>
            </a:r>
          </a:p>
          <a:p>
            <a:pPr eaLnBrk="1" hangingPunct="1"/>
            <a:endParaRPr lang="en-US" sz="1100">
              <a:solidFill>
                <a:srgbClr val="605E8F"/>
              </a:solidFill>
            </a:endParaRPr>
          </a:p>
          <a:p>
            <a:pPr eaLnBrk="1" hangingPunct="1"/>
            <a:r>
              <a:rPr lang="en-US" sz="1100">
                <a:solidFill>
                  <a:srgbClr val="605E8F"/>
                </a:solidFill>
              </a:rPr>
              <a:t>B</a:t>
            </a:r>
            <a:r>
              <a:rPr lang="en-US" sz="1100" u="sng">
                <a:solidFill>
                  <a:srgbClr val="E65F0B"/>
                </a:solidFill>
              </a:rPr>
              <a:t>enoît Tauzin,</a:t>
            </a:r>
            <a:r>
              <a:rPr lang="en-US" sz="1100">
                <a:solidFill>
                  <a:srgbClr val="4F0004"/>
                </a:solidFill>
              </a:rPr>
              <a:t> E</a:t>
            </a:r>
            <a:r>
              <a:rPr lang="en-US" sz="1100" u="sng">
                <a:solidFill>
                  <a:srgbClr val="E65F0B"/>
                </a:solidFill>
              </a:rPr>
              <a:t>ric Debayle </a:t>
            </a:r>
            <a:r>
              <a:rPr lang="en-US" sz="1100">
                <a:solidFill>
                  <a:srgbClr val="4F0004"/>
                </a:solidFill>
              </a:rPr>
              <a:t>&amp; Gérard Wittlingerl</a:t>
            </a:r>
          </a:p>
          <a:p>
            <a:pPr eaLnBrk="1" hangingPunct="1"/>
            <a:r>
              <a:rPr lang="en-US"/>
              <a:t>http://www.mantleplumes.org/TransitionZone3.html</a:t>
            </a:r>
            <a:endParaRPr lang="en-US" sz="1100">
              <a:solidFill>
                <a:srgbClr val="4F0004"/>
              </a:solidFill>
            </a:endParaRPr>
          </a:p>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F08BDF-86B5-A242-A800-A68AFFB0A506}" type="slidenum">
              <a:rPr lang="en-US" sz="1200"/>
              <a:pPr/>
              <a:t>98</a:t>
            </a:fld>
            <a:endParaRPr lang="en-US" sz="1200"/>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5D0F35-A9AE-EC49-BECE-7C899A09D22D}" type="slidenum">
              <a:rPr lang="en-US" sz="1200"/>
              <a:pPr/>
              <a:t>99</a:t>
            </a:fld>
            <a:endParaRPr lang="en-US" sz="1200"/>
          </a:p>
        </p:txBody>
      </p:sp>
      <p:sp>
        <p:nvSpPr>
          <p:cNvPr id="22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5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FECC19-B4C0-8D4E-B99A-44CCAA2C7645}" type="slidenum">
              <a:rPr lang="en-US" sz="1200"/>
              <a:pPr/>
              <a:t>100</a:t>
            </a:fld>
            <a:endParaRPr lang="en-US" sz="1200"/>
          </a:p>
        </p:txBody>
      </p:sp>
      <p:sp>
        <p:nvSpPr>
          <p:cNvPr id="163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a:noFill/>
        </p:spPr>
        <p:txBody>
          <a:bodyPr/>
          <a:lstStyle/>
          <a:p>
            <a:pPr eaLnBrk="1" hangingPunct="1"/>
            <a:r>
              <a:rPr lang="en-US"/>
              <a:t>Thin TZ are uncorrelated with the </a:t>
            </a:r>
            <a:r>
              <a:rPr lang="ja-JP" altLang="en-US"/>
              <a:t>“</a:t>
            </a:r>
            <a:r>
              <a:rPr lang="en-US" altLang="ja-JP"/>
              <a:t>superplumes</a:t>
            </a:r>
            <a:r>
              <a:rPr lang="ja-JP" altLang="en-US"/>
              <a:t>”</a:t>
            </a:r>
            <a:r>
              <a:rPr lang="en-US" altLang="ja-JP"/>
              <a:t> below</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BED9C-3928-754D-85BB-8FBA4F90C7BB}" type="slidenum">
              <a:rPr lang="en-US" sz="1200"/>
              <a:pPr/>
              <a:t>101</a:t>
            </a:fld>
            <a:endParaRPr lang="en-US" sz="1200"/>
          </a:p>
        </p:txBody>
      </p:sp>
      <p:sp>
        <p:nvSpPr>
          <p:cNvPr id="16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A4ADD8-9ACA-AC42-BE90-68B312DAAA06}" type="slidenum">
              <a:rPr lang="en-US" sz="1200"/>
              <a:pPr/>
              <a:t>102</a:t>
            </a:fld>
            <a:endParaRPr lang="en-US" sz="1200"/>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noFill/>
        </p:spPr>
        <p:txBody>
          <a:bodyPr/>
          <a:lstStyle/>
          <a:p>
            <a:pPr eaLnBrk="1" hangingPunct="1"/>
            <a:r>
              <a:rPr lang="en-US"/>
              <a:t>Note: </a:t>
            </a:r>
            <a:r>
              <a:rPr lang="ja-JP" altLang="en-US"/>
              <a:t>“</a:t>
            </a:r>
            <a:r>
              <a:rPr lang="en-US" altLang="ja-JP"/>
              <a:t>Normal</a:t>
            </a:r>
            <a:r>
              <a:rPr lang="ja-JP" altLang="en-US"/>
              <a:t>”</a:t>
            </a:r>
            <a:r>
              <a:rPr lang="en-US" altLang="ja-JP"/>
              <a:t> mantle has thermal variations of order 300 C if TZ thicknesses and depths of discontinuities are thermally controlled. But there is little correlation between depths and thicknesses so something else is going on. The chemistry of the mantle varies laterally and vertically.</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A4ADD8-9ACA-AC42-BE90-68B312DAAA06}" type="slidenum">
              <a:rPr lang="en-US" sz="1200"/>
              <a:pPr/>
              <a:t>103</a:t>
            </a:fld>
            <a:endParaRPr lang="en-US" sz="1200"/>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noFill/>
        </p:spPr>
        <p:txBody>
          <a:bodyPr/>
          <a:lstStyle/>
          <a:p>
            <a:pPr eaLnBrk="1" hangingPunct="1"/>
            <a:r>
              <a:rPr lang="en-US"/>
              <a:t>Note: </a:t>
            </a:r>
            <a:r>
              <a:rPr lang="ja-JP" altLang="en-US"/>
              <a:t>“</a:t>
            </a:r>
            <a:r>
              <a:rPr lang="en-US" altLang="ja-JP"/>
              <a:t>Normal</a:t>
            </a:r>
            <a:r>
              <a:rPr lang="ja-JP" altLang="en-US"/>
              <a:t>”</a:t>
            </a:r>
            <a:r>
              <a:rPr lang="en-US" altLang="ja-JP"/>
              <a:t> mantle has thermal variations of order 300 C if TZ thicknesses and depths of discontinuities are thermally controlled. But there is little correlation between depths and thicknesses so something else is going on. The chemistry of the mantle varies laterally and vertically.</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A7B8E8-D348-6D4C-9F6B-34CDB6239467}" type="slidenum">
              <a:rPr lang="en-US" sz="1200"/>
              <a:pPr/>
              <a:t>104</a:t>
            </a:fld>
            <a:endParaRPr lang="en-US" sz="1200"/>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a:noFill/>
        </p:spPr>
        <p:txBody>
          <a:bodyPr/>
          <a:lstStyle/>
          <a:p>
            <a:pPr eaLnBrk="1" hangingPunct="1"/>
            <a:r>
              <a:rPr lang="en-US"/>
              <a:t>Figure 12.</a:t>
            </a:r>
            <a:r>
              <a:rPr lang="en-US">
                <a:latin typeface="Helvetica" charset="0"/>
              </a:rPr>
              <a:t> </a:t>
            </a:r>
            <a:r>
              <a:rPr lang="en-US"/>
              <a:t>(a ﾐ d) West to east cross-sections of CCP stacked receiver functions. Locations of cross- sections are indicated on Figures 6 and 7 (A-A</a:t>
            </a:r>
            <a:r>
              <a:rPr lang="en-US">
                <a:latin typeface="Helvetica" charset="0"/>
              </a:rPr>
              <a:t>0</a:t>
            </a:r>
            <a:r>
              <a:rPr lang="en-US"/>
              <a:t>, etc.). Radial</a:t>
            </a:r>
            <a:r>
              <a:rPr lang="en-US">
                <a:latin typeface="Helvetica" charset="0"/>
              </a:rPr>
              <a:t> </a:t>
            </a:r>
            <a:r>
              <a:rPr lang="en-US"/>
              <a:t>P</a:t>
            </a:r>
            <a:r>
              <a:rPr lang="en-US">
                <a:latin typeface="Helvetica" charset="0"/>
              </a:rPr>
              <a:t> </a:t>
            </a:r>
            <a:r>
              <a:rPr lang="en-US"/>
              <a:t>waves are scaled to unity for each trace. Color scale ranges between ｱ10% (positive, red, and negative, blue) of radial</a:t>
            </a:r>
            <a:r>
              <a:rPr lang="en-US">
                <a:latin typeface="Helvetica" charset="0"/>
              </a:rPr>
              <a:t> </a:t>
            </a:r>
            <a:r>
              <a:rPr lang="en-US"/>
              <a:t>P. Stacked receiver functions are shown in black, and thinner blue lines are one sigma bounds derived from bootstrap resampling. White circles show picked depths found within each bin used to make discontinuity maps.</a:t>
            </a:r>
            <a:r>
              <a:rPr lang="en-US">
                <a:latin typeface="Helvetica" charset="0"/>
              </a:rP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CA83AE-1D24-7547-A00D-F21BE31785D0}" type="slidenum">
              <a:rPr lang="en-US" sz="1200"/>
              <a:pPr/>
              <a:t>9</a:t>
            </a:fld>
            <a:endParaRPr lang="en-US" sz="1200"/>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42C1F2-EAC9-0643-A36C-7C5604DBDBC8}" type="slidenum">
              <a:rPr lang="en-US" sz="1200"/>
              <a:pPr/>
              <a:t>105</a:t>
            </a:fld>
            <a:endParaRPr lang="en-US" sz="1200"/>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59709-56A7-414D-859D-69A4BB35AEB0}" type="slidenum">
              <a:rPr lang="en-US" sz="1200"/>
              <a:pPr/>
              <a:t>106</a:t>
            </a:fld>
            <a:endParaRPr lang="en-US" sz="1200"/>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CCECCA-1F18-2945-8486-654E373C2C97}" type="slidenum">
              <a:rPr lang="en-US" sz="1200"/>
              <a:pPr/>
              <a:t>107</a:t>
            </a:fld>
            <a:endParaRPr lang="en-US" sz="1200"/>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EBDC5E-6D78-9441-976A-1BA9498D02C1}" type="slidenum">
              <a:rPr lang="en-US" sz="1200"/>
              <a:pPr/>
              <a:t>108</a:t>
            </a:fld>
            <a:endParaRPr lang="en-US" sz="120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a:noFill/>
        </p:spPr>
        <p:txBody>
          <a:bodyPr/>
          <a:lstStyle/>
          <a:p>
            <a:pPr eaLnBrk="1" hangingPunct="1"/>
            <a:r>
              <a:rPr lang="en-US"/>
              <a:t>Ridges have shallow 410 and 650. Both are deep under w.South America.</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F0E66-AD6C-B44B-AB99-F3517D08102C}" type="slidenum">
              <a:rPr lang="en-US" sz="1200"/>
              <a:pPr/>
              <a:t>109</a:t>
            </a:fld>
            <a:endParaRPr lang="en-US" sz="1200"/>
          </a:p>
        </p:txBody>
      </p:sp>
      <p:sp>
        <p:nvSpPr>
          <p:cNvPr id="18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7F2AC7-D00D-3C4E-A247-4A86AB792132}" type="slidenum">
              <a:rPr lang="en-US" sz="1200"/>
              <a:pPr/>
              <a:t>110</a:t>
            </a:fld>
            <a:endParaRPr lang="en-US" sz="1200"/>
          </a:p>
        </p:txBody>
      </p:sp>
      <p:sp>
        <p:nvSpPr>
          <p:cNvPr id="185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39BBB6-75C7-2541-92BC-913024EC18A5}" type="slidenum">
              <a:rPr lang="en-US" sz="1200"/>
              <a:pPr/>
              <a:t>111</a:t>
            </a:fld>
            <a:endParaRPr lang="en-US" sz="1200"/>
          </a:p>
        </p:txBody>
      </p:sp>
      <p:sp>
        <p:nvSpPr>
          <p:cNvPr id="187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6464CF-3A5E-C34D-8219-43C6CFF3A39E}" type="slidenum">
              <a:rPr lang="en-US" sz="1200"/>
              <a:pPr/>
              <a:t>112</a:t>
            </a:fld>
            <a:endParaRPr lang="en-US" sz="1200"/>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88B759-60C1-7B4D-B437-498E9681E6BD}" type="slidenum">
              <a:rPr lang="en-US" sz="1200"/>
              <a:pPr/>
              <a:t>113</a:t>
            </a:fld>
            <a:endParaRPr lang="en-US" sz="1200"/>
          </a:p>
        </p:txBody>
      </p:sp>
      <p:sp>
        <p:nvSpPr>
          <p:cNvPr id="196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4AED2C-6739-E644-B130-EEA35F7421D9}" type="slidenum">
              <a:rPr lang="en-US"/>
              <a:pPr>
                <a:defRPr/>
              </a:pPr>
              <a:t>‹#›</a:t>
            </a:fld>
            <a:endParaRPr lang="en-US"/>
          </a:p>
        </p:txBody>
      </p:sp>
    </p:spTree>
    <p:extLst>
      <p:ext uri="{BB962C8B-B14F-4D97-AF65-F5344CB8AC3E}">
        <p14:creationId xmlns:p14="http://schemas.microsoft.com/office/powerpoint/2010/main" val="149238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AF58B-817E-B14D-A16E-6D3A8BD06383}" type="slidenum">
              <a:rPr lang="en-US"/>
              <a:pPr>
                <a:defRPr/>
              </a:pPr>
              <a:t>‹#›</a:t>
            </a:fld>
            <a:endParaRPr lang="en-US"/>
          </a:p>
        </p:txBody>
      </p:sp>
    </p:spTree>
    <p:extLst>
      <p:ext uri="{BB962C8B-B14F-4D97-AF65-F5344CB8AC3E}">
        <p14:creationId xmlns:p14="http://schemas.microsoft.com/office/powerpoint/2010/main" val="190320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3E62D-81AD-3A4E-A409-704E2235BE49}" type="slidenum">
              <a:rPr lang="en-US"/>
              <a:pPr>
                <a:defRPr/>
              </a:pPr>
              <a:t>‹#›</a:t>
            </a:fld>
            <a:endParaRPr lang="en-US"/>
          </a:p>
        </p:txBody>
      </p:sp>
    </p:spTree>
    <p:extLst>
      <p:ext uri="{BB962C8B-B14F-4D97-AF65-F5344CB8AC3E}">
        <p14:creationId xmlns:p14="http://schemas.microsoft.com/office/powerpoint/2010/main" val="10692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F99883-1719-3642-BF28-BE6A229E9838}" type="slidenum">
              <a:rPr lang="en-US"/>
              <a:pPr>
                <a:defRPr/>
              </a:pPr>
              <a:t>‹#›</a:t>
            </a:fld>
            <a:endParaRPr lang="en-US"/>
          </a:p>
        </p:txBody>
      </p:sp>
    </p:spTree>
    <p:extLst>
      <p:ext uri="{BB962C8B-B14F-4D97-AF65-F5344CB8AC3E}">
        <p14:creationId xmlns:p14="http://schemas.microsoft.com/office/powerpoint/2010/main" val="1127889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640AA4D-77E8-9C44-B457-6086FB8E9610}" type="slidenum">
              <a:rPr lang="en-US"/>
              <a:pPr>
                <a:defRPr/>
              </a:pPr>
              <a:t>‹#›</a:t>
            </a:fld>
            <a:endParaRPr lang="en-US"/>
          </a:p>
        </p:txBody>
      </p:sp>
    </p:spTree>
    <p:extLst>
      <p:ext uri="{BB962C8B-B14F-4D97-AF65-F5344CB8AC3E}">
        <p14:creationId xmlns:p14="http://schemas.microsoft.com/office/powerpoint/2010/main" val="10058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5D6415-5D7B-7C4A-B9F9-67930EA4EE2E}" type="slidenum">
              <a:rPr lang="en-US"/>
              <a:pPr>
                <a:defRPr/>
              </a:pPr>
              <a:t>‹#›</a:t>
            </a:fld>
            <a:endParaRPr lang="en-US"/>
          </a:p>
        </p:txBody>
      </p:sp>
    </p:spTree>
    <p:extLst>
      <p:ext uri="{BB962C8B-B14F-4D97-AF65-F5344CB8AC3E}">
        <p14:creationId xmlns:p14="http://schemas.microsoft.com/office/powerpoint/2010/main" val="404767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9272C5-7498-7641-A25B-458C7859A6DF}" type="slidenum">
              <a:rPr lang="en-US"/>
              <a:pPr>
                <a:defRPr/>
              </a:pPr>
              <a:t>‹#›</a:t>
            </a:fld>
            <a:endParaRPr lang="en-US"/>
          </a:p>
        </p:txBody>
      </p:sp>
    </p:spTree>
    <p:extLst>
      <p:ext uri="{BB962C8B-B14F-4D97-AF65-F5344CB8AC3E}">
        <p14:creationId xmlns:p14="http://schemas.microsoft.com/office/powerpoint/2010/main" val="473923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D68E1C-401C-CA4F-A771-2DC92B996561}" type="slidenum">
              <a:rPr lang="en-US"/>
              <a:pPr>
                <a:defRPr/>
              </a:pPr>
              <a:t>‹#›</a:t>
            </a:fld>
            <a:endParaRPr lang="en-US"/>
          </a:p>
        </p:txBody>
      </p:sp>
    </p:spTree>
    <p:extLst>
      <p:ext uri="{BB962C8B-B14F-4D97-AF65-F5344CB8AC3E}">
        <p14:creationId xmlns:p14="http://schemas.microsoft.com/office/powerpoint/2010/main" val="10453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899081-95E9-914A-A40D-5EEFD3277D28}" type="slidenum">
              <a:rPr lang="en-US"/>
              <a:pPr>
                <a:defRPr/>
              </a:pPr>
              <a:t>‹#›</a:t>
            </a:fld>
            <a:endParaRPr lang="en-US"/>
          </a:p>
        </p:txBody>
      </p:sp>
    </p:spTree>
    <p:extLst>
      <p:ext uri="{BB962C8B-B14F-4D97-AF65-F5344CB8AC3E}">
        <p14:creationId xmlns:p14="http://schemas.microsoft.com/office/powerpoint/2010/main" val="278293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C8EB8E-D375-9842-93B1-18D86C256037}" type="slidenum">
              <a:rPr lang="en-US"/>
              <a:pPr>
                <a:defRPr/>
              </a:pPr>
              <a:t>‹#›</a:t>
            </a:fld>
            <a:endParaRPr lang="en-US"/>
          </a:p>
        </p:txBody>
      </p:sp>
    </p:spTree>
    <p:extLst>
      <p:ext uri="{BB962C8B-B14F-4D97-AF65-F5344CB8AC3E}">
        <p14:creationId xmlns:p14="http://schemas.microsoft.com/office/powerpoint/2010/main" val="21207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2FE4A-A0F3-224F-8B9A-6F7C35AB06D1}" type="slidenum">
              <a:rPr lang="en-US"/>
              <a:pPr>
                <a:defRPr/>
              </a:pPr>
              <a:t>‹#›</a:t>
            </a:fld>
            <a:endParaRPr lang="en-US"/>
          </a:p>
        </p:txBody>
      </p:sp>
    </p:spTree>
    <p:extLst>
      <p:ext uri="{BB962C8B-B14F-4D97-AF65-F5344CB8AC3E}">
        <p14:creationId xmlns:p14="http://schemas.microsoft.com/office/powerpoint/2010/main" val="422038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BB42A2-DD8B-F14D-9944-B9A68B792101}" type="slidenum">
              <a:rPr lang="en-US"/>
              <a:pPr>
                <a:defRPr/>
              </a:pPr>
              <a:t>‹#›</a:t>
            </a:fld>
            <a:endParaRPr lang="en-US"/>
          </a:p>
        </p:txBody>
      </p:sp>
    </p:spTree>
    <p:extLst>
      <p:ext uri="{BB962C8B-B14F-4D97-AF65-F5344CB8AC3E}">
        <p14:creationId xmlns:p14="http://schemas.microsoft.com/office/powerpoint/2010/main" val="120033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4425C-9BE6-804A-9D33-23534A953874}" type="slidenum">
              <a:rPr lang="en-US"/>
              <a:pPr>
                <a:defRPr/>
              </a:pPr>
              <a:t>‹#›</a:t>
            </a:fld>
            <a:endParaRPr lang="en-US"/>
          </a:p>
        </p:txBody>
      </p:sp>
    </p:spTree>
    <p:extLst>
      <p:ext uri="{BB962C8B-B14F-4D97-AF65-F5344CB8AC3E}">
        <p14:creationId xmlns:p14="http://schemas.microsoft.com/office/powerpoint/2010/main" val="7571783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B0A6617-5715-A34C-96A6-917EB729CB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9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5.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06.emf"/></Relationships>
</file>

<file path=ppt/slides/_rels/slide103.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107.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08.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09.png"/></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1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1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1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1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1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7.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3.bin"/><Relationship Id="rId5" Type="http://schemas.openxmlformats.org/officeDocument/2006/relationships/oleObject" Target="../embeddings/Microsoft_Excel_97_-_2004_Worksheet1.xls"/><Relationship Id="rId6"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7.emf"/></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4.bin"/><Relationship Id="rId5" Type="http://schemas.openxmlformats.org/officeDocument/2006/relationships/image" Target="../media/image6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5.bin"/><Relationship Id="rId5" Type="http://schemas.openxmlformats.org/officeDocument/2006/relationships/image" Target="../media/image68.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6.bin"/><Relationship Id="rId5" Type="http://schemas.openxmlformats.org/officeDocument/2006/relationships/image" Target="../media/image69.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7.bin"/><Relationship Id="rId5" Type="http://schemas.openxmlformats.org/officeDocument/2006/relationships/image" Target="../media/image71.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hyperlink" Target="file:///\\localhost\Users\dla\Documents\Eudora%20Folder\Attachments%20Folder\MORBmelting.ppt%23258,2,Slide%202" TargetMode="External"/><Relationship Id="rId4" Type="http://schemas.openxmlformats.org/officeDocument/2006/relationships/image" Target="../media/image75.emf"/><Relationship Id="rId5" Type="http://schemas.openxmlformats.org/officeDocument/2006/relationships/image" Target="../media/image76.emf"/><Relationship Id="rId6"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7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2.emf"/></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8.bin"/><Relationship Id="rId5" Type="http://schemas.openxmlformats.org/officeDocument/2006/relationships/image" Target="../media/image90.emf"/><Relationship Id="rId1" Type="http://schemas.openxmlformats.org/officeDocument/2006/relationships/vmlDrawing" Target="../drawings/vmlDrawing8.vml"/><Relationship Id="rId2"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oleObject" Target="../embeddings/oleObject9.bin"/><Relationship Id="rId5" Type="http://schemas.openxmlformats.org/officeDocument/2006/relationships/image" Target="../media/image92.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emf"/><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emf"/><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57.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57.emf"/></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0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Region C vs the Transition Zone</a:t>
            </a:r>
          </a:p>
        </p:txBody>
      </p:sp>
      <p:sp>
        <p:nvSpPr>
          <p:cNvPr id="16386" name="Rectangle 3"/>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Bullen and Jeffreys gave the boundaries of Region C in terms of radius of the mantle, which round off to 410 and 980 km depth. Subsequently a major seismic discontinuity was discovered at a depth of 650 km</a:t>
            </a:r>
          </a:p>
          <a:p>
            <a:pPr eaLnBrk="1" hangingPunct="1"/>
            <a:r>
              <a:rPr lang="en-US" sz="2800">
                <a:latin typeface="Arial" charset="0"/>
                <a:ea typeface="ＭＳ Ｐゴシック" charset="0"/>
                <a:cs typeface="ＭＳ Ｐゴシック" charset="0"/>
              </a:rPr>
              <a:t>The Transition Zone (TZ)  is defined by the discontinuities near 400 and 650 km depth</a:t>
            </a:r>
          </a:p>
          <a:p>
            <a:pPr eaLnBrk="1" hangingPunct="1"/>
            <a:r>
              <a:rPr lang="en-US" sz="2800">
                <a:latin typeface="Arial" charset="0"/>
                <a:ea typeface="ＭＳ Ｐゴシック" charset="0"/>
                <a:cs typeface="ＭＳ Ｐゴシック" charset="0"/>
              </a:rPr>
              <a:t>All of these discontinuities vary by at least 20-30 km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All eclogites are not the same</a:t>
            </a:r>
          </a:p>
        </p:txBody>
      </p:sp>
      <p:sp>
        <p:nvSpPr>
          <p:cNvPr id="34818" name="Rectangle 3"/>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Subducted oceanic crust and MORB-eclogite can reach 650 km because of the high density of stishovite and Ca-perovskite</a:t>
            </a:r>
          </a:p>
          <a:p>
            <a:pPr eaLnBrk="1" hangingPunct="1"/>
            <a:r>
              <a:rPr lang="en-US" sz="2800">
                <a:latin typeface="Arial" charset="0"/>
                <a:ea typeface="ＭＳ Ｐゴシック" charset="0"/>
                <a:cs typeface="ＭＳ Ｐゴシック" charset="0"/>
              </a:rPr>
              <a:t>Delaminated lower crust is warmer and less SiO2 rich and may be trapped at shallower depths</a:t>
            </a:r>
          </a:p>
          <a:p>
            <a:pPr eaLnBrk="1" hangingPunct="1"/>
            <a:r>
              <a:rPr lang="en-US" sz="2800">
                <a:latin typeface="Arial" charset="0"/>
                <a:ea typeface="ＭＳ Ｐゴシック" charset="0"/>
                <a:cs typeface="ＭＳ Ｐゴシック" charset="0"/>
              </a:rPr>
              <a:t>It may not have to removed from a harzburgite base</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85800"/>
            <a:ext cx="13296900" cy="789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1799" name="Oval 7"/>
          <p:cNvSpPr>
            <a:spLocks noChangeArrowheads="1"/>
          </p:cNvSpPr>
          <p:nvPr/>
        </p:nvSpPr>
        <p:spPr bwMode="auto">
          <a:xfrm>
            <a:off x="6477000" y="1828800"/>
            <a:ext cx="304800" cy="609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0" name="Oval 8"/>
          <p:cNvSpPr>
            <a:spLocks noChangeArrowheads="1"/>
          </p:cNvSpPr>
          <p:nvPr/>
        </p:nvSpPr>
        <p:spPr bwMode="auto">
          <a:xfrm>
            <a:off x="2667000" y="2590800"/>
            <a:ext cx="304800" cy="7620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1" name="Oval 9"/>
          <p:cNvSpPr>
            <a:spLocks noChangeArrowheads="1"/>
          </p:cNvSpPr>
          <p:nvPr/>
        </p:nvSpPr>
        <p:spPr bwMode="auto">
          <a:xfrm>
            <a:off x="3429000" y="4191000"/>
            <a:ext cx="1752600" cy="8382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2" name="Oval 10"/>
          <p:cNvSpPr>
            <a:spLocks noChangeArrowheads="1"/>
          </p:cNvSpPr>
          <p:nvPr/>
        </p:nvSpPr>
        <p:spPr bwMode="auto">
          <a:xfrm>
            <a:off x="2438400" y="1295400"/>
            <a:ext cx="228600" cy="609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3" name="Oval 11"/>
          <p:cNvSpPr>
            <a:spLocks noChangeArrowheads="1"/>
          </p:cNvSpPr>
          <p:nvPr/>
        </p:nvSpPr>
        <p:spPr bwMode="auto">
          <a:xfrm>
            <a:off x="3505200" y="2819400"/>
            <a:ext cx="152400" cy="228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4" name="Oval 12"/>
          <p:cNvSpPr>
            <a:spLocks noChangeArrowheads="1"/>
          </p:cNvSpPr>
          <p:nvPr/>
        </p:nvSpPr>
        <p:spPr bwMode="auto">
          <a:xfrm>
            <a:off x="3886200" y="1905000"/>
            <a:ext cx="762000" cy="152400"/>
          </a:xfrm>
          <a:prstGeom prst="ellipse">
            <a:avLst/>
          </a:prstGeom>
          <a:noFill/>
          <a:ln w="381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5" name="Text Box 13"/>
          <p:cNvSpPr txBox="1">
            <a:spLocks noChangeArrowheads="1"/>
          </p:cNvSpPr>
          <p:nvPr/>
        </p:nvSpPr>
        <p:spPr bwMode="auto">
          <a:xfrm>
            <a:off x="457200" y="5181600"/>
            <a:ext cx="1981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Some thin TZs</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18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18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8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nimBg="1"/>
      <p:bldP spid="161800" grpId="0" animBg="1"/>
      <p:bldP spid="161801" grpId="0" animBg="1"/>
      <p:bldP spid="161802" grpId="0" animBg="1"/>
      <p:bldP spid="161803" grpId="0" animBg="1"/>
      <p:bldP spid="161804" grpId="0" animBg="1"/>
      <p:bldP spid="16180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63500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4631" name="Oval 7"/>
          <p:cNvSpPr>
            <a:spLocks noChangeArrowheads="1"/>
          </p:cNvSpPr>
          <p:nvPr/>
        </p:nvSpPr>
        <p:spPr bwMode="auto">
          <a:xfrm>
            <a:off x="3810000" y="4191000"/>
            <a:ext cx="457200" cy="8382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2" name="Oval 8"/>
          <p:cNvSpPr>
            <a:spLocks noChangeArrowheads="1"/>
          </p:cNvSpPr>
          <p:nvPr/>
        </p:nvSpPr>
        <p:spPr bwMode="auto">
          <a:xfrm>
            <a:off x="2209800" y="4419600"/>
            <a:ext cx="914400" cy="4572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3" name="Oval 9"/>
          <p:cNvSpPr>
            <a:spLocks noChangeArrowheads="1"/>
          </p:cNvSpPr>
          <p:nvPr/>
        </p:nvSpPr>
        <p:spPr bwMode="auto">
          <a:xfrm>
            <a:off x="1447800" y="4876800"/>
            <a:ext cx="457200" cy="2286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4" name="Oval 10"/>
          <p:cNvSpPr>
            <a:spLocks noChangeArrowheads="1"/>
          </p:cNvSpPr>
          <p:nvPr/>
        </p:nvSpPr>
        <p:spPr bwMode="auto">
          <a:xfrm>
            <a:off x="1524000" y="6248400"/>
            <a:ext cx="685800" cy="3048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5" name="Text Box 11"/>
          <p:cNvSpPr txBox="1">
            <a:spLocks noChangeArrowheads="1"/>
          </p:cNvSpPr>
          <p:nvPr/>
        </p:nvSpPr>
        <p:spPr bwMode="auto">
          <a:xfrm>
            <a:off x="2590800" y="6248400"/>
            <a:ext cx="4419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a:t>Lower mantle </a:t>
            </a:r>
            <a:r>
              <a:rPr lang="ja-JP" altLang="en-US" sz="1600"/>
              <a:t>“</a:t>
            </a:r>
            <a:r>
              <a:rPr lang="en-US" altLang="ja-JP" sz="1600"/>
              <a:t>superswells</a:t>
            </a:r>
            <a:r>
              <a:rPr lang="ja-JP" altLang="en-US" sz="1600"/>
              <a:t>”</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46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46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6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46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6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4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1" grpId="0" animBg="1"/>
      <p:bldP spid="154632" grpId="0" animBg="1"/>
      <p:bldP spid="154633" grpId="0" animBg="1"/>
      <p:bldP spid="154634" grpId="0" animBg="1"/>
      <p:bldP spid="15463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6985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5890" name="Text Box 5"/>
          <p:cNvSpPr txBox="1">
            <a:spLocks noChangeArrowheads="1"/>
          </p:cNvSpPr>
          <p:nvPr/>
        </p:nvSpPr>
        <p:spPr bwMode="auto">
          <a:xfrm>
            <a:off x="0" y="457200"/>
            <a:ext cx="1828800"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Reunion </a:t>
            </a:r>
          </a:p>
          <a:p>
            <a:pPr>
              <a:spcBef>
                <a:spcPct val="50000"/>
              </a:spcBef>
            </a:pPr>
            <a:r>
              <a:rPr lang="en-US" sz="1400"/>
              <a:t>Easter </a:t>
            </a:r>
          </a:p>
          <a:p>
            <a:pPr>
              <a:spcBef>
                <a:spcPct val="50000"/>
              </a:spcBef>
            </a:pPr>
            <a:r>
              <a:rPr lang="en-US" sz="1400"/>
              <a:t>Yellowstone </a:t>
            </a:r>
          </a:p>
          <a:p>
            <a:pPr>
              <a:spcBef>
                <a:spcPct val="50000"/>
              </a:spcBef>
            </a:pPr>
            <a:r>
              <a:rPr lang="en-US" sz="1400"/>
              <a:t>Tahiti </a:t>
            </a:r>
          </a:p>
          <a:p>
            <a:pPr>
              <a:spcBef>
                <a:spcPct val="50000"/>
              </a:spcBef>
            </a:pPr>
            <a:r>
              <a:rPr lang="en-US" sz="1400"/>
              <a:t>Hawaii</a:t>
            </a:r>
          </a:p>
          <a:p>
            <a:pPr>
              <a:spcBef>
                <a:spcPct val="50000"/>
              </a:spcBef>
            </a:pPr>
            <a:r>
              <a:rPr lang="en-US" sz="1400"/>
              <a:t> Azores Marquesases</a:t>
            </a:r>
          </a:p>
          <a:p>
            <a:pPr>
              <a:spcBef>
                <a:spcPct val="50000"/>
              </a:spcBef>
            </a:pPr>
            <a:r>
              <a:rPr lang="en-US" sz="1400"/>
              <a:t>Fernando</a:t>
            </a:r>
          </a:p>
          <a:p>
            <a:pPr>
              <a:spcBef>
                <a:spcPct val="50000"/>
              </a:spcBef>
            </a:pPr>
            <a:r>
              <a:rPr lang="en-US" sz="1400"/>
              <a:t>Cape Verde</a:t>
            </a:r>
          </a:p>
          <a:p>
            <a:pPr>
              <a:spcBef>
                <a:spcPct val="50000"/>
              </a:spcBef>
            </a:pPr>
            <a:r>
              <a:rPr lang="en-US" sz="1400"/>
              <a:t>San Felix</a:t>
            </a:r>
          </a:p>
        </p:txBody>
      </p:sp>
      <p:sp>
        <p:nvSpPr>
          <p:cNvPr id="165891" name="Text Box 6"/>
          <p:cNvSpPr txBox="1">
            <a:spLocks noChangeArrowheads="1"/>
          </p:cNvSpPr>
          <p:nvPr/>
        </p:nvSpPr>
        <p:spPr bwMode="auto">
          <a:xfrm>
            <a:off x="2590800" y="22098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2"/>
                </a:solidFill>
              </a:rPr>
              <a:t>COLD</a:t>
            </a:r>
            <a:endParaRPr lang="en-US"/>
          </a:p>
        </p:txBody>
      </p:sp>
      <p:sp>
        <p:nvSpPr>
          <p:cNvPr id="165892" name="Text Box 7"/>
          <p:cNvSpPr txBox="1">
            <a:spLocks noChangeArrowheads="1"/>
          </p:cNvSpPr>
          <p:nvPr/>
        </p:nvSpPr>
        <p:spPr bwMode="auto">
          <a:xfrm>
            <a:off x="6934200" y="4800600"/>
            <a:ext cx="83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0000"/>
                </a:solidFill>
              </a:rPr>
              <a:t>HOT</a:t>
            </a:r>
            <a:endParaRPr lang="en-US"/>
          </a:p>
        </p:txBody>
      </p:sp>
      <p:sp>
        <p:nvSpPr>
          <p:cNvPr id="165893" name="Text Box 8"/>
          <p:cNvSpPr txBox="1">
            <a:spLocks noChangeArrowheads="1"/>
          </p:cNvSpPr>
          <p:nvPr/>
        </p:nvSpPr>
        <p:spPr bwMode="auto">
          <a:xfrm>
            <a:off x="228600" y="3733800"/>
            <a:ext cx="16764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300">
                <a:solidFill>
                  <a:srgbClr val="FF0000"/>
                </a:solidFill>
              </a:rPr>
              <a:t>Crozet, Samoa</a:t>
            </a:r>
          </a:p>
          <a:p>
            <a:pPr>
              <a:spcBef>
                <a:spcPct val="50000"/>
              </a:spcBef>
            </a:pPr>
            <a:r>
              <a:rPr lang="en-US" sz="1300">
                <a:solidFill>
                  <a:srgbClr val="FF0000"/>
                </a:solidFill>
              </a:rPr>
              <a:t>Siberia, Germany</a:t>
            </a:r>
          </a:p>
          <a:p>
            <a:pPr>
              <a:spcBef>
                <a:spcPct val="50000"/>
              </a:spcBef>
            </a:pPr>
            <a:r>
              <a:rPr lang="en-US" sz="1300">
                <a:solidFill>
                  <a:srgbClr val="FF0000"/>
                </a:solidFill>
              </a:rPr>
              <a:t>Canary, Ascension</a:t>
            </a:r>
          </a:p>
          <a:p>
            <a:pPr>
              <a:spcBef>
                <a:spcPct val="50000"/>
              </a:spcBef>
            </a:pPr>
            <a:r>
              <a:rPr lang="en-US" sz="1300">
                <a:solidFill>
                  <a:srgbClr val="FF0000"/>
                </a:solidFill>
              </a:rPr>
              <a:t>Pitcairn, Berkeley</a:t>
            </a:r>
          </a:p>
          <a:p>
            <a:pPr>
              <a:spcBef>
                <a:spcPct val="50000"/>
              </a:spcBef>
            </a:pPr>
            <a:r>
              <a:rPr lang="en-US" sz="1300">
                <a:solidFill>
                  <a:srgbClr val="FF0000"/>
                </a:solidFill>
              </a:rPr>
              <a:t>Kerguelen, Harvard</a:t>
            </a:r>
          </a:p>
          <a:p>
            <a:pPr>
              <a:spcBef>
                <a:spcPct val="50000"/>
              </a:spcBef>
            </a:pPr>
            <a:r>
              <a:rPr lang="en-US" sz="1300">
                <a:solidFill>
                  <a:srgbClr val="FF0000"/>
                </a:solidFill>
              </a:rPr>
              <a:t> Pasadena</a:t>
            </a:r>
          </a:p>
          <a:p>
            <a:pPr>
              <a:spcBef>
                <a:spcPct val="50000"/>
              </a:spcBef>
            </a:pPr>
            <a:r>
              <a:rPr lang="en-US" sz="1300">
                <a:solidFill>
                  <a:srgbClr val="FF0000"/>
                </a:solidFill>
              </a:rPr>
              <a:t>Santa Barbara</a:t>
            </a:r>
            <a:endParaRPr lang="en-US" sz="1300"/>
          </a:p>
          <a:p>
            <a:pPr>
              <a:spcBef>
                <a:spcPct val="50000"/>
              </a:spcBef>
            </a:pPr>
            <a:endParaRPr lang="en-US"/>
          </a:p>
        </p:txBody>
      </p:sp>
      <p:sp>
        <p:nvSpPr>
          <p:cNvPr id="165894" name="Text Box 9"/>
          <p:cNvSpPr txBox="1">
            <a:spLocks noChangeArrowheads="1"/>
          </p:cNvSpPr>
          <p:nvPr/>
        </p:nvSpPr>
        <p:spPr bwMode="auto">
          <a:xfrm>
            <a:off x="533400" y="6248400"/>
            <a:ext cx="50292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Crozet, Iceland, Jan Mayen,Kerguelen, Darfur, Canary, Hawaii, Azores, Easter, Eifel</a:t>
            </a:r>
          </a:p>
        </p:txBody>
      </p:sp>
      <p:sp>
        <p:nvSpPr>
          <p:cNvPr id="165895" name="Text Box 10"/>
          <p:cNvSpPr txBox="1">
            <a:spLocks noChangeArrowheads="1"/>
          </p:cNvSpPr>
          <p:nvPr/>
        </p:nvSpPr>
        <p:spPr bwMode="auto">
          <a:xfrm>
            <a:off x="6613525" y="6067425"/>
            <a:ext cx="25304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Pitcairn, Baja, Discovery, Vema</a:t>
            </a:r>
            <a:endParaRPr lang="en-US"/>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6985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5890" name="Text Box 5"/>
          <p:cNvSpPr txBox="1">
            <a:spLocks noChangeArrowheads="1"/>
          </p:cNvSpPr>
          <p:nvPr/>
        </p:nvSpPr>
        <p:spPr bwMode="auto">
          <a:xfrm>
            <a:off x="0" y="457200"/>
            <a:ext cx="1828800"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a:t>Reunion </a:t>
            </a:r>
          </a:p>
          <a:p>
            <a:pPr>
              <a:spcBef>
                <a:spcPct val="50000"/>
              </a:spcBef>
            </a:pPr>
            <a:r>
              <a:rPr lang="en-US" sz="1400"/>
              <a:t>Easter </a:t>
            </a:r>
          </a:p>
          <a:p>
            <a:pPr>
              <a:spcBef>
                <a:spcPct val="50000"/>
              </a:spcBef>
            </a:pPr>
            <a:r>
              <a:rPr lang="en-US" sz="1400"/>
              <a:t>Yellowstone </a:t>
            </a:r>
          </a:p>
          <a:p>
            <a:pPr>
              <a:spcBef>
                <a:spcPct val="50000"/>
              </a:spcBef>
            </a:pPr>
            <a:r>
              <a:rPr lang="en-US" sz="1400"/>
              <a:t>Tahiti </a:t>
            </a:r>
          </a:p>
          <a:p>
            <a:pPr>
              <a:spcBef>
                <a:spcPct val="50000"/>
              </a:spcBef>
            </a:pPr>
            <a:r>
              <a:rPr lang="en-US" sz="1400"/>
              <a:t>Hawaii</a:t>
            </a:r>
          </a:p>
          <a:p>
            <a:pPr>
              <a:spcBef>
                <a:spcPct val="50000"/>
              </a:spcBef>
            </a:pPr>
            <a:r>
              <a:rPr lang="en-US" sz="1400"/>
              <a:t> Azores Marquesases</a:t>
            </a:r>
          </a:p>
          <a:p>
            <a:pPr>
              <a:spcBef>
                <a:spcPct val="50000"/>
              </a:spcBef>
            </a:pPr>
            <a:r>
              <a:rPr lang="en-US" sz="1400"/>
              <a:t>Fernando</a:t>
            </a:r>
          </a:p>
          <a:p>
            <a:pPr>
              <a:spcBef>
                <a:spcPct val="50000"/>
              </a:spcBef>
            </a:pPr>
            <a:r>
              <a:rPr lang="en-US" sz="1400"/>
              <a:t>Cape Verde</a:t>
            </a:r>
          </a:p>
          <a:p>
            <a:pPr>
              <a:spcBef>
                <a:spcPct val="50000"/>
              </a:spcBef>
            </a:pPr>
            <a:r>
              <a:rPr lang="en-US" sz="1400"/>
              <a:t>San Felix</a:t>
            </a:r>
          </a:p>
        </p:txBody>
      </p:sp>
      <p:sp>
        <p:nvSpPr>
          <p:cNvPr id="165891" name="Text Box 6"/>
          <p:cNvSpPr txBox="1">
            <a:spLocks noChangeArrowheads="1"/>
          </p:cNvSpPr>
          <p:nvPr/>
        </p:nvSpPr>
        <p:spPr bwMode="auto">
          <a:xfrm>
            <a:off x="2590800" y="2209800"/>
            <a:ext cx="106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chemeClr val="accent2"/>
                </a:solidFill>
              </a:rPr>
              <a:t>COLD</a:t>
            </a:r>
            <a:endParaRPr lang="en-US"/>
          </a:p>
        </p:txBody>
      </p:sp>
      <p:sp>
        <p:nvSpPr>
          <p:cNvPr id="165892" name="Text Box 7"/>
          <p:cNvSpPr txBox="1">
            <a:spLocks noChangeArrowheads="1"/>
          </p:cNvSpPr>
          <p:nvPr/>
        </p:nvSpPr>
        <p:spPr bwMode="auto">
          <a:xfrm>
            <a:off x="6934200" y="4800600"/>
            <a:ext cx="83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0000"/>
                </a:solidFill>
              </a:rPr>
              <a:t>HOT</a:t>
            </a:r>
            <a:endParaRPr lang="en-US"/>
          </a:p>
        </p:txBody>
      </p:sp>
      <p:sp>
        <p:nvSpPr>
          <p:cNvPr id="165893" name="Text Box 8"/>
          <p:cNvSpPr txBox="1">
            <a:spLocks noChangeArrowheads="1"/>
          </p:cNvSpPr>
          <p:nvPr/>
        </p:nvSpPr>
        <p:spPr bwMode="auto">
          <a:xfrm>
            <a:off x="228600" y="3733800"/>
            <a:ext cx="16764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300">
                <a:solidFill>
                  <a:srgbClr val="FF0000"/>
                </a:solidFill>
              </a:rPr>
              <a:t>Crozet, Samoa</a:t>
            </a:r>
          </a:p>
          <a:p>
            <a:pPr>
              <a:spcBef>
                <a:spcPct val="50000"/>
              </a:spcBef>
            </a:pPr>
            <a:r>
              <a:rPr lang="en-US" sz="1300">
                <a:solidFill>
                  <a:srgbClr val="FF0000"/>
                </a:solidFill>
              </a:rPr>
              <a:t>Siberia, Germany</a:t>
            </a:r>
          </a:p>
          <a:p>
            <a:pPr>
              <a:spcBef>
                <a:spcPct val="50000"/>
              </a:spcBef>
            </a:pPr>
            <a:r>
              <a:rPr lang="en-US" sz="1300">
                <a:solidFill>
                  <a:srgbClr val="FF0000"/>
                </a:solidFill>
              </a:rPr>
              <a:t>Canary, Ascension</a:t>
            </a:r>
          </a:p>
          <a:p>
            <a:pPr>
              <a:spcBef>
                <a:spcPct val="50000"/>
              </a:spcBef>
            </a:pPr>
            <a:r>
              <a:rPr lang="en-US" sz="1300">
                <a:solidFill>
                  <a:srgbClr val="FF0000"/>
                </a:solidFill>
              </a:rPr>
              <a:t>Pitcairn, Berkeley</a:t>
            </a:r>
          </a:p>
          <a:p>
            <a:pPr>
              <a:spcBef>
                <a:spcPct val="50000"/>
              </a:spcBef>
            </a:pPr>
            <a:r>
              <a:rPr lang="en-US" sz="1300">
                <a:solidFill>
                  <a:srgbClr val="FF0000"/>
                </a:solidFill>
              </a:rPr>
              <a:t>Kerguelen, Harvard</a:t>
            </a:r>
          </a:p>
          <a:p>
            <a:pPr>
              <a:spcBef>
                <a:spcPct val="50000"/>
              </a:spcBef>
            </a:pPr>
            <a:r>
              <a:rPr lang="en-US" sz="1300">
                <a:solidFill>
                  <a:srgbClr val="FF0000"/>
                </a:solidFill>
              </a:rPr>
              <a:t> Pasadena</a:t>
            </a:r>
          </a:p>
          <a:p>
            <a:pPr>
              <a:spcBef>
                <a:spcPct val="50000"/>
              </a:spcBef>
            </a:pPr>
            <a:r>
              <a:rPr lang="en-US" sz="1300">
                <a:solidFill>
                  <a:srgbClr val="FF0000"/>
                </a:solidFill>
              </a:rPr>
              <a:t>Santa Barbara</a:t>
            </a:r>
            <a:endParaRPr lang="en-US" sz="1300"/>
          </a:p>
          <a:p>
            <a:pPr>
              <a:spcBef>
                <a:spcPct val="50000"/>
              </a:spcBef>
            </a:pPr>
            <a:endParaRPr lang="en-US"/>
          </a:p>
        </p:txBody>
      </p:sp>
      <p:sp>
        <p:nvSpPr>
          <p:cNvPr id="165894" name="Text Box 9"/>
          <p:cNvSpPr txBox="1">
            <a:spLocks noChangeArrowheads="1"/>
          </p:cNvSpPr>
          <p:nvPr/>
        </p:nvSpPr>
        <p:spPr bwMode="auto">
          <a:xfrm>
            <a:off x="533400" y="6248400"/>
            <a:ext cx="50292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Crozet, Iceland, Jan Mayen,Kerguelen, Darfur, Canary, Hawaii, Azores, Easter, Eifel</a:t>
            </a:r>
          </a:p>
        </p:txBody>
      </p:sp>
      <p:sp>
        <p:nvSpPr>
          <p:cNvPr id="165895" name="Text Box 10"/>
          <p:cNvSpPr txBox="1">
            <a:spLocks noChangeArrowheads="1"/>
          </p:cNvSpPr>
          <p:nvPr/>
        </p:nvSpPr>
        <p:spPr bwMode="auto">
          <a:xfrm>
            <a:off x="6613525" y="6067425"/>
            <a:ext cx="25304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Pitcairn, Baja, Discovery, Vema</a:t>
            </a:r>
            <a:endParaRPr lang="en-US"/>
          </a:p>
        </p:txBody>
      </p:sp>
      <p:sp>
        <p:nvSpPr>
          <p:cNvPr id="2" name="TextBox 1"/>
          <p:cNvSpPr txBox="1"/>
          <p:nvPr/>
        </p:nvSpPr>
        <p:spPr>
          <a:xfrm rot="20008333">
            <a:off x="376260" y="2350180"/>
            <a:ext cx="8077200" cy="1200328"/>
          </a:xfrm>
          <a:prstGeom prst="rect">
            <a:avLst/>
          </a:prstGeom>
          <a:solidFill>
            <a:schemeClr val="bg1"/>
          </a:solidFill>
          <a:ln w="38100" cmpd="sng">
            <a:solidFill>
              <a:schemeClr val="tx1"/>
            </a:solidFill>
          </a:ln>
        </p:spPr>
        <p:txBody>
          <a:bodyPr wrap="square" rtlCol="0">
            <a:spAutoFit/>
          </a:bodyPr>
          <a:lstStyle/>
          <a:p>
            <a:r>
              <a:rPr lang="en-US" i="1" dirty="0" smtClean="0"/>
              <a:t>Statistically, hotspots are </a:t>
            </a:r>
            <a:r>
              <a:rPr lang="en-US" i="1" dirty="0" err="1" smtClean="0"/>
              <a:t>indistinquishable</a:t>
            </a:r>
            <a:r>
              <a:rPr lang="en-US" i="1" dirty="0" smtClean="0"/>
              <a:t> from random mantle…but some have tried to separate out those that make sense ( have the expected trends)…</a:t>
            </a:r>
            <a:endParaRPr lang="en-US" i="1" dirty="0"/>
          </a:p>
        </p:txBody>
      </p:sp>
      <p:pic>
        <p:nvPicPr>
          <p:cNvPr id="10" name="Picture 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334000" y="3124199"/>
            <a:ext cx="3656013" cy="3725333"/>
          </a:xfrm>
          <a:prstGeom prst="rect">
            <a:avLst/>
          </a:prstGeo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4" name="Straight Arrow Connector 3"/>
          <p:cNvCxnSpPr/>
          <p:nvPr/>
        </p:nvCxnSpPr>
        <p:spPr bwMode="auto">
          <a:xfrm>
            <a:off x="4191000" y="3810000"/>
            <a:ext cx="2743200" cy="6096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610571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004888"/>
            <a:ext cx="5537200"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420688"/>
            <a:ext cx="47625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1000"/>
            <a:ext cx="72898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0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06763"/>
            <a:ext cx="4648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457200" y="274638"/>
            <a:ext cx="7772400" cy="1143000"/>
          </a:xfrm>
        </p:spPr>
        <p:txBody>
          <a:bodyPr>
            <a:normAutofit fontScale="90000"/>
          </a:bodyPr>
          <a:lstStyle/>
          <a:p>
            <a:pPr eaLnBrk="1" hangingPunct="1"/>
            <a:r>
              <a:rPr lang="en-US" dirty="0" smtClean="0">
                <a:latin typeface="Arial" charset="0"/>
                <a:ea typeface="ＭＳ Ｐゴシック" charset="0"/>
                <a:cs typeface="ＭＳ Ｐゴシック" charset="0"/>
              </a:rPr>
              <a:t>Neither slabs nor hotspots have the</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predicted effects on TZ</a:t>
            </a:r>
            <a:endParaRPr lang="en-US" dirty="0">
              <a:latin typeface="Arial" charset="0"/>
              <a:ea typeface="ＭＳ Ｐゴシック" charset="0"/>
              <a:cs typeface="ＭＳ Ｐゴシック" charset="0"/>
            </a:endParaRPr>
          </a:p>
        </p:txBody>
      </p:sp>
      <p:pic>
        <p:nvPicPr>
          <p:cNvPr id="696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028825"/>
            <a:ext cx="7772400" cy="401796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554742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685800" y="-152400"/>
            <a:ext cx="7772400" cy="1143000"/>
          </a:xfrm>
        </p:spPr>
        <p:txBody>
          <a:bodyPr/>
          <a:lstStyle/>
          <a:p>
            <a:pPr eaLnBrk="1" hangingPunct="1"/>
            <a:r>
              <a:rPr lang="en-US">
                <a:latin typeface="Arial" charset="0"/>
                <a:ea typeface="ＭＳ Ｐゴシック" charset="0"/>
                <a:cs typeface="ＭＳ Ｐゴシック" charset="0"/>
              </a:rPr>
              <a:t>Seismic tomography</a:t>
            </a:r>
          </a:p>
        </p:txBody>
      </p:sp>
      <p:pic>
        <p:nvPicPr>
          <p:cNvPr id="176130" name="Picture 3" descr="S20rts_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549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4"/>
          <p:cNvSpPr>
            <a:spLocks noChangeArrowheads="1"/>
          </p:cNvSpPr>
          <p:nvPr/>
        </p:nvSpPr>
        <p:spPr bwMode="auto">
          <a:xfrm>
            <a:off x="3270250" y="6400800"/>
            <a:ext cx="1301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i="1">
                <a:solidFill>
                  <a:srgbClr val="017F05"/>
                </a:solidFill>
              </a:rPr>
              <a:t>Ritsema</a:t>
            </a:r>
          </a:p>
        </p:txBody>
      </p:sp>
      <p:sp>
        <p:nvSpPr>
          <p:cNvPr id="176132" name="Rectangle 5"/>
          <p:cNvSpPr>
            <a:spLocks noChangeArrowheads="1"/>
          </p:cNvSpPr>
          <p:nvPr/>
        </p:nvSpPr>
        <p:spPr bwMode="auto">
          <a:xfrm>
            <a:off x="212725" y="1436688"/>
            <a:ext cx="4359275"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u="sng"/>
              <a:t>Near surface</a:t>
            </a:r>
            <a:endParaRPr lang="en-US"/>
          </a:p>
          <a:p>
            <a:r>
              <a:rPr lang="en-US"/>
              <a:t>Old oceans fast </a:t>
            </a:r>
          </a:p>
          <a:p>
            <a:r>
              <a:rPr lang="en-US"/>
              <a:t>Young oceans slow</a:t>
            </a:r>
          </a:p>
          <a:p>
            <a:r>
              <a:rPr lang="en-US"/>
              <a:t>Cratons (old parts of continents) fast</a:t>
            </a:r>
          </a:p>
        </p:txBody>
      </p:sp>
      <p:sp>
        <p:nvSpPr>
          <p:cNvPr id="176133" name="Rectangle 6"/>
          <p:cNvSpPr>
            <a:spLocks noChangeArrowheads="1"/>
          </p:cNvSpPr>
          <p:nvPr/>
        </p:nvSpPr>
        <p:spPr bwMode="auto">
          <a:xfrm>
            <a:off x="152400" y="3933825"/>
            <a:ext cx="4419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u="sng"/>
              <a:t>Core-mantle boundary</a:t>
            </a:r>
            <a:endParaRPr lang="en-US"/>
          </a:p>
          <a:p>
            <a:r>
              <a:rPr lang="en-US"/>
              <a:t>Past subduction fast</a:t>
            </a:r>
          </a:p>
          <a:p>
            <a:r>
              <a:rPr lang="en-US"/>
              <a:t>African and Pacific anomalies slow</a:t>
            </a:r>
          </a:p>
          <a:p>
            <a:endParaRPr lang="en-US"/>
          </a:p>
          <a:p>
            <a:endParaRPr lang="en-US"/>
          </a:p>
          <a:p>
            <a:r>
              <a:rPr lang="en-US"/>
              <a:t>Cause?</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11162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9150" y="1981200"/>
            <a:ext cx="7504113"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685800" y="-152400"/>
            <a:ext cx="7772400" cy="1143000"/>
          </a:xfrm>
        </p:spPr>
        <p:txBody>
          <a:bodyPr/>
          <a:lstStyle/>
          <a:p>
            <a:pPr eaLnBrk="1" hangingPunct="1"/>
            <a:r>
              <a:rPr lang="en-US">
                <a:latin typeface="Arial" charset="0"/>
                <a:ea typeface="ＭＳ Ｐゴシック" charset="0"/>
                <a:cs typeface="ＭＳ Ｐゴシック" charset="0"/>
              </a:rPr>
              <a:t>Earth structure</a:t>
            </a:r>
          </a:p>
        </p:txBody>
      </p:sp>
      <p:sp>
        <p:nvSpPr>
          <p:cNvPr id="184323" name="Rectangle 3"/>
          <p:cNvSpPr>
            <a:spLocks noChangeArrowheads="1"/>
          </p:cNvSpPr>
          <p:nvPr/>
        </p:nvSpPr>
        <p:spPr bwMode="auto">
          <a:xfrm>
            <a:off x="0" y="6140450"/>
            <a:ext cx="5280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a:solidFill>
                  <a:srgbClr val="108105"/>
                </a:solidFill>
                <a:latin typeface="Helvetica" charset="0"/>
              </a:rPr>
              <a:t>Stixrude &amp; Lithgow-Bertelloni (2005) GJI</a:t>
            </a:r>
          </a:p>
          <a:p>
            <a:pPr>
              <a:defRPr/>
            </a:pPr>
            <a:r>
              <a:rPr lang="en-US" sz="1800" i="1">
                <a:solidFill>
                  <a:srgbClr val="108105"/>
                </a:solidFill>
                <a:latin typeface="Helvetica" charset="0"/>
              </a:rPr>
              <a:t>Stixrude &amp; Jeanloz (2007) Treatise on Geophysics</a:t>
            </a:r>
          </a:p>
        </p:txBody>
      </p:sp>
      <p:sp>
        <p:nvSpPr>
          <p:cNvPr id="178179" name="Rectangle 4"/>
          <p:cNvSpPr>
            <a:spLocks noChangeArrowheads="1"/>
          </p:cNvSpPr>
          <p:nvPr/>
        </p:nvSpPr>
        <p:spPr bwMode="auto">
          <a:xfrm>
            <a:off x="42863" y="995363"/>
            <a:ext cx="3690937" cy="45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Phase transformations</a:t>
            </a:r>
          </a:p>
          <a:p>
            <a:pPr>
              <a:buFontTx/>
              <a:buChar char="•"/>
            </a:pPr>
            <a:r>
              <a:rPr lang="en-US"/>
              <a:t>Produce discontinuities</a:t>
            </a:r>
          </a:p>
          <a:p>
            <a:pPr>
              <a:buFontTx/>
              <a:buChar char="•"/>
            </a:pPr>
            <a:r>
              <a:rPr lang="en-US"/>
              <a:t>Thermometers</a:t>
            </a:r>
          </a:p>
          <a:p>
            <a:pPr>
              <a:buFontTx/>
              <a:buChar char="•"/>
            </a:pPr>
            <a:r>
              <a:rPr lang="en-US"/>
              <a:t>Influence dynamics</a:t>
            </a:r>
          </a:p>
          <a:p>
            <a:endParaRPr lang="en-US"/>
          </a:p>
          <a:p>
            <a:r>
              <a:rPr lang="en-US"/>
              <a:t>Computation </a:t>
            </a:r>
          </a:p>
          <a:p>
            <a:pPr>
              <a:buFontTx/>
              <a:buChar char="•"/>
            </a:pPr>
            <a:r>
              <a:rPr lang="en-US"/>
              <a:t>Global Gibbs free energy minimization </a:t>
            </a:r>
          </a:p>
          <a:p>
            <a:pPr>
              <a:buFontTx/>
              <a:buChar char="•"/>
            </a:pPr>
            <a:r>
              <a:rPr lang="en-US"/>
              <a:t>New self-consistent method </a:t>
            </a:r>
          </a:p>
          <a:p>
            <a:pPr lvl="1">
              <a:buFontTx/>
              <a:buChar char="–"/>
            </a:pPr>
            <a:r>
              <a:rPr lang="en-US" sz="1800"/>
              <a:t>Phase equilbria </a:t>
            </a:r>
          </a:p>
          <a:p>
            <a:pPr lvl="1">
              <a:buFontTx/>
              <a:buChar char="–"/>
            </a:pPr>
            <a:r>
              <a:rPr lang="en-US" sz="1800"/>
              <a:t>Physical properties </a:t>
            </a:r>
          </a:p>
          <a:p>
            <a:pPr lvl="1">
              <a:buFontTx/>
              <a:buChar char="–"/>
            </a:pPr>
            <a:r>
              <a:rPr lang="en-US" sz="1800"/>
              <a:t>Elasticity</a:t>
            </a:r>
          </a:p>
        </p:txBody>
      </p:sp>
      <p:pic>
        <p:nvPicPr>
          <p:cNvPr id="178180" name="Picture 5" descr="Velo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33400"/>
            <a:ext cx="57912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0" y="6473825"/>
            <a:ext cx="29289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a:solidFill>
                  <a:srgbClr val="017F05"/>
                </a:solidFill>
              </a:rPr>
              <a:t>Nakagawa &amp; Buffett (2005)</a:t>
            </a:r>
          </a:p>
        </p:txBody>
      </p:sp>
      <p:sp>
        <p:nvSpPr>
          <p:cNvPr id="180226" name="Rectangle 3"/>
          <p:cNvSpPr>
            <a:spLocks noChangeArrowheads="1"/>
          </p:cNvSpPr>
          <p:nvPr/>
        </p:nvSpPr>
        <p:spPr bwMode="auto">
          <a:xfrm>
            <a:off x="0" y="0"/>
            <a:ext cx="91440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3600">
                <a:solidFill>
                  <a:srgbClr val="04007F"/>
                </a:solidFill>
                <a:latin typeface="Trebuchet MS" charset="0"/>
              </a:rPr>
              <a:t>Influence of phase transitions on mantle dynamics</a:t>
            </a:r>
          </a:p>
        </p:txBody>
      </p:sp>
      <p:pic>
        <p:nvPicPr>
          <p:cNvPr id="180227" name="Picture 4" descr="nakagawabuffett_05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3475"/>
            <a:ext cx="9144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Rectangle 5"/>
          <p:cNvSpPr>
            <a:spLocks noChangeArrowheads="1"/>
          </p:cNvSpPr>
          <p:nvPr/>
        </p:nvSpPr>
        <p:spPr bwMode="auto">
          <a:xfrm>
            <a:off x="838200" y="1828800"/>
            <a:ext cx="1928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Temperature</a:t>
            </a:r>
          </a:p>
        </p:txBody>
      </p:sp>
      <p:sp>
        <p:nvSpPr>
          <p:cNvPr id="180229" name="Rectangle 6"/>
          <p:cNvSpPr>
            <a:spLocks noChangeArrowheads="1"/>
          </p:cNvSpPr>
          <p:nvPr/>
        </p:nvSpPr>
        <p:spPr bwMode="auto">
          <a:xfrm>
            <a:off x="5665788" y="1828800"/>
            <a:ext cx="1878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Composition</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1474788"/>
            <a:ext cx="4987925"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487488"/>
            <a:ext cx="8661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1500" y="533400"/>
            <a:ext cx="5448300" cy="5778500"/>
          </a:xfrm>
          <a:prstGeom prst="rect">
            <a:avLst/>
          </a:prstGeom>
        </p:spPr>
      </p:pic>
    </p:spTree>
    <p:extLst>
      <p:ext uri="{BB962C8B-B14F-4D97-AF65-F5344CB8AC3E}">
        <p14:creationId xmlns:p14="http://schemas.microsoft.com/office/powerpoint/2010/main" val="2930325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838200" y="0"/>
            <a:ext cx="7315200" cy="629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Figure 6. Differential travel times tP660s-tP410s depend on the thickness and pattern of seismic</a:t>
            </a:r>
          </a:p>
          <a:p>
            <a:r>
              <a:rPr lang="en-US"/>
              <a:t>heterogeneities within the MTZ. Differential travel times under each station are represented relative</a:t>
            </a:r>
          </a:p>
          <a:p>
            <a:r>
              <a:rPr lang="en-US"/>
              <a:t>to the global average MTZ thickness of 24.5 s. The IASP91 reference value for tP660s-tP410s is</a:t>
            </a:r>
          </a:p>
          <a:p>
            <a:r>
              <a:rPr lang="en-US"/>
              <a:t>slightly weaker (24s). Positive (suggesting a thicker MTZ) and negative (suggesting a thinner MTZ)</a:t>
            </a:r>
          </a:p>
          <a:p>
            <a:r>
              <a:rPr lang="en-US"/>
              <a:t>differential travel times are shown with plain blue (red) circles. The background velocity model used</a:t>
            </a:r>
          </a:p>
          <a:p>
            <a:r>
              <a:rPr lang="en-US"/>
              <a:t>here is a radial average of S20RTS ([4]) through the transition zone. Fast (slow) anomalies are in</a:t>
            </a:r>
          </a:p>
          <a:p>
            <a:r>
              <a:rPr lang="en-US"/>
              <a:t>blue (red). Our travel-time measurements are in qualitative agreement with S20RTS despite the</a:t>
            </a:r>
          </a:p>
          <a:p>
            <a:r>
              <a:rPr lang="en-US"/>
              <a:t>different lateral resolution of both data sets (few hundred of km for Pds waves and about 2000 km</a:t>
            </a:r>
          </a:p>
          <a:p>
            <a:r>
              <a:rPr lang="en-US"/>
              <a:t>in S20RTS).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2054225"/>
            <a:ext cx="4254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41325"/>
            <a:ext cx="77216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228600"/>
            <a:ext cx="9144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400"/>
              <a:t>References</a:t>
            </a:r>
          </a:p>
          <a:p>
            <a:r>
              <a:rPr lang="en-US" sz="1400"/>
              <a:t>[1] Ligorr`ıa, J. and Ammon,Iterative deconvolution and receiver function estimation C., Bull. Seismol. Am.,vol 85, 1395-1400, 1999.</a:t>
            </a:r>
          </a:p>
          <a:p>
            <a:r>
              <a:rPr lang="en-US" sz="1400"/>
              <a:t>[2] Kennett, B.L.N., Iaspei 1991 seismological tables, Res. Sch. of Earth Sci. Int., Aust. Nat. Univ., Canberra, 1991.</a:t>
            </a:r>
          </a:p>
          <a:p>
            <a:r>
              <a:rPr lang="en-US" sz="1400"/>
              <a:t>[3] Debayle, E., Kennett, B.L.N., Priestley K., Global azimuthal seismic anisotropy and the unique plate-motion deformation of Australia, Nature 433,</a:t>
            </a:r>
          </a:p>
          <a:p>
            <a:r>
              <a:rPr lang="en-US" sz="1400"/>
              <a:t>509-512 (2005).</a:t>
            </a:r>
          </a:p>
          <a:p>
            <a:r>
              <a:rPr lang="en-US" sz="1400"/>
              <a:t>[4] Ritsema, J. and van Heijst, H. J., Seismic imaging of structural heterogeneity in Earth</a:t>
            </a:r>
            <a:r>
              <a:rPr lang="ja-JP" altLang="en-US" sz="1400"/>
              <a:t>’</a:t>
            </a:r>
            <a:r>
              <a:rPr lang="en-US" altLang="ja-JP" sz="1400"/>
              <a:t>s mantle: Evidence for large-scale mantle flow, Science</a:t>
            </a:r>
          </a:p>
          <a:p>
            <a:r>
              <a:rPr lang="en-US" sz="1400"/>
              <a:t>Progress, 83, 243-259, 2000.</a:t>
            </a:r>
          </a:p>
          <a:p>
            <a:r>
              <a:rPr lang="en-US" sz="1400"/>
              <a:t>[5] Courtillot, V., Davaille, A., Besse, J. Stock, J. 2003, Three distinct types of hotspots in the Earths mantle, Earth and Planetary Science Letters</a:t>
            </a:r>
          </a:p>
          <a:p>
            <a:r>
              <a:rPr lang="en-US" sz="1400"/>
              <a:t>205 3-4, 295-308.</a:t>
            </a:r>
          </a:p>
          <a:p>
            <a:r>
              <a:rPr lang="en-US" sz="1400"/>
              <a:t>[6] Montelli, R., G. Nolet, F. A. Dahlen, and G. Masters (2006), A catalogue of deep mantle plumes: New results from finite-frequency tomography,</a:t>
            </a:r>
          </a:p>
          <a:p>
            <a:r>
              <a:rPr lang="en-US" sz="1400"/>
              <a:t>Geochem. Geophys. Geosyst., 7, Q11007, doi:10.1029/2006GC001248.</a:t>
            </a:r>
          </a:p>
          <a:p>
            <a:r>
              <a:rPr lang="en-US" sz="1400"/>
              <a:t>[7] Gudmundsson, ., and M. Sambridge (1998), A regionalized upper mantle (RUM) seismic model, J. Geophys. Res., 103(B4), 71217136.</a:t>
            </a:r>
          </a:p>
          <a:p>
            <a:r>
              <a:rPr lang="en-US" sz="1400"/>
              <a:t>[8] Van der Lee, S., and A. Frederiksen, 2005, Surface Wave Tomography applied to the North American upper mantle, in AGU Monograph </a:t>
            </a:r>
            <a:r>
              <a:rPr lang="ja-JP" altLang="en-US" sz="1400"/>
              <a:t>”</a:t>
            </a:r>
            <a:r>
              <a:rPr lang="en-US" altLang="ja-JP" sz="1400"/>
              <a:t>Seismic</a:t>
            </a:r>
          </a:p>
          <a:p>
            <a:r>
              <a:rPr lang="en-US" sz="1400"/>
              <a:t>Data Analysis and Imaging With Global and Local Arrays</a:t>
            </a:r>
            <a:r>
              <a:rPr lang="ja-JP" altLang="en-US" sz="1400"/>
              <a:t>”</a:t>
            </a:r>
            <a:r>
              <a:rPr lang="en-US" altLang="ja-JP" sz="1400"/>
              <a:t>, Eds: Nolet and Levander, 67-80.</a:t>
            </a:r>
            <a:endParaRPr lang="en-US" sz="140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1676400"/>
            <a:ext cx="8610600"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The average MTZ thickness for </a:t>
            </a:r>
            <a:r>
              <a:rPr lang="ja-JP" altLang="en-US"/>
              <a:t>“</a:t>
            </a:r>
            <a:r>
              <a:rPr lang="en-US" altLang="ja-JP"/>
              <a:t>plume</a:t>
            </a:r>
            <a:r>
              <a:rPr lang="ja-JP" altLang="en-US"/>
              <a:t>”</a:t>
            </a:r>
            <a:r>
              <a:rPr lang="en-US" altLang="ja-JP"/>
              <a:t> stations is 24 s with a standard deviation of 0.7 s.</a:t>
            </a:r>
          </a:p>
          <a:p>
            <a:r>
              <a:rPr lang="en-US"/>
              <a:t>This average does not differ significantly from the </a:t>
            </a:r>
            <a:r>
              <a:rPr lang="ja-JP" altLang="en-US"/>
              <a:t>“</a:t>
            </a:r>
            <a:r>
              <a:rPr lang="en-US" altLang="ja-JP"/>
              <a:t>normal mantle</a:t>
            </a:r>
            <a:r>
              <a:rPr lang="ja-JP" altLang="en-US"/>
              <a:t>”</a:t>
            </a:r>
            <a:r>
              <a:rPr lang="en-US" altLang="ja-JP"/>
              <a:t> in spite of slightly higher standard errors than for </a:t>
            </a:r>
            <a:r>
              <a:rPr lang="ja-JP" altLang="en-US"/>
              <a:t>“</a:t>
            </a:r>
            <a:r>
              <a:rPr lang="en-US" altLang="ja-JP"/>
              <a:t>normal mantle</a:t>
            </a:r>
            <a:r>
              <a:rPr lang="ja-JP" altLang="en-US"/>
              <a:t>”</a:t>
            </a:r>
            <a:r>
              <a:rPr lang="en-US" altLang="ja-JP"/>
              <a:t> stations…+-7 km</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324" y="2044700"/>
            <a:ext cx="8534400" cy="2755900"/>
          </a:xfrm>
          <a:prstGeom prst="rect">
            <a:avLst/>
          </a:prstGeom>
        </p:spPr>
      </p:pic>
      <p:sp>
        <p:nvSpPr>
          <p:cNvPr id="3" name="Rectangle 2"/>
          <p:cNvSpPr/>
          <p:nvPr/>
        </p:nvSpPr>
        <p:spPr>
          <a:xfrm>
            <a:off x="7220857" y="3785810"/>
            <a:ext cx="1221619" cy="737809"/>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89429" y="3785810"/>
            <a:ext cx="665238" cy="580571"/>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402286" y="3350381"/>
            <a:ext cx="1306285" cy="369332"/>
          </a:xfrm>
          <a:prstGeom prst="rect">
            <a:avLst/>
          </a:prstGeom>
          <a:noFill/>
        </p:spPr>
        <p:txBody>
          <a:bodyPr wrap="square" rtlCol="0">
            <a:spAutoFit/>
          </a:bodyPr>
          <a:lstStyle/>
          <a:p>
            <a:r>
              <a:rPr lang="en-US" dirty="0" smtClean="0"/>
              <a:t>elevated</a:t>
            </a:r>
            <a:endParaRPr lang="en-US" dirty="0"/>
          </a:p>
        </p:txBody>
      </p:sp>
      <p:sp>
        <p:nvSpPr>
          <p:cNvPr id="6" name="TextBox 5"/>
          <p:cNvSpPr txBox="1"/>
          <p:nvPr/>
        </p:nvSpPr>
        <p:spPr>
          <a:xfrm>
            <a:off x="7402286" y="4181715"/>
            <a:ext cx="1003904" cy="369332"/>
          </a:xfrm>
          <a:prstGeom prst="rect">
            <a:avLst/>
          </a:prstGeom>
          <a:noFill/>
        </p:spPr>
        <p:txBody>
          <a:bodyPr wrap="square" rtlCol="0">
            <a:spAutoFit/>
          </a:bodyPr>
          <a:lstStyle/>
          <a:p>
            <a:r>
              <a:rPr lang="en-US" dirty="0" smtClean="0"/>
              <a:t>elevated</a:t>
            </a:r>
            <a:endParaRPr lang="en-US" dirty="0"/>
          </a:p>
        </p:txBody>
      </p:sp>
      <p:sp>
        <p:nvSpPr>
          <p:cNvPr id="7" name="Rectangle 6"/>
          <p:cNvSpPr/>
          <p:nvPr/>
        </p:nvSpPr>
        <p:spPr>
          <a:xfrm>
            <a:off x="4511524" y="4366381"/>
            <a:ext cx="1427238" cy="302381"/>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717143" y="4366381"/>
            <a:ext cx="1028095" cy="369332"/>
          </a:xfrm>
          <a:prstGeom prst="rect">
            <a:avLst/>
          </a:prstGeom>
          <a:noFill/>
        </p:spPr>
        <p:txBody>
          <a:bodyPr wrap="square" rtlCol="0">
            <a:spAutoFit/>
          </a:bodyPr>
          <a:lstStyle/>
          <a:p>
            <a:r>
              <a:rPr lang="en-US" dirty="0" smtClean="0"/>
              <a:t>slab</a:t>
            </a:r>
            <a:endParaRPr lang="en-US" dirty="0"/>
          </a:p>
        </p:txBody>
      </p:sp>
      <p:sp>
        <p:nvSpPr>
          <p:cNvPr id="9" name="TextBox 8"/>
          <p:cNvSpPr txBox="1"/>
          <p:nvPr/>
        </p:nvSpPr>
        <p:spPr>
          <a:xfrm>
            <a:off x="991810" y="3428573"/>
            <a:ext cx="435428" cy="369332"/>
          </a:xfrm>
          <a:prstGeom prst="rect">
            <a:avLst/>
          </a:prstGeom>
          <a:noFill/>
        </p:spPr>
        <p:txBody>
          <a:bodyPr wrap="square" rtlCol="0">
            <a:spAutoFit/>
          </a:bodyPr>
          <a:lstStyle/>
          <a:p>
            <a:r>
              <a:rPr lang="en-US" dirty="0" smtClean="0"/>
              <a:t>up</a:t>
            </a:r>
            <a:endParaRPr lang="en-US" dirty="0"/>
          </a:p>
        </p:txBody>
      </p:sp>
      <p:sp>
        <p:nvSpPr>
          <p:cNvPr id="10" name="TextBox 9"/>
          <p:cNvSpPr txBox="1"/>
          <p:nvPr/>
        </p:nvSpPr>
        <p:spPr>
          <a:xfrm>
            <a:off x="1034143" y="4296193"/>
            <a:ext cx="423333" cy="369332"/>
          </a:xfrm>
          <a:prstGeom prst="rect">
            <a:avLst/>
          </a:prstGeom>
          <a:noFill/>
        </p:spPr>
        <p:txBody>
          <a:bodyPr wrap="square" rtlCol="0">
            <a:spAutoFit/>
          </a:bodyPr>
          <a:lstStyle/>
          <a:p>
            <a:r>
              <a:rPr lang="en-US" dirty="0" smtClean="0"/>
              <a:t>up</a:t>
            </a:r>
            <a:endParaRPr lang="en-US" dirty="0"/>
          </a:p>
        </p:txBody>
      </p:sp>
      <p:sp>
        <p:nvSpPr>
          <p:cNvPr id="11" name="Up Arrow 10"/>
          <p:cNvSpPr/>
          <p:nvPr/>
        </p:nvSpPr>
        <p:spPr>
          <a:xfrm>
            <a:off x="6787847" y="2806095"/>
            <a:ext cx="1715105" cy="1436097"/>
          </a:xfrm>
          <a:prstGeom prst="up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50334" y="2939143"/>
            <a:ext cx="1378857" cy="646331"/>
          </a:xfrm>
          <a:prstGeom prst="rect">
            <a:avLst/>
          </a:prstGeom>
          <a:noFill/>
        </p:spPr>
        <p:txBody>
          <a:bodyPr wrap="square" rtlCol="0">
            <a:spAutoFit/>
          </a:bodyPr>
          <a:lstStyle/>
          <a:p>
            <a:r>
              <a:rPr lang="en-US" dirty="0" smtClean="0"/>
              <a:t>Broad upwelling</a:t>
            </a:r>
            <a:endParaRPr lang="en-US" dirty="0"/>
          </a:p>
        </p:txBody>
      </p:sp>
      <p:sp>
        <p:nvSpPr>
          <p:cNvPr id="13" name="TextBox 12"/>
          <p:cNvSpPr txBox="1"/>
          <p:nvPr/>
        </p:nvSpPr>
        <p:spPr>
          <a:xfrm>
            <a:off x="3035905" y="4242192"/>
            <a:ext cx="1233714" cy="369332"/>
          </a:xfrm>
          <a:prstGeom prst="rect">
            <a:avLst/>
          </a:prstGeom>
          <a:noFill/>
        </p:spPr>
        <p:txBody>
          <a:bodyPr wrap="square" rtlCol="0">
            <a:spAutoFit/>
          </a:bodyPr>
          <a:lstStyle/>
          <a:p>
            <a:r>
              <a:rPr lang="en-US" dirty="0" smtClean="0"/>
              <a:t>depressed</a:t>
            </a:r>
            <a:endParaRPr lang="en-US" dirty="0"/>
          </a:p>
        </p:txBody>
      </p:sp>
      <p:sp>
        <p:nvSpPr>
          <p:cNvPr id="14" name="TextBox 13"/>
          <p:cNvSpPr txBox="1"/>
          <p:nvPr/>
        </p:nvSpPr>
        <p:spPr>
          <a:xfrm>
            <a:off x="3996267" y="5249333"/>
            <a:ext cx="2929466" cy="461665"/>
          </a:xfrm>
          <a:prstGeom prst="rect">
            <a:avLst/>
          </a:prstGeom>
          <a:noFill/>
        </p:spPr>
        <p:txBody>
          <a:bodyPr wrap="square" rtlCol="0">
            <a:spAutoFit/>
          </a:bodyPr>
          <a:lstStyle/>
          <a:p>
            <a:r>
              <a:rPr lang="en-US" sz="2400" dirty="0" smtClean="0"/>
              <a:t>Depressed 650</a:t>
            </a:r>
            <a:endParaRPr lang="en-US" sz="2400" dirty="0"/>
          </a:p>
        </p:txBody>
      </p:sp>
    </p:spTree>
    <p:extLst>
      <p:ext uri="{BB962C8B-B14F-4D97-AF65-F5344CB8AC3E}">
        <p14:creationId xmlns:p14="http://schemas.microsoft.com/office/powerpoint/2010/main" val="7554207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1273175"/>
            <a:ext cx="7556500"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10854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025650"/>
            <a:ext cx="7772400" cy="402431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Heterogeneous Mantle</a:t>
            </a:r>
          </a:p>
        </p:txBody>
      </p:sp>
      <p:sp>
        <p:nvSpPr>
          <p:cNvPr id="18434" name="Rectangle 3"/>
          <p:cNvSpPr>
            <a:spLocks noGrp="1" noChangeArrowheads="1"/>
          </p:cNvSpPr>
          <p:nvPr>
            <p:ph type="body" idx="1"/>
          </p:nvPr>
        </p:nvSpPr>
        <p:spPr/>
        <p:txBody>
          <a:bodyPr/>
          <a:lstStyle/>
          <a:p>
            <a:pPr eaLnBrk="1" hangingPunct="1">
              <a:lnSpc>
                <a:spcPct val="90000"/>
              </a:lnSpc>
            </a:pPr>
            <a:r>
              <a:rPr lang="en-US" sz="2800">
                <a:latin typeface="Arial" charset="0"/>
                <a:ea typeface="ＭＳ Ｐゴシック" charset="0"/>
                <a:cs typeface="ＭＳ Ｐゴシック" charset="0"/>
              </a:rPr>
              <a:t>Pyrolite is a homogenous equilibated assemblage of minerals</a:t>
            </a:r>
          </a:p>
          <a:p>
            <a:pPr eaLnBrk="1" hangingPunct="1">
              <a:lnSpc>
                <a:spcPct val="90000"/>
              </a:lnSpc>
            </a:pPr>
            <a:r>
              <a:rPr lang="en-US" sz="2800">
                <a:latin typeface="Arial" charset="0"/>
                <a:ea typeface="ＭＳ Ｐゴシック" charset="0"/>
                <a:cs typeface="ＭＳ Ｐゴシック" charset="0"/>
              </a:rPr>
              <a:t>The mantle may be an unequilibrated mixture of eclogite and harzburgite</a:t>
            </a:r>
          </a:p>
          <a:p>
            <a:pPr eaLnBrk="1" hangingPunct="1">
              <a:lnSpc>
                <a:spcPct val="90000"/>
              </a:lnSpc>
            </a:pPr>
            <a:r>
              <a:rPr lang="en-US" sz="2800">
                <a:latin typeface="Arial" charset="0"/>
                <a:ea typeface="ＭＳ Ｐゴシック" charset="0"/>
                <a:cs typeface="ＭＳ Ｐゴシック" charset="0"/>
              </a:rPr>
              <a:t>Piclogite is neither; large blobs of eclogite are inserted  into the mantle and neither mix nor equilibrate</a:t>
            </a:r>
          </a:p>
          <a:p>
            <a:pPr eaLnBrk="1" hangingPunct="1">
              <a:lnSpc>
                <a:spcPct val="90000"/>
              </a:lnSpc>
            </a:pPr>
            <a:r>
              <a:rPr lang="en-US" sz="2800">
                <a:latin typeface="Arial" charset="0"/>
                <a:ea typeface="ＭＳ Ｐゴシック" charset="0"/>
                <a:cs typeface="ＭＳ Ｐゴシック" charset="0"/>
              </a:rPr>
              <a:t>Seismic waves and volcanoes average over large volumes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Density variations</a:t>
            </a:r>
          </a:p>
        </p:txBody>
      </p:sp>
      <p:pic>
        <p:nvPicPr>
          <p:cNvPr id="53250" name="Picture 4" descr="Don Anderson DensityR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9475" y="1981200"/>
            <a:ext cx="4845050" cy="41148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990600"/>
            <a:ext cx="6934200" cy="5029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876300"/>
            <a:ext cx="8851900" cy="5105400"/>
          </a:xfrm>
          <a:prstGeom prst="rect">
            <a:avLst/>
          </a:prstGeom>
        </p:spPr>
      </p:pic>
    </p:spTree>
    <p:extLst>
      <p:ext uri="{BB962C8B-B14F-4D97-AF65-F5344CB8AC3E}">
        <p14:creationId xmlns:p14="http://schemas.microsoft.com/office/powerpoint/2010/main" val="1404557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304800"/>
            <a:ext cx="7730396" cy="6553200"/>
          </a:xfrm>
          <a:prstGeom prst="rect">
            <a:avLst/>
          </a:prstGeom>
        </p:spPr>
      </p:pic>
      <p:pic>
        <p:nvPicPr>
          <p:cNvPr id="3" name="Picture 2"/>
          <p:cNvPicPr>
            <a:picLocks noChangeAspect="1"/>
          </p:cNvPicPr>
          <p:nvPr/>
        </p:nvPicPr>
        <p:blipFill>
          <a:blip r:embed="rId4"/>
          <a:stretch>
            <a:fillRect/>
          </a:stretch>
        </p:blipFill>
        <p:spPr>
          <a:xfrm>
            <a:off x="838200" y="152400"/>
            <a:ext cx="7327900" cy="3429000"/>
          </a:xfrm>
          <a:prstGeom prst="rect">
            <a:avLst/>
          </a:prstGeom>
        </p:spPr>
      </p:pic>
      <p:pic>
        <p:nvPicPr>
          <p:cNvPr id="4" name="Picture 3"/>
          <p:cNvPicPr>
            <a:picLocks noChangeAspect="1"/>
          </p:cNvPicPr>
          <p:nvPr/>
        </p:nvPicPr>
        <p:blipFill>
          <a:blip r:embed="rId5"/>
          <a:stretch>
            <a:fillRect/>
          </a:stretch>
        </p:blipFill>
        <p:spPr>
          <a:xfrm>
            <a:off x="8986" y="2590800"/>
            <a:ext cx="2886613" cy="2286000"/>
          </a:xfrm>
          <a:prstGeom prst="rect">
            <a:avLst/>
          </a:prstGeom>
        </p:spPr>
      </p:pic>
    </p:spTree>
    <p:extLst>
      <p:ext uri="{BB962C8B-B14F-4D97-AF65-F5344CB8AC3E}">
        <p14:creationId xmlns:p14="http://schemas.microsoft.com/office/powerpoint/2010/main" val="253232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400" y="457200"/>
            <a:ext cx="5664200" cy="4508500"/>
          </a:xfrm>
          <a:prstGeom prst="rect">
            <a:avLst/>
          </a:prstGeom>
        </p:spPr>
      </p:pic>
      <p:pic>
        <p:nvPicPr>
          <p:cNvPr id="3" name="Picture 2"/>
          <p:cNvPicPr>
            <a:picLocks noChangeAspect="1"/>
          </p:cNvPicPr>
          <p:nvPr/>
        </p:nvPicPr>
        <p:blipFill>
          <a:blip r:embed="rId3"/>
          <a:stretch>
            <a:fillRect/>
          </a:stretch>
        </p:blipFill>
        <p:spPr>
          <a:xfrm>
            <a:off x="0" y="3505200"/>
            <a:ext cx="4191000" cy="3252035"/>
          </a:xfrm>
          <a:prstGeom prst="rect">
            <a:avLst/>
          </a:prstGeom>
        </p:spPr>
      </p:pic>
      <p:pic>
        <p:nvPicPr>
          <p:cNvPr id="4" name="Picture 3"/>
          <p:cNvPicPr>
            <a:picLocks noChangeAspect="1"/>
          </p:cNvPicPr>
          <p:nvPr/>
        </p:nvPicPr>
        <p:blipFill>
          <a:blip r:embed="rId4"/>
          <a:stretch>
            <a:fillRect/>
          </a:stretch>
        </p:blipFill>
        <p:spPr>
          <a:xfrm>
            <a:off x="152400" y="609600"/>
            <a:ext cx="3276600" cy="2514600"/>
          </a:xfrm>
          <a:prstGeom prst="rect">
            <a:avLst/>
          </a:prstGeom>
        </p:spPr>
      </p:pic>
    </p:spTree>
    <p:extLst>
      <p:ext uri="{BB962C8B-B14F-4D97-AF65-F5344CB8AC3E}">
        <p14:creationId xmlns:p14="http://schemas.microsoft.com/office/powerpoint/2010/main" val="95550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2743200"/>
            <a:ext cx="8686800" cy="2667000"/>
          </a:xfrm>
          <a:prstGeom prst="rect">
            <a:avLst/>
          </a:prstGeom>
        </p:spPr>
      </p:pic>
      <p:pic>
        <p:nvPicPr>
          <p:cNvPr id="3" name="Picture 2"/>
          <p:cNvPicPr>
            <a:picLocks noChangeAspect="1"/>
          </p:cNvPicPr>
          <p:nvPr/>
        </p:nvPicPr>
        <p:blipFill>
          <a:blip r:embed="rId4"/>
          <a:stretch>
            <a:fillRect/>
          </a:stretch>
        </p:blipFill>
        <p:spPr>
          <a:xfrm>
            <a:off x="1447800" y="5562600"/>
            <a:ext cx="6197600" cy="1079500"/>
          </a:xfrm>
          <a:prstGeom prst="rect">
            <a:avLst/>
          </a:prstGeom>
        </p:spPr>
      </p:pic>
      <p:pic>
        <p:nvPicPr>
          <p:cNvPr id="4" name="Picture 3"/>
          <p:cNvPicPr>
            <a:picLocks noChangeAspect="1"/>
          </p:cNvPicPr>
          <p:nvPr/>
        </p:nvPicPr>
        <p:blipFill>
          <a:blip r:embed="rId5"/>
          <a:stretch>
            <a:fillRect/>
          </a:stretch>
        </p:blipFill>
        <p:spPr>
          <a:xfrm>
            <a:off x="228599" y="152400"/>
            <a:ext cx="8610601" cy="2590800"/>
          </a:xfrm>
          <a:prstGeom prst="rect">
            <a:avLst/>
          </a:prstGeom>
        </p:spPr>
      </p:pic>
      <p:pic>
        <p:nvPicPr>
          <p:cNvPr id="5" name="Picture 4"/>
          <p:cNvPicPr>
            <a:picLocks noChangeAspect="1"/>
          </p:cNvPicPr>
          <p:nvPr/>
        </p:nvPicPr>
        <p:blipFill>
          <a:blip r:embed="rId6"/>
          <a:stretch>
            <a:fillRect/>
          </a:stretch>
        </p:blipFill>
        <p:spPr>
          <a:xfrm>
            <a:off x="762000" y="5334000"/>
            <a:ext cx="7874000" cy="457200"/>
          </a:xfrm>
          <a:prstGeom prst="rect">
            <a:avLst/>
          </a:prstGeom>
        </p:spPr>
      </p:pic>
    </p:spTree>
    <p:extLst>
      <p:ext uri="{BB962C8B-B14F-4D97-AF65-F5344CB8AC3E}">
        <p14:creationId xmlns:p14="http://schemas.microsoft.com/office/powerpoint/2010/main" val="384384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44000" cy="3810000"/>
          </a:xfrm>
          <a:prstGeom prst="rect">
            <a:avLst/>
          </a:prstGeom>
        </p:spPr>
      </p:pic>
      <p:pic>
        <p:nvPicPr>
          <p:cNvPr id="3" name="Picture 2"/>
          <p:cNvPicPr>
            <a:picLocks noChangeAspect="1"/>
          </p:cNvPicPr>
          <p:nvPr/>
        </p:nvPicPr>
        <p:blipFill>
          <a:blip r:embed="rId3"/>
          <a:stretch>
            <a:fillRect/>
          </a:stretch>
        </p:blipFill>
        <p:spPr>
          <a:xfrm>
            <a:off x="152400" y="3234181"/>
            <a:ext cx="5638800" cy="3657600"/>
          </a:xfrm>
          <a:prstGeom prst="rect">
            <a:avLst/>
          </a:prstGeom>
        </p:spPr>
      </p:pic>
      <p:sp>
        <p:nvSpPr>
          <p:cNvPr id="4" name="TextBox 3"/>
          <p:cNvSpPr txBox="1"/>
          <p:nvPr/>
        </p:nvSpPr>
        <p:spPr>
          <a:xfrm>
            <a:off x="5562600" y="2971800"/>
            <a:ext cx="685800" cy="523220"/>
          </a:xfrm>
          <a:prstGeom prst="rect">
            <a:avLst/>
          </a:prstGeom>
          <a:noFill/>
        </p:spPr>
        <p:txBody>
          <a:bodyPr wrap="square" rtlCol="0">
            <a:spAutoFit/>
          </a:bodyPr>
          <a:lstStyle/>
          <a:p>
            <a:r>
              <a:rPr lang="en-US" sz="2800" b="1" dirty="0" smtClean="0"/>
              <a:t>TZ</a:t>
            </a:r>
            <a:endParaRPr lang="en-US" sz="2800" b="1" dirty="0"/>
          </a:p>
        </p:txBody>
      </p:sp>
      <p:sp>
        <p:nvSpPr>
          <p:cNvPr id="5" name="TextBox 4"/>
          <p:cNvSpPr txBox="1"/>
          <p:nvPr/>
        </p:nvSpPr>
        <p:spPr>
          <a:xfrm>
            <a:off x="5562600" y="5486400"/>
            <a:ext cx="1371600" cy="523220"/>
          </a:xfrm>
          <a:prstGeom prst="rect">
            <a:avLst/>
          </a:prstGeom>
          <a:noFill/>
        </p:spPr>
        <p:txBody>
          <a:bodyPr wrap="square" rtlCol="0">
            <a:spAutoFit/>
          </a:bodyPr>
          <a:lstStyle/>
          <a:p>
            <a:r>
              <a:rPr lang="en-US" sz="2800" dirty="0" smtClean="0"/>
              <a:t>100 km</a:t>
            </a:r>
            <a:endParaRPr lang="en-US" sz="2800" dirty="0"/>
          </a:p>
        </p:txBody>
      </p:sp>
    </p:spTree>
    <p:extLst>
      <p:ext uri="{BB962C8B-B14F-4D97-AF65-F5344CB8AC3E}">
        <p14:creationId xmlns:p14="http://schemas.microsoft.com/office/powerpoint/2010/main" val="2820806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5100"/>
            <a:ext cx="9144000" cy="3986294"/>
          </a:xfrm>
          <a:prstGeom prst="rect">
            <a:avLst/>
          </a:prstGeom>
        </p:spPr>
      </p:pic>
      <p:sp>
        <p:nvSpPr>
          <p:cNvPr id="3" name="Rectangle 2"/>
          <p:cNvSpPr/>
          <p:nvPr/>
        </p:nvSpPr>
        <p:spPr>
          <a:xfrm>
            <a:off x="533400" y="5638800"/>
            <a:ext cx="8229600" cy="830997"/>
          </a:xfrm>
          <a:prstGeom prst="rect">
            <a:avLst/>
          </a:prstGeom>
        </p:spPr>
        <p:txBody>
          <a:bodyPr wrap="square">
            <a:spAutoFit/>
          </a:bodyPr>
          <a:lstStyle/>
          <a:p>
            <a:r>
              <a:rPr lang="en-US" dirty="0"/>
              <a:t>H. Sugioka et al. / Physics of the Earth and Planetary Interiors 179 (2010) 1–6</a:t>
            </a:r>
          </a:p>
        </p:txBody>
      </p:sp>
      <p:sp>
        <p:nvSpPr>
          <p:cNvPr id="4" name="TextBox 3"/>
          <p:cNvSpPr txBox="1"/>
          <p:nvPr/>
        </p:nvSpPr>
        <p:spPr>
          <a:xfrm>
            <a:off x="533400" y="228600"/>
            <a:ext cx="7772400" cy="1077218"/>
          </a:xfrm>
          <a:prstGeom prst="rect">
            <a:avLst/>
          </a:prstGeom>
          <a:noFill/>
        </p:spPr>
        <p:txBody>
          <a:bodyPr wrap="square" rtlCol="0">
            <a:spAutoFit/>
          </a:bodyPr>
          <a:lstStyle/>
          <a:p>
            <a:r>
              <a:rPr lang="en-US" sz="3200" dirty="0" smtClean="0"/>
              <a:t>Transition Zone under WUSA, </a:t>
            </a:r>
            <a:r>
              <a:rPr lang="en-US" sz="3200" dirty="0" err="1" smtClean="0"/>
              <a:t>E.Asia</a:t>
            </a:r>
            <a:r>
              <a:rPr lang="en-US" sz="3200" dirty="0" smtClean="0"/>
              <a:t>, </a:t>
            </a:r>
            <a:r>
              <a:rPr lang="en-US" sz="3200" dirty="0" err="1" smtClean="0"/>
              <a:t>S.Europe</a:t>
            </a:r>
            <a:r>
              <a:rPr lang="en-US" sz="3200" dirty="0" smtClean="0"/>
              <a:t>…cooled by </a:t>
            </a:r>
            <a:r>
              <a:rPr lang="en-US" sz="3200" dirty="0" err="1" smtClean="0"/>
              <a:t>subduction</a:t>
            </a:r>
            <a:endParaRPr lang="en-US" sz="3200" dirty="0"/>
          </a:p>
        </p:txBody>
      </p:sp>
    </p:spTree>
    <p:extLst>
      <p:ext uri="{BB962C8B-B14F-4D97-AF65-F5344CB8AC3E}">
        <p14:creationId xmlns:p14="http://schemas.microsoft.com/office/powerpoint/2010/main" val="130056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4100" y="889000"/>
            <a:ext cx="7106158" cy="5130800"/>
          </a:xfrm>
          <a:prstGeom prst="rect">
            <a:avLst/>
          </a:prstGeom>
        </p:spPr>
      </p:pic>
      <p:cxnSp>
        <p:nvCxnSpPr>
          <p:cNvPr id="4" name="Straight Connector 3"/>
          <p:cNvCxnSpPr/>
          <p:nvPr/>
        </p:nvCxnSpPr>
        <p:spPr bwMode="auto">
          <a:xfrm flipV="1">
            <a:off x="5715000" y="2819400"/>
            <a:ext cx="838200" cy="1143000"/>
          </a:xfrm>
          <a:prstGeom prst="line">
            <a:avLst/>
          </a:prstGeom>
          <a:solidFill>
            <a:schemeClr val="accent1"/>
          </a:solidFill>
          <a:ln w="38100"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5867400" y="2438400"/>
            <a:ext cx="1828800" cy="369332"/>
          </a:xfrm>
          <a:prstGeom prst="rect">
            <a:avLst/>
          </a:prstGeom>
          <a:solidFill>
            <a:schemeClr val="bg1"/>
          </a:solidFill>
        </p:spPr>
        <p:txBody>
          <a:bodyPr wrap="square" rtlCol="0">
            <a:spAutoFit/>
          </a:bodyPr>
          <a:lstStyle/>
          <a:p>
            <a:r>
              <a:rPr lang="en-US" sz="1800" dirty="0" err="1" smtClean="0">
                <a:solidFill>
                  <a:srgbClr val="0000FF"/>
                </a:solidFill>
              </a:rPr>
              <a:t>subadiabat</a:t>
            </a:r>
            <a:endParaRPr lang="en-US" sz="1800" dirty="0">
              <a:solidFill>
                <a:srgbClr val="0000FF"/>
              </a:solidFill>
            </a:endParaRPr>
          </a:p>
        </p:txBody>
      </p:sp>
      <p:cxnSp>
        <p:nvCxnSpPr>
          <p:cNvPr id="6" name="Straight Connector 5"/>
          <p:cNvCxnSpPr/>
          <p:nvPr/>
        </p:nvCxnSpPr>
        <p:spPr bwMode="auto">
          <a:xfrm flipV="1">
            <a:off x="5638800" y="2895600"/>
            <a:ext cx="457200" cy="609600"/>
          </a:xfrm>
          <a:prstGeom prst="line">
            <a:avLst/>
          </a:prstGeom>
          <a:solidFill>
            <a:schemeClr val="accent1"/>
          </a:solidFill>
          <a:ln w="38100"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5029200" y="2895600"/>
            <a:ext cx="990600" cy="646331"/>
          </a:xfrm>
          <a:prstGeom prst="rect">
            <a:avLst/>
          </a:prstGeom>
          <a:noFill/>
        </p:spPr>
        <p:txBody>
          <a:bodyPr wrap="square" rtlCol="0">
            <a:spAutoFit/>
          </a:bodyPr>
          <a:lstStyle/>
          <a:p>
            <a:r>
              <a:rPr lang="en-US" sz="1800" dirty="0" smtClean="0">
                <a:solidFill>
                  <a:srgbClr val="0000FF"/>
                </a:solidFill>
              </a:rPr>
              <a:t>Cold slab</a:t>
            </a:r>
            <a:endParaRPr lang="en-US" sz="1800" dirty="0">
              <a:solidFill>
                <a:srgbClr val="0000FF"/>
              </a:solidFill>
            </a:endParaRPr>
          </a:p>
        </p:txBody>
      </p:sp>
      <p:sp>
        <p:nvSpPr>
          <p:cNvPr id="9" name="Rectangle 8"/>
          <p:cNvSpPr/>
          <p:nvPr/>
        </p:nvSpPr>
        <p:spPr bwMode="auto">
          <a:xfrm>
            <a:off x="5638800" y="6400800"/>
            <a:ext cx="1143000" cy="304800"/>
          </a:xfrm>
          <a:prstGeom prst="rect">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1" name="Straight Connector 10"/>
          <p:cNvCxnSpPr/>
          <p:nvPr/>
        </p:nvCxnSpPr>
        <p:spPr bwMode="auto">
          <a:xfrm>
            <a:off x="4419600" y="6629400"/>
            <a:ext cx="35052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Arc 11"/>
          <p:cNvSpPr/>
          <p:nvPr/>
        </p:nvSpPr>
        <p:spPr bwMode="auto">
          <a:xfrm rot="10800000" flipH="1">
            <a:off x="4495800" y="5715000"/>
            <a:ext cx="3200400" cy="457200"/>
          </a:xfrm>
          <a:prstGeom prst="arc">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Arc 12"/>
          <p:cNvSpPr/>
          <p:nvPr/>
        </p:nvSpPr>
        <p:spPr bwMode="auto">
          <a:xfrm rot="10800000">
            <a:off x="4495800" y="5791200"/>
            <a:ext cx="3048000" cy="381000"/>
          </a:xfrm>
          <a:prstGeom prst="arc">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TextBox 15"/>
          <p:cNvSpPr txBox="1"/>
          <p:nvPr/>
        </p:nvSpPr>
        <p:spPr>
          <a:xfrm>
            <a:off x="8077200" y="6400800"/>
            <a:ext cx="762000" cy="457200"/>
          </a:xfrm>
          <a:prstGeom prst="rect">
            <a:avLst/>
          </a:prstGeom>
          <a:noFill/>
        </p:spPr>
        <p:txBody>
          <a:bodyPr wrap="square" rtlCol="0">
            <a:spAutoFit/>
          </a:bodyPr>
          <a:lstStyle/>
          <a:p>
            <a:r>
              <a:rPr lang="en-US" dirty="0" smtClean="0"/>
              <a:t>650</a:t>
            </a:r>
            <a:endParaRPr lang="en-US" dirty="0"/>
          </a:p>
        </p:txBody>
      </p:sp>
      <p:sp>
        <p:nvSpPr>
          <p:cNvPr id="17" name="TextBox 16"/>
          <p:cNvSpPr txBox="1"/>
          <p:nvPr/>
        </p:nvSpPr>
        <p:spPr>
          <a:xfrm>
            <a:off x="8001000" y="5791200"/>
            <a:ext cx="838200" cy="461665"/>
          </a:xfrm>
          <a:prstGeom prst="rect">
            <a:avLst/>
          </a:prstGeom>
          <a:noFill/>
        </p:spPr>
        <p:txBody>
          <a:bodyPr wrap="square" rtlCol="0">
            <a:spAutoFit/>
          </a:bodyPr>
          <a:lstStyle/>
          <a:p>
            <a:r>
              <a:rPr lang="en-US" dirty="0" smtClean="0"/>
              <a:t>410</a:t>
            </a:r>
            <a:endParaRPr lang="en-US" dirty="0"/>
          </a:p>
        </p:txBody>
      </p:sp>
      <p:sp>
        <p:nvSpPr>
          <p:cNvPr id="18" name="Circular Arrow 17"/>
          <p:cNvSpPr/>
          <p:nvPr/>
        </p:nvSpPr>
        <p:spPr bwMode="auto">
          <a:xfrm rot="18955760" flipV="1">
            <a:off x="6797870" y="5958780"/>
            <a:ext cx="685800" cy="762000"/>
          </a:xfrm>
          <a:prstGeom prst="circularArrow">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TextBox 18"/>
          <p:cNvSpPr txBox="1"/>
          <p:nvPr/>
        </p:nvSpPr>
        <p:spPr>
          <a:xfrm>
            <a:off x="304800" y="304800"/>
            <a:ext cx="8534400" cy="830997"/>
          </a:xfrm>
          <a:prstGeom prst="rect">
            <a:avLst/>
          </a:prstGeom>
          <a:noFill/>
        </p:spPr>
        <p:txBody>
          <a:bodyPr wrap="square" rtlCol="0">
            <a:spAutoFit/>
          </a:bodyPr>
          <a:lstStyle/>
          <a:p>
            <a:r>
              <a:rPr lang="en-US" dirty="0" smtClean="0"/>
              <a:t>410 &amp; 650 should be </a:t>
            </a:r>
            <a:r>
              <a:rPr lang="en-US" dirty="0" err="1" smtClean="0"/>
              <a:t>anticorrelated</a:t>
            </a:r>
            <a:r>
              <a:rPr lang="en-US" dirty="0" smtClean="0"/>
              <a:t> for whole mantle convection &amp; </a:t>
            </a:r>
            <a:r>
              <a:rPr lang="en-US" dirty="0" err="1" smtClean="0"/>
              <a:t>throughgoing</a:t>
            </a:r>
            <a:r>
              <a:rPr lang="en-US" dirty="0" smtClean="0"/>
              <a:t> slabs &amp; plumes</a:t>
            </a:r>
            <a:endParaRPr lang="en-US" dirty="0"/>
          </a:p>
        </p:txBody>
      </p:sp>
    </p:spTree>
    <p:extLst>
      <p:ext uri="{BB962C8B-B14F-4D97-AF65-F5344CB8AC3E}">
        <p14:creationId xmlns:p14="http://schemas.microsoft.com/office/powerpoint/2010/main" val="2556005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0300" y="12700"/>
            <a:ext cx="6883400" cy="6819900"/>
          </a:xfrm>
          <a:prstGeom prst="rect">
            <a:avLst/>
          </a:prstGeom>
        </p:spPr>
      </p:pic>
    </p:spTree>
    <p:extLst>
      <p:ext uri="{BB962C8B-B14F-4D97-AF65-F5344CB8AC3E}">
        <p14:creationId xmlns:p14="http://schemas.microsoft.com/office/powerpoint/2010/main" val="302215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20482" name="Rectangle 3"/>
          <p:cNvSpPr>
            <a:spLocks noGrp="1" noChangeArrowheads="1"/>
          </p:cNvSpPr>
          <p:nvPr>
            <p:ph type="body" idx="1"/>
          </p:nvPr>
        </p:nvSpPr>
        <p:spPr/>
        <p:txBody>
          <a:bodyPr/>
          <a:lstStyle/>
          <a:p>
            <a:pPr eaLnBrk="1" hangingPunct="1">
              <a:lnSpc>
                <a:spcPct val="90000"/>
              </a:lnSpc>
            </a:pPr>
            <a:r>
              <a:rPr lang="en-US" sz="1100">
                <a:solidFill>
                  <a:srgbClr val="000000"/>
                </a:solidFill>
                <a:latin typeface="Times" charset="0"/>
                <a:ea typeface="ＭＳ Ｐゴシック" charset="0"/>
                <a:cs typeface="ＭＳ Ｐゴシック" charset="0"/>
              </a:rPr>
              <a:t>JOURNAL OF GEOPHYSICAL RESEARCH, VOL. 112, B08301, doi:10.1029/2006JB004853, 2007</a:t>
            </a:r>
          </a:p>
          <a:p>
            <a:pPr eaLnBrk="1" hangingPunct="1">
              <a:lnSpc>
                <a:spcPct val="90000"/>
              </a:lnSpc>
            </a:pPr>
            <a:endParaRPr lang="en-US" sz="1900">
              <a:solidFill>
                <a:srgbClr val="000000"/>
              </a:solidFill>
              <a:latin typeface="Arial" charset="0"/>
              <a:ea typeface="ＭＳ Ｐゴシック" charset="0"/>
              <a:cs typeface="ＭＳ Ｐゴシック" charset="0"/>
            </a:endParaRPr>
          </a:p>
          <a:p>
            <a:pPr eaLnBrk="1" hangingPunct="1">
              <a:lnSpc>
                <a:spcPct val="90000"/>
              </a:lnSpc>
            </a:pPr>
            <a:r>
              <a:rPr lang="en-US" sz="1900">
                <a:solidFill>
                  <a:srgbClr val="000000"/>
                </a:solidFill>
                <a:latin typeface="Arial" charset="0"/>
                <a:ea typeface="ＭＳ Ｐゴシック" charset="0"/>
                <a:cs typeface="ＭＳ Ｐゴシック" charset="0"/>
              </a:rPr>
              <a:t>Trans-Pacific upper mantle shear velocity structure</a:t>
            </a:r>
            <a:endParaRPr lang="en-US" sz="1400">
              <a:solidFill>
                <a:srgbClr val="E600A6"/>
              </a:solidFill>
              <a:latin typeface="Arial" charset="0"/>
              <a:ea typeface="ＭＳ Ｐゴシック" charset="0"/>
              <a:cs typeface="ＭＳ Ｐゴシック" charset="0"/>
            </a:endParaRPr>
          </a:p>
          <a:p>
            <a:pPr eaLnBrk="1" hangingPunct="1">
              <a:lnSpc>
                <a:spcPct val="90000"/>
              </a:lnSpc>
            </a:pPr>
            <a:endParaRPr lang="en-US" sz="1400">
              <a:solidFill>
                <a:srgbClr val="E600A6"/>
              </a:solidFill>
              <a:latin typeface="Arial" charset="0"/>
              <a:ea typeface="ＭＳ Ｐゴシック" charset="0"/>
              <a:cs typeface="ＭＳ Ｐゴシック" charset="0"/>
            </a:endParaRPr>
          </a:p>
          <a:p>
            <a:pPr eaLnBrk="1" hangingPunct="1">
              <a:lnSpc>
                <a:spcPct val="90000"/>
              </a:lnSpc>
            </a:pPr>
            <a:r>
              <a:rPr lang="en-US" sz="1400">
                <a:solidFill>
                  <a:srgbClr val="E600A6"/>
                </a:solidFill>
                <a:latin typeface="Arial" charset="0"/>
                <a:ea typeface="ＭＳ Ｐゴシック" charset="0"/>
                <a:cs typeface="ＭＳ Ｐゴシック" charset="0"/>
              </a:rPr>
              <a:t>Ying T</a:t>
            </a:r>
            <a:r>
              <a:rPr lang="en-US" sz="1400">
                <a:solidFill>
                  <a:srgbClr val="000000"/>
                </a:solidFill>
                <a:latin typeface="Times" charset="0"/>
                <a:ea typeface="ＭＳ Ｐゴシック" charset="0"/>
                <a:cs typeface="ＭＳ Ｐゴシック" charset="0"/>
              </a:rPr>
              <a:t>an an</a:t>
            </a:r>
            <a:r>
              <a:rPr lang="en-US" sz="1400">
                <a:solidFill>
                  <a:srgbClr val="E600A6"/>
                </a:solidFill>
                <a:latin typeface="Times" charset="0"/>
                <a:ea typeface="ＭＳ Ｐゴシック" charset="0"/>
                <a:cs typeface="ＭＳ Ｐゴシック" charset="0"/>
              </a:rPr>
              <a:t>d Don V. Helmberg</a:t>
            </a:r>
            <a:r>
              <a:rPr lang="en-US" sz="1400">
                <a:solidFill>
                  <a:srgbClr val="000000"/>
                </a:solidFill>
                <a:latin typeface="Times" charset="0"/>
                <a:ea typeface="ＭＳ Ｐゴシック" charset="0"/>
                <a:cs typeface="ＭＳ Ｐゴシック" charset="0"/>
              </a:rPr>
              <a:t>er</a:t>
            </a:r>
          </a:p>
          <a:p>
            <a:pPr eaLnBrk="1" hangingPunct="1">
              <a:lnSpc>
                <a:spcPct val="90000"/>
              </a:lnSpc>
            </a:pPr>
            <a:r>
              <a:rPr lang="en-US" sz="1400">
                <a:solidFill>
                  <a:srgbClr val="000000"/>
                </a:solidFill>
                <a:latin typeface="Times" charset="0"/>
                <a:ea typeface="ＭＳ Ｐゴシック" charset="0"/>
                <a:cs typeface="ＭＳ Ｐゴシック" charset="0"/>
              </a:rPr>
              <a:t>Seismological Laboratory, California Institute of Technology,</a:t>
            </a:r>
          </a:p>
          <a:p>
            <a:pPr eaLnBrk="1" hangingPunct="1">
              <a:lnSpc>
                <a:spcPct val="90000"/>
              </a:lnSpc>
            </a:pPr>
            <a:r>
              <a:rPr lang="en-US" sz="1400">
                <a:solidFill>
                  <a:srgbClr val="000000"/>
                </a:solidFill>
                <a:latin typeface="Times" charset="0"/>
                <a:ea typeface="ＭＳ Ｐゴシック" charset="0"/>
                <a:cs typeface="ＭＳ Ｐゴシック" charset="0"/>
              </a:rPr>
              <a:t>Pasadena, California, US</a:t>
            </a:r>
            <a:r>
              <a:rPr lang="en-US" sz="1700">
                <a:solidFill>
                  <a:srgbClr val="000000"/>
                </a:solidFill>
                <a:latin typeface="Arial" charset="0"/>
                <a:ea typeface="ＭＳ Ｐゴシック" charset="0"/>
                <a:cs typeface="ＭＳ Ｐゴシック" charset="0"/>
              </a:rPr>
              <a:t>A</a:t>
            </a:r>
          </a:p>
          <a:p>
            <a:pPr eaLnBrk="1" hangingPunct="1">
              <a:lnSpc>
                <a:spcPct val="90000"/>
              </a:lnSpc>
            </a:pPr>
            <a:r>
              <a:rPr lang="en-US" sz="1700">
                <a:solidFill>
                  <a:srgbClr val="000000"/>
                </a:solidFill>
                <a:latin typeface="Arial" charset="0"/>
                <a:ea typeface="ＭＳ Ｐゴシック" charset="0"/>
                <a:cs typeface="ＭＳ Ｐゴシック" charset="0"/>
              </a:rPr>
              <a:t>Abstrac</a:t>
            </a:r>
            <a:r>
              <a:rPr lang="en-US" sz="1400">
                <a:solidFill>
                  <a:srgbClr val="000000"/>
                </a:solidFill>
                <a:latin typeface="Times" charset="0"/>
                <a:ea typeface="ＭＳ Ｐゴシック" charset="0"/>
                <a:cs typeface="ＭＳ Ｐゴシック" charset="0"/>
              </a:rPr>
              <a:t>t</a:t>
            </a:r>
          </a:p>
          <a:p>
            <a:pPr eaLnBrk="1" hangingPunct="1">
              <a:lnSpc>
                <a:spcPct val="90000"/>
              </a:lnSpc>
            </a:pPr>
            <a:endParaRPr lang="en-US" sz="1400">
              <a:solidFill>
                <a:srgbClr val="000000"/>
              </a:solidFill>
              <a:latin typeface="Times" charset="0"/>
              <a:ea typeface="ＭＳ Ｐゴシック" charset="0"/>
              <a:cs typeface="ＭＳ Ｐゴシック" charset="0"/>
            </a:endParaRPr>
          </a:p>
          <a:p>
            <a:pPr eaLnBrk="1" hangingPunct="1">
              <a:lnSpc>
                <a:spcPct val="90000"/>
              </a:lnSpc>
            </a:pPr>
            <a:r>
              <a:rPr lang="en-US" sz="1400">
                <a:solidFill>
                  <a:srgbClr val="000000"/>
                </a:solidFill>
                <a:latin typeface="Times" charset="0"/>
                <a:ea typeface="ＭＳ Ｐゴシック" charset="0"/>
                <a:cs typeface="ＭＳ Ｐゴシック" charset="0"/>
              </a:rPr>
              <a:t>[1]   We use 50 Tonga-Fiji events recorded at the broadband TriNet array, southern California, to develop a pure path upper mantle shear velocity model across the Pacific. At the epicentral distances of 70°</a:t>
            </a:r>
            <a:r>
              <a:rPr lang="en-US" sz="1400">
                <a:solidFill>
                  <a:srgbClr val="000000"/>
                </a:solidFill>
                <a:latin typeface="Arial" charset="0"/>
                <a:ea typeface="ＭＳ Ｐゴシック" charset="0"/>
                <a:cs typeface="ＭＳ Ｐゴシック" charset="0"/>
              </a:rPr>
              <a:t>–</a:t>
            </a:r>
            <a:r>
              <a:rPr lang="en-US" sz="1400">
                <a:solidFill>
                  <a:srgbClr val="000000"/>
                </a:solidFill>
                <a:latin typeface="Times" charset="0"/>
                <a:ea typeface="ＭＳ Ｐゴシック" charset="0"/>
                <a:cs typeface="ＭＳ Ｐゴシック" charset="0"/>
              </a:rPr>
              <a:t>95°, multibounce S waves up t</a:t>
            </a:r>
            <a:r>
              <a:rPr lang="en-US" sz="1000">
                <a:solidFill>
                  <a:srgbClr val="000000"/>
                </a:solidFill>
                <a:latin typeface="Times" charset="0"/>
                <a:ea typeface="ＭＳ Ｐゴシック" charset="0"/>
                <a:cs typeface="ＭＳ Ｐゴシック" charset="0"/>
              </a:rPr>
              <a:t>o</a:t>
            </a:r>
            <a:r>
              <a:rPr lang="en-US" sz="1400">
                <a:solidFill>
                  <a:srgbClr val="000000"/>
                </a:solidFill>
                <a:latin typeface="Times" charset="0"/>
                <a:ea typeface="ＭＳ Ｐゴシック" charset="0"/>
                <a:cs typeface="ＭＳ Ｐゴシック" charset="0"/>
              </a:rPr>
              <a:t> S5 are observed, including their triplicated branches, which become particularly clear after stacking. Since these S wave multiples turn at various depths, simultaneously modeling their differential traveltimes and waveforms provides strong constraints on the radial velocity structure. We parameterize the velocity model according to a priori information from the previous oceanic models, so that we can take a grid search approach, to fully investigate possible interdependencies among the model parameters. We construct synthetics with a reflectivity code and study both the SH and SV components. By modeling the whole recordings from events at different depths, with different mechanisms, we are able to separate shallow low-velocity zone (LVZ) features from deeper structure. Our preferred model (PAC06) contains a fast lid</a:t>
            </a:r>
            <a:r>
              <a:rPr lang="en-US" sz="1000">
                <a:solidFill>
                  <a:srgbClr val="000000"/>
                </a:solidFill>
                <a:latin typeface="Times" charset="0"/>
                <a:ea typeface="ＭＳ Ｐゴシック" charset="0"/>
                <a:cs typeface="ＭＳ Ｐゴシック" charset="0"/>
              </a:rPr>
              <a:t> (</a:t>
            </a:r>
            <a:r>
              <a:rPr lang="en-US" sz="1400">
                <a:solidFill>
                  <a:srgbClr val="000000"/>
                </a:solidFill>
                <a:latin typeface="Times" charset="0"/>
                <a:ea typeface="ＭＳ Ｐゴシック" charset="0"/>
                <a:cs typeface="ＭＳ Ｐゴシック" charset="0"/>
              </a:rPr>
              <a:t>Vsh = 4.78 k</a:t>
            </a:r>
            <a:r>
              <a:rPr lang="en-US" sz="1000">
                <a:solidFill>
                  <a:srgbClr val="000000"/>
                </a:solidFill>
                <a:latin typeface="Times" charset="0"/>
                <a:ea typeface="ＭＳ Ｐゴシック" charset="0"/>
                <a:cs typeface="ＭＳ Ｐゴシック" charset="0"/>
              </a:rPr>
              <a:t>m </a:t>
            </a:r>
            <a:r>
              <a:rPr lang="en-US" sz="1400">
                <a:solidFill>
                  <a:srgbClr val="000000"/>
                </a:solidFill>
                <a:latin typeface="Times" charset="0"/>
                <a:ea typeface="ＭＳ Ｐゴシック" charset="0"/>
                <a:cs typeface="ＭＳ Ｐゴシック" charset="0"/>
              </a:rPr>
              <a:t>s−1</a:t>
            </a:r>
            <a:r>
              <a:rPr lang="en-US" sz="1000">
                <a:solidFill>
                  <a:srgbClr val="000000"/>
                </a:solidFill>
                <a:latin typeface="Times" charset="0"/>
                <a:ea typeface="ＭＳ Ｐゴシック" charset="0"/>
                <a:cs typeface="ＭＳ Ｐゴシック" charset="0"/>
              </a:rPr>
              <a:t>, </a:t>
            </a:r>
            <a:r>
              <a:rPr lang="en-US" sz="1400">
                <a:solidFill>
                  <a:srgbClr val="000000"/>
                </a:solidFill>
                <a:latin typeface="Times" charset="0"/>
                <a:ea typeface="ＭＳ Ｐゴシック" charset="0"/>
                <a:cs typeface="ＭＳ Ｐゴシック" charset="0"/>
              </a:rPr>
              <a:t>Vsv = 4.58 k</a:t>
            </a:r>
            <a:r>
              <a:rPr lang="en-US" sz="1000">
                <a:solidFill>
                  <a:srgbClr val="000000"/>
                </a:solidFill>
                <a:latin typeface="Times" charset="0"/>
                <a:ea typeface="ＭＳ Ｐゴシック" charset="0"/>
                <a:cs typeface="ＭＳ Ｐゴシック" charset="0"/>
              </a:rPr>
              <a:t>m </a:t>
            </a:r>
            <a:r>
              <a:rPr lang="en-US" sz="1400">
                <a:solidFill>
                  <a:srgbClr val="000000"/>
                </a:solidFill>
                <a:latin typeface="Times" charset="0"/>
                <a:ea typeface="ＭＳ Ｐゴシック" charset="0"/>
                <a:cs typeface="ＭＳ Ｐゴシック" charset="0"/>
              </a:rPr>
              <a:t>s−1) with a thickness of ~60 km. The underlying LVZ is prominent with the lowest velocitie</a:t>
            </a:r>
            <a:r>
              <a:rPr lang="en-US" sz="1000">
                <a:solidFill>
                  <a:srgbClr val="000000"/>
                </a:solidFill>
                <a:latin typeface="Times" charset="0"/>
                <a:ea typeface="ＭＳ Ｐゴシック" charset="0"/>
                <a:cs typeface="ＭＳ Ｐゴシック" charset="0"/>
              </a:rPr>
              <a:t>s </a:t>
            </a:r>
            <a:r>
              <a:rPr lang="en-US" sz="1400">
                <a:solidFill>
                  <a:srgbClr val="000000"/>
                </a:solidFill>
                <a:latin typeface="Times" charset="0"/>
                <a:ea typeface="ＭＳ Ｐゴシック" charset="0"/>
                <a:cs typeface="ＭＳ Ｐゴシック" charset="0"/>
              </a:rPr>
              <a:t>Vsh = 4.34 k</a:t>
            </a:r>
            <a:r>
              <a:rPr lang="en-US" sz="1000">
                <a:solidFill>
                  <a:srgbClr val="000000"/>
                </a:solidFill>
                <a:latin typeface="Times" charset="0"/>
                <a:ea typeface="ＭＳ Ｐゴシック" charset="0"/>
                <a:cs typeface="ＭＳ Ｐゴシック" charset="0"/>
              </a:rPr>
              <a:t>m </a:t>
            </a:r>
            <a:r>
              <a:rPr lang="en-US" sz="1400">
                <a:solidFill>
                  <a:srgbClr val="000000"/>
                </a:solidFill>
                <a:latin typeface="Times" charset="0"/>
                <a:ea typeface="ＭＳ Ｐゴシック" charset="0"/>
                <a:cs typeface="ＭＳ Ｐゴシック" charset="0"/>
              </a:rPr>
              <a:t>s−1, an</a:t>
            </a:r>
            <a:r>
              <a:rPr lang="en-US" sz="1000">
                <a:solidFill>
                  <a:srgbClr val="000000"/>
                </a:solidFill>
                <a:latin typeface="Times" charset="0"/>
                <a:ea typeface="ＭＳ Ｐゴシック" charset="0"/>
                <a:cs typeface="ＭＳ Ｐゴシック" charset="0"/>
              </a:rPr>
              <a:t>d </a:t>
            </a:r>
            <a:r>
              <a:rPr lang="en-US" sz="1400">
                <a:solidFill>
                  <a:srgbClr val="000000"/>
                </a:solidFill>
                <a:latin typeface="Times" charset="0"/>
                <a:ea typeface="ＭＳ Ｐゴシック" charset="0"/>
                <a:cs typeface="ＭＳ Ｐゴシック" charset="0"/>
              </a:rPr>
              <a:t>Vsv = 4.22 k</a:t>
            </a:r>
            <a:r>
              <a:rPr lang="en-US" sz="1000">
                <a:solidFill>
                  <a:srgbClr val="000000"/>
                </a:solidFill>
                <a:latin typeface="Times" charset="0"/>
                <a:ea typeface="ＭＳ Ｐゴシック" charset="0"/>
                <a:cs typeface="ＭＳ Ｐゴシック" charset="0"/>
              </a:rPr>
              <a:t>m </a:t>
            </a:r>
            <a:r>
              <a:rPr lang="en-US" sz="1400">
                <a:solidFill>
                  <a:srgbClr val="000000"/>
                </a:solidFill>
                <a:latin typeface="Times" charset="0"/>
                <a:ea typeface="ＭＳ Ｐゴシック" charset="0"/>
                <a:cs typeface="ＭＳ Ｐゴシック" charset="0"/>
              </a:rPr>
              <a:t>s−1 occurring at a depth of ~160 km. These velocities are below the estimates of solid-state LVZ, suggesting the presence of partial melt. The anisotropy</a:t>
            </a:r>
            <a:r>
              <a:rPr lang="en-US" sz="1000">
                <a:solidFill>
                  <a:srgbClr val="000000"/>
                </a:solidFill>
                <a:latin typeface="Times" charset="0"/>
                <a:ea typeface="ＭＳ Ｐゴシック" charset="0"/>
                <a:cs typeface="ＭＳ Ｐゴシック" charset="0"/>
              </a:rPr>
              <a:t> (</a:t>
            </a:r>
            <a:r>
              <a:rPr lang="en-US" sz="1400">
                <a:solidFill>
                  <a:srgbClr val="000000"/>
                </a:solidFill>
                <a:latin typeface="Times" charset="0"/>
                <a:ea typeface="ＭＳ Ｐゴシック" charset="0"/>
                <a:cs typeface="ＭＳ Ｐゴシック" charset="0"/>
              </a:rPr>
              <a:t>Vsv </a:t>
            </a:r>
            <a:r>
              <a:rPr lang="en-US" sz="1000">
                <a:solidFill>
                  <a:srgbClr val="000000"/>
                </a:solidFill>
                <a:latin typeface="Times" charset="0"/>
                <a:ea typeface="ＭＳ Ｐゴシック" charset="0"/>
                <a:cs typeface="ＭＳ Ｐゴシック" charset="0"/>
              </a:rPr>
              <a:t>&lt; </a:t>
            </a:r>
            <a:r>
              <a:rPr lang="en-US" sz="1400">
                <a:solidFill>
                  <a:srgbClr val="000000"/>
                </a:solidFill>
                <a:latin typeface="Times" charset="0"/>
                <a:ea typeface="ＭＳ Ｐゴシック" charset="0"/>
                <a:cs typeface="ＭＳ Ｐゴシック" charset="0"/>
              </a:rPr>
              <a:t>Vsh) of PAC06 extends to ~300 km depth, which is constrained b</a:t>
            </a:r>
            <a:r>
              <a:rPr lang="en-US" sz="1000">
                <a:solidFill>
                  <a:srgbClr val="000000"/>
                </a:solidFill>
                <a:latin typeface="Times" charset="0"/>
                <a:ea typeface="ＭＳ Ｐゴシック" charset="0"/>
                <a:cs typeface="ＭＳ Ｐゴシック" charset="0"/>
              </a:rPr>
              <a:t>y</a:t>
            </a:r>
            <a:r>
              <a:rPr lang="en-US" sz="1400">
                <a:solidFill>
                  <a:srgbClr val="000000"/>
                </a:solidFill>
                <a:latin typeface="Times" charset="0"/>
                <a:ea typeface="ＭＳ Ｐゴシック" charset="0"/>
                <a:cs typeface="ＭＳ Ｐゴシック" charset="0"/>
              </a:rPr>
              <a:t> S5 turning at this depth. Besides the 406 km and 651 km discontinuities, PAC06 also has a small (~1%) velocity jump at ~516 km. We consider these main features of PAC06 to be well determined, since PAC06 explains a large data set from various events. Therefore it is ideally suited for comparing with mineralogical mode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5734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4676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Text Box 5"/>
          <p:cNvSpPr txBox="1">
            <a:spLocks noChangeArrowheads="1"/>
          </p:cNvSpPr>
          <p:nvPr/>
        </p:nvSpPr>
        <p:spPr bwMode="auto">
          <a:xfrm>
            <a:off x="1203325" y="276225"/>
            <a:ext cx="1963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Shen &amp; Blum</a:t>
            </a:r>
          </a:p>
        </p:txBody>
      </p:sp>
      <p:sp>
        <p:nvSpPr>
          <p:cNvPr id="10246" name="Text Box 6"/>
          <p:cNvSpPr txBox="1">
            <a:spLocks noChangeArrowheads="1"/>
          </p:cNvSpPr>
          <p:nvPr/>
        </p:nvSpPr>
        <p:spPr bwMode="auto">
          <a:xfrm>
            <a:off x="6003925" y="3163888"/>
            <a:ext cx="27590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200" b="1">
                <a:solidFill>
                  <a:schemeClr val="hlink"/>
                </a:solidFill>
              </a:rPr>
              <a:t>Melt or eclogite?</a:t>
            </a:r>
            <a:endParaRPr lang="en-US" b="1"/>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150938" y="304800"/>
            <a:ext cx="7793037" cy="1371600"/>
          </a:xfrm>
        </p:spPr>
        <p:txBody>
          <a:bodyPr/>
          <a:lstStyle/>
          <a:p>
            <a:pPr eaLnBrk="1" hangingPunct="1"/>
            <a:r>
              <a:rPr lang="en-US" sz="2300">
                <a:latin typeface="Arial" charset="0"/>
                <a:ea typeface="ＭＳ Ｐゴシック" charset="0"/>
                <a:cs typeface="ＭＳ Ｐゴシック" charset="0"/>
              </a:rPr>
              <a:t>Low-velocity zone atop the 410-km</a:t>
            </a:r>
            <a:br>
              <a:rPr lang="en-US" sz="2300">
                <a:latin typeface="Arial" charset="0"/>
                <a:ea typeface="ＭＳ Ｐゴシック" charset="0"/>
                <a:cs typeface="ＭＳ Ｐゴシック" charset="0"/>
              </a:rPr>
            </a:br>
            <a:r>
              <a:rPr lang="en-US" sz="2300">
                <a:latin typeface="Arial" charset="0"/>
                <a:ea typeface="ＭＳ Ｐゴシック" charset="0"/>
                <a:cs typeface="ＭＳ Ｐゴシック" charset="0"/>
              </a:rPr>
              <a:t>seismic discontinuity in the</a:t>
            </a:r>
            <a:br>
              <a:rPr lang="en-US" sz="2300">
                <a:latin typeface="Arial" charset="0"/>
                <a:ea typeface="ＭＳ Ｐゴシック" charset="0"/>
                <a:cs typeface="ＭＳ Ｐゴシック" charset="0"/>
              </a:rPr>
            </a:br>
            <a:r>
              <a:rPr lang="en-US" sz="2300">
                <a:latin typeface="Arial" charset="0"/>
                <a:ea typeface="ＭＳ Ｐゴシック" charset="0"/>
                <a:cs typeface="ＭＳ Ｐゴシック" charset="0"/>
              </a:rPr>
              <a:t>northwestern United States</a:t>
            </a:r>
            <a:br>
              <a:rPr lang="en-US" sz="2300">
                <a:latin typeface="Arial" charset="0"/>
                <a:ea typeface="ＭＳ Ｐゴシック" charset="0"/>
                <a:cs typeface="ＭＳ Ｐゴシック" charset="0"/>
              </a:rPr>
            </a:br>
            <a:r>
              <a:rPr lang="en-US" sz="1300">
                <a:latin typeface="Arial" charset="0"/>
                <a:ea typeface="ＭＳ Ｐゴシック" charset="0"/>
                <a:cs typeface="ＭＳ Ｐゴシック" charset="0"/>
              </a:rPr>
              <a:t>Teh-Ru Alex Song, Don. V. Helmberger &amp; Stephen P. Grand</a:t>
            </a:r>
            <a:endParaRPr lang="en-US">
              <a:latin typeface="Arial" charset="0"/>
              <a:ea typeface="ＭＳ Ｐゴシック" charset="0"/>
              <a:cs typeface="ＭＳ Ｐゴシック" charset="0"/>
            </a:endParaRPr>
          </a:p>
        </p:txBody>
      </p:sp>
      <p:pic>
        <p:nvPicPr>
          <p:cNvPr id="819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066800" y="2438400"/>
            <a:ext cx="5715000" cy="35814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6842125" y="3849688"/>
            <a:ext cx="169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solidFill>
                  <a:schemeClr val="hlink"/>
                </a:solidFill>
              </a:rPr>
              <a:t>400-km</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ctrTitle"/>
          </p:nvPr>
        </p:nvSpPr>
        <p:spPr>
          <a:xfrm>
            <a:off x="685800" y="381000"/>
            <a:ext cx="7772400" cy="762000"/>
          </a:xfrm>
        </p:spPr>
        <p:txBody>
          <a:bodyPr/>
          <a:lstStyle/>
          <a:p>
            <a:pPr eaLnBrk="1" hangingPunct="1"/>
            <a:r>
              <a:rPr lang="en-US">
                <a:latin typeface="Arial" charset="0"/>
                <a:ea typeface="ＭＳ Ｐゴシック" charset="0"/>
                <a:cs typeface="ＭＳ Ｐゴシック" charset="0"/>
              </a:rPr>
              <a:t>Dueker</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pic>
        <p:nvPicPr>
          <p:cNvPr id="17411" name="Picture 3"/>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2133600" y="1371600"/>
            <a:ext cx="5791200" cy="42672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Low-Velocity Anomalies</a:t>
            </a:r>
          </a:p>
        </p:txBody>
      </p:sp>
      <p:pic>
        <p:nvPicPr>
          <p:cNvPr id="167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62150" y="1981200"/>
            <a:ext cx="5219700"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6553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235950"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5" name="Text Box 5"/>
          <p:cNvSpPr txBox="1">
            <a:spLocks noChangeArrowheads="1"/>
          </p:cNvSpPr>
          <p:nvPr/>
        </p:nvSpPr>
        <p:spPr bwMode="auto">
          <a:xfrm>
            <a:off x="6172200" y="838200"/>
            <a:ext cx="45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0000"/>
                </a:solidFill>
              </a:rPr>
              <a:t>O</a:t>
            </a:r>
          </a:p>
        </p:txBody>
      </p:sp>
      <p:sp>
        <p:nvSpPr>
          <p:cNvPr id="51206" name="Text Box 6"/>
          <p:cNvSpPr txBox="1">
            <a:spLocks noChangeArrowheads="1"/>
          </p:cNvSpPr>
          <p:nvPr/>
        </p:nvSpPr>
        <p:spPr bwMode="auto">
          <a:xfrm>
            <a:off x="4800600" y="838200"/>
            <a:ext cx="1143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FF0000"/>
                </a:solidFill>
              </a:rPr>
              <a:t>MORB</a:t>
            </a:r>
            <a:endParaRPr lang="en-US"/>
          </a:p>
        </p:txBody>
      </p:sp>
      <p:sp>
        <p:nvSpPr>
          <p:cNvPr id="51207" name="Text Box 7"/>
          <p:cNvSpPr txBox="1">
            <a:spLocks noChangeArrowheads="1"/>
          </p:cNvSpPr>
          <p:nvPr/>
        </p:nvSpPr>
        <p:spPr bwMode="auto">
          <a:xfrm>
            <a:off x="7162800" y="1295400"/>
            <a:ext cx="30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0000FF"/>
                </a:solidFill>
              </a:rPr>
              <a:t>X</a:t>
            </a:r>
          </a:p>
        </p:txBody>
      </p:sp>
      <p:sp>
        <p:nvSpPr>
          <p:cNvPr id="51208" name="Text Box 8"/>
          <p:cNvSpPr txBox="1">
            <a:spLocks noChangeArrowheads="1"/>
          </p:cNvSpPr>
          <p:nvPr/>
        </p:nvSpPr>
        <p:spPr bwMode="auto">
          <a:xfrm>
            <a:off x="7543800" y="1295400"/>
            <a:ext cx="762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solidFill>
                  <a:srgbClr val="0000FF"/>
                </a:solidFill>
              </a:rPr>
              <a:t>OIB</a:t>
            </a:r>
            <a:endParaRPr lang="en-US"/>
          </a:p>
        </p:txBody>
      </p:sp>
      <p:sp>
        <p:nvSpPr>
          <p:cNvPr id="51209" name="Text Box 9"/>
          <p:cNvSpPr txBox="1">
            <a:spLocks noChangeArrowheads="1"/>
          </p:cNvSpPr>
          <p:nvPr/>
        </p:nvSpPr>
        <p:spPr bwMode="auto">
          <a:xfrm>
            <a:off x="7086600" y="47244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CMB</a:t>
            </a:r>
          </a:p>
        </p:txBody>
      </p:sp>
      <p:sp>
        <p:nvSpPr>
          <p:cNvPr id="51210" name="Text Box 10"/>
          <p:cNvSpPr txBox="1">
            <a:spLocks noChangeArrowheads="1"/>
          </p:cNvSpPr>
          <p:nvPr/>
        </p:nvSpPr>
        <p:spPr bwMode="auto">
          <a:xfrm>
            <a:off x="1676400" y="1447800"/>
            <a:ext cx="4038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700">
                <a:latin typeface="Abadi MT Condensed Light" charset="0"/>
              </a:rPr>
              <a:t>Amount &amp; depth of melting depends on CO2, H2O, fertility</a:t>
            </a:r>
            <a:endParaRPr lang="en-US">
              <a:latin typeface="Abadi MT Condensed Extra Bold"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0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51206" grpId="0"/>
      <p:bldP spid="51207" grpId="0"/>
      <p:bldP spid="51208" grpId="0"/>
      <p:bldP spid="51209" grpId="0"/>
      <p:bldP spid="512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57275" y="609600"/>
            <a:ext cx="7027863" cy="54864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4"/>
          <p:cNvGraphicFramePr>
            <a:graphicFrameLocks noChangeAspect="1"/>
          </p:cNvGraphicFramePr>
          <p:nvPr/>
        </p:nvGraphicFramePr>
        <p:xfrm>
          <a:off x="609600" y="488950"/>
          <a:ext cx="7102475" cy="5270500"/>
        </p:xfrm>
        <a:graphic>
          <a:graphicData uri="http://schemas.openxmlformats.org/presentationml/2006/ole">
            <mc:AlternateContent xmlns:mc="http://schemas.openxmlformats.org/markup-compatibility/2006">
              <mc:Choice xmlns:v="urn:schemas-microsoft-com:vml" Requires="v">
                <p:oleObj spid="_x0000_s69650" name="Worksheet" r:id="rId4" imgW="6273800" imgH="4660900" progId="Excel.Sheet.8">
                  <p:embed/>
                </p:oleObj>
              </mc:Choice>
              <mc:Fallback>
                <p:oleObj name="Worksheet" r:id="rId4" imgW="6273800" imgH="466090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88950"/>
                        <a:ext cx="710247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8686800" cy="60960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139700"/>
            <a:ext cx="4140200" cy="4267200"/>
          </a:xfrm>
          <a:prstGeom prst="rect">
            <a:avLst/>
          </a:prstGeom>
        </p:spPr>
      </p:pic>
      <p:pic>
        <p:nvPicPr>
          <p:cNvPr id="3" name="Picture 2"/>
          <p:cNvPicPr>
            <a:picLocks noChangeAspect="1"/>
          </p:cNvPicPr>
          <p:nvPr/>
        </p:nvPicPr>
        <p:blipFill>
          <a:blip r:embed="rId4"/>
          <a:stretch>
            <a:fillRect/>
          </a:stretch>
        </p:blipFill>
        <p:spPr>
          <a:xfrm>
            <a:off x="279400" y="4406900"/>
            <a:ext cx="4229100" cy="2311400"/>
          </a:xfrm>
          <a:prstGeom prst="rect">
            <a:avLst/>
          </a:prstGeom>
        </p:spPr>
      </p:pic>
      <p:pic>
        <p:nvPicPr>
          <p:cNvPr id="4" name="Picture 3"/>
          <p:cNvPicPr>
            <a:picLocks noChangeAspect="1"/>
          </p:cNvPicPr>
          <p:nvPr/>
        </p:nvPicPr>
        <p:blipFill>
          <a:blip r:embed="rId5"/>
          <a:stretch>
            <a:fillRect/>
          </a:stretch>
        </p:blipFill>
        <p:spPr>
          <a:xfrm>
            <a:off x="4572000" y="0"/>
            <a:ext cx="4267200" cy="4406900"/>
          </a:xfrm>
          <a:prstGeom prst="rect">
            <a:avLst/>
          </a:prstGeom>
        </p:spPr>
      </p:pic>
      <p:sp>
        <p:nvSpPr>
          <p:cNvPr id="5" name="Rectangle 4"/>
          <p:cNvSpPr/>
          <p:nvPr/>
        </p:nvSpPr>
        <p:spPr>
          <a:xfrm>
            <a:off x="4940300" y="4838700"/>
            <a:ext cx="3797300" cy="17145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83300" y="5524500"/>
            <a:ext cx="812800" cy="381000"/>
          </a:xfrm>
          <a:prstGeom prst="rect">
            <a:avLst/>
          </a:prstGeom>
          <a:noFill/>
        </p:spPr>
        <p:txBody>
          <a:bodyPr wrap="square" rtlCol="0">
            <a:spAutoFit/>
          </a:bodyPr>
          <a:lstStyle/>
          <a:p>
            <a:r>
              <a:rPr lang="en-US" dirty="0" smtClean="0"/>
              <a:t>DMM</a:t>
            </a:r>
            <a:endParaRPr lang="en-US" dirty="0"/>
          </a:p>
        </p:txBody>
      </p:sp>
      <p:sp>
        <p:nvSpPr>
          <p:cNvPr id="7" name="TextBox 6"/>
          <p:cNvSpPr txBox="1"/>
          <p:nvPr/>
        </p:nvSpPr>
        <p:spPr>
          <a:xfrm>
            <a:off x="6083300" y="6235700"/>
            <a:ext cx="685800" cy="369332"/>
          </a:xfrm>
          <a:prstGeom prst="rect">
            <a:avLst/>
          </a:prstGeom>
          <a:noFill/>
        </p:spPr>
        <p:txBody>
          <a:bodyPr wrap="square" rtlCol="0">
            <a:spAutoFit/>
          </a:bodyPr>
          <a:lstStyle/>
          <a:p>
            <a:r>
              <a:rPr lang="en-US" dirty="0" smtClean="0"/>
              <a:t>BAM</a:t>
            </a:r>
            <a:endParaRPr lang="en-US" dirty="0"/>
          </a:p>
        </p:txBody>
      </p:sp>
      <p:sp>
        <p:nvSpPr>
          <p:cNvPr id="8" name="TextBox 7"/>
          <p:cNvSpPr txBox="1"/>
          <p:nvPr/>
        </p:nvSpPr>
        <p:spPr>
          <a:xfrm>
            <a:off x="6083300" y="4902200"/>
            <a:ext cx="990600" cy="381000"/>
          </a:xfrm>
          <a:prstGeom prst="rect">
            <a:avLst/>
          </a:prstGeom>
          <a:noFill/>
        </p:spPr>
        <p:txBody>
          <a:bodyPr wrap="square" rtlCol="0">
            <a:spAutoFit/>
          </a:bodyPr>
          <a:lstStyle/>
          <a:p>
            <a:r>
              <a:rPr lang="en-US" dirty="0" smtClean="0"/>
              <a:t>LLAMA</a:t>
            </a:r>
            <a:endParaRPr lang="en-US" dirty="0"/>
          </a:p>
        </p:txBody>
      </p:sp>
      <p:sp>
        <p:nvSpPr>
          <p:cNvPr id="9" name="TextBox 8"/>
          <p:cNvSpPr txBox="1"/>
          <p:nvPr/>
        </p:nvSpPr>
        <p:spPr>
          <a:xfrm>
            <a:off x="7289800" y="4483100"/>
            <a:ext cx="1549400" cy="369332"/>
          </a:xfrm>
          <a:prstGeom prst="rect">
            <a:avLst/>
          </a:prstGeom>
          <a:noFill/>
        </p:spPr>
        <p:txBody>
          <a:bodyPr wrap="square" rtlCol="0">
            <a:spAutoFit/>
          </a:bodyPr>
          <a:lstStyle/>
          <a:p>
            <a:r>
              <a:rPr lang="en-US" dirty="0" smtClean="0"/>
              <a:t>OIB      MORB</a:t>
            </a:r>
            <a:endParaRPr lang="en-US" dirty="0"/>
          </a:p>
        </p:txBody>
      </p:sp>
      <p:cxnSp>
        <p:nvCxnSpPr>
          <p:cNvPr id="11" name="Straight Arrow Connector 10"/>
          <p:cNvCxnSpPr/>
          <p:nvPr/>
        </p:nvCxnSpPr>
        <p:spPr>
          <a:xfrm flipV="1">
            <a:off x="7505700" y="4852432"/>
            <a:ext cx="12700" cy="31646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8331200" y="4852432"/>
            <a:ext cx="12700" cy="83716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29200" y="5524500"/>
            <a:ext cx="660400" cy="381000"/>
          </a:xfrm>
          <a:prstGeom prst="rect">
            <a:avLst/>
          </a:prstGeom>
          <a:noFill/>
        </p:spPr>
        <p:txBody>
          <a:bodyPr wrap="square" rtlCol="0">
            <a:spAutoFit/>
          </a:bodyPr>
          <a:lstStyle/>
          <a:p>
            <a:r>
              <a:rPr lang="en-US" dirty="0" smtClean="0"/>
              <a:t>TZ</a:t>
            </a:r>
            <a:endParaRPr lang="en-US" dirty="0"/>
          </a:p>
        </p:txBody>
      </p:sp>
    </p:spTree>
    <p:extLst>
      <p:ext uri="{BB962C8B-B14F-4D97-AF65-F5344CB8AC3E}">
        <p14:creationId xmlns:p14="http://schemas.microsoft.com/office/powerpoint/2010/main" val="23220994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ECLOGITE ENGINE</a:t>
            </a:r>
          </a:p>
        </p:txBody>
      </p:sp>
      <p:sp>
        <p:nvSpPr>
          <p:cNvPr id="73730" name="Rectangle 3"/>
          <p:cNvSpPr>
            <a:spLocks noGrp="1" noChangeArrowheads="1"/>
          </p:cNvSpPr>
          <p:nvPr>
            <p:ph type="body" sz="half" idx="1"/>
          </p:nvPr>
        </p:nvSpPr>
        <p:spPr/>
        <p:txBody>
          <a:bodyPr/>
          <a:lstStyle/>
          <a:p>
            <a:pPr eaLnBrk="1" hangingPunct="1"/>
            <a:r>
              <a:rPr lang="en-US" sz="2800">
                <a:latin typeface="Arial" charset="0"/>
                <a:ea typeface="ＭＳ Ｐゴシック" charset="0"/>
                <a:cs typeface="ＭＳ Ｐゴシック" charset="0"/>
              </a:rPr>
              <a:t>Basalt+pressure</a:t>
            </a:r>
          </a:p>
          <a:p>
            <a:pPr eaLnBrk="1" hangingPunct="1"/>
            <a:r>
              <a:rPr lang="en-US" sz="2800">
                <a:latin typeface="Arial" charset="0"/>
                <a:ea typeface="ＭＳ Ｐゴシック" charset="0"/>
                <a:cs typeface="ＭＳ Ｐゴシック" charset="0"/>
              </a:rPr>
              <a:t>Eclogite</a:t>
            </a:r>
          </a:p>
          <a:p>
            <a:pPr eaLnBrk="1" hangingPunct="1"/>
            <a:r>
              <a:rPr lang="en-US" sz="2800">
                <a:latin typeface="Arial" charset="0"/>
                <a:ea typeface="ＭＳ Ｐゴシック" charset="0"/>
                <a:cs typeface="ＭＳ Ｐゴシック" charset="0"/>
              </a:rPr>
              <a:t>Down stroke</a:t>
            </a:r>
          </a:p>
          <a:p>
            <a:pPr eaLnBrk="1" hangingPunct="1"/>
            <a:r>
              <a:rPr lang="en-US" sz="2800">
                <a:latin typeface="Arial" charset="0"/>
                <a:ea typeface="ＭＳ Ｐゴシック" charset="0"/>
                <a:cs typeface="ＭＳ Ｐゴシック" charset="0"/>
              </a:rPr>
              <a:t>Heating+melting</a:t>
            </a:r>
          </a:p>
          <a:p>
            <a:pPr eaLnBrk="1" hangingPunct="1"/>
            <a:r>
              <a:rPr lang="en-US" sz="2800">
                <a:latin typeface="Arial" charset="0"/>
                <a:ea typeface="ＭＳ Ｐゴシック" charset="0"/>
                <a:cs typeface="ＭＳ Ｐゴシック" charset="0"/>
              </a:rPr>
              <a:t>Expansion</a:t>
            </a:r>
          </a:p>
          <a:p>
            <a:pPr eaLnBrk="1" hangingPunct="1"/>
            <a:r>
              <a:rPr lang="en-US" sz="2800">
                <a:latin typeface="Arial" charset="0"/>
                <a:ea typeface="ＭＳ Ｐゴシック" charset="0"/>
                <a:cs typeface="ＭＳ Ｐゴシック" charset="0"/>
              </a:rPr>
              <a:t>Rising</a:t>
            </a:r>
          </a:p>
          <a:p>
            <a:pPr eaLnBrk="1" hangingPunct="1"/>
            <a:r>
              <a:rPr lang="en-US" sz="2800">
                <a:latin typeface="Arial" charset="0"/>
                <a:ea typeface="ＭＳ Ｐゴシック" charset="0"/>
                <a:cs typeface="ＭＳ Ｐゴシック" charset="0"/>
              </a:rPr>
              <a:t>volcanism</a:t>
            </a:r>
          </a:p>
        </p:txBody>
      </p:sp>
      <p:sp>
        <p:nvSpPr>
          <p:cNvPr id="73731" name="Rectangle 4"/>
          <p:cNvSpPr>
            <a:spLocks noGrp="1" noChangeArrowheads="1"/>
          </p:cNvSpPr>
          <p:nvPr>
            <p:ph sz="quarter" idx="2"/>
          </p:nvPr>
        </p:nvSpPr>
        <p:spPr/>
        <p:txBody>
          <a:bodyPr/>
          <a:lstStyle/>
          <a:p>
            <a:pPr eaLnBrk="1" hangingPunct="1"/>
            <a:r>
              <a:rPr lang="en-US" sz="2400">
                <a:latin typeface="Arial" charset="0"/>
                <a:ea typeface="ＭＳ Ｐゴシック" charset="0"/>
                <a:cs typeface="ＭＳ Ｐゴシック" charset="0"/>
              </a:rPr>
              <a:t>Blob gains heat from mantle, delivers it to surface</a:t>
            </a:r>
          </a:p>
        </p:txBody>
      </p:sp>
      <p:pic>
        <p:nvPicPr>
          <p:cNvPr id="61445"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67263" y="4114800"/>
            <a:ext cx="3571875" cy="19812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9" name="Object 4"/>
          <p:cNvGraphicFramePr>
            <a:graphicFrameLocks noChangeAspect="1"/>
          </p:cNvGraphicFramePr>
          <p:nvPr/>
        </p:nvGraphicFramePr>
        <p:xfrm>
          <a:off x="609600" y="457200"/>
          <a:ext cx="8077200" cy="5715000"/>
        </p:xfrm>
        <a:graphic>
          <a:graphicData uri="http://schemas.openxmlformats.org/presentationml/2006/ole">
            <mc:AlternateContent xmlns:mc="http://schemas.openxmlformats.org/markup-compatibility/2006">
              <mc:Choice xmlns:v="urn:schemas-microsoft-com:vml" Requires="v">
                <p:oleObj spid="_x0000_s22546" name="Document" r:id="rId4" imgW="5486400" imgH="4051300" progId="Word.Document.8">
                  <p:embed/>
                </p:oleObj>
              </mc:Choice>
              <mc:Fallback>
                <p:oleObj name="Document" r:id="rId4" imgW="5486400" imgH="405130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57200"/>
                        <a:ext cx="8077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2286000"/>
            <a:ext cx="7772400" cy="1143000"/>
          </a:xfrm>
        </p:spPr>
        <p:txBody>
          <a:bodyPr/>
          <a:lstStyle/>
          <a:p>
            <a:endParaRPr lang="en-US"/>
          </a:p>
        </p:txBody>
      </p:sp>
      <p:sp>
        <p:nvSpPr>
          <p:cNvPr id="39939" name="Rectangle 3"/>
          <p:cNvSpPr>
            <a:spLocks noGrp="1" noChangeArrowheads="1"/>
          </p:cNvSpPr>
          <p:nvPr>
            <p:ph type="subTitle" idx="1"/>
          </p:nvPr>
        </p:nvSpPr>
        <p:spPr/>
        <p:txBody>
          <a:bodyPr/>
          <a:lstStyle/>
          <a:p>
            <a:endParaRPr lang="en-US"/>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6774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Text Box 5"/>
          <p:cNvSpPr txBox="1">
            <a:spLocks noChangeArrowheads="1"/>
          </p:cNvSpPr>
          <p:nvPr/>
        </p:nvSpPr>
        <p:spPr bwMode="auto">
          <a:xfrm>
            <a:off x="5029200" y="6324600"/>
            <a:ext cx="411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t>Ringwood &amp; Green</a:t>
            </a:r>
          </a:p>
        </p:txBody>
      </p:sp>
      <p:sp>
        <p:nvSpPr>
          <p:cNvPr id="39942" name="Text Box 6"/>
          <p:cNvSpPr txBox="1">
            <a:spLocks noChangeArrowheads="1"/>
          </p:cNvSpPr>
          <p:nvPr/>
        </p:nvSpPr>
        <p:spPr bwMode="auto">
          <a:xfrm>
            <a:off x="3276600" y="3657600"/>
            <a:ext cx="335280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800" dirty="0">
                <a:solidFill>
                  <a:srgbClr val="FF0000"/>
                </a:solidFill>
              </a:rPr>
              <a:t>Fertile blobs</a:t>
            </a:r>
            <a:endParaRPr lang="en-US" sz="2800" dirty="0"/>
          </a:p>
        </p:txBody>
      </p:sp>
      <p:sp>
        <p:nvSpPr>
          <p:cNvPr id="39943" name="Text Box 7"/>
          <p:cNvSpPr txBox="1">
            <a:spLocks noChangeArrowheads="1"/>
          </p:cNvSpPr>
          <p:nvPr/>
        </p:nvSpPr>
        <p:spPr bwMode="auto">
          <a:xfrm>
            <a:off x="4301369" y="4267200"/>
            <a:ext cx="2819400" cy="457200"/>
          </a:xfrm>
          <a:prstGeom prst="rect">
            <a:avLst/>
          </a:prstGeom>
          <a:solidFill>
            <a:schemeClr val="bg1"/>
          </a:solidFill>
          <a:ln>
            <a:noFill/>
          </a:ln>
          <a:extLst/>
        </p:spPr>
        <p:txBody>
          <a:bodyPr>
            <a:spAutoFit/>
          </a:bodyPr>
          <a:lstStyle/>
          <a:p>
            <a:pPr>
              <a:spcBef>
                <a:spcPct val="50000"/>
              </a:spcBef>
            </a:pPr>
            <a:r>
              <a:rPr lang="en-US" sz="2400" dirty="0">
                <a:solidFill>
                  <a:srgbClr val="FF0000"/>
                </a:solidFill>
              </a:rPr>
              <a:t>Not plume tails</a:t>
            </a:r>
            <a:endParaRPr lang="en-US" sz="2400" dirty="0"/>
          </a:p>
        </p:txBody>
      </p:sp>
      <p:sp>
        <p:nvSpPr>
          <p:cNvPr id="2" name="TextBox 1"/>
          <p:cNvSpPr txBox="1"/>
          <p:nvPr/>
        </p:nvSpPr>
        <p:spPr>
          <a:xfrm>
            <a:off x="7430526" y="4978346"/>
            <a:ext cx="2246874" cy="461665"/>
          </a:xfrm>
          <a:prstGeom prst="rect">
            <a:avLst/>
          </a:prstGeom>
          <a:noFill/>
        </p:spPr>
        <p:txBody>
          <a:bodyPr wrap="square" rtlCol="0">
            <a:spAutoFit/>
          </a:bodyPr>
          <a:lstStyle/>
          <a:p>
            <a:r>
              <a:rPr lang="en-US" sz="2400" dirty="0" smtClean="0">
                <a:solidFill>
                  <a:srgbClr val="3366FF"/>
                </a:solidFill>
              </a:rPr>
              <a:t>PASSIVE</a:t>
            </a:r>
            <a:endParaRPr lang="en-US" sz="2400" dirty="0">
              <a:solidFill>
                <a:srgbClr val="3366FF"/>
              </a:solidFill>
            </a:endParaRPr>
          </a:p>
        </p:txBody>
      </p:sp>
      <p:sp>
        <p:nvSpPr>
          <p:cNvPr id="3" name="TextBox 2"/>
          <p:cNvSpPr txBox="1"/>
          <p:nvPr/>
        </p:nvSpPr>
        <p:spPr>
          <a:xfrm>
            <a:off x="277366" y="4978346"/>
            <a:ext cx="4160511" cy="461665"/>
          </a:xfrm>
          <a:prstGeom prst="rect">
            <a:avLst/>
          </a:prstGeom>
          <a:noFill/>
        </p:spPr>
        <p:txBody>
          <a:bodyPr wrap="square" rtlCol="0">
            <a:spAutoFit/>
          </a:bodyPr>
          <a:lstStyle/>
          <a:p>
            <a:r>
              <a:rPr lang="en-US" sz="2400" dirty="0" smtClean="0">
                <a:solidFill>
                  <a:srgbClr val="0000FF"/>
                </a:solidFill>
              </a:rPr>
              <a:t>Narrow active cold </a:t>
            </a:r>
            <a:r>
              <a:rPr lang="en-US" sz="2400" dirty="0" err="1" smtClean="0">
                <a:solidFill>
                  <a:srgbClr val="0000FF"/>
                </a:solidFill>
              </a:rPr>
              <a:t>downwelling</a:t>
            </a:r>
            <a:endParaRPr lang="en-US" sz="2400" dirty="0">
              <a:solidFill>
                <a:srgbClr val="0000FF"/>
              </a:solidFill>
            </a:endParaRPr>
          </a:p>
        </p:txBody>
      </p:sp>
    </p:spTree>
    <p:extLst>
      <p:ext uri="{BB962C8B-B14F-4D97-AF65-F5344CB8AC3E}">
        <p14:creationId xmlns:p14="http://schemas.microsoft.com/office/powerpoint/2010/main" val="223847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dissolve">
                                      <p:cBhvr>
                                        <p:cTn id="7" dur="1000"/>
                                        <p:tgtEl>
                                          <p:spTgt spid="39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 calcmode="lin" valueType="num">
                                      <p:cBhvr additive="base">
                                        <p:cTn id="12" dur="1000" fill="hold"/>
                                        <p:tgtEl>
                                          <p:spTgt spid="39943"/>
                                        </p:tgtEl>
                                        <p:attrNameLst>
                                          <p:attrName>ppt_x</p:attrName>
                                        </p:attrNameLst>
                                      </p:cBhvr>
                                      <p:tavLst>
                                        <p:tav tm="0">
                                          <p:val>
                                            <p:strVal val="0-#ppt_w/2"/>
                                          </p:val>
                                        </p:tav>
                                        <p:tav tm="100000">
                                          <p:val>
                                            <p:strVal val="#ppt_x"/>
                                          </p:val>
                                        </p:tav>
                                      </p:tavLst>
                                    </p:anim>
                                    <p:anim calcmode="lin" valueType="num">
                                      <p:cBhvr additive="base">
                                        <p:cTn id="13" dur="1000" fill="hold"/>
                                        <p:tgtEl>
                                          <p:spTgt spid="399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Coutier et al. 2007</a:t>
            </a:r>
          </a:p>
        </p:txBody>
      </p:sp>
      <p:pic>
        <p:nvPicPr>
          <p:cNvPr id="2458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981200"/>
            <a:ext cx="5637213"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Line 6"/>
          <p:cNvSpPr>
            <a:spLocks noChangeShapeType="1"/>
          </p:cNvSpPr>
          <p:nvPr/>
        </p:nvSpPr>
        <p:spPr bwMode="auto">
          <a:xfrm>
            <a:off x="7086600" y="3733800"/>
            <a:ext cx="0" cy="228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0" name="Text Box 7"/>
          <p:cNvSpPr txBox="1">
            <a:spLocks noChangeArrowheads="1"/>
          </p:cNvSpPr>
          <p:nvPr/>
        </p:nvSpPr>
        <p:spPr bwMode="auto">
          <a:xfrm>
            <a:off x="7391400" y="3581400"/>
            <a:ext cx="129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p>
        </p:txBody>
      </p:sp>
      <p:sp>
        <p:nvSpPr>
          <p:cNvPr id="75781" name="Text Box 8"/>
          <p:cNvSpPr txBox="1">
            <a:spLocks noChangeArrowheads="1"/>
          </p:cNvSpPr>
          <p:nvPr/>
        </p:nvSpPr>
        <p:spPr bwMode="auto">
          <a:xfrm>
            <a:off x="7391400" y="3657600"/>
            <a:ext cx="83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P&amp;G</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Deuss</a:t>
            </a:r>
          </a:p>
        </p:txBody>
      </p:sp>
      <p:pic>
        <p:nvPicPr>
          <p:cNvPr id="77826" name="Picture 4" descr="TZ-S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31875" y="1981200"/>
            <a:ext cx="7080250" cy="41148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09600" y="609600"/>
            <a:ext cx="8077200" cy="1676400"/>
          </a:xfrm>
        </p:spPr>
        <p:txBody>
          <a:bodyPr/>
          <a:lstStyle/>
          <a:p>
            <a:pPr eaLnBrk="1" hangingPunct="1"/>
            <a:r>
              <a:rPr lang="en-GB" sz="1400">
                <a:solidFill>
                  <a:schemeClr val="tx1"/>
                </a:solidFill>
                <a:latin typeface="Arial" charset="0"/>
                <a:ea typeface="ＭＳ Ｐゴシック" charset="0"/>
                <a:cs typeface="ＭＳ Ｐゴシック" charset="0"/>
              </a:rPr>
              <a:t>Of hotspots with possibly deep origin (Courtillot et al. 2003, Montelli et al. 2004)</a:t>
            </a:r>
            <a:br>
              <a:rPr lang="en-GB" sz="1400">
                <a:solidFill>
                  <a:schemeClr val="tx1"/>
                </a:solidFill>
                <a:latin typeface="Arial" charset="0"/>
                <a:ea typeface="ＭＳ Ｐゴシック" charset="0"/>
                <a:cs typeface="ＭＳ Ｐゴシック" charset="0"/>
              </a:rPr>
            </a:br>
            <a:r>
              <a:rPr lang="en-GB" sz="1400">
                <a:solidFill>
                  <a:schemeClr val="tx1"/>
                </a:solidFill>
                <a:latin typeface="Arial" charset="0"/>
                <a:ea typeface="ＭＳ Ｐゴシック" charset="0"/>
                <a:cs typeface="ＭＳ Ｐゴシック" charset="0"/>
              </a:rPr>
              <a:t>only Afar, Ascension and Tristan have thinner TZ than average.</a:t>
            </a:r>
            <a:br>
              <a:rPr lang="en-GB" sz="1400">
                <a:solidFill>
                  <a:schemeClr val="tx1"/>
                </a:solidFill>
                <a:latin typeface="Arial" charset="0"/>
                <a:ea typeface="ＭＳ Ｐゴシック" charset="0"/>
                <a:cs typeface="ＭＳ Ｐゴシック" charset="0"/>
              </a:rPr>
            </a:br>
            <a:r>
              <a:rPr lang="en-GB" sz="1400">
                <a:solidFill>
                  <a:schemeClr val="tx1"/>
                </a:solidFill>
                <a:latin typeface="Arial" charset="0"/>
                <a:ea typeface="ＭＳ Ｐゴシック" charset="0"/>
                <a:cs typeface="ＭＳ Ｐゴシック" charset="0"/>
              </a:rPr>
              <a:t>Azores, Hawaii and  Reunion have thicker TZ</a:t>
            </a:r>
            <a:br>
              <a:rPr lang="en-GB" sz="1400">
                <a:solidFill>
                  <a:schemeClr val="tx1"/>
                </a:solidFill>
                <a:latin typeface="Arial" charset="0"/>
                <a:ea typeface="ＭＳ Ｐゴシック" charset="0"/>
                <a:cs typeface="ＭＳ Ｐゴシック" charset="0"/>
              </a:rPr>
            </a:br>
            <a:r>
              <a:rPr lang="en-GB" sz="1400">
                <a:solidFill>
                  <a:schemeClr val="tx1"/>
                </a:solidFill>
                <a:latin typeface="Arial" charset="0"/>
                <a:ea typeface="ＭＳ Ｐゴシック" charset="0"/>
                <a:cs typeface="ＭＳ Ｐゴシック" charset="0"/>
              </a:rPr>
              <a:t>  than average</a:t>
            </a:r>
            <a:br>
              <a:rPr lang="en-GB" sz="1400">
                <a:solidFill>
                  <a:schemeClr val="tx1"/>
                </a:solidFill>
                <a:latin typeface="Arial" charset="0"/>
                <a:ea typeface="ＭＳ Ｐゴシック" charset="0"/>
                <a:cs typeface="ＭＳ Ｐゴシック" charset="0"/>
              </a:rPr>
            </a:br>
            <a:endParaRPr lang="en-US" sz="2400">
              <a:solidFill>
                <a:schemeClr val="tx1"/>
              </a:solidFill>
              <a:latin typeface="Arial" charset="0"/>
              <a:ea typeface="ＭＳ Ｐゴシック" charset="0"/>
              <a:cs typeface="ＭＳ Ｐゴシック" charset="0"/>
            </a:endParaRPr>
          </a:p>
        </p:txBody>
      </p:sp>
      <p:pic>
        <p:nvPicPr>
          <p:cNvPr id="78850" name="Picture 4" descr="wiggle-plu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667000"/>
            <a:ext cx="5562600" cy="36576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79874" name="Rectangle 3"/>
          <p:cNvSpPr>
            <a:spLocks noGrp="1" noChangeArrowheads="1"/>
          </p:cNvSpPr>
          <p:nvPr>
            <p:ph type="body" idx="1"/>
          </p:nvPr>
        </p:nvSpPr>
        <p:spPr>
          <a:xfrm>
            <a:off x="685800" y="1981200"/>
            <a:ext cx="8077200" cy="4114800"/>
          </a:xfrm>
        </p:spPr>
        <p:txBody>
          <a:bodyPr/>
          <a:lstStyle/>
          <a:p>
            <a:pPr eaLnBrk="1" hangingPunct="1"/>
            <a:r>
              <a:rPr lang="en-US" dirty="0">
                <a:latin typeface="Arial" charset="0"/>
                <a:ea typeface="ＭＳ Ｐゴシック" charset="0"/>
                <a:cs typeface="ＭＳ Ｐゴシック" charset="0"/>
              </a:rPr>
              <a:t>There is some indication that the 650 is deeper when influenced by slabs</a:t>
            </a:r>
          </a:p>
          <a:p>
            <a:pPr eaLnBrk="1" hangingPunct="1"/>
            <a:r>
              <a:rPr lang="en-US" dirty="0">
                <a:latin typeface="Arial" charset="0"/>
                <a:ea typeface="ＭＳ Ｐゴシック" charset="0"/>
                <a:cs typeface="ＭＳ Ｐゴシック" charset="0"/>
              </a:rPr>
              <a:t>There is no suggestion of thin TZ above the lower mantle </a:t>
            </a:r>
            <a:r>
              <a:rPr lang="ja-JP" altLang="en-US" dirty="0">
                <a:latin typeface="Arial" charset="0"/>
                <a:ea typeface="ＭＳ Ｐゴシック" charset="0"/>
                <a:cs typeface="ＭＳ Ｐゴシック" charset="0"/>
              </a:rPr>
              <a:t>“</a:t>
            </a:r>
            <a:r>
              <a:rPr lang="en-US" altLang="ja-JP" dirty="0" err="1">
                <a:latin typeface="Arial" charset="0"/>
                <a:ea typeface="ＭＳ Ｐゴシック" charset="0"/>
                <a:cs typeface="ＭＳ Ｐゴシック" charset="0"/>
              </a:rPr>
              <a:t>superplumes</a:t>
            </a:r>
            <a:r>
              <a:rPr lang="ja-JP" altLang="en-US" dirty="0">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410 and 650 depths are uncorrelated</a:t>
            </a:r>
          </a:p>
          <a:p>
            <a:pPr eaLnBrk="1" hangingPunct="1"/>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Hotspots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and </a:t>
            </a:r>
            <a:r>
              <a:rPr lang="en-US" altLang="ja-JP" dirty="0" smtClean="0">
                <a:latin typeface="Arial" charset="0"/>
                <a:ea typeface="ＭＳ Ｐゴシック" charset="0"/>
                <a:cs typeface="ＭＳ Ｐゴシック" charset="0"/>
              </a:rPr>
              <a:t>inferred locations of deep mantle slabs </a:t>
            </a:r>
            <a:r>
              <a:rPr lang="en-US" altLang="ja-JP" dirty="0">
                <a:latin typeface="Arial" charset="0"/>
                <a:ea typeface="ＭＳ Ｐゴシック" charset="0"/>
                <a:cs typeface="ＭＳ Ｐゴシック" charset="0"/>
              </a:rPr>
              <a:t>have normal 410 depths and TZ thicknesses(?)</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85800" y="609600"/>
            <a:ext cx="5257800" cy="1143000"/>
          </a:xfrm>
        </p:spPr>
        <p:txBody>
          <a:bodyPr/>
          <a:lstStyle/>
          <a:p>
            <a:pPr eaLnBrk="1" hangingPunct="1"/>
            <a:r>
              <a:rPr lang="en-US">
                <a:latin typeface="Arial" charset="0"/>
                <a:ea typeface="ＭＳ Ｐゴシック" charset="0"/>
                <a:cs typeface="ＭＳ Ｐゴシック" charset="0"/>
              </a:rPr>
              <a:t>Baig &amp; Dahlen</a:t>
            </a:r>
          </a:p>
        </p:txBody>
      </p:sp>
      <p:sp>
        <p:nvSpPr>
          <p:cNvPr id="81922" name="Rectangle 3"/>
          <p:cNvSpPr>
            <a:spLocks noGrp="1" noChangeArrowheads="1"/>
          </p:cNvSpPr>
          <p:nvPr>
            <p:ph type="body" idx="1"/>
          </p:nvPr>
        </p:nvSpPr>
        <p:spPr/>
        <p:txBody>
          <a:bodyPr/>
          <a:lstStyle/>
          <a:p>
            <a:pPr algn="just" eaLnBrk="1" hangingPunct="1">
              <a:lnSpc>
                <a:spcPct val="90000"/>
              </a:lnSpc>
            </a:pPr>
            <a:r>
              <a:rPr lang="en-US" sz="2800">
                <a:latin typeface="Arial" charset="0"/>
                <a:ea typeface="ＭＳ Ｐゴシック" charset="0"/>
                <a:cs typeface="Times New Roman" charset="0"/>
              </a:rPr>
              <a:t>RMS heterogeneity of approximately 1 to 2 per cent may be present in the upper mantle for scale lengths greater than 100 km. The upper mantle is substantially more heterogeneous than the lower mantle, by at least a factor of 2.</a:t>
            </a:r>
          </a:p>
          <a:p>
            <a:pPr eaLnBrk="1" hangingPunct="1">
              <a:lnSpc>
                <a:spcPct val="90000"/>
              </a:lnSpc>
            </a:pPr>
            <a:endParaRPr lang="en-US" sz="280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191" y="1867393"/>
            <a:ext cx="4413968" cy="3687643"/>
          </a:xfrm>
          <a:prstGeom prst="rect">
            <a:avLst/>
          </a:prstGeom>
        </p:spPr>
      </p:pic>
      <p:sp>
        <p:nvSpPr>
          <p:cNvPr id="3" name="TextBox 2"/>
          <p:cNvSpPr txBox="1"/>
          <p:nvPr/>
        </p:nvSpPr>
        <p:spPr>
          <a:xfrm>
            <a:off x="3697752" y="653587"/>
            <a:ext cx="2577222" cy="523220"/>
          </a:xfrm>
          <a:prstGeom prst="rect">
            <a:avLst/>
          </a:prstGeom>
          <a:noFill/>
        </p:spPr>
        <p:txBody>
          <a:bodyPr wrap="square" rtlCol="0">
            <a:spAutoFit/>
          </a:bodyPr>
          <a:lstStyle/>
          <a:p>
            <a:r>
              <a:rPr lang="en-US" sz="2800" dirty="0" smtClean="0"/>
              <a:t>Yellowstone</a:t>
            </a:r>
            <a:endParaRPr lang="en-US" sz="2800" dirty="0"/>
          </a:p>
        </p:txBody>
      </p:sp>
      <p:pic>
        <p:nvPicPr>
          <p:cNvPr id="4" name="Picture 3"/>
          <p:cNvPicPr>
            <a:picLocks noChangeAspect="1"/>
          </p:cNvPicPr>
          <p:nvPr/>
        </p:nvPicPr>
        <p:blipFill>
          <a:blip r:embed="rId3"/>
          <a:stretch>
            <a:fillRect/>
          </a:stretch>
        </p:blipFill>
        <p:spPr>
          <a:xfrm>
            <a:off x="224106" y="5747489"/>
            <a:ext cx="8702791" cy="960618"/>
          </a:xfrm>
          <a:prstGeom prst="rect">
            <a:avLst/>
          </a:prstGeom>
        </p:spPr>
      </p:pic>
    </p:spTree>
    <p:extLst>
      <p:ext uri="{BB962C8B-B14F-4D97-AF65-F5344CB8AC3E}">
        <p14:creationId xmlns:p14="http://schemas.microsoft.com/office/powerpoint/2010/main" val="1782389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578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1974" y="416342"/>
            <a:ext cx="6172200" cy="3238500"/>
          </a:xfrm>
          <a:prstGeom prst="rect">
            <a:avLst/>
          </a:prstGeom>
        </p:spPr>
      </p:pic>
      <p:sp>
        <p:nvSpPr>
          <p:cNvPr id="3" name="Rectangle 2"/>
          <p:cNvSpPr/>
          <p:nvPr/>
        </p:nvSpPr>
        <p:spPr>
          <a:xfrm>
            <a:off x="233926" y="3888535"/>
            <a:ext cx="8588426" cy="2677656"/>
          </a:xfrm>
          <a:prstGeom prst="rect">
            <a:avLst/>
          </a:prstGeom>
        </p:spPr>
        <p:txBody>
          <a:bodyPr wrap="square">
            <a:spAutoFit/>
          </a:bodyPr>
          <a:lstStyle/>
          <a:p>
            <a:r>
              <a:rPr lang="en-US" dirty="0"/>
              <a:t>The average transition zone thickness within 2◦ radii </a:t>
            </a:r>
            <a:r>
              <a:rPr lang="en-US" dirty="0" smtClean="0"/>
              <a:t>of hotspots </a:t>
            </a:r>
            <a:r>
              <a:rPr lang="en-US" dirty="0"/>
              <a:t>is </a:t>
            </a:r>
            <a:r>
              <a:rPr lang="en-US" dirty="0" smtClean="0"/>
              <a:t>3.9</a:t>
            </a:r>
            <a:r>
              <a:rPr lang="en-US" dirty="0"/>
              <a:t> </a:t>
            </a:r>
            <a:r>
              <a:rPr lang="en-US" dirty="0" smtClean="0"/>
              <a:t>km </a:t>
            </a:r>
            <a:r>
              <a:rPr lang="en-US" dirty="0"/>
              <a:t>thinner than the randomly sampled </a:t>
            </a:r>
            <a:r>
              <a:rPr lang="en-US" dirty="0" smtClean="0"/>
              <a:t>locations….about the same as ridges… </a:t>
            </a:r>
            <a:r>
              <a:rPr lang="en-US" dirty="0"/>
              <a:t>The </a:t>
            </a:r>
            <a:r>
              <a:rPr lang="en-US" dirty="0" smtClean="0"/>
              <a:t>minimum TZ  </a:t>
            </a:r>
            <a:r>
              <a:rPr lang="en-US" dirty="0"/>
              <a:t>thickness within 2◦ radii of the hotspots </a:t>
            </a:r>
            <a:r>
              <a:rPr lang="en-US" dirty="0" smtClean="0"/>
              <a:t> </a:t>
            </a:r>
            <a:r>
              <a:rPr lang="en-US" dirty="0"/>
              <a:t>is 5.2 </a:t>
            </a:r>
            <a:r>
              <a:rPr lang="en-US" dirty="0" smtClean="0"/>
              <a:t> </a:t>
            </a:r>
            <a:r>
              <a:rPr lang="en-US" dirty="0"/>
              <a:t>km thinner than </a:t>
            </a:r>
            <a:r>
              <a:rPr lang="en-US" dirty="0" smtClean="0"/>
              <a:t>the randomly </a:t>
            </a:r>
            <a:r>
              <a:rPr lang="en-US" dirty="0"/>
              <a:t>sampled locations. A temperature increase between 25</a:t>
            </a:r>
            <a:r>
              <a:rPr lang="en-US" dirty="0" smtClean="0"/>
              <a:t>◦ and </a:t>
            </a:r>
            <a:r>
              <a:rPr lang="en-US" dirty="0"/>
              <a:t>40◦K would result in ∼4 km </a:t>
            </a:r>
            <a:r>
              <a:rPr lang="en-US" dirty="0" smtClean="0"/>
              <a:t>thinning…10 % to ~5% of total range…</a:t>
            </a:r>
            <a:endParaRPr lang="en-US" dirty="0"/>
          </a:p>
        </p:txBody>
      </p:sp>
    </p:spTree>
    <p:extLst>
      <p:ext uri="{BB962C8B-B14F-4D97-AF65-F5344CB8AC3E}">
        <p14:creationId xmlns:p14="http://schemas.microsoft.com/office/powerpoint/2010/main" val="486372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Shearer &amp; Earle (2004)</a:t>
            </a:r>
          </a:p>
        </p:txBody>
      </p:sp>
      <p:sp>
        <p:nvSpPr>
          <p:cNvPr id="83970"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We find that most scattering occurs in the lithosphere and upper mantle</a:t>
            </a:r>
          </a:p>
          <a:p>
            <a:pPr eaLnBrk="1" hangingPunct="1"/>
            <a:r>
              <a:rPr lang="en-US" sz="2400">
                <a:latin typeface="Arial" charset="0"/>
                <a:ea typeface="ＭＳ Ｐゴシック" charset="0"/>
                <a:cs typeface="ＭＳ Ｐゴシック" charset="0"/>
              </a:rPr>
              <a:t>Some lower mantle scattering is likely also required. </a:t>
            </a:r>
          </a:p>
          <a:p>
            <a:pPr eaLnBrk="1" hangingPunct="1"/>
            <a:r>
              <a:rPr lang="en-US" sz="2400">
                <a:latin typeface="Arial" charset="0"/>
                <a:ea typeface="ＭＳ Ｐゴシック" charset="0"/>
                <a:cs typeface="ＭＳ Ｐゴシック" charset="0"/>
              </a:rPr>
              <a:t>We find 3% to 4% RMS velocity heterogeneity at 4-km scale length in the upper mantle and 0.5% RM heterogeneity at 8-km scale length in the lower mantle</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85800" y="0"/>
            <a:ext cx="7772400" cy="685800"/>
          </a:xfrm>
        </p:spPr>
        <p:txBody>
          <a:bodyPr/>
          <a:lstStyle/>
          <a:p>
            <a:pPr eaLnBrk="1" hangingPunct="1"/>
            <a:endParaRPr lang="en-US">
              <a:latin typeface="Arial" charset="0"/>
              <a:ea typeface="ＭＳ Ｐゴシック" charset="0"/>
              <a:cs typeface="ＭＳ Ｐゴシック" charset="0"/>
            </a:endParaRPr>
          </a:p>
        </p:txBody>
      </p:sp>
      <p:sp>
        <p:nvSpPr>
          <p:cNvPr id="24578" name="Rectangle 3"/>
          <p:cNvSpPr>
            <a:spLocks noGrp="1" noChangeArrowheads="1"/>
          </p:cNvSpPr>
          <p:nvPr>
            <p:ph type="body" idx="1"/>
          </p:nvPr>
        </p:nvSpPr>
        <p:spPr>
          <a:xfrm>
            <a:off x="381000" y="838200"/>
            <a:ext cx="8382000" cy="5257800"/>
          </a:xfrm>
        </p:spPr>
        <p:txBody>
          <a:bodyPr/>
          <a:lstStyle/>
          <a:p>
            <a:pPr eaLnBrk="1" hangingPunct="1">
              <a:lnSpc>
                <a:spcPct val="90000"/>
              </a:lnSpc>
            </a:pPr>
            <a:r>
              <a:rPr lang="en-US" sz="2800">
                <a:latin typeface="Times New Roman" charset="0"/>
                <a:ea typeface="ＭＳ Ｐゴシック" charset="0"/>
                <a:cs typeface="ＭＳ Ｐゴシック" charset="0"/>
              </a:rPr>
              <a:t>Transition zone</a:t>
            </a:r>
          </a:p>
          <a:p>
            <a:pPr eaLnBrk="1" hangingPunct="1">
              <a:lnSpc>
                <a:spcPct val="90000"/>
              </a:lnSpc>
            </a:pPr>
            <a:r>
              <a:rPr lang="ja-JP" altLang="en-US" sz="2800">
                <a:latin typeface="Arial"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The transition layer appears to hold the key to a number of major geophysical problems.</a:t>
            </a:r>
            <a:r>
              <a:rPr lang="ja-JP" altLang="en-US" sz="2800">
                <a:latin typeface="Arial"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 Francis Birch 1952</a:t>
            </a:r>
          </a:p>
          <a:p>
            <a:pPr eaLnBrk="1" hangingPunct="1">
              <a:lnSpc>
                <a:spcPct val="90000"/>
              </a:lnSpc>
            </a:pPr>
            <a:endParaRPr lang="en-US" sz="2800">
              <a:latin typeface="Times New Roman" charset="0"/>
              <a:ea typeface="ＭＳ Ｐゴシック" charset="0"/>
              <a:cs typeface="ＭＳ Ｐゴシック" charset="0"/>
            </a:endParaRPr>
          </a:p>
          <a:p>
            <a:pPr eaLnBrk="1" hangingPunct="1">
              <a:lnSpc>
                <a:spcPct val="90000"/>
              </a:lnSpc>
            </a:pPr>
            <a:r>
              <a:rPr lang="ja-JP" altLang="en-US" sz="2800">
                <a:latin typeface="Arial"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There may also be a concentration of alumina, lime, and alkalies toward the upper part of the mantle, in and above the transition layer but below the crust, existing in minerals of high elasticity such as garnets and jadeites.</a:t>
            </a:r>
            <a:r>
              <a:rPr lang="ja-JP" altLang="en-US" sz="2800">
                <a:latin typeface="Arial"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 Below a depth of 800-900 km the mantle is relatively homogeneous. </a:t>
            </a:r>
          </a:p>
          <a:p>
            <a:pPr eaLnBrk="1" hangingPunct="1">
              <a:lnSpc>
                <a:spcPct val="90000"/>
              </a:lnSpc>
            </a:pPr>
            <a:endParaRPr lang="en-US" sz="280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3" name="Object 4"/>
          <p:cNvGraphicFramePr>
            <a:graphicFrameLocks noChangeAspect="1"/>
          </p:cNvGraphicFramePr>
          <p:nvPr/>
        </p:nvGraphicFramePr>
        <p:xfrm>
          <a:off x="609600" y="488950"/>
          <a:ext cx="7102475" cy="5270500"/>
        </p:xfrm>
        <a:graphic>
          <a:graphicData uri="http://schemas.openxmlformats.org/presentationml/2006/ole">
            <mc:AlternateContent xmlns:mc="http://schemas.openxmlformats.org/markup-compatibility/2006">
              <mc:Choice xmlns:v="urn:schemas-microsoft-com:vml" Requires="v">
                <p:oleObj spid="_x0000_s1037" name="Worksheet" r:id="rId5" imgW="6273800" imgH="4660900" progId="Excel.Sheet.8">
                  <p:embed/>
                </p:oleObj>
              </mc:Choice>
              <mc:Fallback>
                <p:oleObj name="Worksheet" r:id="rId5" imgW="6273800" imgH="46609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88950"/>
                        <a:ext cx="710247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144696" y="6076353"/>
            <a:ext cx="8999304" cy="523220"/>
          </a:xfrm>
          <a:prstGeom prst="rect">
            <a:avLst/>
          </a:prstGeom>
          <a:noFill/>
        </p:spPr>
        <p:txBody>
          <a:bodyPr wrap="square" rtlCol="0">
            <a:spAutoFit/>
          </a:bodyPr>
          <a:lstStyle/>
          <a:p>
            <a:r>
              <a:rPr lang="en-US" sz="2800" dirty="0" smtClean="0"/>
              <a:t>This is the stratigraphy for a density stratified mantle</a:t>
            </a:r>
            <a:endParaRPr lang="en-US" sz="2800" dirty="0"/>
          </a:p>
        </p:txBody>
      </p:sp>
    </p:spTree>
    <p:extLst>
      <p:ext uri="{BB962C8B-B14F-4D97-AF65-F5344CB8AC3E}">
        <p14:creationId xmlns:p14="http://schemas.microsoft.com/office/powerpoint/2010/main" val="8801196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941388"/>
            <a:ext cx="73152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10736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686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2150" y="533400"/>
            <a:ext cx="2679700" cy="55626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03500"/>
            <a:ext cx="3340100" cy="4165600"/>
          </a:xfrm>
          <a:prstGeom prst="rect">
            <a:avLst/>
          </a:prstGeom>
        </p:spPr>
      </p:pic>
      <p:pic>
        <p:nvPicPr>
          <p:cNvPr id="3" name="Picture 2"/>
          <p:cNvPicPr>
            <a:picLocks noChangeAspect="1"/>
          </p:cNvPicPr>
          <p:nvPr/>
        </p:nvPicPr>
        <p:blipFill>
          <a:blip r:embed="rId4"/>
          <a:stretch>
            <a:fillRect/>
          </a:stretch>
        </p:blipFill>
        <p:spPr>
          <a:xfrm>
            <a:off x="393700" y="292100"/>
            <a:ext cx="5562600" cy="2311400"/>
          </a:xfrm>
          <a:prstGeom prst="rect">
            <a:avLst/>
          </a:prstGeom>
        </p:spPr>
      </p:pic>
      <p:pic>
        <p:nvPicPr>
          <p:cNvPr id="4" name="Picture 3"/>
          <p:cNvPicPr>
            <a:picLocks noChangeAspect="1"/>
          </p:cNvPicPr>
          <p:nvPr/>
        </p:nvPicPr>
        <p:blipFill>
          <a:blip r:embed="rId5"/>
          <a:stretch>
            <a:fillRect/>
          </a:stretch>
        </p:blipFill>
        <p:spPr>
          <a:xfrm>
            <a:off x="4089400" y="2895600"/>
            <a:ext cx="4305300" cy="2679700"/>
          </a:xfrm>
          <a:prstGeom prst="rect">
            <a:avLst/>
          </a:prstGeom>
        </p:spPr>
      </p:pic>
      <p:cxnSp>
        <p:nvCxnSpPr>
          <p:cNvPr id="6" name="Straight Arrow Connector 5"/>
          <p:cNvCxnSpPr/>
          <p:nvPr/>
        </p:nvCxnSpPr>
        <p:spPr>
          <a:xfrm flipH="1">
            <a:off x="1625600" y="4914900"/>
            <a:ext cx="12700" cy="546100"/>
          </a:xfrm>
          <a:prstGeom prst="straightConnector1">
            <a:avLst/>
          </a:prstGeom>
          <a:ln w="3810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057400" y="3708400"/>
            <a:ext cx="12700" cy="6223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667000" y="5727700"/>
            <a:ext cx="2082800" cy="830997"/>
          </a:xfrm>
          <a:prstGeom prst="rect">
            <a:avLst/>
          </a:prstGeom>
          <a:noFill/>
        </p:spPr>
        <p:txBody>
          <a:bodyPr wrap="square" rtlCol="0">
            <a:spAutoFit/>
          </a:bodyPr>
          <a:lstStyle/>
          <a:p>
            <a:r>
              <a:rPr lang="en-US" sz="2400" dirty="0" smtClean="0"/>
              <a:t>Heated from below</a:t>
            </a:r>
            <a:endParaRPr lang="en-US" sz="2400" dirty="0"/>
          </a:p>
        </p:txBody>
      </p:sp>
      <p:sp>
        <p:nvSpPr>
          <p:cNvPr id="10" name="TextBox 9"/>
          <p:cNvSpPr txBox="1"/>
          <p:nvPr/>
        </p:nvSpPr>
        <p:spPr>
          <a:xfrm>
            <a:off x="5245100" y="5727700"/>
            <a:ext cx="3149600" cy="461665"/>
          </a:xfrm>
          <a:prstGeom prst="rect">
            <a:avLst/>
          </a:prstGeom>
          <a:noFill/>
        </p:spPr>
        <p:txBody>
          <a:bodyPr wrap="square" rtlCol="0">
            <a:spAutoFit/>
          </a:bodyPr>
          <a:lstStyle/>
          <a:p>
            <a:r>
              <a:rPr lang="en-US" sz="2400" dirty="0" smtClean="0"/>
              <a:t>Heated from within</a:t>
            </a:r>
            <a:endParaRPr lang="en-US" sz="2400" dirty="0"/>
          </a:p>
        </p:txBody>
      </p:sp>
      <p:cxnSp>
        <p:nvCxnSpPr>
          <p:cNvPr id="11" name="Straight Arrow Connector 10"/>
          <p:cNvCxnSpPr/>
          <p:nvPr/>
        </p:nvCxnSpPr>
        <p:spPr>
          <a:xfrm flipH="1">
            <a:off x="4749800" y="4057650"/>
            <a:ext cx="12700" cy="546100"/>
          </a:xfrm>
          <a:prstGeom prst="straightConnector1">
            <a:avLst/>
          </a:prstGeom>
          <a:ln w="3810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2" name="Up Arrow 11"/>
          <p:cNvSpPr/>
          <p:nvPr/>
        </p:nvSpPr>
        <p:spPr>
          <a:xfrm>
            <a:off x="5956300" y="4057650"/>
            <a:ext cx="520700" cy="5461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8166100" y="4083050"/>
            <a:ext cx="12700" cy="546100"/>
          </a:xfrm>
          <a:prstGeom prst="straightConnector1">
            <a:avLst/>
          </a:prstGeom>
          <a:ln w="3810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91200" y="2664767"/>
            <a:ext cx="1371600" cy="461665"/>
          </a:xfrm>
          <a:prstGeom prst="rect">
            <a:avLst/>
          </a:prstGeom>
          <a:noFill/>
        </p:spPr>
        <p:txBody>
          <a:bodyPr wrap="square" rtlCol="0">
            <a:spAutoFit/>
          </a:bodyPr>
          <a:lstStyle/>
          <a:p>
            <a:r>
              <a:rPr lang="en-US" sz="2400" dirty="0" smtClean="0"/>
              <a:t>ridges</a:t>
            </a:r>
            <a:endParaRPr lang="en-US" sz="2400" dirty="0"/>
          </a:p>
        </p:txBody>
      </p:sp>
      <p:sp>
        <p:nvSpPr>
          <p:cNvPr id="15" name="TextBox 14"/>
          <p:cNvSpPr txBox="1"/>
          <p:nvPr/>
        </p:nvSpPr>
        <p:spPr>
          <a:xfrm>
            <a:off x="4406900" y="2664767"/>
            <a:ext cx="1155700" cy="369332"/>
          </a:xfrm>
          <a:prstGeom prst="rect">
            <a:avLst/>
          </a:prstGeom>
          <a:noFill/>
        </p:spPr>
        <p:txBody>
          <a:bodyPr wrap="square" rtlCol="0">
            <a:spAutoFit/>
          </a:bodyPr>
          <a:lstStyle/>
          <a:p>
            <a:r>
              <a:rPr lang="en-US" dirty="0" smtClean="0"/>
              <a:t>trenches</a:t>
            </a:r>
            <a:endParaRPr lang="en-US" dirty="0"/>
          </a:p>
        </p:txBody>
      </p:sp>
      <p:sp>
        <p:nvSpPr>
          <p:cNvPr id="16" name="TextBox 15"/>
          <p:cNvSpPr txBox="1"/>
          <p:nvPr/>
        </p:nvSpPr>
        <p:spPr>
          <a:xfrm>
            <a:off x="7658100" y="2687934"/>
            <a:ext cx="1016000" cy="369332"/>
          </a:xfrm>
          <a:prstGeom prst="rect">
            <a:avLst/>
          </a:prstGeom>
          <a:noFill/>
        </p:spPr>
        <p:txBody>
          <a:bodyPr wrap="square" rtlCol="0">
            <a:spAutoFit/>
          </a:bodyPr>
          <a:lstStyle/>
          <a:p>
            <a:r>
              <a:rPr lang="en-US" dirty="0" smtClean="0"/>
              <a:t>trenches</a:t>
            </a:r>
            <a:endParaRPr lang="en-US" dirty="0"/>
          </a:p>
        </p:txBody>
      </p:sp>
      <p:sp>
        <p:nvSpPr>
          <p:cNvPr id="17" name="TextBox 16"/>
          <p:cNvSpPr txBox="1"/>
          <p:nvPr/>
        </p:nvSpPr>
        <p:spPr>
          <a:xfrm>
            <a:off x="2463800" y="3081465"/>
            <a:ext cx="977900" cy="369332"/>
          </a:xfrm>
          <a:prstGeom prst="rect">
            <a:avLst/>
          </a:prstGeom>
          <a:noFill/>
        </p:spPr>
        <p:txBody>
          <a:bodyPr wrap="square" rtlCol="0">
            <a:spAutoFit/>
          </a:bodyPr>
          <a:lstStyle/>
          <a:p>
            <a:r>
              <a:rPr lang="en-US" dirty="0" smtClean="0"/>
              <a:t>2-layers</a:t>
            </a:r>
            <a:endParaRPr lang="en-US" dirty="0"/>
          </a:p>
        </p:txBody>
      </p:sp>
      <p:sp>
        <p:nvSpPr>
          <p:cNvPr id="18" name="TextBox 17"/>
          <p:cNvSpPr txBox="1"/>
          <p:nvPr/>
        </p:nvSpPr>
        <p:spPr>
          <a:xfrm>
            <a:off x="1414808" y="3276600"/>
            <a:ext cx="1048992" cy="646331"/>
          </a:xfrm>
          <a:prstGeom prst="rect">
            <a:avLst/>
          </a:prstGeom>
          <a:noFill/>
        </p:spPr>
        <p:txBody>
          <a:bodyPr wrap="square" rtlCol="0">
            <a:spAutoFit/>
          </a:bodyPr>
          <a:lstStyle/>
          <a:p>
            <a:r>
              <a:rPr lang="en-US" dirty="0" smtClean="0"/>
              <a:t>Narrow fast</a:t>
            </a:r>
            <a:endParaRPr lang="en-US" dirty="0"/>
          </a:p>
        </p:txBody>
      </p:sp>
      <p:sp>
        <p:nvSpPr>
          <p:cNvPr id="19" name="TextBox 18"/>
          <p:cNvSpPr txBox="1"/>
          <p:nvPr/>
        </p:nvSpPr>
        <p:spPr>
          <a:xfrm>
            <a:off x="1086952" y="5404534"/>
            <a:ext cx="1102695" cy="646331"/>
          </a:xfrm>
          <a:prstGeom prst="rect">
            <a:avLst/>
          </a:prstGeom>
          <a:noFill/>
        </p:spPr>
        <p:txBody>
          <a:bodyPr wrap="square" rtlCol="0">
            <a:spAutoFit/>
          </a:bodyPr>
          <a:lstStyle/>
          <a:p>
            <a:r>
              <a:rPr lang="en-US" dirty="0" smtClean="0"/>
              <a:t>Broad slow</a:t>
            </a:r>
            <a:endParaRPr lang="en-US" dirty="0"/>
          </a:p>
        </p:txBody>
      </p:sp>
      <p:pic>
        <p:nvPicPr>
          <p:cNvPr id="20" name="Picture 19"/>
          <p:cNvPicPr>
            <a:picLocks noChangeAspect="1"/>
          </p:cNvPicPr>
          <p:nvPr/>
        </p:nvPicPr>
        <p:blipFill>
          <a:blip r:embed="rId6"/>
          <a:stretch>
            <a:fillRect/>
          </a:stretch>
        </p:blipFill>
        <p:spPr>
          <a:xfrm>
            <a:off x="5791200" y="139700"/>
            <a:ext cx="3048000" cy="1411932"/>
          </a:xfrm>
          <a:prstGeom prst="rect">
            <a:avLst/>
          </a:prstGeom>
        </p:spPr>
      </p:pic>
    </p:spTree>
    <p:extLst>
      <p:ext uri="{BB962C8B-B14F-4D97-AF65-F5344CB8AC3E}">
        <p14:creationId xmlns:p14="http://schemas.microsoft.com/office/powerpoint/2010/main" val="38527800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533400"/>
            <a:ext cx="9144000" cy="7848600"/>
          </a:xfrm>
          <a:prstGeom prst="rect">
            <a:avLst/>
          </a:prstGeom>
          <a:solidFill>
            <a:schemeClr val="accent1"/>
          </a:solidFill>
          <a:ln w="762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Abadi MT Condensed Extra Bold" charset="0"/>
            </a:endParaRPr>
          </a:p>
        </p:txBody>
      </p:sp>
      <p:sp>
        <p:nvSpPr>
          <p:cNvPr id="3075" name="Text Box 3"/>
          <p:cNvSpPr txBox="1">
            <a:spLocks noChangeArrowheads="1"/>
          </p:cNvSpPr>
          <p:nvPr/>
        </p:nvSpPr>
        <p:spPr bwMode="auto">
          <a:xfrm>
            <a:off x="533400" y="228600"/>
            <a:ext cx="82296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900" b="1" dirty="0">
                <a:solidFill>
                  <a:srgbClr val="F0262E"/>
                </a:solidFill>
                <a:latin typeface="Times" charset="0"/>
              </a:rPr>
              <a:t>Estimating mantle sources &amp; sinks, continental addition &amp; loss,  through time, depends critically on when deep </a:t>
            </a:r>
            <a:r>
              <a:rPr lang="en-US" sz="1900" b="1" dirty="0" err="1">
                <a:solidFill>
                  <a:srgbClr val="F0262E"/>
                </a:solidFill>
                <a:latin typeface="Times" charset="0"/>
              </a:rPr>
              <a:t>subduction</a:t>
            </a:r>
            <a:r>
              <a:rPr lang="en-US" sz="1900" b="1" dirty="0">
                <a:solidFill>
                  <a:srgbClr val="F0262E"/>
                </a:solidFill>
                <a:latin typeface="Times" charset="0"/>
              </a:rPr>
              <a:t>,  got underway</a:t>
            </a:r>
            <a:r>
              <a:rPr lang="en-US" dirty="0">
                <a:latin typeface="Times" charset="0"/>
              </a:rPr>
              <a:t>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528050"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7" name="Text Box 5"/>
          <p:cNvSpPr txBox="1">
            <a:spLocks noChangeArrowheads="1"/>
          </p:cNvSpPr>
          <p:nvPr/>
        </p:nvSpPr>
        <p:spPr bwMode="auto">
          <a:xfrm>
            <a:off x="762000" y="5867400"/>
            <a:ext cx="228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atin typeface="Abadi MT Condensed Extra Bold" charset="0"/>
              </a:rPr>
              <a:t>David Scholl</a:t>
            </a:r>
          </a:p>
        </p:txBody>
      </p:sp>
      <p:sp>
        <p:nvSpPr>
          <p:cNvPr id="3078" name="Text Box 6"/>
          <p:cNvSpPr txBox="1">
            <a:spLocks noChangeArrowheads="1"/>
          </p:cNvSpPr>
          <p:nvPr/>
        </p:nvSpPr>
        <p:spPr bwMode="auto">
          <a:xfrm>
            <a:off x="533400" y="990600"/>
            <a:ext cx="79406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dirty="0">
                <a:solidFill>
                  <a:srgbClr val="FF0000"/>
                </a:solidFill>
                <a:latin typeface="Abadi MT Condensed Light" charset="0"/>
              </a:rPr>
              <a:t>1 </a:t>
            </a:r>
            <a:r>
              <a:rPr lang="en-US" sz="2000" dirty="0" err="1">
                <a:solidFill>
                  <a:srgbClr val="FF0000"/>
                </a:solidFill>
                <a:latin typeface="Abadi MT Condensed Light" charset="0"/>
              </a:rPr>
              <a:t>Gyr</a:t>
            </a:r>
            <a:r>
              <a:rPr lang="en-US" sz="2000" dirty="0">
                <a:solidFill>
                  <a:srgbClr val="FF0000"/>
                </a:solidFill>
                <a:latin typeface="Abadi MT Condensed Light" charset="0"/>
              </a:rPr>
              <a:t> of oceanic crust </a:t>
            </a:r>
            <a:r>
              <a:rPr lang="en-US" sz="2000" dirty="0" err="1">
                <a:solidFill>
                  <a:srgbClr val="FF0000"/>
                </a:solidFill>
                <a:latin typeface="Abadi MT Condensed Light" charset="0"/>
              </a:rPr>
              <a:t>subduction</a:t>
            </a:r>
            <a:r>
              <a:rPr lang="en-US" sz="2000" dirty="0">
                <a:solidFill>
                  <a:srgbClr val="FF0000"/>
                </a:solidFill>
                <a:latin typeface="Abadi MT Condensed Light" charset="0"/>
              </a:rPr>
              <a:t>=70 km of </a:t>
            </a:r>
            <a:r>
              <a:rPr lang="en-US" sz="2000" dirty="0" err="1">
                <a:solidFill>
                  <a:srgbClr val="FF0000"/>
                </a:solidFill>
                <a:latin typeface="Abadi MT Condensed Light" charset="0"/>
              </a:rPr>
              <a:t>eclogite</a:t>
            </a:r>
            <a:endParaRPr lang="en-US" dirty="0">
              <a:latin typeface="Abadi MT Condensed Extra Bold" charset="0"/>
            </a:endParaRPr>
          </a:p>
        </p:txBody>
      </p:sp>
      <p:sp>
        <p:nvSpPr>
          <p:cNvPr id="3079" name="Text Box 7"/>
          <p:cNvSpPr txBox="1">
            <a:spLocks noChangeArrowheads="1"/>
          </p:cNvSpPr>
          <p:nvPr/>
        </p:nvSpPr>
        <p:spPr bwMode="auto">
          <a:xfrm>
            <a:off x="914400" y="1371600"/>
            <a:ext cx="6019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200">
                <a:latin typeface="Abadi MT Condensed Extra Bold" charset="0"/>
              </a:rPr>
              <a:t>But lots of other things get put into the mantle</a:t>
            </a:r>
            <a:endParaRPr lang="en-US">
              <a:latin typeface="Abadi MT Condensed Extra Bold" charset="0"/>
            </a:endParaRPr>
          </a:p>
        </p:txBody>
      </p:sp>
      <p:sp>
        <p:nvSpPr>
          <p:cNvPr id="3080" name="Freeform 8"/>
          <p:cNvSpPr>
            <a:spLocks/>
          </p:cNvSpPr>
          <p:nvPr/>
        </p:nvSpPr>
        <p:spPr bwMode="auto">
          <a:xfrm>
            <a:off x="1398588" y="3276600"/>
            <a:ext cx="341312" cy="234950"/>
          </a:xfrm>
          <a:custGeom>
            <a:avLst/>
            <a:gdLst>
              <a:gd name="T0" fmla="*/ 27 w 215"/>
              <a:gd name="T1" fmla="*/ 107 h 148"/>
              <a:gd name="T2" fmla="*/ 67 w 215"/>
              <a:gd name="T3" fmla="*/ 40 h 148"/>
              <a:gd name="T4" fmla="*/ 74 w 215"/>
              <a:gd name="T5" fmla="*/ 20 h 148"/>
              <a:gd name="T6" fmla="*/ 80 w 215"/>
              <a:gd name="T7" fmla="*/ 0 h 148"/>
              <a:gd name="T8" fmla="*/ 87 w 215"/>
              <a:gd name="T9" fmla="*/ 20 h 148"/>
              <a:gd name="T10" fmla="*/ 107 w 215"/>
              <a:gd name="T11" fmla="*/ 27 h 148"/>
              <a:gd name="T12" fmla="*/ 168 w 215"/>
              <a:gd name="T13" fmla="*/ 87 h 148"/>
              <a:gd name="T14" fmla="*/ 201 w 215"/>
              <a:gd name="T15" fmla="*/ 114 h 148"/>
              <a:gd name="T16" fmla="*/ 208 w 215"/>
              <a:gd name="T17" fmla="*/ 134 h 148"/>
              <a:gd name="T18" fmla="*/ 175 w 215"/>
              <a:gd name="T19" fmla="*/ 96 h 148"/>
              <a:gd name="T20" fmla="*/ 54 w 215"/>
              <a:gd name="T21" fmla="*/ 114 h 148"/>
              <a:gd name="T22" fmla="*/ 107 w 215"/>
              <a:gd name="T23" fmla="*/ 141 h 148"/>
              <a:gd name="T24" fmla="*/ 201 w 215"/>
              <a:gd name="T25" fmla="*/ 134 h 148"/>
              <a:gd name="T26" fmla="*/ 215 w 215"/>
              <a:gd name="T27" fmla="*/ 121 h 148"/>
              <a:gd name="T28" fmla="*/ 161 w 215"/>
              <a:gd name="T29" fmla="*/ 94 h 148"/>
              <a:gd name="T30" fmla="*/ 101 w 215"/>
              <a:gd name="T31" fmla="*/ 94 h 148"/>
              <a:gd name="T32" fmla="*/ 27 w 215"/>
              <a:gd name="T33" fmla="*/ 107 h 148"/>
              <a:gd name="T34" fmla="*/ 33 w 215"/>
              <a:gd name="T35" fmla="*/ 87 h 148"/>
              <a:gd name="T36" fmla="*/ 94 w 215"/>
              <a:gd name="T37" fmla="*/ 40 h 148"/>
              <a:gd name="T38" fmla="*/ 188 w 215"/>
              <a:gd name="T39" fmla="*/ 121 h 148"/>
              <a:gd name="T40" fmla="*/ 195 w 215"/>
              <a:gd name="T41" fmla="*/ 141 h 148"/>
              <a:gd name="T42" fmla="*/ 175 w 215"/>
              <a:gd name="T43" fmla="*/ 148 h 148"/>
              <a:gd name="T44" fmla="*/ 40 w 215"/>
              <a:gd name="T45" fmla="*/ 128 h 148"/>
              <a:gd name="T46" fmla="*/ 0 w 215"/>
              <a:gd name="T47" fmla="*/ 114 h 148"/>
              <a:gd name="T48" fmla="*/ 27 w 215"/>
              <a:gd name="T49"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148">
                <a:moveTo>
                  <a:pt x="27" y="107"/>
                </a:moveTo>
                <a:cubicBezTo>
                  <a:pt x="36" y="76"/>
                  <a:pt x="45" y="63"/>
                  <a:pt x="67" y="40"/>
                </a:cubicBezTo>
                <a:cubicBezTo>
                  <a:pt x="69" y="33"/>
                  <a:pt x="71" y="26"/>
                  <a:pt x="74" y="20"/>
                </a:cubicBezTo>
                <a:cubicBezTo>
                  <a:pt x="76" y="13"/>
                  <a:pt x="73" y="0"/>
                  <a:pt x="80" y="0"/>
                </a:cubicBezTo>
                <a:cubicBezTo>
                  <a:pt x="87" y="0"/>
                  <a:pt x="82" y="15"/>
                  <a:pt x="87" y="20"/>
                </a:cubicBezTo>
                <a:cubicBezTo>
                  <a:pt x="91" y="24"/>
                  <a:pt x="100" y="24"/>
                  <a:pt x="107" y="27"/>
                </a:cubicBezTo>
                <a:cubicBezTo>
                  <a:pt x="129" y="59"/>
                  <a:pt x="132" y="74"/>
                  <a:pt x="168" y="87"/>
                </a:cubicBezTo>
                <a:cubicBezTo>
                  <a:pt x="177" y="97"/>
                  <a:pt x="192" y="103"/>
                  <a:pt x="201" y="114"/>
                </a:cubicBezTo>
                <a:cubicBezTo>
                  <a:pt x="205" y="119"/>
                  <a:pt x="208" y="134"/>
                  <a:pt x="208" y="134"/>
                </a:cubicBezTo>
                <a:cubicBezTo>
                  <a:pt x="197" y="121"/>
                  <a:pt x="188" y="105"/>
                  <a:pt x="175" y="96"/>
                </a:cubicBezTo>
                <a:cubicBezTo>
                  <a:pt x="161" y="86"/>
                  <a:pt x="73" y="110"/>
                  <a:pt x="54" y="114"/>
                </a:cubicBezTo>
                <a:cubicBezTo>
                  <a:pt x="70" y="131"/>
                  <a:pt x="84" y="133"/>
                  <a:pt x="107" y="141"/>
                </a:cubicBezTo>
                <a:cubicBezTo>
                  <a:pt x="138" y="138"/>
                  <a:pt x="170" y="139"/>
                  <a:pt x="201" y="134"/>
                </a:cubicBezTo>
                <a:cubicBezTo>
                  <a:pt x="207" y="132"/>
                  <a:pt x="215" y="127"/>
                  <a:pt x="215" y="121"/>
                </a:cubicBezTo>
                <a:cubicBezTo>
                  <a:pt x="215" y="99"/>
                  <a:pt x="126" y="94"/>
                  <a:pt x="161" y="94"/>
                </a:cubicBezTo>
                <a:cubicBezTo>
                  <a:pt x="118" y="96"/>
                  <a:pt x="138" y="96"/>
                  <a:pt x="101" y="94"/>
                </a:cubicBezTo>
                <a:cubicBezTo>
                  <a:pt x="76" y="98"/>
                  <a:pt x="51" y="109"/>
                  <a:pt x="27" y="107"/>
                </a:cubicBezTo>
                <a:cubicBezTo>
                  <a:pt x="20" y="106"/>
                  <a:pt x="29" y="92"/>
                  <a:pt x="33" y="87"/>
                </a:cubicBezTo>
                <a:cubicBezTo>
                  <a:pt x="45" y="66"/>
                  <a:pt x="72" y="47"/>
                  <a:pt x="94" y="40"/>
                </a:cubicBezTo>
                <a:cubicBezTo>
                  <a:pt x="128" y="64"/>
                  <a:pt x="145" y="106"/>
                  <a:pt x="188" y="121"/>
                </a:cubicBezTo>
                <a:cubicBezTo>
                  <a:pt x="190" y="127"/>
                  <a:pt x="198" y="134"/>
                  <a:pt x="195" y="141"/>
                </a:cubicBezTo>
                <a:cubicBezTo>
                  <a:pt x="191" y="147"/>
                  <a:pt x="182" y="148"/>
                  <a:pt x="175" y="148"/>
                </a:cubicBezTo>
                <a:cubicBezTo>
                  <a:pt x="133" y="148"/>
                  <a:pt x="80" y="140"/>
                  <a:pt x="40" y="128"/>
                </a:cubicBezTo>
                <a:cubicBezTo>
                  <a:pt x="26" y="123"/>
                  <a:pt x="0" y="114"/>
                  <a:pt x="0" y="114"/>
                </a:cubicBezTo>
                <a:cubicBezTo>
                  <a:pt x="22" y="99"/>
                  <a:pt x="13" y="95"/>
                  <a:pt x="27" y="107"/>
                </a:cubicBezTo>
                <a:close/>
              </a:path>
            </a:pathLst>
          </a:custGeom>
          <a:solidFill>
            <a:srgbClr val="FF0000"/>
          </a:solidFill>
          <a:ln w="9525">
            <a:solidFill>
              <a:schemeClr val="tx1"/>
            </a:solidFill>
            <a:round/>
            <a:headEnd/>
            <a:tailEnd/>
          </a:ln>
        </p:spPr>
        <p:txBody>
          <a:bodyPr wrap="none" anchor="ctr"/>
          <a:lstStyle/>
          <a:p>
            <a:endParaRPr lang="en-US"/>
          </a:p>
        </p:txBody>
      </p:sp>
      <p:sp>
        <p:nvSpPr>
          <p:cNvPr id="3081" name="Freeform 9"/>
          <p:cNvSpPr>
            <a:spLocks/>
          </p:cNvSpPr>
          <p:nvPr/>
        </p:nvSpPr>
        <p:spPr bwMode="auto">
          <a:xfrm>
            <a:off x="1524000" y="3492500"/>
            <a:ext cx="88900" cy="711200"/>
          </a:xfrm>
          <a:custGeom>
            <a:avLst/>
            <a:gdLst>
              <a:gd name="T0" fmla="*/ 0 w 56"/>
              <a:gd name="T1" fmla="*/ 8 h 448"/>
              <a:gd name="T2" fmla="*/ 48 w 56"/>
              <a:gd name="T3" fmla="*/ 392 h 448"/>
              <a:gd name="T4" fmla="*/ 48 w 56"/>
              <a:gd name="T5" fmla="*/ 344 h 448"/>
              <a:gd name="T6" fmla="*/ 0 w 56"/>
              <a:gd name="T7" fmla="*/ 8 h 448"/>
            </a:gdLst>
            <a:ahLst/>
            <a:cxnLst>
              <a:cxn ang="0">
                <a:pos x="T0" y="T1"/>
              </a:cxn>
              <a:cxn ang="0">
                <a:pos x="T2" y="T3"/>
              </a:cxn>
              <a:cxn ang="0">
                <a:pos x="T4" y="T5"/>
              </a:cxn>
              <a:cxn ang="0">
                <a:pos x="T6" y="T7"/>
              </a:cxn>
            </a:cxnLst>
            <a:rect l="0" t="0" r="r" b="b"/>
            <a:pathLst>
              <a:path w="56" h="448">
                <a:moveTo>
                  <a:pt x="0" y="8"/>
                </a:moveTo>
                <a:cubicBezTo>
                  <a:pt x="0" y="16"/>
                  <a:pt x="40" y="336"/>
                  <a:pt x="48" y="392"/>
                </a:cubicBezTo>
                <a:cubicBezTo>
                  <a:pt x="56" y="448"/>
                  <a:pt x="56" y="408"/>
                  <a:pt x="48" y="344"/>
                </a:cubicBezTo>
                <a:cubicBezTo>
                  <a:pt x="40" y="280"/>
                  <a:pt x="0" y="0"/>
                  <a:pt x="0" y="8"/>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082" name="Freeform 10"/>
          <p:cNvSpPr>
            <a:spLocks/>
          </p:cNvSpPr>
          <p:nvPr/>
        </p:nvSpPr>
        <p:spPr bwMode="auto">
          <a:xfrm>
            <a:off x="8232775" y="3554413"/>
            <a:ext cx="241300" cy="230187"/>
          </a:xfrm>
          <a:custGeom>
            <a:avLst/>
            <a:gdLst>
              <a:gd name="T0" fmla="*/ 31 w 152"/>
              <a:gd name="T1" fmla="*/ 80 h 145"/>
              <a:gd name="T2" fmla="*/ 78 w 152"/>
              <a:gd name="T3" fmla="*/ 0 h 145"/>
              <a:gd name="T4" fmla="*/ 152 w 152"/>
              <a:gd name="T5" fmla="*/ 107 h 145"/>
              <a:gd name="T6" fmla="*/ 31 w 152"/>
              <a:gd name="T7" fmla="*/ 80 h 145"/>
            </a:gdLst>
            <a:ahLst/>
            <a:cxnLst>
              <a:cxn ang="0">
                <a:pos x="T0" y="T1"/>
              </a:cxn>
              <a:cxn ang="0">
                <a:pos x="T2" y="T3"/>
              </a:cxn>
              <a:cxn ang="0">
                <a:pos x="T4" y="T5"/>
              </a:cxn>
              <a:cxn ang="0">
                <a:pos x="T6" y="T7"/>
              </a:cxn>
            </a:cxnLst>
            <a:rect l="0" t="0" r="r" b="b"/>
            <a:pathLst>
              <a:path w="152" h="145">
                <a:moveTo>
                  <a:pt x="31" y="80"/>
                </a:moveTo>
                <a:cubicBezTo>
                  <a:pt x="52" y="48"/>
                  <a:pt x="45" y="20"/>
                  <a:pt x="78" y="0"/>
                </a:cubicBezTo>
                <a:cubicBezTo>
                  <a:pt x="117" y="11"/>
                  <a:pt x="138" y="69"/>
                  <a:pt x="152" y="107"/>
                </a:cubicBezTo>
                <a:cubicBezTo>
                  <a:pt x="116" y="145"/>
                  <a:pt x="0" y="141"/>
                  <a:pt x="31" y="80"/>
                </a:cubicBezTo>
                <a:close/>
              </a:path>
            </a:pathLst>
          </a:custGeom>
          <a:solidFill>
            <a:srgbClr val="FF0000"/>
          </a:solidFill>
          <a:ln w="9525">
            <a:solidFill>
              <a:schemeClr val="tx1"/>
            </a:solidFill>
            <a:round/>
            <a:headEnd/>
            <a:tailEnd/>
          </a:ln>
        </p:spPr>
        <p:txBody>
          <a:bodyPr wrap="none" anchor="ctr"/>
          <a:lstStyle/>
          <a:p>
            <a:endParaRPr lang="en-US"/>
          </a:p>
        </p:txBody>
      </p:sp>
      <p:sp>
        <p:nvSpPr>
          <p:cNvPr id="3083" name="Text Box 11"/>
          <p:cNvSpPr txBox="1">
            <a:spLocks noChangeArrowheads="1"/>
          </p:cNvSpPr>
          <p:nvPr/>
        </p:nvSpPr>
        <p:spPr bwMode="auto">
          <a:xfrm>
            <a:off x="7924800" y="2819400"/>
            <a:ext cx="838200"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200">
                <a:latin typeface="Abadi MT Condensed Extra Bold" charset="0"/>
              </a:rPr>
              <a:t>      OIB</a:t>
            </a:r>
          </a:p>
          <a:p>
            <a:pPr>
              <a:spcBef>
                <a:spcPct val="50000"/>
              </a:spcBef>
            </a:pPr>
            <a:r>
              <a:rPr lang="en-US" sz="1400">
                <a:latin typeface="Abadi MT Condensed Light" charset="0"/>
              </a:rPr>
              <a:t>~2 Km</a:t>
            </a:r>
            <a:r>
              <a:rPr lang="en-US" sz="1400" baseline="30000">
                <a:latin typeface="Abadi MT Condensed Light" charset="0"/>
              </a:rPr>
              <a:t>3</a:t>
            </a:r>
            <a:r>
              <a:rPr lang="en-US" sz="1400">
                <a:latin typeface="Abadi MT Condensed Light" charset="0"/>
              </a:rPr>
              <a:t>/yr</a:t>
            </a:r>
            <a:endParaRPr lang="en-US">
              <a:latin typeface="Abadi MT Condensed Extra Bold" charset="0"/>
            </a:endParaRPr>
          </a:p>
        </p:txBody>
      </p:sp>
      <p:sp>
        <p:nvSpPr>
          <p:cNvPr id="3084" name="Line 12"/>
          <p:cNvSpPr>
            <a:spLocks noChangeShapeType="1"/>
          </p:cNvSpPr>
          <p:nvPr/>
        </p:nvSpPr>
        <p:spPr bwMode="auto">
          <a:xfrm flipV="1">
            <a:off x="4114800" y="3352800"/>
            <a:ext cx="4191000" cy="19812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85" name="Text Box 13"/>
          <p:cNvSpPr txBox="1">
            <a:spLocks noChangeArrowheads="1"/>
          </p:cNvSpPr>
          <p:nvPr/>
        </p:nvSpPr>
        <p:spPr bwMode="auto">
          <a:xfrm>
            <a:off x="6934200" y="5334000"/>
            <a:ext cx="14478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200">
                <a:solidFill>
                  <a:srgbClr val="FF0000"/>
                </a:solidFill>
                <a:latin typeface="Abadi MT Condensed Light" charset="0"/>
              </a:rPr>
              <a:t>20 km</a:t>
            </a:r>
            <a:r>
              <a:rPr lang="en-US" sz="2200" baseline="30000">
                <a:solidFill>
                  <a:srgbClr val="FF0000"/>
                </a:solidFill>
                <a:latin typeface="Abadi MT Condensed Light" charset="0"/>
              </a:rPr>
              <a:t>3</a:t>
            </a:r>
            <a:r>
              <a:rPr lang="en-US" sz="2200">
                <a:solidFill>
                  <a:srgbClr val="FF0000"/>
                </a:solidFill>
                <a:latin typeface="Abadi MT Condensed Light" charset="0"/>
              </a:rPr>
              <a:t>/yr</a:t>
            </a:r>
            <a:endParaRPr lang="en-US">
              <a:latin typeface="Abadi MT Condensed Extra Bold" charset="0"/>
            </a:endParaRPr>
          </a:p>
        </p:txBody>
      </p:sp>
      <p:sp>
        <p:nvSpPr>
          <p:cNvPr id="3086" name="Text Box 14"/>
          <p:cNvSpPr txBox="1">
            <a:spLocks noChangeArrowheads="1"/>
          </p:cNvSpPr>
          <p:nvPr/>
        </p:nvSpPr>
        <p:spPr bwMode="auto">
          <a:xfrm>
            <a:off x="6477000" y="5772150"/>
            <a:ext cx="22860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a:solidFill>
                  <a:srgbClr val="FF0000"/>
                </a:solidFill>
                <a:latin typeface="Abadi MT Condensed Light" charset="0"/>
              </a:rPr>
              <a:t>Piles up @ 70 km/Gyr</a:t>
            </a:r>
          </a:p>
        </p:txBody>
      </p:sp>
    </p:spTree>
    <p:extLst>
      <p:ext uri="{BB962C8B-B14F-4D97-AF65-F5344CB8AC3E}">
        <p14:creationId xmlns:p14="http://schemas.microsoft.com/office/powerpoint/2010/main" val="5394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8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8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8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7" grpId="0"/>
      <p:bldP spid="3078" grpId="0"/>
      <p:bldP spid="3079" grpId="0"/>
      <p:bldP spid="3080" grpId="0" animBg="1"/>
      <p:bldP spid="3081" grpId="0" animBg="1"/>
      <p:bldP spid="3082" grpId="0" animBg="1"/>
      <p:bldP spid="3083" grpId="0"/>
      <p:bldP spid="3084" grpId="0" animBg="1"/>
      <p:bldP spid="3085" grpId="0"/>
      <p:bldP spid="308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30034"/>
            <a:ext cx="9144000" cy="3364907"/>
          </a:xfrm>
          <a:prstGeom prst="rect">
            <a:avLst/>
          </a:prstGeom>
        </p:spPr>
      </p:pic>
      <p:pic>
        <p:nvPicPr>
          <p:cNvPr id="3" name="Picture 2"/>
          <p:cNvPicPr>
            <a:picLocks noChangeAspect="1"/>
          </p:cNvPicPr>
          <p:nvPr/>
        </p:nvPicPr>
        <p:blipFill>
          <a:blip r:embed="rId3"/>
          <a:stretch>
            <a:fillRect/>
          </a:stretch>
        </p:blipFill>
        <p:spPr>
          <a:xfrm>
            <a:off x="3522132" y="143934"/>
            <a:ext cx="5469467" cy="3086100"/>
          </a:xfrm>
          <a:prstGeom prst="rect">
            <a:avLst/>
          </a:prstGeom>
        </p:spPr>
      </p:pic>
      <p:pic>
        <p:nvPicPr>
          <p:cNvPr id="4" name="Picture 3"/>
          <p:cNvPicPr>
            <a:picLocks noChangeAspect="1"/>
          </p:cNvPicPr>
          <p:nvPr/>
        </p:nvPicPr>
        <p:blipFill>
          <a:blip r:embed="rId4"/>
          <a:stretch>
            <a:fillRect/>
          </a:stretch>
        </p:blipFill>
        <p:spPr>
          <a:xfrm>
            <a:off x="152400" y="795866"/>
            <a:ext cx="3742267" cy="1371601"/>
          </a:xfrm>
          <a:prstGeom prst="rect">
            <a:avLst/>
          </a:prstGeom>
        </p:spPr>
      </p:pic>
      <p:sp>
        <p:nvSpPr>
          <p:cNvPr id="5" name="TextBox 4"/>
          <p:cNvSpPr txBox="1"/>
          <p:nvPr/>
        </p:nvSpPr>
        <p:spPr>
          <a:xfrm>
            <a:off x="152400" y="2421467"/>
            <a:ext cx="4064000" cy="1200328"/>
          </a:xfrm>
          <a:prstGeom prst="rect">
            <a:avLst/>
          </a:prstGeom>
          <a:noFill/>
        </p:spPr>
        <p:txBody>
          <a:bodyPr wrap="square" rtlCol="0">
            <a:spAutoFit/>
          </a:bodyPr>
          <a:lstStyle/>
          <a:p>
            <a:r>
              <a:rPr lang="en-US" sz="2400" dirty="0" smtClean="0"/>
              <a:t>Flat slabs at 650 inferred from mechanisms, locations, anisotropy.</a:t>
            </a:r>
            <a:r>
              <a:rPr lang="en-US" dirty="0" smtClean="0"/>
              <a:t>.</a:t>
            </a:r>
            <a:endParaRPr lang="en-US" dirty="0"/>
          </a:p>
        </p:txBody>
      </p:sp>
    </p:spTree>
    <p:extLst>
      <p:ext uri="{BB962C8B-B14F-4D97-AF65-F5344CB8AC3E}">
        <p14:creationId xmlns:p14="http://schemas.microsoft.com/office/powerpoint/2010/main" val="321527374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88066"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880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6477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8" name="Text Box 5"/>
          <p:cNvSpPr txBox="1">
            <a:spLocks noChangeArrowheads="1"/>
          </p:cNvSpPr>
          <p:nvPr/>
        </p:nvSpPr>
        <p:spPr bwMode="auto">
          <a:xfrm>
            <a:off x="5775325" y="5675313"/>
            <a:ext cx="11747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Density</a:t>
            </a:r>
          </a:p>
          <a:p>
            <a:r>
              <a:rPr lang="en-US" sz="1800"/>
              <a:t>crossover</a:t>
            </a:r>
            <a:endParaRPr lang="en-US"/>
          </a:p>
        </p:txBody>
      </p:sp>
      <p:sp>
        <p:nvSpPr>
          <p:cNvPr id="88069" name="Text Box 6"/>
          <p:cNvSpPr txBox="1">
            <a:spLocks noChangeArrowheads="1"/>
          </p:cNvSpPr>
          <p:nvPr/>
        </p:nvSpPr>
        <p:spPr bwMode="auto">
          <a:xfrm>
            <a:off x="7315200" y="1676400"/>
            <a:ext cx="21336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PREM is</a:t>
            </a:r>
          </a:p>
          <a:p>
            <a:r>
              <a:rPr lang="en-US" sz="1800"/>
              <a:t>Denser than pyrolite</a:t>
            </a:r>
            <a:endParaRPr lang="en-US"/>
          </a:p>
        </p:txBody>
      </p:sp>
      <p:sp>
        <p:nvSpPr>
          <p:cNvPr id="88070" name="Text Box 7"/>
          <p:cNvSpPr txBox="1">
            <a:spLocks noChangeArrowheads="1"/>
          </p:cNvSpPr>
          <p:nvPr/>
        </p:nvSpPr>
        <p:spPr bwMode="auto">
          <a:xfrm>
            <a:off x="5013325" y="252413"/>
            <a:ext cx="2236788"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900"/>
              <a:t>Ponding of eclogite</a:t>
            </a:r>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09800" y="2122488"/>
            <a:ext cx="4722813" cy="43830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4" name="Rectangle 3"/>
          <p:cNvSpPr>
            <a:spLocks noGrp="1" noChangeArrowheads="1"/>
          </p:cNvSpPr>
          <p:nvPr>
            <p:ph type="title"/>
          </p:nvPr>
        </p:nvSpPr>
        <p:spPr/>
        <p:txBody>
          <a:bodyPr/>
          <a:lstStyle/>
          <a:p>
            <a:pPr eaLnBrk="1" hangingPunct="1"/>
            <a:r>
              <a:rPr lang="en-US" sz="4000">
                <a:latin typeface="Arial" charset="0"/>
                <a:ea typeface="ＭＳ Ｐゴシック" charset="0"/>
                <a:cs typeface="ＭＳ Ｐゴシック" charset="0"/>
              </a:rPr>
              <a:t>Transition Zone thickness is independent of hotspot and </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megaplume</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  locations</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Gilbert et al.</a:t>
            </a:r>
          </a:p>
        </p:txBody>
      </p:sp>
      <p:pic>
        <p:nvPicPr>
          <p:cNvPr id="276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2133600"/>
            <a:ext cx="4421188"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Text Box 5"/>
          <p:cNvSpPr txBox="1">
            <a:spLocks noChangeArrowheads="1"/>
          </p:cNvSpPr>
          <p:nvPr/>
        </p:nvSpPr>
        <p:spPr bwMode="auto">
          <a:xfrm>
            <a:off x="3581400" y="6400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650 km</a:t>
            </a:r>
          </a:p>
        </p:txBody>
      </p:sp>
      <p:sp>
        <p:nvSpPr>
          <p:cNvPr id="92164" name="Text Box 6"/>
          <p:cNvSpPr txBox="1">
            <a:spLocks noChangeArrowheads="1"/>
          </p:cNvSpPr>
          <p:nvPr/>
        </p:nvSpPr>
        <p:spPr bwMode="auto">
          <a:xfrm>
            <a:off x="1066800" y="2362200"/>
            <a:ext cx="457200" cy="246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410</a:t>
            </a:r>
          </a:p>
          <a:p>
            <a:pPr>
              <a:spcBef>
                <a:spcPct val="50000"/>
              </a:spcBef>
            </a:pPr>
            <a:r>
              <a:rPr lang="en-US"/>
              <a:t> km</a:t>
            </a:r>
          </a:p>
        </p:txBody>
      </p:sp>
      <p:sp>
        <p:nvSpPr>
          <p:cNvPr id="92165" name="Text Box 7"/>
          <p:cNvSpPr txBox="1">
            <a:spLocks noChangeArrowheads="1"/>
          </p:cNvSpPr>
          <p:nvPr/>
        </p:nvSpPr>
        <p:spPr bwMode="auto">
          <a:xfrm>
            <a:off x="7239000" y="2133600"/>
            <a:ext cx="121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425</a:t>
            </a:r>
          </a:p>
        </p:txBody>
      </p:sp>
      <p:sp>
        <p:nvSpPr>
          <p:cNvPr id="92166" name="Text Box 8"/>
          <p:cNvSpPr txBox="1">
            <a:spLocks noChangeArrowheads="1"/>
          </p:cNvSpPr>
          <p:nvPr/>
        </p:nvSpPr>
        <p:spPr bwMode="auto">
          <a:xfrm>
            <a:off x="7162800" y="5257800"/>
            <a:ext cx="1600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395</a:t>
            </a:r>
          </a:p>
        </p:txBody>
      </p:sp>
      <p:sp>
        <p:nvSpPr>
          <p:cNvPr id="92167" name="Text Box 9"/>
          <p:cNvSpPr txBox="1">
            <a:spLocks noChangeArrowheads="1"/>
          </p:cNvSpPr>
          <p:nvPr/>
        </p:nvSpPr>
        <p:spPr bwMode="auto">
          <a:xfrm>
            <a:off x="3048000" y="15240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640</a:t>
            </a:r>
          </a:p>
        </p:txBody>
      </p:sp>
      <p:sp>
        <p:nvSpPr>
          <p:cNvPr id="92168" name="Text Box 10"/>
          <p:cNvSpPr txBox="1">
            <a:spLocks noChangeArrowheads="1"/>
          </p:cNvSpPr>
          <p:nvPr/>
        </p:nvSpPr>
        <p:spPr bwMode="auto">
          <a:xfrm>
            <a:off x="6248400" y="1600200"/>
            <a:ext cx="914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670</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266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57438" y="1981200"/>
            <a:ext cx="4429125"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Mantle differentiates during accretion</a:t>
            </a:r>
          </a:p>
        </p:txBody>
      </p:sp>
      <p:sp>
        <p:nvSpPr>
          <p:cNvPr id="26626" name="Rectangle 3"/>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Magmas and crustal and upper mantle materials toward the top (basalts, olivine)</a:t>
            </a:r>
          </a:p>
          <a:p>
            <a:pPr eaLnBrk="1" hangingPunct="1"/>
            <a:r>
              <a:rPr lang="en-US">
                <a:latin typeface="Arial" charset="0"/>
                <a:ea typeface="ＭＳ Ｐゴシック" charset="0"/>
                <a:cs typeface="ＭＳ Ｐゴシック" charset="0"/>
              </a:rPr>
              <a:t>Aluminous phases in the crust and TZ</a:t>
            </a:r>
          </a:p>
          <a:p>
            <a:pPr eaLnBrk="1" hangingPunct="1"/>
            <a:r>
              <a:rPr lang="en-US">
                <a:latin typeface="Arial" charset="0"/>
                <a:ea typeface="ＭＳ Ｐゴシック" charset="0"/>
                <a:cs typeface="ＭＳ Ｐゴシック" charset="0"/>
              </a:rPr>
              <a:t>Lower mantle is FeO rich and refractory; residual of accretional melting and differentiation</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Deuss</a:t>
            </a:r>
          </a:p>
        </p:txBody>
      </p:sp>
      <p:pic>
        <p:nvPicPr>
          <p:cNvPr id="2970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0" y="1981200"/>
            <a:ext cx="4037013"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716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676525"/>
            <a:ext cx="7772400" cy="272415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727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633663"/>
            <a:ext cx="7772400" cy="28082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0035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003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509588"/>
            <a:ext cx="9121775" cy="634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6" name="Line 5"/>
          <p:cNvSpPr>
            <a:spLocks noChangeShapeType="1"/>
          </p:cNvSpPr>
          <p:nvPr/>
        </p:nvSpPr>
        <p:spPr bwMode="auto">
          <a:xfrm flipH="1" flipV="1">
            <a:off x="3810000" y="5181600"/>
            <a:ext cx="1905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357" name="Freeform 6"/>
          <p:cNvSpPr>
            <a:spLocks/>
          </p:cNvSpPr>
          <p:nvPr/>
        </p:nvSpPr>
        <p:spPr bwMode="auto">
          <a:xfrm>
            <a:off x="2759075" y="4730750"/>
            <a:ext cx="1360488" cy="698500"/>
          </a:xfrm>
          <a:custGeom>
            <a:avLst/>
            <a:gdLst>
              <a:gd name="T0" fmla="*/ 2147483647 w 857"/>
              <a:gd name="T1" fmla="*/ 0 h 440"/>
              <a:gd name="T2" fmla="*/ 2147483647 w 857"/>
              <a:gd name="T3" fmla="*/ 2147483647 h 440"/>
              <a:gd name="T4" fmla="*/ 2147483647 w 857"/>
              <a:gd name="T5" fmla="*/ 2147483647 h 440"/>
              <a:gd name="T6" fmla="*/ 2147483647 w 857"/>
              <a:gd name="T7" fmla="*/ 2147483647 h 440"/>
              <a:gd name="T8" fmla="*/ 2147483647 w 857"/>
              <a:gd name="T9" fmla="*/ 2147483647 h 440"/>
              <a:gd name="T10" fmla="*/ 2147483647 w 857"/>
              <a:gd name="T11" fmla="*/ 2147483647 h 440"/>
              <a:gd name="T12" fmla="*/ 2147483647 w 857"/>
              <a:gd name="T13" fmla="*/ 2147483647 h 440"/>
              <a:gd name="T14" fmla="*/ 2147483647 w 857"/>
              <a:gd name="T15" fmla="*/ 2147483647 h 440"/>
              <a:gd name="T16" fmla="*/ 2147483647 w 857"/>
              <a:gd name="T17" fmla="*/ 2147483647 h 440"/>
              <a:gd name="T18" fmla="*/ 2147483647 w 857"/>
              <a:gd name="T19" fmla="*/ 2147483647 h 440"/>
              <a:gd name="T20" fmla="*/ 2147483647 w 857"/>
              <a:gd name="T21" fmla="*/ 2147483647 h 440"/>
              <a:gd name="T22" fmla="*/ 2147483647 w 857"/>
              <a:gd name="T23" fmla="*/ 2147483647 h 440"/>
              <a:gd name="T24" fmla="*/ 2147483647 w 857"/>
              <a:gd name="T25" fmla="*/ 2147483647 h 440"/>
              <a:gd name="T26" fmla="*/ 2147483647 w 857"/>
              <a:gd name="T27" fmla="*/ 2147483647 h 440"/>
              <a:gd name="T28" fmla="*/ 2147483647 w 857"/>
              <a:gd name="T29" fmla="*/ 2147483647 h 440"/>
              <a:gd name="T30" fmla="*/ 2147483647 w 857"/>
              <a:gd name="T31" fmla="*/ 2147483647 h 440"/>
              <a:gd name="T32" fmla="*/ 2147483647 w 857"/>
              <a:gd name="T33" fmla="*/ 2147483647 h 440"/>
              <a:gd name="T34" fmla="*/ 2147483647 w 857"/>
              <a:gd name="T35" fmla="*/ 0 h 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57" h="440">
                <a:moveTo>
                  <a:pt x="300" y="0"/>
                </a:moveTo>
                <a:cubicBezTo>
                  <a:pt x="242" y="19"/>
                  <a:pt x="186" y="32"/>
                  <a:pt x="136" y="66"/>
                </a:cubicBezTo>
                <a:cubicBezTo>
                  <a:pt x="84" y="142"/>
                  <a:pt x="113" y="117"/>
                  <a:pt x="59" y="154"/>
                </a:cubicBezTo>
                <a:cubicBezTo>
                  <a:pt x="51" y="176"/>
                  <a:pt x="44" y="198"/>
                  <a:pt x="37" y="220"/>
                </a:cubicBezTo>
                <a:cubicBezTo>
                  <a:pt x="33" y="230"/>
                  <a:pt x="29" y="241"/>
                  <a:pt x="26" y="252"/>
                </a:cubicBezTo>
                <a:cubicBezTo>
                  <a:pt x="22" y="262"/>
                  <a:pt x="18" y="274"/>
                  <a:pt x="15" y="285"/>
                </a:cubicBezTo>
                <a:cubicBezTo>
                  <a:pt x="11" y="296"/>
                  <a:pt x="4" y="318"/>
                  <a:pt x="4" y="318"/>
                </a:cubicBezTo>
                <a:cubicBezTo>
                  <a:pt x="7" y="340"/>
                  <a:pt x="0" y="367"/>
                  <a:pt x="15" y="384"/>
                </a:cubicBezTo>
                <a:cubicBezTo>
                  <a:pt x="37" y="410"/>
                  <a:pt x="81" y="406"/>
                  <a:pt x="114" y="417"/>
                </a:cubicBezTo>
                <a:cubicBezTo>
                  <a:pt x="125" y="420"/>
                  <a:pt x="147" y="428"/>
                  <a:pt x="147" y="428"/>
                </a:cubicBezTo>
                <a:cubicBezTo>
                  <a:pt x="340" y="422"/>
                  <a:pt x="537" y="440"/>
                  <a:pt x="728" y="406"/>
                </a:cubicBezTo>
                <a:cubicBezTo>
                  <a:pt x="741" y="403"/>
                  <a:pt x="739" y="381"/>
                  <a:pt x="750" y="373"/>
                </a:cubicBezTo>
                <a:cubicBezTo>
                  <a:pt x="768" y="357"/>
                  <a:pt x="794" y="353"/>
                  <a:pt x="815" y="340"/>
                </a:cubicBezTo>
                <a:cubicBezTo>
                  <a:pt x="828" y="300"/>
                  <a:pt x="848" y="220"/>
                  <a:pt x="848" y="220"/>
                </a:cubicBezTo>
                <a:cubicBezTo>
                  <a:pt x="844" y="172"/>
                  <a:pt x="857" y="120"/>
                  <a:pt x="837" y="77"/>
                </a:cubicBezTo>
                <a:cubicBezTo>
                  <a:pt x="827" y="55"/>
                  <a:pt x="792" y="62"/>
                  <a:pt x="771" y="55"/>
                </a:cubicBezTo>
                <a:cubicBezTo>
                  <a:pt x="760" y="51"/>
                  <a:pt x="750" y="45"/>
                  <a:pt x="739" y="44"/>
                </a:cubicBezTo>
                <a:cubicBezTo>
                  <a:pt x="595" y="29"/>
                  <a:pt x="443" y="0"/>
                  <a:pt x="300" y="0"/>
                </a:cubicBezTo>
                <a:close/>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0358" name="Text Box 7"/>
          <p:cNvSpPr txBox="1">
            <a:spLocks noChangeArrowheads="1"/>
          </p:cNvSpPr>
          <p:nvPr/>
        </p:nvSpPr>
        <p:spPr bwMode="auto">
          <a:xfrm>
            <a:off x="5791200" y="4724400"/>
            <a:ext cx="2057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Low shear velocity!</a:t>
            </a:r>
          </a:p>
        </p:txBody>
      </p:sp>
      <p:sp>
        <p:nvSpPr>
          <p:cNvPr id="100359" name="Text Box 8"/>
          <p:cNvSpPr txBox="1">
            <a:spLocks noChangeArrowheads="1"/>
          </p:cNvSpPr>
          <p:nvPr/>
        </p:nvSpPr>
        <p:spPr bwMode="auto">
          <a:xfrm>
            <a:off x="457200" y="76200"/>
            <a:ext cx="8305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Eclogite sinkers can look like hot plumes</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2700"/>
            <a:ext cx="60325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547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81000"/>
            <a:ext cx="3949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
          <p:cNvSpPr>
            <a:spLocks noChangeArrowheads="1"/>
          </p:cNvSpPr>
          <p:nvPr/>
        </p:nvSpPr>
        <p:spPr bwMode="auto">
          <a:xfrm>
            <a:off x="457200" y="3657600"/>
            <a:ext cx="3352800" cy="1676400"/>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endParaRPr>
          </a:p>
        </p:txBody>
      </p:sp>
      <p:sp>
        <p:nvSpPr>
          <p:cNvPr id="104452" name="Rectangle 2"/>
          <p:cNvSpPr>
            <a:spLocks noChangeArrowheads="1"/>
          </p:cNvSpPr>
          <p:nvPr/>
        </p:nvSpPr>
        <p:spPr bwMode="auto">
          <a:xfrm>
            <a:off x="2895600" y="3886200"/>
            <a:ext cx="914400" cy="228600"/>
          </a:xfrm>
          <a:prstGeom prst="rect">
            <a:avLst/>
          </a:prstGeom>
          <a:solidFill>
            <a:srgbClr val="3366FF"/>
          </a:solidFill>
          <a:ln w="9525">
            <a:solidFill>
              <a:srgbClr val="0000FF"/>
            </a:solidFill>
            <a:round/>
            <a:headEnd/>
            <a:tailEnd/>
          </a:ln>
        </p:spPr>
        <p:txBody>
          <a:bodyPr/>
          <a:lstStyle/>
          <a:p>
            <a:endParaRPr lang="en-US" sz="1800">
              <a:solidFill>
                <a:srgbClr val="000000"/>
              </a:solidFill>
            </a:endParaRPr>
          </a:p>
        </p:txBody>
      </p:sp>
      <p:sp>
        <p:nvSpPr>
          <p:cNvPr id="104453" name="Rectangle 5"/>
          <p:cNvSpPr>
            <a:spLocks noChangeArrowheads="1"/>
          </p:cNvSpPr>
          <p:nvPr/>
        </p:nvSpPr>
        <p:spPr bwMode="auto">
          <a:xfrm rot="-1727888">
            <a:off x="1720850" y="4195763"/>
            <a:ext cx="1338263" cy="211137"/>
          </a:xfrm>
          <a:prstGeom prst="rect">
            <a:avLst/>
          </a:prstGeom>
          <a:solidFill>
            <a:srgbClr val="3366FF"/>
          </a:solidFill>
          <a:ln w="9525">
            <a:solidFill>
              <a:srgbClr val="0000FF"/>
            </a:solidFill>
            <a:round/>
            <a:headEnd/>
            <a:tailEnd/>
          </a:ln>
        </p:spPr>
        <p:txBody>
          <a:bodyPr/>
          <a:lstStyle/>
          <a:p>
            <a:endParaRPr lang="en-US" sz="1800">
              <a:solidFill>
                <a:srgbClr val="000000"/>
              </a:solidFill>
            </a:endParaRPr>
          </a:p>
        </p:txBody>
      </p:sp>
      <p:sp>
        <p:nvSpPr>
          <p:cNvPr id="104454" name="Rectangle 6"/>
          <p:cNvSpPr>
            <a:spLocks noChangeArrowheads="1"/>
          </p:cNvSpPr>
          <p:nvPr/>
        </p:nvSpPr>
        <p:spPr bwMode="auto">
          <a:xfrm>
            <a:off x="914400" y="4495800"/>
            <a:ext cx="914400" cy="228600"/>
          </a:xfrm>
          <a:prstGeom prst="rect">
            <a:avLst/>
          </a:prstGeom>
          <a:solidFill>
            <a:srgbClr val="3366FF"/>
          </a:solidFill>
          <a:ln w="9525">
            <a:solidFill>
              <a:srgbClr val="0000FF"/>
            </a:solidFill>
            <a:round/>
            <a:headEnd/>
            <a:tailEnd/>
          </a:ln>
        </p:spPr>
        <p:txBody>
          <a:bodyPr/>
          <a:lstStyle/>
          <a:p>
            <a:endParaRPr lang="en-US" sz="1800">
              <a:solidFill>
                <a:srgbClr val="000000"/>
              </a:solidFill>
            </a:endParaRPr>
          </a:p>
        </p:txBody>
      </p:sp>
      <p:sp>
        <p:nvSpPr>
          <p:cNvPr id="4" name="Bent Arrow 3"/>
          <p:cNvSpPr/>
          <p:nvPr/>
        </p:nvSpPr>
        <p:spPr bwMode="auto">
          <a:xfrm rot="16200000">
            <a:off x="457200" y="4114800"/>
            <a:ext cx="762000" cy="914400"/>
          </a:xfrm>
          <a:prstGeom prst="bentArrow">
            <a:avLst/>
          </a:prstGeom>
          <a:solidFill>
            <a:srgbClr val="FF6600"/>
          </a:solidFill>
          <a:ln w="9525" cap="flat" cmpd="sng" algn="ctr">
            <a:noFill/>
            <a:prstDash val="solid"/>
            <a:round/>
            <a:headEnd type="none" w="med" len="med"/>
            <a:tailEnd type="none" w="med" len="med"/>
          </a:ln>
          <a:effectLst/>
          <a:extLst/>
        </p:spPr>
        <p:txBody>
          <a:bodyPr/>
          <a:lstStyle/>
          <a:p>
            <a:pPr>
              <a:defRPr/>
            </a:pPr>
            <a:endParaRPr lang="en-US" sz="1800">
              <a:solidFill>
                <a:srgbClr val="000000"/>
              </a:solidFill>
            </a:endParaRPr>
          </a:p>
        </p:txBody>
      </p:sp>
      <p:cxnSp>
        <p:nvCxnSpPr>
          <p:cNvPr id="8" name="Straight Connector 7"/>
          <p:cNvCxnSpPr/>
          <p:nvPr/>
        </p:nvCxnSpPr>
        <p:spPr bwMode="auto">
          <a:xfrm>
            <a:off x="2057400" y="4648200"/>
            <a:ext cx="1828800"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609600" y="4114800"/>
            <a:ext cx="1828800"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4458" name="TextBox 10"/>
          <p:cNvSpPr txBox="1">
            <a:spLocks noChangeArrowheads="1"/>
          </p:cNvSpPr>
          <p:nvPr/>
        </p:nvSpPr>
        <p:spPr bwMode="auto">
          <a:xfrm>
            <a:off x="2667000" y="47244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660</a:t>
            </a:r>
          </a:p>
        </p:txBody>
      </p:sp>
      <p:sp>
        <p:nvSpPr>
          <p:cNvPr id="104459" name="TextBox 11"/>
          <p:cNvSpPr txBox="1">
            <a:spLocks noChangeArrowheads="1"/>
          </p:cNvSpPr>
          <p:nvPr/>
        </p:nvSpPr>
        <p:spPr bwMode="auto">
          <a:xfrm>
            <a:off x="762000" y="37338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410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7" name="Object 4"/>
          <p:cNvGraphicFramePr>
            <a:graphicFrameLocks noChangeAspect="1"/>
          </p:cNvGraphicFramePr>
          <p:nvPr/>
        </p:nvGraphicFramePr>
        <p:xfrm>
          <a:off x="1349375" y="165100"/>
          <a:ext cx="6445250" cy="6529388"/>
        </p:xfrm>
        <a:graphic>
          <a:graphicData uri="http://schemas.openxmlformats.org/presentationml/2006/ole">
            <mc:AlternateContent xmlns:mc="http://schemas.openxmlformats.org/markup-compatibility/2006">
              <mc:Choice xmlns:v="urn:schemas-microsoft-com:vml" Requires="v">
                <p:oleObj spid="_x0000_s106514" name="Worksheet" r:id="rId4" imgW="6438900" imgH="6527800" progId="Excel.Sheet.8">
                  <p:embed/>
                </p:oleObj>
              </mc:Choice>
              <mc:Fallback>
                <p:oleObj name="Worksheet" r:id="rId4" imgW="6438900" imgH="652780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165100"/>
                        <a:ext cx="6445250" cy="652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5" name="Object 2"/>
          <p:cNvGraphicFramePr>
            <a:graphicFrameLocks noChangeAspect="1"/>
          </p:cNvGraphicFramePr>
          <p:nvPr/>
        </p:nvGraphicFramePr>
        <p:xfrm>
          <a:off x="762000" y="0"/>
          <a:ext cx="6096000" cy="6858000"/>
        </p:xfrm>
        <a:graphic>
          <a:graphicData uri="http://schemas.openxmlformats.org/presentationml/2006/ole">
            <mc:AlternateContent xmlns:mc="http://schemas.openxmlformats.org/markup-compatibility/2006">
              <mc:Choice xmlns:v="urn:schemas-microsoft-com:vml" Requires="v">
                <p:oleObj spid="_x0000_s108562" name="Worksheet" r:id="rId4" imgW="5969000" imgH="8445500" progId="Excel.Sheet.8">
                  <p:embed/>
                </p:oleObj>
              </mc:Choice>
              <mc:Fallback>
                <p:oleObj name="Worksheet" r:id="rId4" imgW="5969000" imgH="84455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0"/>
                        <a:ext cx="6096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1" name="Object 2"/>
          <p:cNvGraphicFramePr>
            <a:graphicFrameLocks noChangeAspect="1"/>
          </p:cNvGraphicFramePr>
          <p:nvPr/>
        </p:nvGraphicFramePr>
        <p:xfrm>
          <a:off x="2057400" y="762000"/>
          <a:ext cx="5791200" cy="5715000"/>
        </p:xfrm>
        <a:graphic>
          <a:graphicData uri="http://schemas.openxmlformats.org/presentationml/2006/ole">
            <mc:AlternateContent xmlns:mc="http://schemas.openxmlformats.org/markup-compatibility/2006">
              <mc:Choice xmlns:v="urn:schemas-microsoft-com:vml" Requires="v">
                <p:oleObj spid="_x0000_s112659" name="Worksheet" r:id="rId4" imgW="2933700" imgH="3797300" progId="Excel.Sheet.8">
                  <p:embed/>
                </p:oleObj>
              </mc:Choice>
              <mc:Fallback>
                <p:oleObj name="Worksheet" r:id="rId4" imgW="2933700" imgH="379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762000"/>
                        <a:ext cx="57912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2642" name="Text Box 3"/>
          <p:cNvSpPr txBox="1">
            <a:spLocks noChangeArrowheads="1"/>
          </p:cNvSpPr>
          <p:nvPr/>
        </p:nvSpPr>
        <p:spPr bwMode="auto">
          <a:xfrm>
            <a:off x="3276600" y="304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TZ thicknesses</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44000" cy="6738776"/>
          </a:xfrm>
          <a:prstGeom prst="rect">
            <a:avLst/>
          </a:prstGeom>
        </p:spPr>
      </p:pic>
    </p:spTree>
    <p:extLst>
      <p:ext uri="{BB962C8B-B14F-4D97-AF65-F5344CB8AC3E}">
        <p14:creationId xmlns:p14="http://schemas.microsoft.com/office/powerpoint/2010/main" val="140640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Earth is compositionally stratified by density</a:t>
            </a:r>
          </a:p>
        </p:txBody>
      </p:sp>
      <p:sp>
        <p:nvSpPr>
          <p:cNvPr id="28674" name="Rectangle 7"/>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In the large; atmosphere, hydrosphere, sediments, crust, mantle, core</a:t>
            </a:r>
          </a:p>
          <a:p>
            <a:pPr eaLnBrk="1" hangingPunct="1"/>
            <a:r>
              <a:rPr lang="en-US" sz="2800">
                <a:latin typeface="Arial" charset="0"/>
                <a:ea typeface="ＭＳ Ｐゴシック" charset="0"/>
                <a:cs typeface="ＭＳ Ｐゴシック" charset="0"/>
              </a:rPr>
              <a:t>In sedimentary basins</a:t>
            </a:r>
          </a:p>
          <a:p>
            <a:pPr eaLnBrk="1" hangingPunct="1"/>
            <a:r>
              <a:rPr lang="en-US" sz="2800">
                <a:latin typeface="Arial" charset="0"/>
                <a:ea typeface="ＭＳ Ｐゴシック" charset="0"/>
                <a:cs typeface="ＭＳ Ｐゴシック" charset="0"/>
              </a:rPr>
              <a:t>In the crust</a:t>
            </a:r>
          </a:p>
          <a:p>
            <a:pPr eaLnBrk="1" hangingPunct="1"/>
            <a:r>
              <a:rPr lang="en-US" sz="2800">
                <a:latin typeface="Arial" charset="0"/>
                <a:ea typeface="ＭＳ Ｐゴシック" charset="0"/>
                <a:cs typeface="ＭＳ Ｐゴシック" charset="0"/>
              </a:rPr>
              <a:t>In the shallow mantle (Jordan, Lee, James)</a:t>
            </a:r>
          </a:p>
          <a:p>
            <a:pPr eaLnBrk="1" hangingPunct="1"/>
            <a:r>
              <a:rPr lang="en-US" sz="2800">
                <a:latin typeface="Arial" charset="0"/>
                <a:ea typeface="ＭＳ Ｐゴシック" charset="0"/>
                <a:cs typeface="ＭＳ Ｐゴシック" charset="0"/>
              </a:rPr>
              <a:t>Probably shallow mantle, upper mantle, TZ, lower mantle, D</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…all differ in composition</a:t>
            </a:r>
            <a:endParaRPr lang="en-US" sz="280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89" name="Object 2"/>
          <p:cNvGraphicFramePr>
            <a:graphicFrameLocks noChangeAspect="1"/>
          </p:cNvGraphicFramePr>
          <p:nvPr/>
        </p:nvGraphicFramePr>
        <p:xfrm>
          <a:off x="304800" y="914400"/>
          <a:ext cx="8153400" cy="4419600"/>
        </p:xfrm>
        <a:graphic>
          <a:graphicData uri="http://schemas.openxmlformats.org/presentationml/2006/ole">
            <mc:AlternateContent xmlns:mc="http://schemas.openxmlformats.org/markup-compatibility/2006">
              <mc:Choice xmlns:v="urn:schemas-microsoft-com:vml" Requires="v">
                <p:oleObj spid="_x0000_s114706" name="Worksheet" r:id="rId4" imgW="3810000" imgH="1498600" progId="Excel.Sheet.8">
                  <p:embed/>
                </p:oleObj>
              </mc:Choice>
              <mc:Fallback>
                <p:oleObj name="Worksheet" r:id="rId4" imgW="3810000" imgH="14986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8153400"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706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3913" y="1981200"/>
            <a:ext cx="7496175"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6200" y="800100"/>
            <a:ext cx="6438900" cy="5257800"/>
          </a:xfrm>
          <a:prstGeom prst="rect">
            <a:avLst/>
          </a:prstGeom>
        </p:spPr>
      </p:pic>
      <p:sp>
        <p:nvSpPr>
          <p:cNvPr id="5" name="TextBox 4"/>
          <p:cNvSpPr txBox="1"/>
          <p:nvPr/>
        </p:nvSpPr>
        <p:spPr>
          <a:xfrm>
            <a:off x="609600" y="152400"/>
            <a:ext cx="8305800" cy="1200328"/>
          </a:xfrm>
          <a:prstGeom prst="rect">
            <a:avLst/>
          </a:prstGeom>
          <a:noFill/>
        </p:spPr>
        <p:txBody>
          <a:bodyPr wrap="square" rtlCol="0">
            <a:spAutoFit/>
          </a:bodyPr>
          <a:lstStyle/>
          <a:p>
            <a:r>
              <a:rPr lang="en-US" dirty="0" smtClean="0"/>
              <a:t>About 50 years ago Caltech seismologists discovered two major discontinuities in the transition region of the upper mantle</a:t>
            </a:r>
            <a:endParaRPr lang="en-US" dirty="0"/>
          </a:p>
        </p:txBody>
      </p:sp>
    </p:spTree>
    <p:extLst>
      <p:ext uri="{BB962C8B-B14F-4D97-AF65-F5344CB8AC3E}">
        <p14:creationId xmlns:p14="http://schemas.microsoft.com/office/powerpoint/2010/main" val="1946687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6963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2028825"/>
            <a:ext cx="7772400" cy="4017963"/>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20834"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3429000" y="2571750"/>
            <a:ext cx="111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hlinkClick r:id="rId3" action="ppaction://hlinkpres?slideindex=2&amp;slidetitle=Slide 2"/>
              </a:rPr>
              <a:t>Slide 2</a:t>
            </a:r>
            <a:endParaRPr lang="en-US"/>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92125"/>
            <a:ext cx="8915400"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083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390900"/>
            <a:ext cx="66421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Box 2"/>
          <p:cNvSpPr txBox="1">
            <a:spLocks noChangeArrowheads="1"/>
          </p:cNvSpPr>
          <p:nvPr/>
        </p:nvSpPr>
        <p:spPr bwMode="auto">
          <a:xfrm>
            <a:off x="2667000" y="2133600"/>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t>Flat slabs at 650 km cool off the mantle &amp; thicken the TZ</a:t>
            </a:r>
          </a:p>
        </p:txBody>
      </p:sp>
      <p:cxnSp>
        <p:nvCxnSpPr>
          <p:cNvPr id="5" name="Straight Arrow Connector 4"/>
          <p:cNvCxnSpPr/>
          <p:nvPr/>
        </p:nvCxnSpPr>
        <p:spPr bwMode="auto">
          <a:xfrm>
            <a:off x="2895600" y="3505200"/>
            <a:ext cx="685800" cy="1524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3657600" y="1752600"/>
            <a:ext cx="457200" cy="381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3500">
                <a:solidFill>
                  <a:schemeClr val="folHlink"/>
                </a:solidFill>
                <a:latin typeface="Arial" charset="0"/>
                <a:ea typeface="ＭＳ Ｐゴシック" charset="0"/>
                <a:cs typeface="ＭＳ Ｐゴシック" charset="0"/>
              </a:rPr>
              <a:t>Correlations between seismic velocities (solid) and between velocities and densities (dots and dashes)</a:t>
            </a:r>
            <a:endParaRPr lang="en-US" sz="2400">
              <a:solidFill>
                <a:schemeClr val="tx1"/>
              </a:solidFill>
              <a:latin typeface="Arial" charset="0"/>
              <a:ea typeface="ＭＳ Ｐゴシック" charset="0"/>
              <a:cs typeface="ＭＳ Ｐゴシック" charset="0"/>
            </a:endParaRPr>
          </a:p>
        </p:txBody>
      </p:sp>
      <p:pic>
        <p:nvPicPr>
          <p:cNvPr id="1228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057400"/>
            <a:ext cx="41259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24930"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568325"/>
            <a:ext cx="42799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4932" name="Text Box 5"/>
          <p:cNvSpPr txBox="1">
            <a:spLocks noChangeArrowheads="1"/>
          </p:cNvSpPr>
          <p:nvPr/>
        </p:nvSpPr>
        <p:spPr bwMode="auto">
          <a:xfrm>
            <a:off x="6096000" y="3163888"/>
            <a:ext cx="2514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Dense Domes</a:t>
            </a:r>
          </a:p>
          <a:p>
            <a:r>
              <a:rPr lang="en-US"/>
              <a:t>Not Megaplumes</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2697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239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6980" name="Text Box 5"/>
          <p:cNvSpPr txBox="1">
            <a:spLocks noChangeArrowheads="1"/>
          </p:cNvSpPr>
          <p:nvPr/>
        </p:nvSpPr>
        <p:spPr bwMode="auto">
          <a:xfrm>
            <a:off x="593725" y="3681413"/>
            <a:ext cx="25844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900">
                <a:solidFill>
                  <a:srgbClr val="FF0000"/>
                </a:solidFill>
              </a:rPr>
              <a:t>Dense but low velocity</a:t>
            </a:r>
            <a:endParaRPr lang="en-US"/>
          </a:p>
        </p:txBody>
      </p:sp>
      <p:sp>
        <p:nvSpPr>
          <p:cNvPr id="126981" name="Text Box 6"/>
          <p:cNvSpPr txBox="1">
            <a:spLocks noChangeArrowheads="1"/>
          </p:cNvSpPr>
          <p:nvPr/>
        </p:nvSpPr>
        <p:spPr bwMode="auto">
          <a:xfrm>
            <a:off x="669925" y="609600"/>
            <a:ext cx="295592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a:solidFill>
                  <a:schemeClr val="accent2"/>
                </a:solidFill>
              </a:rPr>
              <a:t>Buoyant &amp; high velocity</a:t>
            </a:r>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2902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746760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131074"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6096000" cy="55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1076" name="Text Box 5"/>
          <p:cNvSpPr txBox="1">
            <a:spLocks noChangeArrowheads="1"/>
          </p:cNvSpPr>
          <p:nvPr/>
        </p:nvSpPr>
        <p:spPr bwMode="auto">
          <a:xfrm>
            <a:off x="6324600" y="1154113"/>
            <a:ext cx="28194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Sinking &amp; rising blobs</a:t>
            </a:r>
            <a:endParaRPr lang="en-US"/>
          </a:p>
        </p:txBody>
      </p:sp>
      <p:sp>
        <p:nvSpPr>
          <p:cNvPr id="131077" name="Text Box 6"/>
          <p:cNvSpPr txBox="1">
            <a:spLocks noChangeArrowheads="1"/>
          </p:cNvSpPr>
          <p:nvPr/>
        </p:nvSpPr>
        <p:spPr bwMode="auto">
          <a:xfrm>
            <a:off x="898525" y="1182688"/>
            <a:ext cx="1589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DYNAMIC</a:t>
            </a:r>
          </a:p>
        </p:txBody>
      </p:sp>
      <p:sp>
        <p:nvSpPr>
          <p:cNvPr id="131078" name="Text Box 7"/>
          <p:cNvSpPr txBox="1">
            <a:spLocks noChangeArrowheads="1"/>
          </p:cNvSpPr>
          <p:nvPr/>
        </p:nvSpPr>
        <p:spPr bwMode="auto">
          <a:xfrm>
            <a:off x="822325" y="4383088"/>
            <a:ext cx="1589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DYNAMIC</a:t>
            </a:r>
          </a:p>
        </p:txBody>
      </p:sp>
      <p:sp>
        <p:nvSpPr>
          <p:cNvPr id="131079" name="Text Box 8"/>
          <p:cNvSpPr txBox="1">
            <a:spLocks noChangeArrowheads="1"/>
          </p:cNvSpPr>
          <p:nvPr/>
        </p:nvSpPr>
        <p:spPr bwMode="auto">
          <a:xfrm>
            <a:off x="1050925" y="2706688"/>
            <a:ext cx="16922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ISOLATED</a:t>
            </a:r>
          </a:p>
          <a:p>
            <a:endParaRPr lang="en-US"/>
          </a:p>
        </p:txBody>
      </p:sp>
      <p:sp>
        <p:nvSpPr>
          <p:cNvPr id="131080" name="Text Box 9"/>
          <p:cNvSpPr txBox="1">
            <a:spLocks noChangeArrowheads="1"/>
          </p:cNvSpPr>
          <p:nvPr/>
        </p:nvSpPr>
        <p:spPr bwMode="auto">
          <a:xfrm>
            <a:off x="6765925" y="4379913"/>
            <a:ext cx="13652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accent2"/>
                </a:solidFill>
              </a:rPr>
              <a:t>SLUGGISH</a:t>
            </a:r>
            <a:endParaRPr lang="en-US"/>
          </a:p>
        </p:txBody>
      </p:sp>
      <p:sp>
        <p:nvSpPr>
          <p:cNvPr id="131081" name="Text Box 10"/>
          <p:cNvSpPr txBox="1">
            <a:spLocks noChangeArrowheads="1"/>
          </p:cNvSpPr>
          <p:nvPr/>
        </p:nvSpPr>
        <p:spPr bwMode="auto">
          <a:xfrm>
            <a:off x="1050925" y="192088"/>
            <a:ext cx="2487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Tri-partite mantle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Bullen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Region C (Birch</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transition layer)</a:t>
            </a:r>
            <a:endParaRPr lang="en-US">
              <a:latin typeface="Arial" charset="0"/>
              <a:ea typeface="ＭＳ Ｐゴシック" charset="0"/>
              <a:cs typeface="ＭＳ Ｐゴシック" charset="0"/>
            </a:endParaRPr>
          </a:p>
        </p:txBody>
      </p:sp>
      <p:sp>
        <p:nvSpPr>
          <p:cNvPr id="30722" name="Rectangle 3"/>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Extends from 410 km (+-20 km) to ~900 km (the Repetti Discontinuity)</a:t>
            </a:r>
          </a:p>
          <a:p>
            <a:pPr eaLnBrk="1" hangingPunct="1"/>
            <a:r>
              <a:rPr lang="en-US" sz="2800">
                <a:latin typeface="Arial" charset="0"/>
                <a:ea typeface="ＭＳ Ｐゴシック" charset="0"/>
                <a:cs typeface="ＭＳ Ｐゴシック" charset="0"/>
              </a:rPr>
              <a:t>Is bounded by discontinuities and contains 2 or 3 discontinuities and low-velocity zones</a:t>
            </a:r>
          </a:p>
          <a:p>
            <a:pPr eaLnBrk="1" hangingPunct="1"/>
            <a:r>
              <a:rPr lang="en-US" sz="2800">
                <a:latin typeface="Arial" charset="0"/>
                <a:ea typeface="ＭＳ Ｐゴシック" charset="0"/>
                <a:cs typeface="ＭＳ Ｐゴシック" charset="0"/>
              </a:rPr>
              <a:t>Slabs are trapped between 650 and ~900 km</a:t>
            </a:r>
          </a:p>
          <a:p>
            <a:pPr eaLnBrk="1" hangingPunct="1"/>
            <a:r>
              <a:rPr lang="en-US" sz="2800">
                <a:latin typeface="Arial" charset="0"/>
                <a:ea typeface="ＭＳ Ｐゴシック" charset="0"/>
                <a:cs typeface="ＭＳ Ｐゴシック" charset="0"/>
              </a:rPr>
              <a:t>Lateral variability is high </a:t>
            </a:r>
          </a:p>
          <a:p>
            <a:pPr eaLnBrk="1" hangingPunct="1"/>
            <a:r>
              <a:rPr lang="en-US" sz="2800">
                <a:latin typeface="Arial" charset="0"/>
                <a:ea typeface="ＭＳ Ｐゴシック" charset="0"/>
                <a:cs typeface="ＭＳ Ｐゴシック" charset="0"/>
              </a:rPr>
              <a:t>Chemically distinct from shallow and deep mantle (eclogitic)</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a:xfrm>
            <a:off x="901700" y="2286000"/>
            <a:ext cx="7340600" cy="1143000"/>
          </a:xfrm>
        </p:spPr>
        <p:txBody>
          <a:bodyPr/>
          <a:lstStyle/>
          <a:p>
            <a:pPr eaLnBrk="1" hangingPunct="1"/>
            <a:endParaRPr lang="en-US">
              <a:latin typeface="Arial" charset="0"/>
              <a:ea typeface="ＭＳ Ｐゴシック" charset="0"/>
              <a:cs typeface="ＭＳ Ｐゴシック" charset="0"/>
            </a:endParaRPr>
          </a:p>
        </p:txBody>
      </p:sp>
      <p:sp>
        <p:nvSpPr>
          <p:cNvPr id="133122" name="Rectangle 3"/>
          <p:cNvSpPr>
            <a:spLocks noGrp="1" noChangeArrowheads="1"/>
          </p:cNvSpPr>
          <p:nvPr>
            <p:ph type="subTitle" idx="1"/>
          </p:nvPr>
        </p:nvSpPr>
        <p:spPr>
          <a:xfrm>
            <a:off x="1447800" y="4038600"/>
            <a:ext cx="6400800" cy="1752600"/>
          </a:xfrm>
        </p:spPr>
        <p:txBody>
          <a:bodyPr/>
          <a:lstStyle/>
          <a:p>
            <a:pPr eaLnBrk="1" hangingPunct="1"/>
            <a:endParaRPr lang="en-US">
              <a:latin typeface="Arial" charset="0"/>
              <a:ea typeface="ＭＳ Ｐゴシック" charset="0"/>
              <a:cs typeface="ＭＳ Ｐゴシック" charset="0"/>
            </a:endParaRP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543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24" name="Text Box 5"/>
          <p:cNvSpPr txBox="1">
            <a:spLocks noChangeArrowheads="1"/>
          </p:cNvSpPr>
          <p:nvPr/>
        </p:nvSpPr>
        <p:spPr bwMode="auto">
          <a:xfrm>
            <a:off x="0" y="6172200"/>
            <a:ext cx="883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Predicted locations of slab material; correlations best @ 800km</a:t>
            </a:r>
          </a:p>
        </p:txBody>
      </p:sp>
      <p:sp>
        <p:nvSpPr>
          <p:cNvPr id="133125" name="Text Box 6"/>
          <p:cNvSpPr txBox="1">
            <a:spLocks noChangeArrowheads="1"/>
          </p:cNvSpPr>
          <p:nvPr/>
        </p:nvSpPr>
        <p:spPr bwMode="auto">
          <a:xfrm>
            <a:off x="304800" y="381000"/>
            <a:ext cx="824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accent1"/>
                </a:solidFill>
              </a:rPr>
              <a:t>WHERE ARE THE SLABS PREDICTED TO BE?</a:t>
            </a:r>
          </a:p>
        </p:txBody>
      </p:sp>
      <p:sp>
        <p:nvSpPr>
          <p:cNvPr id="133126" name="Text Box 7"/>
          <p:cNvSpPr txBox="1">
            <a:spLocks noChangeArrowheads="1"/>
          </p:cNvSpPr>
          <p:nvPr/>
        </p:nvSpPr>
        <p:spPr bwMode="auto">
          <a:xfrm>
            <a:off x="533400" y="5486400"/>
            <a:ext cx="8610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HOTSPOTS (CIRCLES) are where slabs are not</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3838575"/>
            <a:ext cx="71643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13" y="144463"/>
            <a:ext cx="77581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284163"/>
            <a:ext cx="69262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1100" y="4605338"/>
            <a:ext cx="190976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090863" y="5080000"/>
            <a:ext cx="1570037" cy="515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090863" y="5595938"/>
            <a:ext cx="2700337" cy="517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Up-Down Arrow 5"/>
          <p:cNvSpPr/>
          <p:nvPr/>
        </p:nvSpPr>
        <p:spPr>
          <a:xfrm rot="20875320">
            <a:off x="5430838" y="2963863"/>
            <a:ext cx="722312" cy="2765425"/>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ctrTitle"/>
          </p:nvPr>
        </p:nvSpPr>
        <p:spPr>
          <a:xfrm>
            <a:off x="901700" y="2286000"/>
            <a:ext cx="7340600" cy="1143000"/>
          </a:xfrm>
        </p:spPr>
        <p:txBody>
          <a:bodyPr/>
          <a:lstStyle/>
          <a:p>
            <a:pPr eaLnBrk="1" hangingPunct="1"/>
            <a:endParaRPr lang="en-US">
              <a:latin typeface="Arial" charset="0"/>
              <a:ea typeface="ＭＳ Ｐゴシック" charset="0"/>
              <a:cs typeface="ＭＳ Ｐゴシック" charset="0"/>
            </a:endParaRPr>
          </a:p>
        </p:txBody>
      </p:sp>
      <p:sp>
        <p:nvSpPr>
          <p:cNvPr id="135170"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701675"/>
            <a:ext cx="71374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5172" name="Text Box 5"/>
          <p:cNvSpPr txBox="1">
            <a:spLocks noChangeArrowheads="1"/>
          </p:cNvSpPr>
          <p:nvPr/>
        </p:nvSpPr>
        <p:spPr bwMode="auto">
          <a:xfrm>
            <a:off x="212725" y="6248400"/>
            <a:ext cx="8550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Blue regions are probable fossil slabs. Red can uplift surface</a:t>
            </a:r>
          </a:p>
        </p:txBody>
      </p:sp>
      <p:sp>
        <p:nvSpPr>
          <p:cNvPr id="135173" name="Text Box 6"/>
          <p:cNvSpPr txBox="1">
            <a:spLocks noChangeArrowheads="1"/>
          </p:cNvSpPr>
          <p:nvPr/>
        </p:nvSpPr>
        <p:spPr bwMode="auto">
          <a:xfrm>
            <a:off x="228600" y="0"/>
            <a:ext cx="8626475" cy="41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100">
                <a:solidFill>
                  <a:schemeClr val="accent1"/>
                </a:solidFill>
              </a:rPr>
              <a:t>BLUE REGIONS ARE SLAB GRAVEYARDS (FARALLON,TETHYS)</a:t>
            </a:r>
          </a:p>
        </p:txBody>
      </p:sp>
      <p:sp>
        <p:nvSpPr>
          <p:cNvPr id="135174" name="Text Box 7"/>
          <p:cNvSpPr txBox="1">
            <a:spLocks noChangeArrowheads="1"/>
          </p:cNvSpPr>
          <p:nvPr/>
        </p:nvSpPr>
        <p:spPr bwMode="auto">
          <a:xfrm>
            <a:off x="228600" y="609600"/>
            <a:ext cx="2438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1100 km depth</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901700" y="2286000"/>
            <a:ext cx="7340600" cy="1143000"/>
          </a:xfrm>
        </p:spPr>
        <p:txBody>
          <a:bodyPr/>
          <a:lstStyle/>
          <a:p>
            <a:pPr eaLnBrk="1" hangingPunct="1"/>
            <a:endParaRPr lang="en-US">
              <a:latin typeface="Arial" charset="0"/>
              <a:ea typeface="ＭＳ Ｐゴシック" charset="0"/>
              <a:cs typeface="ＭＳ Ｐゴシック" charset="0"/>
            </a:endParaRPr>
          </a:p>
        </p:txBody>
      </p:sp>
      <p:sp>
        <p:nvSpPr>
          <p:cNvPr id="137218"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758825"/>
            <a:ext cx="73533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7220" name="Text Box 5"/>
          <p:cNvSpPr txBox="1">
            <a:spLocks noChangeArrowheads="1"/>
          </p:cNvSpPr>
          <p:nvPr/>
        </p:nvSpPr>
        <p:spPr bwMode="auto">
          <a:xfrm>
            <a:off x="0" y="6288088"/>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BLUE           Africa ??             SE Asia  Slabs?    Andes  Slabs?</a:t>
            </a:r>
          </a:p>
        </p:txBody>
      </p:sp>
      <p:sp>
        <p:nvSpPr>
          <p:cNvPr id="137221" name="Text Box 6"/>
          <p:cNvSpPr txBox="1">
            <a:spLocks noChangeArrowheads="1"/>
          </p:cNvSpPr>
          <p:nvPr/>
        </p:nvSpPr>
        <p:spPr bwMode="auto">
          <a:xfrm>
            <a:off x="304800" y="0"/>
            <a:ext cx="2089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600 km depth</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ritsemaetal_04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52400"/>
            <a:ext cx="8408987"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Rectangle 3"/>
          <p:cNvSpPr>
            <a:spLocks noChangeArrowheads="1"/>
          </p:cNvSpPr>
          <p:nvPr/>
        </p:nvSpPr>
        <p:spPr bwMode="auto">
          <a:xfrm>
            <a:off x="534988" y="5334000"/>
            <a:ext cx="6300787"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Upper mantle ~ Geology + half-space cooling</a:t>
            </a:r>
          </a:p>
          <a:p>
            <a:r>
              <a:rPr lang="en-US"/>
              <a:t>Lower mantle ~ Subduction history</a:t>
            </a:r>
          </a:p>
          <a:p>
            <a:r>
              <a:rPr lang="en-US"/>
              <a:t>Transition zone?</a:t>
            </a:r>
          </a:p>
        </p:txBody>
      </p:sp>
      <p:sp>
        <p:nvSpPr>
          <p:cNvPr id="139267" name="Rectangle 4"/>
          <p:cNvSpPr>
            <a:spLocks noChangeArrowheads="1"/>
          </p:cNvSpPr>
          <p:nvPr/>
        </p:nvSpPr>
        <p:spPr bwMode="auto">
          <a:xfrm>
            <a:off x="6019800" y="6321425"/>
            <a:ext cx="23066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a:solidFill>
                  <a:srgbClr val="017F05"/>
                </a:solidFill>
              </a:rPr>
              <a:t>Ritsema et al. (2004)</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1" name="Object 2"/>
          <p:cNvGraphicFramePr>
            <a:graphicFrameLocks noGrp="1" noChangeAspect="1"/>
          </p:cNvGraphicFramePr>
          <p:nvPr>
            <p:ph/>
          </p:nvPr>
        </p:nvGraphicFramePr>
        <p:xfrm>
          <a:off x="1708150" y="609600"/>
          <a:ext cx="5727700" cy="5486400"/>
        </p:xfrm>
        <a:graphic>
          <a:graphicData uri="http://schemas.openxmlformats.org/presentationml/2006/ole">
            <mc:AlternateContent xmlns:mc="http://schemas.openxmlformats.org/markup-compatibility/2006">
              <mc:Choice xmlns:v="urn:schemas-microsoft-com:vml" Requires="v">
                <p:oleObj spid="_x0000_s143378" name="Document" r:id="rId4" imgW="5715000" imgH="5473700" progId="Word.Document.8">
                  <p:embed/>
                </p:oleObj>
              </mc:Choice>
              <mc:Fallback>
                <p:oleObj name="Document" r:id="rId4" imgW="5715000" imgH="54737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609600"/>
                        <a:ext cx="57277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4541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6597650"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3" name="Text Box 5"/>
          <p:cNvSpPr txBox="1">
            <a:spLocks noChangeArrowheads="1"/>
          </p:cNvSpPr>
          <p:nvPr/>
        </p:nvSpPr>
        <p:spPr bwMode="auto">
          <a:xfrm>
            <a:off x="1127125" y="5907088"/>
            <a:ext cx="6416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folHlink"/>
                </a:solidFill>
              </a:rPr>
              <a:t>Phase changes are flat and stack-up. Chemical boundaries &amp; blobs are variable depth.</a:t>
            </a:r>
          </a:p>
        </p:txBody>
      </p:sp>
      <p:sp>
        <p:nvSpPr>
          <p:cNvPr id="32774" name="Text Box 6"/>
          <p:cNvSpPr txBox="1">
            <a:spLocks noChangeArrowheads="1"/>
          </p:cNvSpPr>
          <p:nvPr/>
        </p:nvSpPr>
        <p:spPr bwMode="auto">
          <a:xfrm>
            <a:off x="898525" y="1447800"/>
            <a:ext cx="595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b="1"/>
          </a:p>
        </p:txBody>
      </p:sp>
      <p:sp>
        <p:nvSpPr>
          <p:cNvPr id="32775" name="Text Box 7"/>
          <p:cNvSpPr txBox="1">
            <a:spLocks noChangeArrowheads="1"/>
          </p:cNvSpPr>
          <p:nvPr/>
        </p:nvSpPr>
        <p:spPr bwMode="auto">
          <a:xfrm>
            <a:off x="974725" y="1295400"/>
            <a:ext cx="56546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700" i="1"/>
              <a:t>Phase changes</a:t>
            </a:r>
            <a:r>
              <a:rPr lang="en-US" sz="1700" b="1"/>
              <a:t>   </a:t>
            </a:r>
            <a:r>
              <a:rPr lang="en-US" sz="1000" b="1">
                <a:latin typeface="Abadi MT Condensed Light" charset="0"/>
              </a:rPr>
              <a:t>V                 V                     V</a:t>
            </a:r>
            <a:endParaRPr lang="en-US" b="1"/>
          </a:p>
        </p:txBody>
      </p:sp>
      <p:sp>
        <p:nvSpPr>
          <p:cNvPr id="32776" name="Text Box 8"/>
          <p:cNvSpPr txBox="1">
            <a:spLocks noChangeArrowheads="1"/>
          </p:cNvSpPr>
          <p:nvPr/>
        </p:nvSpPr>
        <p:spPr bwMode="auto">
          <a:xfrm>
            <a:off x="1584325" y="2554288"/>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b="1"/>
          </a:p>
        </p:txBody>
      </p:sp>
      <p:sp>
        <p:nvSpPr>
          <p:cNvPr id="32777" name="Text Box 9"/>
          <p:cNvSpPr txBox="1">
            <a:spLocks noChangeArrowheads="1"/>
          </p:cNvSpPr>
          <p:nvPr/>
        </p:nvSpPr>
        <p:spPr bwMode="auto">
          <a:xfrm>
            <a:off x="1431925" y="2782888"/>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000" b="1">
                <a:solidFill>
                  <a:schemeClr val="folHlink"/>
                </a:solidFill>
              </a:rPr>
              <a:t>Chemical boundaries</a:t>
            </a:r>
            <a:endParaRPr lang="en-US" b="1"/>
          </a:p>
        </p:txBody>
      </p:sp>
      <p:sp>
        <p:nvSpPr>
          <p:cNvPr id="32778" name="Text Box 10"/>
          <p:cNvSpPr txBox="1">
            <a:spLocks noChangeArrowheads="1"/>
          </p:cNvSpPr>
          <p:nvPr/>
        </p:nvSpPr>
        <p:spPr bwMode="auto">
          <a:xfrm>
            <a:off x="4365625" y="2963863"/>
            <a:ext cx="20351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00" b="1">
                <a:solidFill>
                  <a:schemeClr val="folHlink"/>
                </a:solidFill>
              </a:rPr>
              <a:t>Chemical discontinuities &amp; blobs</a:t>
            </a:r>
            <a:endParaRPr lang="en-US" b="1"/>
          </a:p>
        </p:txBody>
      </p:sp>
      <p:sp>
        <p:nvSpPr>
          <p:cNvPr id="32779" name="Text Box 11"/>
          <p:cNvSpPr txBox="1">
            <a:spLocks noChangeArrowheads="1"/>
          </p:cNvSpPr>
          <p:nvPr/>
        </p:nvSpPr>
        <p:spPr bwMode="auto">
          <a:xfrm>
            <a:off x="2270125" y="1905000"/>
            <a:ext cx="2454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b="1"/>
              <a:t>      410     520       650</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Phase vs chemical boundaries</a:t>
            </a:r>
          </a:p>
        </p:txBody>
      </p:sp>
      <p:sp>
        <p:nvSpPr>
          <p:cNvPr id="147458" name="Rectangle 3"/>
          <p:cNvSpPr>
            <a:spLocks noGrp="1" noChangeArrowheads="1"/>
          </p:cNvSpPr>
          <p:nvPr>
            <p:ph type="body" idx="1"/>
          </p:nvPr>
        </p:nvSpPr>
        <p:spPr/>
        <p:txBody>
          <a:bodyPr/>
          <a:lstStyle/>
          <a:p>
            <a:pPr eaLnBrk="1" hangingPunct="1">
              <a:lnSpc>
                <a:spcPct val="90000"/>
              </a:lnSpc>
            </a:pPr>
            <a:r>
              <a:rPr lang="en-US">
                <a:latin typeface="Arial" charset="0"/>
                <a:ea typeface="ＭＳ Ｐゴシック" charset="0"/>
                <a:cs typeface="ＭＳ Ｐゴシック" charset="0"/>
              </a:rPr>
              <a:t>Phase change boundaries are expected to vary by only 20-30 km</a:t>
            </a:r>
          </a:p>
          <a:p>
            <a:pPr eaLnBrk="1" hangingPunct="1">
              <a:lnSpc>
                <a:spcPct val="90000"/>
              </a:lnSpc>
            </a:pPr>
            <a:r>
              <a:rPr lang="en-US">
                <a:latin typeface="Arial" charset="0"/>
                <a:ea typeface="ＭＳ Ｐゴシック" charset="0"/>
                <a:cs typeface="ＭＳ Ｐゴシック" charset="0"/>
              </a:rPr>
              <a:t>Chemical boundaries may vary by about 100-200 km</a:t>
            </a:r>
          </a:p>
          <a:p>
            <a:pPr eaLnBrk="1" hangingPunct="1">
              <a:lnSpc>
                <a:spcPct val="90000"/>
              </a:lnSpc>
            </a:pPr>
            <a:r>
              <a:rPr lang="en-US">
                <a:latin typeface="Arial" charset="0"/>
                <a:ea typeface="ＭＳ Ｐゴシック" charset="0"/>
                <a:cs typeface="ＭＳ Ｐゴシック" charset="0"/>
              </a:rPr>
              <a:t>Histograms of reflection depths will therefore be more sharply peaked at phase boundaries, and chemical boundaries will be spread out in depth</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5" name="Object 4"/>
          <p:cNvGraphicFramePr>
            <a:graphicFrameLocks noChangeAspect="1"/>
          </p:cNvGraphicFramePr>
          <p:nvPr/>
        </p:nvGraphicFramePr>
        <p:xfrm>
          <a:off x="2286000" y="-1295400"/>
          <a:ext cx="5334000" cy="8153400"/>
        </p:xfrm>
        <a:graphic>
          <a:graphicData uri="http://schemas.openxmlformats.org/presentationml/2006/ole">
            <mc:AlternateContent xmlns:mc="http://schemas.openxmlformats.org/markup-compatibility/2006">
              <mc:Choice xmlns:v="urn:schemas-microsoft-com:vml" Requires="v">
                <p:oleObj spid="_x0000_s149522" name="Document" r:id="rId4" imgW="3962400" imgH="8229600" progId="Word.Document.8">
                  <p:embed/>
                </p:oleObj>
              </mc:Choice>
              <mc:Fallback>
                <p:oleObj name="Document" r:id="rId4" imgW="3962400" imgH="822960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95400"/>
                        <a:ext cx="5334000" cy="815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Lowermost mantle vs TZ </a:t>
            </a:r>
          </a:p>
        </p:txBody>
      </p:sp>
      <p:sp>
        <p:nvSpPr>
          <p:cNvPr id="153602" name="Rectangle 3"/>
          <p:cNvSpPr>
            <a:spLocks noGrp="1" noChangeArrowheads="1"/>
          </p:cNvSpPr>
          <p:nvPr>
            <p:ph type="body" sz="half" idx="1"/>
          </p:nvPr>
        </p:nvSpPr>
        <p:spPr/>
        <p:txBody>
          <a:bodyPr/>
          <a:lstStyle/>
          <a:p>
            <a:pPr eaLnBrk="1" hangingPunct="1"/>
            <a:r>
              <a:rPr lang="en-US" sz="2800">
                <a:latin typeface="Arial" charset="0"/>
                <a:ea typeface="ＭＳ Ｐゴシック" charset="0"/>
                <a:cs typeface="ＭＳ Ｐゴシック" charset="0"/>
              </a:rPr>
              <a:t>The thinnest TZ are not above the so-called </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superplumes</a:t>
            </a:r>
            <a:r>
              <a:rPr lang="ja-JP" altLang="en-US" sz="2800">
                <a:latin typeface="Arial" charset="0"/>
                <a:ea typeface="ＭＳ Ｐゴシック" charset="0"/>
                <a:cs typeface="ＭＳ Ｐゴシック" charset="0"/>
              </a:rPr>
              <a:t>”</a:t>
            </a:r>
            <a:endParaRPr lang="en-US" sz="2800">
              <a:latin typeface="Arial" charset="0"/>
              <a:ea typeface="ＭＳ Ｐゴシック" charset="0"/>
              <a:cs typeface="ＭＳ Ｐゴシック" charset="0"/>
            </a:endParaRPr>
          </a:p>
        </p:txBody>
      </p:sp>
      <p:pic>
        <p:nvPicPr>
          <p:cNvPr id="151558"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2262188"/>
            <a:ext cx="3810000" cy="141922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1559"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14888" y="4114800"/>
            <a:ext cx="3476625" cy="19812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Lithological stratification</a:t>
            </a:r>
          </a:p>
        </p:txBody>
      </p:sp>
      <p:sp>
        <p:nvSpPr>
          <p:cNvPr id="32770" name="Rectangle 3"/>
          <p:cNvSpPr>
            <a:spLocks noGrp="1" noChangeArrowheads="1"/>
          </p:cNvSpPr>
          <p:nvPr>
            <p:ph type="body" idx="1"/>
          </p:nvPr>
        </p:nvSpPr>
        <p:spPr/>
        <p:txBody>
          <a:bodyPr/>
          <a:lstStyle/>
          <a:p>
            <a:pPr eaLnBrk="1" hangingPunct="1"/>
            <a:r>
              <a:rPr lang="en-US" sz="2800">
                <a:latin typeface="Arial" charset="0"/>
                <a:ea typeface="ＭＳ Ｐゴシック" charset="0"/>
                <a:cs typeface="ＭＳ Ｐゴシック" charset="0"/>
              </a:rPr>
              <a:t>Eclogites, pyroxenites, piclogites, komatiites…are generally denser than the mantle above 400 km but less dense at depths varying from 400 to 650 km, depending on FeO, SiO2, CaO…contents, temperature and the density of ambient mantle in the TZ</a:t>
            </a:r>
          </a:p>
          <a:p>
            <a:pPr eaLnBrk="1" hangingPunct="1"/>
            <a:r>
              <a:rPr lang="en-US" sz="2800">
                <a:latin typeface="Arial" charset="0"/>
                <a:ea typeface="ＭＳ Ｐゴシック" charset="0"/>
                <a:cs typeface="ＭＳ Ｐゴシック" charset="0"/>
              </a:rPr>
              <a:t>Phase changes in olivine and opx can trap eclogite sinkers </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04800" y="228600"/>
            <a:ext cx="3886200" cy="32004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07" name="Picture 7"/>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114800" y="3048000"/>
            <a:ext cx="4648200" cy="35814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565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28600"/>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581400"/>
            <a:ext cx="3962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04800" y="228600"/>
            <a:ext cx="3886200" cy="32004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76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81400"/>
            <a:ext cx="3962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541837" y="2468563"/>
            <a:ext cx="3808413"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85800"/>
            <a:ext cx="13296900" cy="789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1799" name="Oval 7"/>
          <p:cNvSpPr>
            <a:spLocks noChangeArrowheads="1"/>
          </p:cNvSpPr>
          <p:nvPr/>
        </p:nvSpPr>
        <p:spPr bwMode="auto">
          <a:xfrm>
            <a:off x="6477000" y="1828800"/>
            <a:ext cx="304800" cy="609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0" name="Oval 8"/>
          <p:cNvSpPr>
            <a:spLocks noChangeArrowheads="1"/>
          </p:cNvSpPr>
          <p:nvPr/>
        </p:nvSpPr>
        <p:spPr bwMode="auto">
          <a:xfrm>
            <a:off x="2667000" y="2590800"/>
            <a:ext cx="304800" cy="7620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1" name="Oval 9"/>
          <p:cNvSpPr>
            <a:spLocks noChangeArrowheads="1"/>
          </p:cNvSpPr>
          <p:nvPr/>
        </p:nvSpPr>
        <p:spPr bwMode="auto">
          <a:xfrm>
            <a:off x="3429000" y="4191000"/>
            <a:ext cx="1752600" cy="8382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2" name="Oval 10"/>
          <p:cNvSpPr>
            <a:spLocks noChangeArrowheads="1"/>
          </p:cNvSpPr>
          <p:nvPr/>
        </p:nvSpPr>
        <p:spPr bwMode="auto">
          <a:xfrm>
            <a:off x="2438400" y="1295400"/>
            <a:ext cx="228600" cy="609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3" name="Oval 11"/>
          <p:cNvSpPr>
            <a:spLocks noChangeArrowheads="1"/>
          </p:cNvSpPr>
          <p:nvPr/>
        </p:nvSpPr>
        <p:spPr bwMode="auto">
          <a:xfrm>
            <a:off x="3505200" y="2819400"/>
            <a:ext cx="152400" cy="228600"/>
          </a:xfrm>
          <a:prstGeom prst="ellipse">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4" name="Oval 12"/>
          <p:cNvSpPr>
            <a:spLocks noChangeArrowheads="1"/>
          </p:cNvSpPr>
          <p:nvPr/>
        </p:nvSpPr>
        <p:spPr bwMode="auto">
          <a:xfrm>
            <a:off x="3886200" y="1905000"/>
            <a:ext cx="762000" cy="152400"/>
          </a:xfrm>
          <a:prstGeom prst="ellipse">
            <a:avLst/>
          </a:prstGeom>
          <a:noFill/>
          <a:ln w="3810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1805" name="Text Box 13"/>
          <p:cNvSpPr txBox="1">
            <a:spLocks noChangeArrowheads="1"/>
          </p:cNvSpPr>
          <p:nvPr/>
        </p:nvSpPr>
        <p:spPr bwMode="auto">
          <a:xfrm>
            <a:off x="457200" y="5181600"/>
            <a:ext cx="1981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t>Some thin TZs</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17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18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18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8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nimBg="1"/>
      <p:bldP spid="161800" grpId="0" animBg="1"/>
      <p:bldP spid="161801" grpId="0" animBg="1"/>
      <p:bldP spid="161802" grpId="0" animBg="1"/>
      <p:bldP spid="161803" grpId="0" animBg="1"/>
      <p:bldP spid="161804" grpId="0" animBg="1"/>
      <p:bldP spid="16180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09800" y="2122488"/>
            <a:ext cx="4722813" cy="43830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4" name="Rectangle 3"/>
          <p:cNvSpPr>
            <a:spLocks noGrp="1" noChangeArrowheads="1"/>
          </p:cNvSpPr>
          <p:nvPr>
            <p:ph type="title"/>
          </p:nvPr>
        </p:nvSpPr>
        <p:spPr/>
        <p:txBody>
          <a:bodyPr>
            <a:normAutofit fontScale="90000"/>
          </a:bodyPr>
          <a:lstStyle/>
          <a:p>
            <a:pPr eaLnBrk="1" hangingPunct="1"/>
            <a:r>
              <a:rPr lang="en-US" sz="4000">
                <a:latin typeface="Arial" charset="0"/>
                <a:ea typeface="ＭＳ Ｐゴシック" charset="0"/>
                <a:cs typeface="ＭＳ Ｐゴシック" charset="0"/>
              </a:rPr>
              <a:t>Transition Zone thickness is independent of hotspot and </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megaplume</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  locations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574503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09800" y="2122488"/>
            <a:ext cx="4722813" cy="4383087"/>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4" name="Rectangle 3"/>
          <p:cNvSpPr>
            <a:spLocks noGrp="1" noChangeArrowheads="1"/>
          </p:cNvSpPr>
          <p:nvPr>
            <p:ph type="title"/>
          </p:nvPr>
        </p:nvSpPr>
        <p:spPr/>
        <p:txBody>
          <a:bodyPr>
            <a:normAutofit fontScale="90000"/>
          </a:bodyPr>
          <a:lstStyle/>
          <a:p>
            <a:pPr eaLnBrk="1" hangingPunct="1"/>
            <a:r>
              <a:rPr lang="en-US" sz="4000">
                <a:latin typeface="Arial" charset="0"/>
                <a:ea typeface="ＭＳ Ｐゴシック" charset="0"/>
                <a:cs typeface="ＭＳ Ｐゴシック" charset="0"/>
              </a:rPr>
              <a:t>Transition Zone thickness is independent of hotspot and </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megaplume</a:t>
            </a:r>
            <a:r>
              <a:rPr lang="ja-JP" altLang="en-US"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  locations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803402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1896"/>
            <a:ext cx="9144000" cy="3133528"/>
          </a:xfrm>
          <a:prstGeom prst="rect">
            <a:avLst/>
          </a:prstGeom>
        </p:spPr>
      </p:pic>
      <p:pic>
        <p:nvPicPr>
          <p:cNvPr id="3" name="Picture 2"/>
          <p:cNvPicPr>
            <a:picLocks noChangeAspect="1"/>
          </p:cNvPicPr>
          <p:nvPr/>
        </p:nvPicPr>
        <p:blipFill>
          <a:blip r:embed="rId3"/>
          <a:stretch>
            <a:fillRect/>
          </a:stretch>
        </p:blipFill>
        <p:spPr>
          <a:xfrm>
            <a:off x="0" y="3708211"/>
            <a:ext cx="8852034" cy="2713167"/>
          </a:xfrm>
          <a:prstGeom prst="rect">
            <a:avLst/>
          </a:prstGeom>
        </p:spPr>
      </p:pic>
      <p:pic>
        <p:nvPicPr>
          <p:cNvPr id="4" name="Picture 3"/>
          <p:cNvPicPr>
            <a:picLocks noChangeAspect="1"/>
          </p:cNvPicPr>
          <p:nvPr/>
        </p:nvPicPr>
        <p:blipFill>
          <a:blip r:embed="rId4"/>
          <a:stretch>
            <a:fillRect/>
          </a:stretch>
        </p:blipFill>
        <p:spPr>
          <a:xfrm>
            <a:off x="3019979" y="6261100"/>
            <a:ext cx="3441700" cy="596900"/>
          </a:xfrm>
          <a:prstGeom prst="rect">
            <a:avLst/>
          </a:prstGeom>
        </p:spPr>
      </p:pic>
      <p:sp>
        <p:nvSpPr>
          <p:cNvPr id="5" name="Rectangle 4"/>
          <p:cNvSpPr/>
          <p:nvPr/>
        </p:nvSpPr>
        <p:spPr>
          <a:xfrm>
            <a:off x="491067" y="176368"/>
            <a:ext cx="8229600" cy="369332"/>
          </a:xfrm>
          <a:prstGeom prst="rect">
            <a:avLst/>
          </a:prstGeom>
          <a:solidFill>
            <a:schemeClr val="bg1"/>
          </a:solidFill>
        </p:spPr>
        <p:txBody>
          <a:bodyPr wrap="square">
            <a:spAutoFit/>
          </a:bodyPr>
          <a:lstStyle/>
          <a:p>
            <a:r>
              <a:rPr lang="en-US" dirty="0">
                <a:latin typeface="Arial" charset="0"/>
                <a:ea typeface="ＭＳ Ｐゴシック" charset="0"/>
                <a:cs typeface="ＭＳ Ｐゴシック" charset="0"/>
              </a:rPr>
              <a:t>Neither slabs nor hotspots have the predicted effects on TZ</a:t>
            </a:r>
            <a:endParaRPr lang="en-US" dirty="0"/>
          </a:p>
        </p:txBody>
      </p:sp>
    </p:spTree>
    <p:extLst>
      <p:ext uri="{BB962C8B-B14F-4D97-AF65-F5344CB8AC3E}">
        <p14:creationId xmlns:p14="http://schemas.microsoft.com/office/powerpoint/2010/main" val="8355101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0"/>
            <a:ext cx="4552790" cy="6858000"/>
          </a:xfrm>
          <a:prstGeom prst="rect">
            <a:avLst/>
          </a:prstGeom>
        </p:spPr>
      </p:pic>
      <p:cxnSp>
        <p:nvCxnSpPr>
          <p:cNvPr id="4" name="Straight Connector 3"/>
          <p:cNvCxnSpPr/>
          <p:nvPr/>
        </p:nvCxnSpPr>
        <p:spPr>
          <a:xfrm flipV="1">
            <a:off x="4991100" y="1968500"/>
            <a:ext cx="1358900" cy="160020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44786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0" y="596900"/>
            <a:ext cx="5842000" cy="5651500"/>
          </a:xfrm>
          <a:prstGeom prst="rect">
            <a:avLst/>
          </a:prstGeom>
        </p:spPr>
      </p:pic>
      <p:cxnSp>
        <p:nvCxnSpPr>
          <p:cNvPr id="4" name="Straight Connector 3"/>
          <p:cNvCxnSpPr/>
          <p:nvPr/>
        </p:nvCxnSpPr>
        <p:spPr>
          <a:xfrm flipV="1">
            <a:off x="4660900" y="24130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5791200" y="1600200"/>
            <a:ext cx="406400" cy="317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683000" y="316230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085850" y="2114550"/>
            <a:ext cx="1130300" cy="5969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9900" y="3009900"/>
            <a:ext cx="1866900" cy="707886"/>
          </a:xfrm>
          <a:prstGeom prst="rect">
            <a:avLst/>
          </a:prstGeom>
          <a:noFill/>
        </p:spPr>
        <p:txBody>
          <a:bodyPr wrap="square" rtlCol="0">
            <a:spAutoFit/>
          </a:bodyPr>
          <a:lstStyle/>
          <a:p>
            <a:r>
              <a:rPr lang="en-US" sz="2000" dirty="0" err="1" smtClean="0">
                <a:solidFill>
                  <a:srgbClr val="FF0000"/>
                </a:solidFill>
              </a:rPr>
              <a:t>Subadiabatic</a:t>
            </a:r>
            <a:r>
              <a:rPr lang="en-US" sz="2000" dirty="0" smtClean="0">
                <a:solidFill>
                  <a:srgbClr val="FF0000"/>
                </a:solidFill>
              </a:rPr>
              <a:t> trends</a:t>
            </a:r>
            <a:endParaRPr lang="en-US" sz="2000" dirty="0">
              <a:solidFill>
                <a:srgbClr val="FF0000"/>
              </a:solidFill>
            </a:endParaRPr>
          </a:p>
        </p:txBody>
      </p:sp>
    </p:spTree>
    <p:extLst>
      <p:ext uri="{BB962C8B-B14F-4D97-AF65-F5344CB8AC3E}">
        <p14:creationId xmlns:p14="http://schemas.microsoft.com/office/powerpoint/2010/main" val="619951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normAutofit/>
          </a:bodyPr>
          <a:lstStyle/>
          <a:p>
            <a:pPr eaLnBrk="1" hangingPunct="1"/>
            <a:r>
              <a:rPr lang="en-US" sz="3200" dirty="0" smtClean="0">
                <a:latin typeface="Arial" charset="0"/>
                <a:ea typeface="ＭＳ Ｐゴシック" charset="0"/>
                <a:cs typeface="ＭＳ Ｐゴシック" charset="0"/>
              </a:rPr>
              <a:t>Correlation coefficient (CC) between TZ thickness &amp; </a:t>
            </a:r>
            <a:r>
              <a:rPr lang="en-US" sz="3200" dirty="0" err="1" smtClean="0">
                <a:latin typeface="Arial" charset="0"/>
                <a:ea typeface="ＭＳ Ｐゴシック" charset="0"/>
                <a:cs typeface="ＭＳ Ｐゴシック" charset="0"/>
              </a:rPr>
              <a:t>Tp</a:t>
            </a:r>
            <a:r>
              <a:rPr lang="en-US" sz="3200" dirty="0" smtClean="0">
                <a:latin typeface="Arial" charset="0"/>
                <a:ea typeface="ＭＳ Ｐゴシック" charset="0"/>
                <a:cs typeface="ＭＳ Ｐゴシック" charset="0"/>
              </a:rPr>
              <a:t> of magmas</a:t>
            </a:r>
            <a:endParaRPr lang="en-US" sz="3200" dirty="0">
              <a:latin typeface="Arial" charset="0"/>
              <a:ea typeface="ＭＳ Ｐゴシック" charset="0"/>
              <a:cs typeface="ＭＳ Ｐゴシック" charset="0"/>
            </a:endParaRPr>
          </a:p>
        </p:txBody>
      </p:sp>
      <p:pic>
        <p:nvPicPr>
          <p:cNvPr id="266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57438" y="1981200"/>
            <a:ext cx="4429125"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457200" y="5858933"/>
            <a:ext cx="2150533" cy="461665"/>
          </a:xfrm>
          <a:prstGeom prst="rect">
            <a:avLst/>
          </a:prstGeom>
          <a:noFill/>
        </p:spPr>
        <p:txBody>
          <a:bodyPr wrap="square" rtlCol="0">
            <a:spAutoFit/>
          </a:bodyPr>
          <a:lstStyle/>
          <a:p>
            <a:r>
              <a:rPr lang="en-US" sz="2400" dirty="0" smtClean="0"/>
              <a:t>CC=-0.3</a:t>
            </a:r>
            <a:endParaRPr lang="en-US" sz="2400" dirty="0"/>
          </a:p>
        </p:txBody>
      </p:sp>
      <p:sp>
        <p:nvSpPr>
          <p:cNvPr id="3" name="TextBox 2"/>
          <p:cNvSpPr txBox="1"/>
          <p:nvPr/>
        </p:nvSpPr>
        <p:spPr>
          <a:xfrm>
            <a:off x="2357438" y="6096000"/>
            <a:ext cx="5482695" cy="461665"/>
          </a:xfrm>
          <a:prstGeom prst="rect">
            <a:avLst/>
          </a:prstGeom>
          <a:noFill/>
        </p:spPr>
        <p:txBody>
          <a:bodyPr wrap="square" rtlCol="0">
            <a:spAutoFit/>
          </a:bodyPr>
          <a:lstStyle/>
          <a:p>
            <a:r>
              <a:rPr lang="en-US" sz="2400" dirty="0" smtClean="0"/>
              <a:t>e.g. no significant correlation</a:t>
            </a:r>
            <a:endParaRPr lang="en-US" sz="2400" dirty="0"/>
          </a:p>
        </p:txBody>
      </p:sp>
    </p:spTree>
    <p:extLst>
      <p:ext uri="{BB962C8B-B14F-4D97-AF65-F5344CB8AC3E}">
        <p14:creationId xmlns:p14="http://schemas.microsoft.com/office/powerpoint/2010/main" val="336683746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1335088"/>
            <a:ext cx="78105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4914" name="Text Box 3"/>
          <p:cNvSpPr txBox="1">
            <a:spLocks noChangeArrowheads="1"/>
          </p:cNvSpPr>
          <p:nvPr/>
        </p:nvSpPr>
        <p:spPr bwMode="auto">
          <a:xfrm>
            <a:off x="4343400" y="4800600"/>
            <a:ext cx="3200400" cy="39687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t>Garrett Leahy</a:t>
            </a:r>
            <a:endParaRPr lang="en-US"/>
          </a:p>
        </p:txBody>
      </p:sp>
      <p:sp>
        <p:nvSpPr>
          <p:cNvPr id="294915" name="Rectangle 4"/>
          <p:cNvSpPr>
            <a:spLocks noChangeArrowheads="1"/>
          </p:cNvSpPr>
          <p:nvPr/>
        </p:nvSpPr>
        <p:spPr bwMode="auto">
          <a:xfrm>
            <a:off x="5257800" y="5562600"/>
            <a:ext cx="27082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Geophys. J. Int. (2010) 183, 313–329</a:t>
            </a:r>
          </a:p>
          <a:p>
            <a:r>
              <a:rPr lang="en-US" sz="1200"/>
              <a:t>Underplating of the Hawaiian Swell: </a:t>
            </a:r>
          </a:p>
          <a:p>
            <a:r>
              <a:rPr lang="en-US" sz="1600"/>
              <a:t>Garrett M. Leahy</a:t>
            </a:r>
            <a:endParaRPr lang="en-US" sz="1200"/>
          </a:p>
        </p:txBody>
      </p:sp>
      <p:sp>
        <p:nvSpPr>
          <p:cNvPr id="294916" name="Text Box 5"/>
          <p:cNvSpPr txBox="1">
            <a:spLocks noChangeArrowheads="1"/>
          </p:cNvSpPr>
          <p:nvPr/>
        </p:nvSpPr>
        <p:spPr bwMode="auto">
          <a:xfrm>
            <a:off x="5486400" y="609600"/>
            <a:ext cx="259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Hawaii is cold</a:t>
            </a:r>
          </a:p>
        </p:txBody>
      </p:sp>
      <p:sp>
        <p:nvSpPr>
          <p:cNvPr id="294917" name="Line 6"/>
          <p:cNvSpPr>
            <a:spLocks noChangeShapeType="1"/>
          </p:cNvSpPr>
          <p:nvPr/>
        </p:nvSpPr>
        <p:spPr bwMode="auto">
          <a:xfrm flipH="1">
            <a:off x="5867400" y="1066800"/>
            <a:ext cx="1066800" cy="2362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1" name="Rectangle 7"/>
          <p:cNvSpPr>
            <a:spLocks noChangeArrowheads="1"/>
          </p:cNvSpPr>
          <p:nvPr/>
        </p:nvSpPr>
        <p:spPr bwMode="auto">
          <a:xfrm>
            <a:off x="381000" y="838200"/>
            <a:ext cx="3429000" cy="4800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1512" name="Text Box 8"/>
          <p:cNvSpPr txBox="1">
            <a:spLocks noChangeArrowheads="1"/>
          </p:cNvSpPr>
          <p:nvPr/>
        </p:nvSpPr>
        <p:spPr bwMode="auto">
          <a:xfrm>
            <a:off x="762000" y="1219200"/>
            <a:ext cx="3048000" cy="400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Hawaii is </a:t>
            </a:r>
            <a:r>
              <a:rPr lang="ja-JP" altLang="en-US" dirty="0"/>
              <a:t>“</a:t>
            </a:r>
            <a:r>
              <a:rPr lang="en-US" altLang="ja-JP" dirty="0"/>
              <a:t>hot</a:t>
            </a:r>
            <a:r>
              <a:rPr lang="ja-JP" altLang="en-US" dirty="0"/>
              <a:t>”</a:t>
            </a:r>
            <a:r>
              <a:rPr lang="en-US" altLang="ja-JP" dirty="0"/>
              <a:t> but this means hot </a:t>
            </a:r>
            <a:r>
              <a:rPr lang="en-US" altLang="ja-JP" sz="2800" i="1" dirty="0">
                <a:solidFill>
                  <a:srgbClr val="FF6666"/>
                </a:solidFill>
              </a:rPr>
              <a:t>relative</a:t>
            </a:r>
            <a:r>
              <a:rPr lang="en-US" altLang="ja-JP" dirty="0"/>
              <a:t> to </a:t>
            </a:r>
            <a:r>
              <a:rPr lang="en-US" altLang="ja-JP" dirty="0" err="1"/>
              <a:t>midocean</a:t>
            </a:r>
            <a:r>
              <a:rPr lang="en-US" altLang="ja-JP" dirty="0"/>
              <a:t> ridges.</a:t>
            </a:r>
          </a:p>
          <a:p>
            <a:pPr>
              <a:spcBef>
                <a:spcPct val="50000"/>
              </a:spcBef>
            </a:pPr>
            <a:r>
              <a:rPr lang="en-US" dirty="0"/>
              <a:t>   </a:t>
            </a:r>
            <a:r>
              <a:rPr lang="en-US" sz="2800" dirty="0"/>
              <a:t>There is no evidence that Hawaii represents a </a:t>
            </a:r>
            <a:r>
              <a:rPr lang="en-US" sz="2800" i="1" dirty="0">
                <a:solidFill>
                  <a:srgbClr val="FF0000"/>
                </a:solidFill>
              </a:rPr>
              <a:t>local</a:t>
            </a:r>
            <a:r>
              <a:rPr lang="en-US" sz="2800" dirty="0"/>
              <a:t> </a:t>
            </a:r>
            <a:r>
              <a:rPr lang="en-US" sz="2800" dirty="0" smtClean="0"/>
              <a:t>(or deep)thermal </a:t>
            </a:r>
            <a:r>
              <a:rPr lang="en-US" sz="2800" dirty="0"/>
              <a:t>anomaly.</a:t>
            </a:r>
            <a:endParaRPr lang="en-US" dirty="0"/>
          </a:p>
        </p:txBody>
      </p:sp>
      <p:sp>
        <p:nvSpPr>
          <p:cNvPr id="21513" name="Rectangle 9"/>
          <p:cNvSpPr>
            <a:spLocks noChangeArrowheads="1"/>
          </p:cNvSpPr>
          <p:nvPr/>
        </p:nvSpPr>
        <p:spPr bwMode="auto">
          <a:xfrm>
            <a:off x="5791200" y="3657600"/>
            <a:ext cx="2133600" cy="457200"/>
          </a:xfrm>
          <a:prstGeom prst="rect">
            <a:avLst/>
          </a:prstGeom>
          <a:noFill/>
          <a:ln w="57150" cmpd="thinThick">
            <a:solidFill>
              <a:schemeClr val="accent2"/>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val="3993619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12" grpId="0"/>
      <p:bldP spid="21513"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26561</TotalTime>
  <Words>5392</Words>
  <Application>Microsoft Macintosh PowerPoint</Application>
  <PresentationFormat>On-screen Show (4:3)</PresentationFormat>
  <Paragraphs>525</Paragraphs>
  <Slides>114</Slides>
  <Notes>98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114</vt:i4>
      </vt:variant>
    </vt:vector>
  </HeadingPairs>
  <TitlesOfParts>
    <vt:vector size="117" baseType="lpstr">
      <vt:lpstr>Blank Presentation</vt:lpstr>
      <vt:lpstr>Document</vt:lpstr>
      <vt:lpstr>Worksheet</vt:lpstr>
      <vt:lpstr>Region C vs the Transition Zone</vt:lpstr>
      <vt:lpstr>The Heterogeneous Mantle</vt:lpstr>
      <vt:lpstr>PowerPoint Presentation</vt:lpstr>
      <vt:lpstr>PowerPoint Presentation</vt:lpstr>
      <vt:lpstr>PowerPoint Presentation</vt:lpstr>
      <vt:lpstr>Mantle differentiates during accretion</vt:lpstr>
      <vt:lpstr>Earth is compositionally stratified by density</vt:lpstr>
      <vt:lpstr>Bullen’s Region C (Birch’s transition layer)</vt:lpstr>
      <vt:lpstr>Lithological stratification</vt:lpstr>
      <vt:lpstr>All eclogites are not the same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Density variations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Low-velocity zone atop the 410-km seismic discontinuity in the northwestern United States Teh-Ru Alex Song, Don. V. Helmberger &amp; Stephen P. Grand</vt:lpstr>
      <vt:lpstr>Dueker </vt:lpstr>
      <vt:lpstr>Low-Velocity Anomalies</vt:lpstr>
      <vt:lpstr>PowerPoint Presentation</vt:lpstr>
      <vt:lpstr>PowerPoint Presentation</vt:lpstr>
      <vt:lpstr>PowerPoint Presentation</vt:lpstr>
      <vt:lpstr>PowerPoint Presentation</vt:lpstr>
      <vt:lpstr>PowerPoint Presentation</vt:lpstr>
      <vt:lpstr>THE ECLOGITE ENGINE</vt:lpstr>
      <vt:lpstr>PowerPoint Presentation</vt:lpstr>
      <vt:lpstr>Coutier et al. 2007</vt:lpstr>
      <vt:lpstr>Deuss</vt:lpstr>
      <vt:lpstr>Of hotspots with possibly deep origin (Courtillot et al. 2003, Montelli et al. 2004) only Afar, Ascension and Tristan have thinner TZ than average. Azores, Hawaii and  Reunion have thicker TZ   than average </vt:lpstr>
      <vt:lpstr>PowerPoint Presentation</vt:lpstr>
      <vt:lpstr>Baig &amp; Dahlen</vt:lpstr>
      <vt:lpstr>PowerPoint Presentation</vt:lpstr>
      <vt:lpstr>PowerPoint Presentation</vt:lpstr>
      <vt:lpstr>PowerPoint Presentation</vt:lpstr>
      <vt:lpstr>Shearer &amp; Earle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Zone thickness is independent of hotspot and ‘megaplume’  locations</vt:lpstr>
      <vt:lpstr>Gilbert et al.</vt:lpstr>
      <vt:lpstr>PowerPoint Presentation</vt:lpstr>
      <vt:lpstr>Deuss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Correlations between seismic velocities (solid) and between velocities and densities (dots and dashes)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vs chemical boundaries</vt:lpstr>
      <vt:lpstr>PowerPoint Presentation</vt:lpstr>
      <vt:lpstr>Lowermost mantle vs TZ </vt:lpstr>
      <vt:lpstr>PowerPoint Presentation</vt:lpstr>
      <vt:lpstr>PowerPoint Presentation</vt:lpstr>
      <vt:lpstr>PowerPoint Presentation</vt:lpstr>
      <vt:lpstr>Transition Zone thickness is independent of hotspot and ‘megaplume’  locations</vt:lpstr>
      <vt:lpstr>Transition Zone thickness is independent of hotspot and ‘megaplume’  locations</vt:lpstr>
      <vt:lpstr>PowerPoint Presentation</vt:lpstr>
      <vt:lpstr>PowerPoint Presentation</vt:lpstr>
      <vt:lpstr>PowerPoint Presentation</vt:lpstr>
      <vt:lpstr>Correlation coefficient (CC) between TZ thickness &amp; Tp of magmas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Neither slabs nor hotspots have the predicted effects on TZ</vt:lpstr>
      <vt:lpstr>Seismic tomography</vt:lpstr>
      <vt:lpstr>Earth structure</vt:lpstr>
      <vt:lpstr>PowerPoint Presentation</vt:lpstr>
      <vt:lpstr>PowerPoint Presentation</vt:lpstr>
      <vt:lpstr>PowerPoint Presentation</vt:lpstr>
      <vt:lpstr>PowerPoint Presentation</vt:lpstr>
    </vt:vector>
  </TitlesOfParts>
  <Manager/>
  <Company>Don Anderson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LVZ</dc:title>
  <dc:subject>TZ</dc:subject>
  <dc:creator>Don Anderson</dc:creator>
  <cp:keywords/>
  <dc:description/>
  <cp:lastModifiedBy>Don Anderson</cp:lastModifiedBy>
  <cp:revision>73</cp:revision>
  <cp:lastPrinted>2007-11-27T18:23:46Z</cp:lastPrinted>
  <dcterms:created xsi:type="dcterms:W3CDTF">2007-10-10T15:04:31Z</dcterms:created>
  <dcterms:modified xsi:type="dcterms:W3CDTF">2014-04-12T14:15:09Z</dcterms:modified>
  <cp:category/>
</cp:coreProperties>
</file>