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324" r:id="rId2"/>
    <p:sldId id="405" r:id="rId3"/>
    <p:sldId id="381" r:id="rId4"/>
    <p:sldId id="404" r:id="rId5"/>
    <p:sldId id="394" r:id="rId6"/>
    <p:sldId id="386" r:id="rId7"/>
    <p:sldId id="395" r:id="rId8"/>
    <p:sldId id="388" r:id="rId9"/>
    <p:sldId id="389" r:id="rId10"/>
    <p:sldId id="390" r:id="rId11"/>
    <p:sldId id="396" r:id="rId12"/>
    <p:sldId id="398" r:id="rId13"/>
    <p:sldId id="397" r:id="rId14"/>
    <p:sldId id="400" r:id="rId15"/>
    <p:sldId id="399" r:id="rId16"/>
    <p:sldId id="401" r:id="rId17"/>
    <p:sldId id="403" r:id="rId18"/>
    <p:sldId id="385" r:id="rId19"/>
    <p:sldId id="402" r:id="rId20"/>
    <p:sldId id="383" r:id="rId21"/>
    <p:sldId id="380" r:id="rId22"/>
    <p:sldId id="379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C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043" autoAdjust="0"/>
    <p:restoredTop sz="96095" autoAdjust="0"/>
  </p:normalViewPr>
  <p:slideViewPr>
    <p:cSldViewPr snapToGrid="0" snapToObjects="1" showGuides="1">
      <p:cViewPr>
        <p:scale>
          <a:sx n="100" d="100"/>
          <a:sy n="100" d="100"/>
        </p:scale>
        <p:origin x="-976" y="-80"/>
      </p:cViewPr>
      <p:guideLst>
        <p:guide orient="horz" pos="4319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48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DA442-A3E5-B34D-80FD-D6DDDE91C583}" type="datetimeFigureOut">
              <a:rPr lang="en-US" smtClean="0"/>
              <a:t>03/06/17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AFCBEE-D8E1-504C-9C2E-B759506A9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27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09A3D5-4423-492A-B78B-894C67222908}" type="slidenum">
              <a:rPr lang="en-GB"/>
              <a:pPr/>
              <a:t>12</a:t>
            </a:fld>
            <a:endParaRPr lang="en-GB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3316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6C7AAC-3011-7F4B-9209-37D330B8BD53}" type="slidenum">
              <a:rPr lang="en-US"/>
              <a:pPr/>
              <a:t>17</a:t>
            </a:fld>
            <a:endParaRPr lang="en-US"/>
          </a:p>
        </p:txBody>
      </p:sp>
      <p:sp>
        <p:nvSpPr>
          <p:cNvPr id="6184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8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8B95C-1B3D-3D4D-90F8-FED25484BA2A}" type="datetimeFigureOut">
              <a:rPr lang="en-US" smtClean="0"/>
              <a:t>03/06/17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501-6AF6-C644-A7BC-4212DE09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25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8B95C-1B3D-3D4D-90F8-FED25484BA2A}" type="datetimeFigureOut">
              <a:rPr lang="en-US" smtClean="0"/>
              <a:t>03/06/17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501-6AF6-C644-A7BC-4212DE09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61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8B95C-1B3D-3D4D-90F8-FED25484BA2A}" type="datetimeFigureOut">
              <a:rPr lang="en-US" smtClean="0"/>
              <a:t>03/06/17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501-6AF6-C644-A7BC-4212DE09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400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8B95C-1B3D-3D4D-90F8-FED25484BA2A}" type="datetimeFigureOut">
              <a:rPr lang="en-US" smtClean="0"/>
              <a:t>03/06/17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501-6AF6-C644-A7BC-4212DE09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50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8B95C-1B3D-3D4D-90F8-FED25484BA2A}" type="datetimeFigureOut">
              <a:rPr lang="en-US" smtClean="0"/>
              <a:t>03/06/17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501-6AF6-C644-A7BC-4212DE09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80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8B95C-1B3D-3D4D-90F8-FED25484BA2A}" type="datetimeFigureOut">
              <a:rPr lang="en-US" smtClean="0"/>
              <a:t>03/06/17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501-6AF6-C644-A7BC-4212DE09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67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8B95C-1B3D-3D4D-90F8-FED25484BA2A}" type="datetimeFigureOut">
              <a:rPr lang="en-US" smtClean="0"/>
              <a:t>03/06/17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501-6AF6-C644-A7BC-4212DE09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595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8B95C-1B3D-3D4D-90F8-FED25484BA2A}" type="datetimeFigureOut">
              <a:rPr lang="en-US" smtClean="0"/>
              <a:t>03/06/17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501-6AF6-C644-A7BC-4212DE09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95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8B95C-1B3D-3D4D-90F8-FED25484BA2A}" type="datetimeFigureOut">
              <a:rPr lang="en-US" smtClean="0"/>
              <a:t>03/06/17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501-6AF6-C644-A7BC-4212DE09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5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8B95C-1B3D-3D4D-90F8-FED25484BA2A}" type="datetimeFigureOut">
              <a:rPr lang="en-US" smtClean="0"/>
              <a:t>03/06/17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501-6AF6-C644-A7BC-4212DE09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29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8B95C-1B3D-3D4D-90F8-FED25484BA2A}" type="datetimeFigureOut">
              <a:rPr lang="en-US" smtClean="0"/>
              <a:t>03/06/17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CA501-6AF6-C644-A7BC-4212DE09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76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8B95C-1B3D-3D4D-90F8-FED25484BA2A}" type="datetimeFigureOut">
              <a:rPr lang="en-US" smtClean="0"/>
              <a:t>03/06/17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CA501-6AF6-C644-A7BC-4212DE09AD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18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gif"/><Relationship Id="rId3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133600" y="0"/>
            <a:ext cx="4852857" cy="6858000"/>
            <a:chOff x="0" y="0"/>
            <a:chExt cx="4852857" cy="6858000"/>
          </a:xfrm>
        </p:grpSpPr>
        <p:pic>
          <p:nvPicPr>
            <p:cNvPr id="2" name="Picture 1" descr="AbstractVolumeP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852857" cy="6858000"/>
            </a:xfrm>
            <a:prstGeom prst="rect">
              <a:avLst/>
            </a:prstGeom>
          </p:spPr>
        </p:pic>
        <p:pic>
          <p:nvPicPr>
            <p:cNvPr id="4" name="Picture 3" descr="NAWorkshop_2_banner_70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304802"/>
              <a:ext cx="4389120" cy="1254035"/>
            </a:xfrm>
            <a:prstGeom prst="rect">
              <a:avLst/>
            </a:prstGeom>
          </p:spPr>
        </p:pic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848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romm2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0"/>
            <a:ext cx="71178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28236" y="6498587"/>
            <a:ext cx="23157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Fromm et al. (2015)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10797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 </a:t>
            </a:r>
            <a:r>
              <a:rPr lang="en-US" dirty="0"/>
              <a:t>Discontinuity </a:t>
            </a:r>
            <a:r>
              <a:rPr lang="en-US" dirty="0" smtClean="0"/>
              <a:t>Scenarios</a:t>
            </a:r>
            <a:br>
              <a:rPr lang="en-US" dirty="0" smtClean="0"/>
            </a:br>
            <a:r>
              <a:rPr lang="en-US" dirty="0" smtClean="0"/>
              <a:t>Scenario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514350">
              <a:buFont typeface="+mj-lt"/>
              <a:buAutoNum type="arabicPeriod"/>
            </a:pPr>
            <a:r>
              <a:rPr lang="en-US" dirty="0" smtClean="0"/>
              <a:t>A </a:t>
            </a:r>
            <a:r>
              <a:rPr lang="en-US" dirty="0"/>
              <a:t>triple junction </a:t>
            </a:r>
            <a:r>
              <a:rPr lang="en-US" dirty="0" smtClean="0"/>
              <a:t>forms</a:t>
            </a:r>
          </a:p>
          <a:p>
            <a:pPr marL="571500" indent="-514350">
              <a:buFont typeface="+mj-lt"/>
              <a:buAutoNum type="arabicPeriod"/>
            </a:pPr>
            <a:r>
              <a:rPr lang="en-US" dirty="0" smtClean="0"/>
              <a:t>Rifting </a:t>
            </a:r>
            <a:r>
              <a:rPr lang="en-US" dirty="0"/>
              <a:t>initially takes one ephemeral path or two attempted paths before becoming established on one </a:t>
            </a:r>
            <a:r>
              <a:rPr lang="en-US" dirty="0" smtClean="0"/>
              <a:t>path</a:t>
            </a:r>
          </a:p>
          <a:p>
            <a:pPr marL="571500" indent="-514350">
              <a:buFont typeface="+mj-lt"/>
              <a:buAutoNum type="arabicPeriod"/>
            </a:pPr>
            <a:r>
              <a:rPr lang="en-US" dirty="0" smtClean="0"/>
              <a:t>Example: </a:t>
            </a:r>
            <a:r>
              <a:rPr lang="en-US" dirty="0"/>
              <a:t>Labrador Sea/North </a:t>
            </a:r>
            <a:r>
              <a:rPr lang="en-US" dirty="0" smtClean="0"/>
              <a:t>Atlantic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9408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2" descr="plate_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6769100" cy="6769100"/>
          </a:xfrm>
          <a:prstGeom prst="rect">
            <a:avLst/>
          </a:prstGeom>
          <a:noFill/>
        </p:spPr>
      </p:pic>
      <p:sp>
        <p:nvSpPr>
          <p:cNvPr id="242694" name="Text Box 6"/>
          <p:cNvSpPr txBox="1">
            <a:spLocks noChangeArrowheads="1"/>
          </p:cNvSpPr>
          <p:nvPr/>
        </p:nvSpPr>
        <p:spPr bwMode="auto">
          <a:xfrm>
            <a:off x="4263595" y="6394450"/>
            <a:ext cx="2380523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1200" dirty="0">
                <a:latin typeface="Arial" pitchFamily="34" charset="0"/>
                <a:cs typeface="Arial" pitchFamily="34" charset="0"/>
              </a:rPr>
              <a:t>from Peter Ziegler’s atlas (1990)</a:t>
            </a:r>
          </a:p>
        </p:txBody>
      </p:sp>
      <p:grpSp>
        <p:nvGrpSpPr>
          <p:cNvPr id="29" name="Group 28"/>
          <p:cNvGrpSpPr/>
          <p:nvPr/>
        </p:nvGrpSpPr>
        <p:grpSpPr>
          <a:xfrm rot="11634260">
            <a:off x="5508104" y="4077072"/>
            <a:ext cx="487281" cy="288032"/>
            <a:chOff x="7397087" y="1340768"/>
            <a:chExt cx="736979" cy="504850"/>
          </a:xfrm>
        </p:grpSpPr>
        <p:sp>
          <p:nvSpPr>
            <p:cNvPr id="30" name="Freeform 29"/>
            <p:cNvSpPr/>
            <p:nvPr/>
          </p:nvSpPr>
          <p:spPr bwMode="auto">
            <a:xfrm>
              <a:off x="7397087" y="1608162"/>
              <a:ext cx="736979" cy="84160"/>
            </a:xfrm>
            <a:custGeom>
              <a:avLst/>
              <a:gdLst>
                <a:gd name="connsiteX0" fmla="*/ 0 w 736979"/>
                <a:gd name="connsiteY0" fmla="*/ 84160 h 84160"/>
                <a:gd name="connsiteX1" fmla="*/ 327546 w 736979"/>
                <a:gd name="connsiteY1" fmla="*/ 2274 h 84160"/>
                <a:gd name="connsiteX2" fmla="*/ 736979 w 736979"/>
                <a:gd name="connsiteY2" fmla="*/ 70513 h 8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6979" h="84160">
                  <a:moveTo>
                    <a:pt x="0" y="84160"/>
                  </a:moveTo>
                  <a:cubicBezTo>
                    <a:pt x="102358" y="44354"/>
                    <a:pt x="204716" y="4548"/>
                    <a:pt x="327546" y="2274"/>
                  </a:cubicBezTo>
                  <a:cubicBezTo>
                    <a:pt x="450376" y="0"/>
                    <a:pt x="666466" y="63689"/>
                    <a:pt x="736979" y="70513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 bwMode="auto">
            <a:xfrm rot="5400000">
              <a:off x="7487530" y="1592796"/>
              <a:ext cx="504850" cy="79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grpSp>
        <p:nvGrpSpPr>
          <p:cNvPr id="19" name="Group 18"/>
          <p:cNvGrpSpPr/>
          <p:nvPr/>
        </p:nvGrpSpPr>
        <p:grpSpPr>
          <a:xfrm>
            <a:off x="7092950" y="4331568"/>
            <a:ext cx="2051050" cy="1681088"/>
            <a:chOff x="7092950" y="2540000"/>
            <a:chExt cx="2051050" cy="1681088"/>
          </a:xfrm>
        </p:grpSpPr>
        <p:sp>
          <p:nvSpPr>
            <p:cNvPr id="242695" name="Text Box 7"/>
            <p:cNvSpPr txBox="1">
              <a:spLocks noChangeArrowheads="1"/>
            </p:cNvSpPr>
            <p:nvPr/>
          </p:nvSpPr>
          <p:spPr bwMode="auto">
            <a:xfrm>
              <a:off x="7092950" y="2540000"/>
              <a:ext cx="2051050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GB" sz="1600" dirty="0">
                  <a:latin typeface="Arial" pitchFamily="34" charset="0"/>
                  <a:cs typeface="Arial" pitchFamily="34" charset="0"/>
                </a:rPr>
                <a:t>Late </a:t>
              </a:r>
              <a:r>
                <a:rPr lang="en-GB" sz="1600" dirty="0" smtClean="0">
                  <a:latin typeface="Arial" pitchFamily="34" charset="0"/>
                  <a:cs typeface="Arial" pitchFamily="34" charset="0"/>
                </a:rPr>
                <a:t>Cretaceous-Palaeocene</a:t>
              </a:r>
              <a:r>
                <a:rPr lang="en-GB" sz="1600" dirty="0">
                  <a:latin typeface="Arial" pitchFamily="34" charset="0"/>
                  <a:cs typeface="Arial" pitchFamily="34" charset="0"/>
                </a:rPr>
                <a:t>:</a:t>
              </a:r>
            </a:p>
            <a:p>
              <a:pPr algn="l"/>
              <a:r>
                <a:rPr lang="en-GB" sz="1600" dirty="0" err="1">
                  <a:latin typeface="Arial" pitchFamily="34" charset="0"/>
                  <a:cs typeface="Arial" pitchFamily="34" charset="0"/>
                </a:rPr>
                <a:t>intraplate</a:t>
              </a:r>
              <a:r>
                <a:rPr lang="en-GB" sz="1600" dirty="0">
                  <a:latin typeface="Arial" pitchFamily="34" charset="0"/>
                  <a:cs typeface="Arial" pitchFamily="34" charset="0"/>
                </a:rPr>
                <a:t> inversion</a:t>
              </a:r>
            </a:p>
            <a:p>
              <a:pPr algn="l"/>
              <a:r>
                <a:rPr lang="en-GB" sz="1600" dirty="0">
                  <a:latin typeface="Arial" pitchFamily="34" charset="0"/>
                  <a:cs typeface="Arial" pitchFamily="34" charset="0"/>
                </a:rPr>
                <a:t>structures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 rot="10800000">
              <a:off x="7236295" y="3717032"/>
              <a:ext cx="936104" cy="504056"/>
              <a:chOff x="7397087" y="1340768"/>
              <a:chExt cx="736979" cy="504850"/>
            </a:xfrm>
          </p:grpSpPr>
          <p:sp>
            <p:nvSpPr>
              <p:cNvPr id="33" name="Freeform 32"/>
              <p:cNvSpPr/>
              <p:nvPr/>
            </p:nvSpPr>
            <p:spPr bwMode="auto">
              <a:xfrm>
                <a:off x="7397087" y="1608162"/>
                <a:ext cx="736979" cy="84160"/>
              </a:xfrm>
              <a:custGeom>
                <a:avLst/>
                <a:gdLst>
                  <a:gd name="connsiteX0" fmla="*/ 0 w 736979"/>
                  <a:gd name="connsiteY0" fmla="*/ 84160 h 84160"/>
                  <a:gd name="connsiteX1" fmla="*/ 327546 w 736979"/>
                  <a:gd name="connsiteY1" fmla="*/ 2274 h 84160"/>
                  <a:gd name="connsiteX2" fmla="*/ 736979 w 736979"/>
                  <a:gd name="connsiteY2" fmla="*/ 70513 h 84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36979" h="84160">
                    <a:moveTo>
                      <a:pt x="0" y="84160"/>
                    </a:moveTo>
                    <a:cubicBezTo>
                      <a:pt x="102358" y="44354"/>
                      <a:pt x="204716" y="4548"/>
                      <a:pt x="327546" y="2274"/>
                    </a:cubicBezTo>
                    <a:cubicBezTo>
                      <a:pt x="450376" y="0"/>
                      <a:pt x="666466" y="63689"/>
                      <a:pt x="736979" y="70513"/>
                    </a:cubicBez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cxnSp>
            <p:nvCxnSpPr>
              <p:cNvPr id="34" name="Straight Arrow Connector 33"/>
              <p:cNvCxnSpPr/>
              <p:nvPr/>
            </p:nvCxnSpPr>
            <p:spPr bwMode="auto">
              <a:xfrm rot="5400000">
                <a:off x="7487530" y="1592796"/>
                <a:ext cx="504850" cy="794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</p:grpSp>
      </p:grpSp>
      <p:sp>
        <p:nvSpPr>
          <p:cNvPr id="12" name="TextBox 11"/>
          <p:cNvSpPr txBox="1"/>
          <p:nvPr/>
        </p:nvSpPr>
        <p:spPr>
          <a:xfrm>
            <a:off x="6966204" y="5896666"/>
            <a:ext cx="217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From </a:t>
            </a:r>
            <a:r>
              <a:rPr lang="en-US" sz="1600" dirty="0" err="1" smtClean="0"/>
              <a:t>Randell</a:t>
            </a:r>
            <a:r>
              <a:rPr lang="en-US" sz="1600" dirty="0" smtClean="0"/>
              <a:t> Stephenson’s PPP in the last workshop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2763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 </a:t>
            </a:r>
            <a:r>
              <a:rPr lang="en-US" dirty="0"/>
              <a:t>Discontinuity </a:t>
            </a:r>
            <a:r>
              <a:rPr lang="en-US" dirty="0" smtClean="0"/>
              <a:t>Scenarios</a:t>
            </a:r>
            <a:br>
              <a:rPr lang="en-US" dirty="0" smtClean="0"/>
            </a:br>
            <a:r>
              <a:rPr lang="en-US" dirty="0" smtClean="0"/>
              <a:t>Scenario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Breakup of continent in two areas simultaneously, rifts propagate towards one another</a:t>
            </a:r>
          </a:p>
          <a:p>
            <a:r>
              <a:rPr lang="en-US" dirty="0" smtClean="0"/>
              <a:t>For </a:t>
            </a:r>
            <a:r>
              <a:rPr lang="en-US" dirty="0" err="1" smtClean="0"/>
              <a:t>stressfield</a:t>
            </a:r>
            <a:r>
              <a:rPr lang="en-US" dirty="0" smtClean="0"/>
              <a:t>-related reasons they cannot meet up, resulting in persistent instability at overlap</a:t>
            </a:r>
          </a:p>
          <a:p>
            <a:r>
              <a:rPr lang="en-US" dirty="0" smtClean="0"/>
              <a:t>Leads to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ropagation of one &amp; retreat of other,</a:t>
            </a:r>
          </a:p>
          <a:p>
            <a:pPr lvl="1"/>
            <a:r>
              <a:rPr lang="en-US" dirty="0" smtClean="0"/>
              <a:t>rotations, </a:t>
            </a:r>
          </a:p>
          <a:p>
            <a:pPr lvl="1"/>
            <a:r>
              <a:rPr lang="en-US" dirty="0" smtClean="0"/>
              <a:t>extensions and balancing compressions, </a:t>
            </a:r>
          </a:p>
          <a:p>
            <a:pPr lvl="1"/>
            <a:r>
              <a:rPr lang="en-GB" dirty="0" smtClean="0"/>
              <a:t>ridge migrations, </a:t>
            </a:r>
          </a:p>
          <a:p>
            <a:pPr lvl="1"/>
            <a:r>
              <a:rPr lang="en-GB" dirty="0" smtClean="0"/>
              <a:t>ridge jumps,</a:t>
            </a:r>
          </a:p>
          <a:p>
            <a:pPr lvl="1"/>
            <a:r>
              <a:rPr lang="en-GB" dirty="0" smtClean="0"/>
              <a:t>continental and oceanic </a:t>
            </a:r>
            <a:r>
              <a:rPr lang="en-GB" dirty="0" err="1" smtClean="0"/>
              <a:t>microcontinents</a:t>
            </a:r>
            <a:r>
              <a:rPr lang="en-GB" dirty="0" smtClean="0"/>
              <a:t>/</a:t>
            </a:r>
            <a:r>
              <a:rPr lang="en-GB" dirty="0" err="1" smtClean="0"/>
              <a:t>microplates</a:t>
            </a:r>
            <a:r>
              <a:rPr lang="en-GB" dirty="0" smtClean="0"/>
              <a:t> (“C blocks).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560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rnigon_Norway_Basin_Jan_Mayen_Møre-_MPG_2012-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6247"/>
            <a:ext cx="9144000" cy="6250166"/>
          </a:xfrm>
          <a:prstGeom prst="rect">
            <a:avLst/>
          </a:prstGeom>
        </p:spPr>
      </p:pic>
      <p:sp>
        <p:nvSpPr>
          <p:cNvPr id="10" name="Curved Up Arrow 9"/>
          <p:cNvSpPr/>
          <p:nvPr/>
        </p:nvSpPr>
        <p:spPr>
          <a:xfrm>
            <a:off x="3530600" y="3568700"/>
            <a:ext cx="749300" cy="406400"/>
          </a:xfrm>
          <a:prstGeom prst="curvedUp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89393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Propagators</a:t>
            </a:r>
            <a:r>
              <a:rPr lang="en-US" dirty="0" smtClean="0"/>
              <a:t>, rotations, </a:t>
            </a:r>
            <a:r>
              <a:rPr lang="en-US" dirty="0" smtClean="0">
                <a:solidFill>
                  <a:srgbClr val="0000FF"/>
                </a:solidFill>
              </a:rPr>
              <a:t>extensions </a:t>
            </a:r>
            <a:r>
              <a:rPr lang="en-US" dirty="0" smtClean="0"/>
              <a:t>&amp; </a:t>
            </a:r>
            <a:r>
              <a:rPr lang="en-US" dirty="0" smtClean="0">
                <a:solidFill>
                  <a:srgbClr val="FF0000"/>
                </a:solidFill>
              </a:rPr>
              <a:t>compressions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dirty="0" smtClean="0">
                <a:pattFill prst="dkVert">
                  <a:fgClr>
                    <a:schemeClr val="tx1"/>
                  </a:fgClr>
                  <a:bgClr>
                    <a:prstClr val="white"/>
                  </a:bgClr>
                </a:pattFill>
              </a:rPr>
              <a:t>ridge migra</a:t>
            </a:r>
            <a:r>
              <a:rPr lang="en-US" dirty="0">
                <a:pattFill prst="dkVert">
                  <a:fgClr>
                    <a:schemeClr val="tx1"/>
                  </a:fgClr>
                  <a:bgClr>
                    <a:prstClr val="white"/>
                  </a:bgClr>
                </a:pattFill>
              </a:rPr>
              <a:t>tions,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rgbClr val="800000"/>
                </a:solidFill>
              </a:rPr>
              <a:t>ridge jumps, </a:t>
            </a:r>
            <a:r>
              <a:rPr lang="en-US" b="1" dirty="0" smtClean="0"/>
              <a:t>continental crust</a:t>
            </a:r>
            <a:endParaRPr lang="en-US" b="1" dirty="0"/>
          </a:p>
        </p:txBody>
      </p:sp>
      <p:sp>
        <p:nvSpPr>
          <p:cNvPr id="14" name="Left-Right Arrow 13"/>
          <p:cNvSpPr/>
          <p:nvPr/>
        </p:nvSpPr>
        <p:spPr>
          <a:xfrm>
            <a:off x="4660900" y="2590800"/>
            <a:ext cx="914400" cy="444500"/>
          </a:xfrm>
          <a:prstGeom prst="left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-Right Arrow 15"/>
          <p:cNvSpPr/>
          <p:nvPr/>
        </p:nvSpPr>
        <p:spPr>
          <a:xfrm rot="3540000">
            <a:off x="1549400" y="2178050"/>
            <a:ext cx="914400" cy="444500"/>
          </a:xfrm>
          <a:prstGeom prst="left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-Right Arrow 17"/>
          <p:cNvSpPr/>
          <p:nvPr/>
        </p:nvSpPr>
        <p:spPr>
          <a:xfrm>
            <a:off x="3822700" y="4000500"/>
            <a:ext cx="914400" cy="444500"/>
          </a:xfrm>
          <a:prstGeom prst="leftRightArrow">
            <a:avLst/>
          </a:prstGeom>
          <a:pattFill prst="dkVert">
            <a:fgClr>
              <a:srgbClr val="000000"/>
            </a:fgClr>
            <a:bgClr>
              <a:prstClr val="white"/>
            </a:bgClr>
          </a:patt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-Right Arrow 18"/>
          <p:cNvSpPr/>
          <p:nvPr/>
        </p:nvSpPr>
        <p:spPr>
          <a:xfrm>
            <a:off x="3111501" y="5092700"/>
            <a:ext cx="330199" cy="215900"/>
          </a:xfrm>
          <a:prstGeom prst="leftRightArrow">
            <a:avLst/>
          </a:prstGeom>
          <a:pattFill prst="dkVert">
            <a:fgClr>
              <a:srgbClr val="000000"/>
            </a:fgClr>
            <a:bgClr>
              <a:prstClr val="white"/>
            </a:bgClr>
          </a:patt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/>
          <p:cNvSpPr/>
          <p:nvPr/>
        </p:nvSpPr>
        <p:spPr>
          <a:xfrm rot="2700000">
            <a:off x="2878748" y="5727103"/>
            <a:ext cx="304800" cy="636194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own Arrow 32"/>
          <p:cNvSpPr/>
          <p:nvPr/>
        </p:nvSpPr>
        <p:spPr>
          <a:xfrm rot="840000">
            <a:off x="2280181" y="6045200"/>
            <a:ext cx="304800" cy="636194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/>
          <p:cNvSpPr/>
          <p:nvPr/>
        </p:nvSpPr>
        <p:spPr>
          <a:xfrm>
            <a:off x="5003800" y="4672406"/>
            <a:ext cx="304800" cy="636194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/>
          <p:cNvSpPr/>
          <p:nvPr/>
        </p:nvSpPr>
        <p:spPr>
          <a:xfrm rot="8820000">
            <a:off x="2623080" y="4659706"/>
            <a:ext cx="304800" cy="636194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 rot="19680000">
            <a:off x="2318456" y="4883150"/>
            <a:ext cx="900989" cy="368300"/>
            <a:chOff x="2483381" y="4470400"/>
            <a:chExt cx="2609319" cy="368300"/>
          </a:xfrm>
          <a:solidFill>
            <a:srgbClr val="FF6600"/>
          </a:solidFill>
        </p:grpSpPr>
        <p:sp>
          <p:nvSpPr>
            <p:cNvPr id="27" name="Bent-Up Arrow 26"/>
            <p:cNvSpPr/>
            <p:nvPr/>
          </p:nvSpPr>
          <p:spPr>
            <a:xfrm flipV="1">
              <a:off x="2705451" y="4470400"/>
              <a:ext cx="2387249" cy="368300"/>
            </a:xfrm>
            <a:prstGeom prst="bentUpArrow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Bent-Up Arrow 27"/>
            <p:cNvSpPr/>
            <p:nvPr/>
          </p:nvSpPr>
          <p:spPr>
            <a:xfrm flipH="1" flipV="1">
              <a:off x="2483381" y="4470400"/>
              <a:ext cx="2387249" cy="368300"/>
            </a:xfrm>
            <a:prstGeom prst="bentUpArrow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985000" y="2207567"/>
            <a:ext cx="1955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b="1" dirty="0" smtClean="0">
                <a:solidFill>
                  <a:srgbClr val="FF0000"/>
                </a:solidFill>
              </a:rPr>
              <a:t>compressions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828236" y="6498587"/>
            <a:ext cx="23157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Gernigon</a:t>
            </a:r>
            <a:r>
              <a:rPr lang="en-US" dirty="0" smtClean="0">
                <a:latin typeface="Times New Roman"/>
                <a:cs typeface="Times New Roman"/>
              </a:rPr>
              <a:t> et al. (2012)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416300" y="2590800"/>
            <a:ext cx="676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CC</a:t>
            </a:r>
            <a:endParaRPr lang="en-US" sz="36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3188964" y="5168900"/>
            <a:ext cx="887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CC?</a:t>
            </a:r>
            <a:endParaRPr lang="en-US" sz="36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4665306" y="5370079"/>
            <a:ext cx="887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CC?</a:t>
            </a:r>
            <a:endParaRPr lang="en-US" sz="3600" b="1" dirty="0"/>
          </a:p>
        </p:txBody>
      </p:sp>
      <p:sp>
        <p:nvSpPr>
          <p:cNvPr id="11" name="Curved Up Arrow 10"/>
          <p:cNvSpPr/>
          <p:nvPr/>
        </p:nvSpPr>
        <p:spPr>
          <a:xfrm rot="10800000">
            <a:off x="2667000" y="5702300"/>
            <a:ext cx="457200" cy="215900"/>
          </a:xfrm>
          <a:prstGeom prst="curvedUp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Left-Right Arrow 19"/>
          <p:cNvSpPr/>
          <p:nvPr/>
        </p:nvSpPr>
        <p:spPr>
          <a:xfrm>
            <a:off x="2445281" y="6045200"/>
            <a:ext cx="330199" cy="215900"/>
          </a:xfrm>
          <a:prstGeom prst="leftRightArrow">
            <a:avLst/>
          </a:prstGeom>
          <a:pattFill prst="dkVert">
            <a:fgClr>
              <a:srgbClr val="000000"/>
            </a:fgClr>
            <a:bgClr>
              <a:prstClr val="white"/>
            </a:bgClr>
          </a:patt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483381" y="4470400"/>
            <a:ext cx="2609319" cy="368300"/>
            <a:chOff x="2483381" y="4470400"/>
            <a:chExt cx="2609319" cy="368300"/>
          </a:xfrm>
          <a:solidFill>
            <a:srgbClr val="800000"/>
          </a:solidFill>
        </p:grpSpPr>
        <p:sp>
          <p:nvSpPr>
            <p:cNvPr id="21" name="Bent-Up Arrow 20"/>
            <p:cNvSpPr/>
            <p:nvPr/>
          </p:nvSpPr>
          <p:spPr>
            <a:xfrm flipV="1">
              <a:off x="2705451" y="4470400"/>
              <a:ext cx="2387249" cy="368300"/>
            </a:xfrm>
            <a:prstGeom prst="bentUpArrow">
              <a:avLst/>
            </a:prstGeom>
            <a:grpFill/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Bent-Up Arrow 21"/>
            <p:cNvSpPr/>
            <p:nvPr/>
          </p:nvSpPr>
          <p:spPr>
            <a:xfrm flipH="1" flipV="1">
              <a:off x="2483381" y="4470400"/>
              <a:ext cx="2387249" cy="368300"/>
            </a:xfrm>
            <a:prstGeom prst="bentUpArrow">
              <a:avLst/>
            </a:prstGeom>
            <a:grpFill/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68387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6" grpId="0" animBg="1"/>
      <p:bldP spid="18" grpId="0" animBg="1"/>
      <p:bldP spid="19" grpId="0" animBg="1"/>
      <p:bldP spid="32" grpId="0" animBg="1"/>
      <p:bldP spid="33" grpId="0" animBg="1"/>
      <p:bldP spid="31" grpId="0" animBg="1"/>
      <p:bldP spid="34" grpId="0" animBg="1"/>
      <p:bldP spid="29" grpId="0" animBg="1"/>
      <p:bldP spid="36" grpId="0"/>
      <p:bldP spid="37" grpId="0"/>
      <p:bldP spid="38" grpId="0"/>
      <p:bldP spid="11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Magmatism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507413" cy="4991100"/>
          </a:xfrm>
        </p:spPr>
        <p:txBody>
          <a:bodyPr>
            <a:normAutofit/>
          </a:bodyPr>
          <a:lstStyle/>
          <a:p>
            <a:r>
              <a:rPr lang="en-US" dirty="0" smtClean="0"/>
              <a:t>Released where extension</a:t>
            </a:r>
            <a:endParaRPr lang="en-GB" dirty="0"/>
          </a:p>
          <a:p>
            <a:r>
              <a:rPr lang="en-US" dirty="0" smtClean="0"/>
              <a:t>Suture</a:t>
            </a:r>
            <a:r>
              <a:rPr lang="en-US" dirty="0"/>
              <a:t>-zone </a:t>
            </a:r>
            <a:r>
              <a:rPr lang="en-US" dirty="0" smtClean="0"/>
              <a:t>lithosphere more fertile &amp; hydrated </a:t>
            </a:r>
            <a:r>
              <a:rPr lang="en-US" dirty="0"/>
              <a:t>than </a:t>
            </a:r>
            <a:r>
              <a:rPr lang="en-US" dirty="0" err="1" smtClean="0"/>
              <a:t>cratons</a:t>
            </a:r>
            <a:r>
              <a:rPr lang="en-US" dirty="0" smtClean="0"/>
              <a:t>            larger volumes</a:t>
            </a:r>
            <a:endParaRPr lang="en-GB" dirty="0" smtClean="0"/>
          </a:p>
          <a:p>
            <a:pPr marL="1371600" indent="-1371600">
              <a:buNone/>
            </a:pPr>
            <a:r>
              <a:rPr lang="en-GB" sz="4600" dirty="0" smtClean="0"/>
              <a:t>	</a:t>
            </a:r>
            <a:r>
              <a:rPr lang="en-GB" sz="3600" dirty="0" smtClean="0"/>
              <a:t>Persistent </a:t>
            </a:r>
            <a:r>
              <a:rPr lang="en-GB" sz="3600" dirty="0"/>
              <a:t>ridge</a:t>
            </a:r>
            <a:r>
              <a:rPr lang="en-GB" sz="3600" dirty="0" smtClean="0"/>
              <a:t>-parallel extension leads to zone </a:t>
            </a:r>
            <a:r>
              <a:rPr lang="en-GB" sz="3600" dirty="0"/>
              <a:t>of anomalous </a:t>
            </a:r>
            <a:r>
              <a:rPr lang="en-GB" sz="3600" dirty="0" err="1"/>
              <a:t>magmatism</a:t>
            </a:r>
            <a:r>
              <a:rPr lang="en-GB" sz="3600" dirty="0"/>
              <a:t> </a:t>
            </a:r>
            <a:r>
              <a:rPr lang="en-GB" sz="3600" dirty="0" smtClean="0"/>
              <a:t>as </a:t>
            </a:r>
            <a:r>
              <a:rPr lang="en-GB" sz="3600" dirty="0"/>
              <a:t>ocean widens, </a:t>
            </a:r>
            <a:r>
              <a:rPr lang="en-US" sz="3600" i="1" dirty="0"/>
              <a:t>e.g.</a:t>
            </a:r>
            <a:r>
              <a:rPr lang="en-US" sz="3600" dirty="0"/>
              <a:t>, </a:t>
            </a:r>
            <a:r>
              <a:rPr lang="en-US" sz="3600" dirty="0" smtClean="0"/>
              <a:t>Greenland-Iceland-</a:t>
            </a:r>
            <a:r>
              <a:rPr lang="en-US" sz="3600" dirty="0" err="1" smtClean="0"/>
              <a:t>Faroes</a:t>
            </a:r>
            <a:endParaRPr lang="en-GB" sz="3500" dirty="0"/>
          </a:p>
          <a:p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914400" y="3556000"/>
            <a:ext cx="723900" cy="5334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4737100" y="2755900"/>
            <a:ext cx="723900" cy="5334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03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Depth-dependent </a:t>
            </a:r>
            <a:r>
              <a:rPr lang="en-US" dirty="0" smtClean="0"/>
              <a:t>extension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Hydrated</a:t>
            </a:r>
            <a:r>
              <a:rPr lang="en-US" dirty="0" smtClean="0"/>
              <a:t> </a:t>
            </a:r>
            <a:r>
              <a:rPr lang="en-US" dirty="0"/>
              <a:t>lithosphere weaker </a:t>
            </a:r>
            <a:r>
              <a:rPr lang="en-US" dirty="0" smtClean="0"/>
              <a:t>&amp; </a:t>
            </a:r>
            <a:r>
              <a:rPr lang="en-US" dirty="0"/>
              <a:t>susceptible to depth-dependent </a:t>
            </a:r>
            <a:r>
              <a:rPr lang="en-US" dirty="0" smtClean="0"/>
              <a:t>extension</a:t>
            </a:r>
            <a:endParaRPr lang="en-GB" dirty="0"/>
          </a:p>
          <a:p>
            <a:r>
              <a:rPr lang="en-US" dirty="0" smtClean="0"/>
              <a:t>May </a:t>
            </a:r>
            <a:r>
              <a:rPr lang="en-US" dirty="0"/>
              <a:t>result in thinning or </a:t>
            </a:r>
            <a:r>
              <a:rPr lang="en-US" dirty="0" smtClean="0"/>
              <a:t>removal </a:t>
            </a:r>
            <a:r>
              <a:rPr lang="en-US" dirty="0"/>
              <a:t>of </a:t>
            </a:r>
            <a:r>
              <a:rPr lang="en-US" dirty="0" smtClean="0"/>
              <a:t>mantle </a:t>
            </a:r>
            <a:r>
              <a:rPr lang="en-US" dirty="0"/>
              <a:t>lithosphere </a:t>
            </a:r>
            <a:r>
              <a:rPr lang="en-US" dirty="0" smtClean="0"/>
              <a:t>before sea</a:t>
            </a:r>
            <a:r>
              <a:rPr lang="en-US" dirty="0"/>
              <a:t>-floor </a:t>
            </a:r>
            <a:r>
              <a:rPr lang="en-US" dirty="0" smtClean="0"/>
              <a:t>spreading</a:t>
            </a:r>
            <a:endParaRPr lang="en-GB" dirty="0"/>
          </a:p>
          <a:p>
            <a:r>
              <a:rPr lang="en-GB" dirty="0" smtClean="0"/>
              <a:t>Causes asthenosphere to rise &amp; decompress</a:t>
            </a:r>
            <a:endParaRPr lang="en-GB" dirty="0"/>
          </a:p>
          <a:p>
            <a:r>
              <a:rPr lang="en-GB" dirty="0" smtClean="0"/>
              <a:t>Volcanism </a:t>
            </a:r>
            <a:r>
              <a:rPr lang="en-GB" dirty="0"/>
              <a:t>may occur </a:t>
            </a:r>
            <a:r>
              <a:rPr lang="en-GB" dirty="0" smtClean="0"/>
              <a:t>before </a:t>
            </a:r>
            <a:r>
              <a:rPr lang="en-GB" dirty="0"/>
              <a:t>sea-floor spreading, </a:t>
            </a:r>
            <a:r>
              <a:rPr lang="en-GB" i="1" dirty="0"/>
              <a:t>e.g.</a:t>
            </a:r>
            <a:r>
              <a:rPr lang="en-GB" dirty="0"/>
              <a:t>, Paraná basalts, Thule line, </a:t>
            </a:r>
            <a:r>
              <a:rPr lang="en-GB" dirty="0" smtClean="0"/>
              <a:t>Deccan </a:t>
            </a:r>
            <a:r>
              <a:rPr lang="en-GB" dirty="0"/>
              <a:t>Traps, Afar flood </a:t>
            </a:r>
            <a:r>
              <a:rPr lang="en-GB" dirty="0" smtClean="0"/>
              <a:t>basalt</a:t>
            </a: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797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C508B-986A-9941-86B9-F43D4780CC6B}" type="slidenum">
              <a:rPr lang="en-US"/>
              <a:pPr/>
              <a:t>17</a:t>
            </a:fld>
            <a:endParaRPr lang="en-US"/>
          </a:p>
        </p:txBody>
      </p:sp>
      <p:pic>
        <p:nvPicPr>
          <p:cNvPr id="9" name="Picture 8" descr="Huismans2008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836" y="13757"/>
            <a:ext cx="3641665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81831" y="6447890"/>
            <a:ext cx="30500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Huismans</a:t>
            </a:r>
            <a:r>
              <a:rPr lang="en-US" dirty="0" smtClean="0">
                <a:latin typeface="Times New Roman"/>
                <a:cs typeface="Times New Roman"/>
              </a:rPr>
              <a:t> &amp; Beaumont (2008)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381000" y="1485900"/>
            <a:ext cx="4762500" cy="365389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Times New Roman"/>
                <a:ea typeface="+mn-ea"/>
                <a:cs typeface="Times New Roman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Calibri"/>
                <a:cs typeface="Calibri"/>
              </a:rPr>
              <a:t>Central Atlantic: </a:t>
            </a:r>
          </a:p>
          <a:p>
            <a:pPr marL="0" indent="0" algn="ctr">
              <a:buNone/>
            </a:pPr>
            <a:r>
              <a:rPr lang="en-US" dirty="0">
                <a:latin typeface="Calibri"/>
                <a:cs typeface="Calibri"/>
              </a:rPr>
              <a:t>Up to ~250 km of </a:t>
            </a:r>
            <a:br>
              <a:rPr lang="en-US" dirty="0">
                <a:latin typeface="Calibri"/>
                <a:cs typeface="Calibri"/>
              </a:rPr>
            </a:br>
            <a:r>
              <a:rPr lang="en-US" dirty="0">
                <a:latin typeface="Calibri"/>
                <a:cs typeface="Calibri"/>
              </a:rPr>
              <a:t>p</a:t>
            </a:r>
            <a:r>
              <a:rPr lang="en-US" dirty="0" smtClean="0">
                <a:latin typeface="Calibri"/>
                <a:cs typeface="Calibri"/>
              </a:rPr>
              <a:t>re</a:t>
            </a:r>
            <a:r>
              <a:rPr lang="en-US" dirty="0">
                <a:latin typeface="Calibri"/>
                <a:cs typeface="Calibri"/>
              </a:rPr>
              <a:t>-</a:t>
            </a:r>
            <a:r>
              <a:rPr lang="en-US" dirty="0" smtClean="0">
                <a:latin typeface="Calibri"/>
                <a:cs typeface="Calibri"/>
              </a:rPr>
              <a:t>rupture lithosphere extension, taking ~ 25 Ma</a:t>
            </a:r>
          </a:p>
        </p:txBody>
      </p:sp>
    </p:spTree>
    <p:extLst>
      <p:ext uri="{BB962C8B-B14F-4D97-AF65-F5344CB8AC3E}">
        <p14:creationId xmlns:p14="http://schemas.microsoft.com/office/powerpoint/2010/main" val="1424907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58832" y="2200797"/>
            <a:ext cx="3894667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End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4852857" cy="6858000"/>
            <a:chOff x="0" y="0"/>
            <a:chExt cx="4852857" cy="6858000"/>
          </a:xfrm>
        </p:grpSpPr>
        <p:pic>
          <p:nvPicPr>
            <p:cNvPr id="2" name="Picture 1" descr="AbstractVolumeP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852857" cy="6858000"/>
            </a:xfrm>
            <a:prstGeom prst="rect">
              <a:avLst/>
            </a:prstGeom>
          </p:spPr>
        </p:pic>
        <p:pic>
          <p:nvPicPr>
            <p:cNvPr id="4" name="Picture 3" descr="NAWorkshop_2_banner_70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304802"/>
              <a:ext cx="4389120" cy="12540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9551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Remaining puzzles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340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58832" y="2200797"/>
            <a:ext cx="3894667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Welcome Introductions Announcements</a:t>
            </a:r>
            <a:endParaRPr lang="en-US" dirty="0"/>
          </a:p>
        </p:txBody>
      </p:sp>
      <p:pic>
        <p:nvPicPr>
          <p:cNvPr id="2" name="Picture 1" descr="AbstractVolumeP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52857" cy="6858000"/>
          </a:xfrm>
          <a:prstGeom prst="rect">
            <a:avLst/>
          </a:prstGeom>
        </p:spPr>
      </p:pic>
      <p:pic>
        <p:nvPicPr>
          <p:cNvPr id="4" name="Picture 3" descr="NAWorkshop_2_banner_7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04802"/>
            <a:ext cx="4389120" cy="125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467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991100" y="1600200"/>
            <a:ext cx="40132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Plans &amp; time-frame for submission of </a:t>
            </a:r>
            <a:r>
              <a:rPr lang="en-US" dirty="0" smtClean="0"/>
              <a:t>papers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Date </a:t>
            </a:r>
            <a:r>
              <a:rPr lang="en-US" dirty="0"/>
              <a:t>&amp; place of 3</a:t>
            </a:r>
            <a:r>
              <a:rPr lang="en-US" baseline="30000" dirty="0"/>
              <a:t>rd</a:t>
            </a:r>
            <a:r>
              <a:rPr lang="en-US" dirty="0"/>
              <a:t> workshop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4852857" cy="6858000"/>
            <a:chOff x="0" y="0"/>
            <a:chExt cx="4852857" cy="6858000"/>
          </a:xfrm>
        </p:grpSpPr>
        <p:pic>
          <p:nvPicPr>
            <p:cNvPr id="2" name="Picture 1" descr="AbstractVolumeP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852857" cy="6858000"/>
            </a:xfrm>
            <a:prstGeom prst="rect">
              <a:avLst/>
            </a:prstGeom>
          </p:spPr>
        </p:pic>
        <p:pic>
          <p:nvPicPr>
            <p:cNvPr id="4" name="Picture 3" descr="NAWorkshop_2_banner_700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304802"/>
              <a:ext cx="4389120" cy="12540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17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Earth-Science Reviews papers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14500" indent="-1714500">
              <a:buNone/>
            </a:pPr>
            <a:r>
              <a:rPr lang="en-US" dirty="0" smtClean="0"/>
              <a:t>• 30 Apr:</a:t>
            </a:r>
            <a:r>
              <a:rPr lang="en-US" dirty="0"/>
              <a:t>	</a:t>
            </a:r>
            <a:r>
              <a:rPr lang="en-US" dirty="0" smtClean="0"/>
              <a:t>Send </a:t>
            </a:r>
            <a:r>
              <a:rPr lang="en-US" dirty="0"/>
              <a:t>Gillian placeholder </a:t>
            </a:r>
            <a:r>
              <a:rPr lang="en-US" dirty="0" smtClean="0"/>
              <a:t>titles + frameworks</a:t>
            </a:r>
          </a:p>
          <a:p>
            <a:r>
              <a:rPr lang="en-US" dirty="0" smtClean="0"/>
              <a:t>Ongoing updating of draft papers</a:t>
            </a:r>
            <a:endParaRPr lang="en-US" dirty="0"/>
          </a:p>
          <a:p>
            <a:pPr marL="1714500" indent="-1714500">
              <a:buNone/>
              <a:tabLst>
                <a:tab pos="1828800" algn="l"/>
              </a:tabLst>
            </a:pPr>
            <a:r>
              <a:rPr lang="en-US" dirty="0" smtClean="0"/>
              <a:t>• 31 Oct: 	Drafts </a:t>
            </a:r>
            <a:r>
              <a:rPr lang="en-US" dirty="0"/>
              <a:t>of papers </a:t>
            </a:r>
            <a:r>
              <a:rPr lang="en-US" dirty="0" smtClean="0"/>
              <a:t>circulated </a:t>
            </a:r>
            <a:r>
              <a:rPr lang="en-US" dirty="0"/>
              <a:t>to enable coherence and cross-referencing</a:t>
            </a:r>
          </a:p>
          <a:p>
            <a:pPr marL="1714500" indent="-1714500">
              <a:buNone/>
              <a:tabLst>
                <a:tab pos="1828800" algn="l"/>
              </a:tabLst>
            </a:pPr>
            <a:r>
              <a:rPr lang="en-US" dirty="0" smtClean="0"/>
              <a:t>• 31 Jan: 	Submission deadline to ESR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880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End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14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Planned ESR papers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84762"/>
          </a:xfrm>
        </p:spPr>
        <p:txBody>
          <a:bodyPr>
            <a:normAutofit fontScale="55000" lnSpcReduction="2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u="sng" dirty="0"/>
              <a:t>General overview</a:t>
            </a:r>
            <a:r>
              <a:rPr lang="en-US" dirty="0"/>
              <a:t> (Leader: Gillian Foulger, everyone a co-</a:t>
            </a:r>
            <a:r>
              <a:rPr lang="en-US" dirty="0" smtClean="0"/>
              <a:t>author).</a:t>
            </a:r>
            <a:endParaRPr lang="en-GB" dirty="0"/>
          </a:p>
          <a:p>
            <a:pPr marL="514350" lvl="0" indent="-514350">
              <a:buFont typeface="+mj-lt"/>
              <a:buAutoNum type="arabicPeriod"/>
            </a:pPr>
            <a:r>
              <a:rPr lang="en-US" u="sng" dirty="0"/>
              <a:t>What is the nature of Iceland?</a:t>
            </a:r>
            <a:r>
              <a:rPr lang="en-US" dirty="0"/>
              <a:t> Does it contain a continental sliver? Structure, gravity, kinematics. (Leader: </a:t>
            </a:r>
            <a:r>
              <a:rPr lang="en-US" dirty="0" err="1"/>
              <a:t>Ármann</a:t>
            </a:r>
            <a:r>
              <a:rPr lang="en-US" dirty="0"/>
              <a:t> </a:t>
            </a:r>
            <a:r>
              <a:rPr lang="en-US" dirty="0" err="1"/>
              <a:t>Höskuldsson</a:t>
            </a:r>
            <a:r>
              <a:rPr lang="en-US" dirty="0"/>
              <a:t> &amp; Gillian </a:t>
            </a:r>
            <a:r>
              <a:rPr lang="en-US" dirty="0" smtClean="0"/>
              <a:t>Foulger).</a:t>
            </a:r>
            <a:endParaRPr lang="en-GB" dirty="0"/>
          </a:p>
          <a:p>
            <a:pPr marL="514350" lvl="0" indent="-514350">
              <a:buFont typeface="+mj-lt"/>
              <a:buAutoNum type="arabicPeriod"/>
            </a:pPr>
            <a:r>
              <a:rPr lang="en-US" u="sng" dirty="0"/>
              <a:t>What is the process and chronology of breakup?</a:t>
            </a:r>
            <a:r>
              <a:rPr lang="en-US" dirty="0"/>
              <a:t> Conditions, rift propagation towards hotspots, kinematics, kinematic history up to the present. (Leaders: </a:t>
            </a:r>
            <a:r>
              <a:rPr lang="en-US" dirty="0" smtClean="0"/>
              <a:t>Laurent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u="sng" dirty="0" smtClean="0"/>
              <a:t>North Atlantic </a:t>
            </a:r>
            <a:r>
              <a:rPr lang="en-US" u="sng" dirty="0" err="1" smtClean="0"/>
              <a:t>thermochronology</a:t>
            </a:r>
            <a:r>
              <a:rPr lang="en-US" dirty="0" smtClean="0"/>
              <a:t> (Leader: </a:t>
            </a:r>
            <a:r>
              <a:rPr lang="en-US" dirty="0" err="1" smtClean="0"/>
              <a:t>Søren</a:t>
            </a:r>
            <a:r>
              <a:rPr lang="en-US" dirty="0" smtClean="0"/>
              <a:t> Nielsen).</a:t>
            </a:r>
            <a:endParaRPr lang="en-GB" u="sng" dirty="0"/>
          </a:p>
          <a:p>
            <a:pPr marL="514350" lvl="0" indent="-514350">
              <a:buFont typeface="+mj-lt"/>
              <a:buAutoNum type="arabicPeriod"/>
            </a:pPr>
            <a:r>
              <a:rPr lang="en-US" u="sng" dirty="0"/>
              <a:t>What are the reasons for melting?</a:t>
            </a:r>
            <a:r>
              <a:rPr lang="en-US" dirty="0"/>
              <a:t> Could be whether hot or cold, or extension rate controls volcanic rate. How wet? How fertile? What do we know and what not? Relationship with extension and vertical motions. (Leader: Malcolm Hole).</a:t>
            </a:r>
            <a:endParaRPr lang="en-GB" dirty="0"/>
          </a:p>
          <a:p>
            <a:pPr marL="514350" lvl="0" indent="-514350">
              <a:buFont typeface="+mj-lt"/>
              <a:buAutoNum type="arabicPeriod"/>
            </a:pPr>
            <a:r>
              <a:rPr lang="en-US" u="sng" dirty="0"/>
              <a:t>Inheritance</a:t>
            </a:r>
            <a:r>
              <a:rPr lang="en-US" dirty="0"/>
              <a:t>. Piercing points, mantle reflectors, reactivation of Caledonian, delamination, numerical </a:t>
            </a:r>
            <a:r>
              <a:rPr lang="en-US" dirty="0" err="1"/>
              <a:t>modelling</a:t>
            </a:r>
            <a:r>
              <a:rPr lang="en-US" dirty="0"/>
              <a:t>, dynamic uplift. Could be from earliest known orogeny to present. (Leaders: Tony </a:t>
            </a:r>
            <a:r>
              <a:rPr lang="en-US" dirty="0" err="1"/>
              <a:t>Doré</a:t>
            </a:r>
            <a:r>
              <a:rPr lang="en-US" dirty="0"/>
              <a:t> &amp; Christian </a:t>
            </a:r>
            <a:r>
              <a:rPr lang="en-US" dirty="0" err="1"/>
              <a:t>Schiffer</a:t>
            </a:r>
            <a:r>
              <a:rPr lang="en-US" dirty="0"/>
              <a:t>).</a:t>
            </a:r>
            <a:endParaRPr lang="en-GB" dirty="0"/>
          </a:p>
          <a:p>
            <a:pPr marL="514350" lvl="0" indent="-514350">
              <a:buFont typeface="+mj-lt"/>
              <a:buAutoNum type="arabicPeriod"/>
            </a:pPr>
            <a:r>
              <a:rPr lang="en-US" u="sng" dirty="0" err="1"/>
              <a:t>Reykjanes</a:t>
            </a:r>
            <a:r>
              <a:rPr lang="en-US" u="sng" dirty="0"/>
              <a:t> Ridge</a:t>
            </a:r>
            <a:r>
              <a:rPr lang="en-US" dirty="0"/>
              <a:t> (Leader: Fernando Martinez).</a:t>
            </a:r>
            <a:endParaRPr lang="en-GB" dirty="0"/>
          </a:p>
          <a:p>
            <a:pPr marL="514350" lvl="0" indent="-514350">
              <a:buFont typeface="+mj-lt"/>
              <a:buAutoNum type="arabicPeriod"/>
            </a:pPr>
            <a:r>
              <a:rPr lang="en-US" u="sng" dirty="0"/>
              <a:t>Structure from top to </a:t>
            </a:r>
            <a:r>
              <a:rPr lang="en-US" u="sng" dirty="0" smtClean="0"/>
              <a:t>bottom</a:t>
            </a:r>
            <a:r>
              <a:rPr lang="en-US" dirty="0" smtClean="0"/>
              <a:t> Crust</a:t>
            </a:r>
            <a:r>
              <a:rPr lang="en-US" dirty="0"/>
              <a:t>, mantle. (Leader: Nick </a:t>
            </a:r>
            <a:r>
              <a:rPr lang="en-US" dirty="0" err="1"/>
              <a:t>Kusznir</a:t>
            </a:r>
            <a:r>
              <a:rPr lang="en-US" dirty="0"/>
              <a:t>).</a:t>
            </a:r>
            <a:endParaRPr lang="en-GB" dirty="0"/>
          </a:p>
          <a:p>
            <a:pPr marL="514350" lvl="0" indent="-514350">
              <a:buFont typeface="+mj-lt"/>
              <a:buAutoNum type="arabicPeriod"/>
            </a:pPr>
            <a:r>
              <a:rPr lang="en-US" u="sng" dirty="0"/>
              <a:t>Comparisons/extensions to other regions</a:t>
            </a:r>
            <a:r>
              <a:rPr lang="en-US" dirty="0"/>
              <a:t> in particular Tristan and </a:t>
            </a:r>
            <a:r>
              <a:rPr lang="en-US" dirty="0" err="1"/>
              <a:t>Réunion</a:t>
            </a:r>
            <a:r>
              <a:rPr lang="en-US" dirty="0"/>
              <a:t> systems. (Leader: Alex Peace</a:t>
            </a:r>
            <a:r>
              <a:rPr lang="en-US"/>
              <a:t>)</a:t>
            </a:r>
            <a:r>
              <a:rPr lang="en-US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2950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Towards a new paradigm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Gillian R. Foulger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689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Breakup &amp; </a:t>
            </a:r>
            <a:r>
              <a:rPr lang="en-US" smtClean="0"/>
              <a:t>“inheritance”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Continents break up via propagating rifts.</a:t>
            </a:r>
            <a:endParaRPr lang="en-GB" dirty="0"/>
          </a:p>
          <a:p>
            <a:pPr lvl="0"/>
            <a:r>
              <a:rPr lang="en-US" dirty="0"/>
              <a:t>Propagation along pre-existing structures results in simple </a:t>
            </a:r>
            <a:r>
              <a:rPr lang="en-US" dirty="0" smtClean="0"/>
              <a:t>boundaries</a:t>
            </a:r>
          </a:p>
          <a:p>
            <a:pPr lvl="0"/>
            <a:r>
              <a:rPr lang="en-US" dirty="0" smtClean="0"/>
              <a:t>Propagation </a:t>
            </a:r>
            <a:r>
              <a:rPr lang="en-US" dirty="0"/>
              <a:t>across pre-existing structures results in complex boundaries</a:t>
            </a:r>
            <a:endParaRPr lang="en-GB" dirty="0"/>
          </a:p>
          <a:p>
            <a:pPr marL="1371600" lvl="1" indent="-914400">
              <a:buNone/>
            </a:pPr>
            <a:r>
              <a:rPr lang="en-US" dirty="0" smtClean="0"/>
              <a:t>	</a:t>
            </a:r>
            <a:r>
              <a:rPr lang="en-US" sz="3600" dirty="0" smtClean="0"/>
              <a:t>Breakup style </a:t>
            </a:r>
            <a:r>
              <a:rPr lang="en-US" sz="3600" dirty="0"/>
              <a:t>related to interaction of </a:t>
            </a:r>
            <a:r>
              <a:rPr lang="en-US" sz="3600" dirty="0" smtClean="0"/>
              <a:t>structural </a:t>
            </a:r>
            <a:r>
              <a:rPr lang="en-US" sz="3600" dirty="0"/>
              <a:t>anisotropy &amp; </a:t>
            </a:r>
            <a:r>
              <a:rPr lang="en-US" sz="3600" dirty="0" err="1"/>
              <a:t>stressfield</a:t>
            </a:r>
            <a:r>
              <a:rPr lang="en-US" sz="3600" dirty="0"/>
              <a:t> orientation</a:t>
            </a:r>
            <a:endParaRPr lang="en-GB" sz="3600" dirty="0"/>
          </a:p>
          <a:p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914400" y="4419600"/>
            <a:ext cx="723900" cy="5334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42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“Transfer zones” (discontinuities)</a:t>
            </a:r>
            <a:endParaRPr lang="en-US" dirty="0"/>
          </a:p>
        </p:txBody>
      </p:sp>
      <p:pic>
        <p:nvPicPr>
          <p:cNvPr id="5" name="Picture 4" descr="Fig1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72"/>
          <a:stretch/>
        </p:blipFill>
        <p:spPr>
          <a:xfrm>
            <a:off x="0" y="2131060"/>
            <a:ext cx="9144000" cy="35644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66205" y="6455466"/>
            <a:ext cx="1820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Franke</a:t>
            </a:r>
            <a:r>
              <a:rPr lang="en-US" sz="1600" dirty="0" smtClean="0"/>
              <a:t> (2013)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24067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 Discontinuity Scenarios</a:t>
            </a:r>
            <a:br>
              <a:rPr lang="en-US" dirty="0" smtClean="0"/>
            </a:br>
            <a:r>
              <a:rPr lang="en-US" dirty="0" smtClean="0"/>
              <a:t>Scenario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514350"/>
            <a:r>
              <a:rPr lang="en-US" dirty="0" smtClean="0"/>
              <a:t>Major </a:t>
            </a:r>
            <a:r>
              <a:rPr lang="en-US" dirty="0"/>
              <a:t>deformation within the continents takes up strain until breakthrough </a:t>
            </a:r>
            <a:r>
              <a:rPr lang="en-US" dirty="0" smtClean="0"/>
              <a:t>achieved</a:t>
            </a:r>
            <a:endParaRPr lang="en-GB" dirty="0"/>
          </a:p>
          <a:p>
            <a:pPr marL="571500" indent="-514350"/>
            <a:r>
              <a:rPr lang="en-GB" dirty="0" smtClean="0"/>
              <a:t>Blocks separated by s</a:t>
            </a:r>
            <a:r>
              <a:rPr lang="en-US" dirty="0" err="1" smtClean="0"/>
              <a:t>utures</a:t>
            </a:r>
            <a:r>
              <a:rPr lang="en-US" dirty="0" smtClean="0"/>
              <a:t>/</a:t>
            </a:r>
            <a:r>
              <a:rPr lang="en-US" dirty="0"/>
              <a:t>weak-</a:t>
            </a:r>
            <a:r>
              <a:rPr lang="en-US" dirty="0" smtClean="0"/>
              <a:t>zones </a:t>
            </a:r>
            <a:r>
              <a:rPr lang="en-US" dirty="0"/>
              <a:t>move relative to one </a:t>
            </a:r>
            <a:r>
              <a:rPr lang="en-US" dirty="0" smtClean="0"/>
              <a:t>another; </a:t>
            </a:r>
            <a:r>
              <a:rPr lang="en-US" dirty="0"/>
              <a:t>continent may be destabilized throughout a wide </a:t>
            </a:r>
            <a:r>
              <a:rPr lang="en-US" dirty="0" smtClean="0"/>
              <a:t>region</a:t>
            </a:r>
          </a:p>
          <a:p>
            <a:pPr marL="571500" indent="-514350"/>
            <a:r>
              <a:rPr lang="en-US" dirty="0" smtClean="0"/>
              <a:t>Example: Tristan </a:t>
            </a:r>
            <a:r>
              <a:rPr lang="en-US" dirty="0"/>
              <a:t>region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3994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ulin2010-17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6"/>
          <a:stretch/>
        </p:blipFill>
        <p:spPr>
          <a:xfrm>
            <a:off x="3971520" y="20292"/>
            <a:ext cx="520634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10917" y="6488668"/>
            <a:ext cx="226694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Moulin et al. (2010)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809751" y="116421"/>
            <a:ext cx="5524500" cy="951977"/>
          </a:xfrm>
          <a:solidFill>
            <a:srgbClr val="FFFFFF"/>
          </a:solidFill>
        </p:spPr>
        <p:txBody>
          <a:bodyPr/>
          <a:lstStyle/>
          <a:p>
            <a:r>
              <a:rPr lang="en-US" dirty="0" smtClean="0"/>
              <a:t>Evidence for extension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4294967295"/>
          </p:nvPr>
        </p:nvSpPr>
        <p:spPr>
          <a:xfrm>
            <a:off x="0" y="1449917"/>
            <a:ext cx="3844925" cy="333004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Kinematic estimates: 60-100 </a:t>
            </a:r>
            <a:r>
              <a:rPr lang="en-US" dirty="0"/>
              <a:t>km </a:t>
            </a:r>
            <a:r>
              <a:rPr lang="en-US" dirty="0" smtClean="0"/>
              <a:t>extension + dextral shear</a:t>
            </a:r>
            <a:endParaRPr lang="en-US" dirty="0"/>
          </a:p>
        </p:txBody>
      </p:sp>
      <p:pic>
        <p:nvPicPr>
          <p:cNvPr id="10" name="Picture 9" descr="Moulin2010-17_cutou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33" y="3745468"/>
            <a:ext cx="2743200" cy="27432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5655735" y="3115735"/>
            <a:ext cx="932489" cy="932489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809750" y="3112595"/>
            <a:ext cx="4306395" cy="67623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724150" y="3928533"/>
            <a:ext cx="3710517" cy="230293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7103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ulin2010-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530" y="0"/>
            <a:ext cx="642788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10917" y="6488668"/>
            <a:ext cx="226694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Moulin et al. (2010)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84946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36748</TotalTime>
  <Words>619</Words>
  <Application>Microsoft Macintosh PowerPoint</Application>
  <PresentationFormat>On-screen Show (4:3)</PresentationFormat>
  <Paragraphs>79</Paragraphs>
  <Slides>22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Welcome Introductions Announcements</vt:lpstr>
      <vt:lpstr>Planned ESR papers</vt:lpstr>
      <vt:lpstr>Towards a new paradigm</vt:lpstr>
      <vt:lpstr>Breakup &amp; “inheritance”</vt:lpstr>
      <vt:lpstr>“Transfer zones” (discontinuities)</vt:lpstr>
      <vt:lpstr>4 Discontinuity Scenarios Scenario 2</vt:lpstr>
      <vt:lpstr>Evidence for extension</vt:lpstr>
      <vt:lpstr>PowerPoint Presentation</vt:lpstr>
      <vt:lpstr>PowerPoint Presentation</vt:lpstr>
      <vt:lpstr>4 Discontinuity Scenarios Scenario 3</vt:lpstr>
      <vt:lpstr>PowerPoint Presentation</vt:lpstr>
      <vt:lpstr>4 Discontinuity Scenarios Scenario 4</vt:lpstr>
      <vt:lpstr>Propagators, rotations, extensions &amp; compressions, ridge migrations, ridge jumps, continental crust</vt:lpstr>
      <vt:lpstr>Magmatism</vt:lpstr>
      <vt:lpstr>Depth-dependent extension</vt:lpstr>
      <vt:lpstr>PowerPoint Presentation</vt:lpstr>
      <vt:lpstr>End</vt:lpstr>
      <vt:lpstr>Remaining puzzles</vt:lpstr>
      <vt:lpstr>PowerPoint Presentation</vt:lpstr>
      <vt:lpstr>Earth-Science Reviews papers</vt:lpstr>
      <vt:lpstr>End</vt:lpstr>
    </vt:vector>
  </TitlesOfParts>
  <Company>University of Durham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Gillian R. Foulger</dc:creator>
  <cp:lastModifiedBy>Gillian R. Foulger</cp:lastModifiedBy>
  <cp:revision>249</cp:revision>
  <dcterms:created xsi:type="dcterms:W3CDTF">2016-08-26T19:39:57Z</dcterms:created>
  <dcterms:modified xsi:type="dcterms:W3CDTF">2017-06-03T15:10:56Z</dcterms:modified>
</cp:coreProperties>
</file>