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6" r:id="rId3"/>
    <p:sldId id="274" r:id="rId4"/>
    <p:sldId id="264" r:id="rId5"/>
    <p:sldId id="267" r:id="rId6"/>
    <p:sldId id="257" r:id="rId7"/>
    <p:sldId id="263" r:id="rId8"/>
    <p:sldId id="268" r:id="rId9"/>
    <p:sldId id="278" r:id="rId10"/>
    <p:sldId id="269" r:id="rId11"/>
    <p:sldId id="275" r:id="rId12"/>
    <p:sldId id="279" r:id="rId13"/>
    <p:sldId id="265" r:id="rId14"/>
    <p:sldId id="270" r:id="rId15"/>
    <p:sldId id="262" r:id="rId16"/>
    <p:sldId id="258" r:id="rId17"/>
    <p:sldId id="277" r:id="rId18"/>
    <p:sldId id="273" r:id="rId19"/>
    <p:sldId id="259" r:id="rId20"/>
    <p:sldId id="271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5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28" y="-5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125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025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797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474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378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106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707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83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52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112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614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E24FA-DFFD-4DB6-BECD-1B08952C0814}" type="datetimeFigureOut">
              <a:rPr lang="de-DE" smtClean="0"/>
              <a:t>03/06/17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6FB14-33C1-4002-BD6D-C5AAD85BA93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881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2" y="0"/>
            <a:ext cx="7399335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9795667" y="3995678"/>
            <a:ext cx="25309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Eldholm</a:t>
            </a:r>
            <a:r>
              <a:rPr lang="de-DE" dirty="0"/>
              <a:t>, O., </a:t>
            </a:r>
            <a:r>
              <a:rPr lang="de-DE" dirty="0" err="1"/>
              <a:t>Tsikalas</a:t>
            </a:r>
            <a:r>
              <a:rPr lang="de-DE" dirty="0"/>
              <a:t>, F.,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Faleide</a:t>
            </a:r>
            <a:r>
              <a:rPr lang="de-DE" dirty="0"/>
              <a:t>, J.I., 2002, Continental </a:t>
            </a:r>
            <a:r>
              <a:rPr lang="de-DE" dirty="0" err="1"/>
              <a:t>margin</a:t>
            </a:r>
            <a:r>
              <a:rPr lang="de-DE" dirty="0"/>
              <a:t> off </a:t>
            </a:r>
            <a:r>
              <a:rPr lang="de-DE" dirty="0" err="1"/>
              <a:t>Norway</a:t>
            </a:r>
            <a:r>
              <a:rPr lang="de-DE" dirty="0"/>
              <a:t> 62-75 </a:t>
            </a:r>
            <a:r>
              <a:rPr lang="de-DE" dirty="0" err="1"/>
              <a:t>degrees</a:t>
            </a:r>
            <a:r>
              <a:rPr lang="de-DE" dirty="0"/>
              <a:t> N; </a:t>
            </a:r>
            <a:r>
              <a:rPr lang="de-DE" dirty="0" err="1"/>
              <a:t>Palaeogene</a:t>
            </a:r>
            <a:r>
              <a:rPr lang="de-DE" dirty="0"/>
              <a:t> </a:t>
            </a:r>
            <a:r>
              <a:rPr lang="de-DE" dirty="0" err="1"/>
              <a:t>tectono-magmatic</a:t>
            </a:r>
            <a:r>
              <a:rPr lang="de-DE" dirty="0"/>
              <a:t> </a:t>
            </a:r>
            <a:r>
              <a:rPr lang="de-DE" dirty="0" err="1"/>
              <a:t>segmentation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sedimentation</a:t>
            </a:r>
            <a:r>
              <a:rPr lang="de-DE" dirty="0"/>
              <a:t>: Geological Society Special Publications, v. 197, p. 39-68.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07521" y="331162"/>
            <a:ext cx="4403272" cy="2387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Volcanic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Rifting</a:t>
            </a: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b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</a:t>
            </a:r>
            <a:r>
              <a:rPr lang="de-D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Greenland</a:t>
            </a:r>
            <a:endParaRPr lang="de-DE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Dieter Franke</a:t>
            </a:r>
            <a:endParaRPr lang="de-DE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3788229" y="2094194"/>
            <a:ext cx="3622222" cy="2722736"/>
            <a:chOff x="3788229" y="2094194"/>
            <a:chExt cx="3622222" cy="2722736"/>
          </a:xfrm>
        </p:grpSpPr>
        <p:cxnSp>
          <p:nvCxnSpPr>
            <p:cNvPr id="7" name="Gerader Verbinder 6"/>
            <p:cNvCxnSpPr/>
            <p:nvPr/>
          </p:nvCxnSpPr>
          <p:spPr>
            <a:xfrm flipV="1">
              <a:off x="3788229" y="3567793"/>
              <a:ext cx="2000250" cy="1249137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 flipV="1">
              <a:off x="6466114" y="2094194"/>
              <a:ext cx="944337" cy="779635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V="1">
              <a:off x="6095999" y="3175592"/>
              <a:ext cx="617765" cy="571815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Ellipse 14"/>
            <p:cNvSpPr/>
            <p:nvPr/>
          </p:nvSpPr>
          <p:spPr>
            <a:xfrm>
              <a:off x="5452725" y="2491860"/>
              <a:ext cx="1067479" cy="1075933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8963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1" t="7953" r="17451" b="10922"/>
          <a:stretch/>
        </p:blipFill>
        <p:spPr>
          <a:xfrm>
            <a:off x="195942" y="73478"/>
            <a:ext cx="8452393" cy="45311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1" t="7103" b="10166"/>
          <a:stretch/>
        </p:blipFill>
        <p:spPr>
          <a:xfrm>
            <a:off x="8160588" y="3380014"/>
            <a:ext cx="4031411" cy="3477986"/>
          </a:xfrm>
          <a:prstGeom prst="rect">
            <a:avLst/>
          </a:prstGeom>
        </p:spPr>
      </p:pic>
      <p:cxnSp>
        <p:nvCxnSpPr>
          <p:cNvPr id="4" name="Gerader Verbinder 3"/>
          <p:cNvCxnSpPr/>
          <p:nvPr/>
        </p:nvCxnSpPr>
        <p:spPr>
          <a:xfrm flipH="1">
            <a:off x="9837964" y="4767943"/>
            <a:ext cx="375557" cy="10940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731579" y="204107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N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21822" y="20410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S</a:t>
            </a:r>
            <a:endParaRPr lang="de-DE" sz="4000" dirty="0">
              <a:solidFill>
                <a:schemeClr val="bg1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7641771" y="2022022"/>
            <a:ext cx="0" cy="16002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7370703" y="172208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C24</a:t>
            </a:r>
            <a:endParaRPr lang="de-DE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903514" y="2022022"/>
            <a:ext cx="0" cy="16002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632446" y="172208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007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8745" r="14704" b="10836"/>
          <a:stretch/>
        </p:blipFill>
        <p:spPr>
          <a:xfrm>
            <a:off x="6411686" y="0"/>
            <a:ext cx="5780314" cy="345349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5029" y="587829"/>
            <a:ext cx="370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East Jan Mayen </a:t>
            </a:r>
            <a:r>
              <a:rPr lang="de-DE" dirty="0" err="1" smtClean="0"/>
              <a:t>volcanic</a:t>
            </a:r>
            <a:r>
              <a:rPr lang="de-DE" dirty="0" smtClean="0"/>
              <a:t> </a:t>
            </a:r>
            <a:r>
              <a:rPr lang="de-DE" dirty="0" err="1" smtClean="0"/>
              <a:t>rifted</a:t>
            </a:r>
            <a:r>
              <a:rPr lang="de-DE" dirty="0" smtClean="0"/>
              <a:t> </a:t>
            </a:r>
            <a:r>
              <a:rPr lang="de-DE" dirty="0" err="1" smtClean="0"/>
              <a:t>margin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8102" b="10897"/>
          <a:stretch/>
        </p:blipFill>
        <p:spPr>
          <a:xfrm>
            <a:off x="0" y="3453494"/>
            <a:ext cx="9829800" cy="3388179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 flipH="1">
            <a:off x="9478735" y="2155372"/>
            <a:ext cx="351065" cy="2367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51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8745" r="14704" b="10836"/>
          <a:stretch/>
        </p:blipFill>
        <p:spPr>
          <a:xfrm>
            <a:off x="6411686" y="0"/>
            <a:ext cx="5780314" cy="345349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2" t="7761" r="6736" b="11115"/>
          <a:stretch/>
        </p:blipFill>
        <p:spPr>
          <a:xfrm>
            <a:off x="0" y="2996292"/>
            <a:ext cx="9784232" cy="386170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5029" y="587829"/>
            <a:ext cx="3707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East Jan Mayen </a:t>
            </a:r>
            <a:r>
              <a:rPr lang="de-DE" dirty="0" err="1" smtClean="0"/>
              <a:t>volcanic</a:t>
            </a:r>
            <a:r>
              <a:rPr lang="de-DE" dirty="0" smtClean="0"/>
              <a:t> </a:t>
            </a:r>
            <a:r>
              <a:rPr lang="de-DE" dirty="0" err="1" smtClean="0"/>
              <a:t>rifted</a:t>
            </a:r>
            <a:r>
              <a:rPr lang="de-DE" dirty="0" smtClean="0"/>
              <a:t> </a:t>
            </a:r>
            <a:r>
              <a:rPr lang="de-DE" dirty="0" err="1" smtClean="0"/>
              <a:t>margin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4152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7709" cy="332487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12285"/>
          <a:stretch/>
        </p:blipFill>
        <p:spPr>
          <a:xfrm>
            <a:off x="-2849336" y="3526971"/>
            <a:ext cx="10058400" cy="333102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t="7952" b="12485"/>
          <a:stretch/>
        </p:blipFill>
        <p:spPr>
          <a:xfrm>
            <a:off x="4474028" y="0"/>
            <a:ext cx="9862457" cy="3331029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3608614" y="2302328"/>
            <a:ext cx="449036" cy="33473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/>
          <p:cNvCxnSpPr/>
          <p:nvPr/>
        </p:nvCxnSpPr>
        <p:spPr>
          <a:xfrm>
            <a:off x="1600200" y="1971675"/>
            <a:ext cx="352811" cy="5747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2071523" y="1971675"/>
            <a:ext cx="1481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Jan Mayen </a:t>
            </a:r>
          </a:p>
          <a:p>
            <a:r>
              <a:rPr lang="de-DE" dirty="0" err="1" smtClean="0"/>
              <a:t>Fracture</a:t>
            </a:r>
            <a:r>
              <a:rPr lang="de-DE" dirty="0" smtClean="0"/>
              <a:t> Zone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21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224644" y="889907"/>
            <a:ext cx="100828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Some remarkable results:</a:t>
            </a:r>
          </a:p>
          <a:p>
            <a:endParaRPr lang="en-GB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Across-margin asymmetry in magmatic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Segmented and likely oblique opening of the Greenland-Norway </a:t>
            </a:r>
            <a:r>
              <a:rPr lang="en-GB" sz="2400" dirty="0" smtClean="0"/>
              <a:t>Sea. (N-S extension?)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Major, </a:t>
            </a:r>
            <a:r>
              <a:rPr lang="en-US" sz="2400" dirty="0"/>
              <a:t>5–10 km </a:t>
            </a:r>
            <a:r>
              <a:rPr lang="en-US" sz="2400" dirty="0" smtClean="0"/>
              <a:t>thick and 150 km wide magmatic </a:t>
            </a:r>
            <a:r>
              <a:rPr lang="en-GB" sz="2400" dirty="0" smtClean="0"/>
              <a:t>„</a:t>
            </a:r>
            <a:r>
              <a:rPr lang="en-GB" sz="2400" dirty="0" err="1" smtClean="0"/>
              <a:t>underplate</a:t>
            </a:r>
            <a:r>
              <a:rPr lang="en-GB" sz="2400" dirty="0" smtClean="0"/>
              <a:t>“ where the Jan-Mayen FZ intersects with the continent.</a:t>
            </a:r>
            <a:r>
              <a:rPr lang="en-US" sz="2400" dirty="0"/>
              <a:t> </a:t>
            </a:r>
            <a:r>
              <a:rPr lang="en-US" sz="2400" dirty="0" smtClean="0"/>
              <a:t>Conspicuously </a:t>
            </a:r>
            <a:r>
              <a:rPr lang="en-US" sz="2400" dirty="0"/>
              <a:t>absent </a:t>
            </a:r>
            <a:r>
              <a:rPr lang="en-US" sz="2400" dirty="0" smtClean="0"/>
              <a:t>is </a:t>
            </a:r>
            <a:r>
              <a:rPr lang="en-US" sz="2400" dirty="0"/>
              <a:t>coast-proximal </a:t>
            </a:r>
            <a:r>
              <a:rPr lang="en-US" sz="2400" dirty="0" smtClean="0"/>
              <a:t>evidence </a:t>
            </a:r>
            <a:r>
              <a:rPr lang="en-US" sz="2400" dirty="0"/>
              <a:t>of </a:t>
            </a:r>
            <a:r>
              <a:rPr lang="en-US" sz="2400" dirty="0" err="1" smtClean="0"/>
              <a:t>extrusives</a:t>
            </a:r>
            <a:r>
              <a:rPr lang="en-US" sz="2400" dirty="0" smtClean="0"/>
              <a:t> </a:t>
            </a:r>
            <a:r>
              <a:rPr lang="en-GB" sz="2400" dirty="0" smtClean="0"/>
              <a:t>(</a:t>
            </a:r>
            <a:r>
              <a:rPr lang="en-GB" sz="2400" dirty="0"/>
              <a:t>SDRs</a:t>
            </a:r>
            <a:r>
              <a:rPr lang="en-GB" sz="2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Crustal nature uncertain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5354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0" y="0"/>
            <a:ext cx="8767039" cy="685800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676866" y="62024"/>
            <a:ext cx="25880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Tsikalas</a:t>
            </a:r>
            <a:r>
              <a:rPr lang="de-DE" dirty="0" smtClean="0"/>
              <a:t>, F., </a:t>
            </a:r>
            <a:r>
              <a:rPr lang="de-DE" dirty="0" err="1" smtClean="0"/>
              <a:t>Faleide</a:t>
            </a:r>
            <a:r>
              <a:rPr lang="de-DE" dirty="0" smtClean="0"/>
              <a:t>, J.I., </a:t>
            </a:r>
            <a:r>
              <a:rPr lang="de-DE" dirty="0" err="1" smtClean="0"/>
              <a:t>Eldholm</a:t>
            </a:r>
            <a:r>
              <a:rPr lang="de-DE" dirty="0" smtClean="0"/>
              <a:t>, O., </a:t>
            </a:r>
            <a:r>
              <a:rPr lang="de-DE" dirty="0" err="1" smtClean="0"/>
              <a:t>and</a:t>
            </a:r>
            <a:r>
              <a:rPr lang="de-DE" dirty="0" smtClean="0"/>
              <a:t> Wilson, J., 2005, </a:t>
            </a:r>
            <a:r>
              <a:rPr lang="de-DE" dirty="0" err="1" smtClean="0"/>
              <a:t>Late</a:t>
            </a:r>
            <a:r>
              <a:rPr lang="de-DE" dirty="0" smtClean="0"/>
              <a:t> </a:t>
            </a:r>
            <a:r>
              <a:rPr lang="de-DE" dirty="0" err="1" smtClean="0"/>
              <a:t>Mesozoic</a:t>
            </a:r>
            <a:r>
              <a:rPr lang="de-DE" dirty="0" smtClean="0"/>
              <a:t>–</a:t>
            </a:r>
            <a:r>
              <a:rPr lang="de-DE" dirty="0" err="1" smtClean="0"/>
              <a:t>Cenozoic</a:t>
            </a:r>
            <a:r>
              <a:rPr lang="de-DE" dirty="0" smtClean="0"/>
              <a:t>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stratigraphic </a:t>
            </a:r>
            <a:r>
              <a:rPr lang="de-DE" dirty="0" err="1" smtClean="0"/>
              <a:t>correlations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conjugate</a:t>
            </a:r>
            <a:r>
              <a:rPr lang="de-DE" dirty="0" smtClean="0"/>
              <a:t> </a:t>
            </a:r>
            <a:r>
              <a:rPr lang="de-DE" dirty="0" err="1" smtClean="0"/>
              <a:t>mid-Norway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NE </a:t>
            </a:r>
            <a:r>
              <a:rPr lang="de-DE" dirty="0" err="1" smtClean="0"/>
              <a:t>Greenland</a:t>
            </a:r>
            <a:r>
              <a:rPr lang="de-DE" dirty="0" smtClean="0"/>
              <a:t> </a:t>
            </a:r>
            <a:r>
              <a:rPr lang="de-DE" dirty="0" err="1" smtClean="0"/>
              <a:t>continental</a:t>
            </a:r>
            <a:r>
              <a:rPr lang="de-DE" dirty="0" smtClean="0"/>
              <a:t> </a:t>
            </a:r>
            <a:r>
              <a:rPr lang="de-DE" dirty="0" err="1" smtClean="0"/>
              <a:t>margins</a:t>
            </a:r>
            <a:r>
              <a:rPr lang="de-DE" dirty="0" smtClean="0"/>
              <a:t>, </a:t>
            </a:r>
            <a:r>
              <a:rPr lang="de-DE" i="1" dirty="0" smtClean="0"/>
              <a:t>in</a:t>
            </a:r>
            <a:r>
              <a:rPr lang="de-DE" i="0" dirty="0" smtClean="0"/>
              <a:t> </a:t>
            </a:r>
            <a:r>
              <a:rPr lang="de-DE" i="0" dirty="0" err="1" smtClean="0"/>
              <a:t>Doré</a:t>
            </a:r>
            <a:r>
              <a:rPr lang="de-DE" i="0" dirty="0" smtClean="0"/>
              <a:t>, A.G., </a:t>
            </a:r>
            <a:r>
              <a:rPr lang="de-DE" i="0" dirty="0" err="1" smtClean="0"/>
              <a:t>and</a:t>
            </a:r>
            <a:r>
              <a:rPr lang="de-DE" i="0" dirty="0" smtClean="0"/>
              <a:t> </a:t>
            </a:r>
            <a:r>
              <a:rPr lang="de-DE" i="0" dirty="0" err="1" smtClean="0"/>
              <a:t>Vining</a:t>
            </a:r>
            <a:r>
              <a:rPr lang="de-DE" i="0" dirty="0" smtClean="0"/>
              <a:t>, B.A., </a:t>
            </a:r>
            <a:r>
              <a:rPr lang="de-DE" i="0" dirty="0" err="1" smtClean="0"/>
              <a:t>eds</a:t>
            </a:r>
            <a:r>
              <a:rPr lang="de-DE" i="0" dirty="0" smtClean="0"/>
              <a:t>., Petroleum </a:t>
            </a:r>
            <a:r>
              <a:rPr lang="de-DE" i="0" dirty="0" err="1" smtClean="0"/>
              <a:t>Geology</a:t>
            </a:r>
            <a:r>
              <a:rPr lang="de-DE" i="0" dirty="0" smtClean="0"/>
              <a:t>: North-West Europe </a:t>
            </a:r>
            <a:r>
              <a:rPr lang="de-DE" i="0" dirty="0" err="1" smtClean="0"/>
              <a:t>and</a:t>
            </a:r>
            <a:r>
              <a:rPr lang="de-DE" i="0" dirty="0" smtClean="0"/>
              <a:t> Global </a:t>
            </a:r>
            <a:r>
              <a:rPr lang="de-DE" i="0" dirty="0" err="1" smtClean="0"/>
              <a:t>Perspectives</a:t>
            </a:r>
            <a:r>
              <a:rPr lang="de-DE" i="0" dirty="0" smtClean="0"/>
              <a:t>, Volume 6: London, Geological Society, London, Petroleum </a:t>
            </a:r>
            <a:r>
              <a:rPr lang="de-DE" i="0" dirty="0" err="1" smtClean="0"/>
              <a:t>Geology</a:t>
            </a:r>
            <a:r>
              <a:rPr lang="de-DE" i="0" dirty="0" smtClean="0"/>
              <a:t> Conference </a:t>
            </a:r>
            <a:r>
              <a:rPr lang="de-DE" i="0" dirty="0" err="1" smtClean="0"/>
              <a:t>series</a:t>
            </a:r>
            <a:r>
              <a:rPr lang="de-DE" i="0" dirty="0" smtClean="0"/>
              <a:t>, p. 785-801.</a:t>
            </a:r>
          </a:p>
        </p:txBody>
      </p:sp>
    </p:spTree>
    <p:extLst>
      <p:ext uri="{BB962C8B-B14F-4D97-AF65-F5344CB8AC3E}">
        <p14:creationId xmlns:p14="http://schemas.microsoft.com/office/powerpoint/2010/main" val="345183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4" y="0"/>
            <a:ext cx="9545702" cy="633231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9676866" y="62024"/>
            <a:ext cx="25880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Tsikalas</a:t>
            </a:r>
            <a:r>
              <a:rPr lang="de-DE" dirty="0" smtClean="0"/>
              <a:t>, F., </a:t>
            </a:r>
            <a:r>
              <a:rPr lang="de-DE" dirty="0" err="1" smtClean="0"/>
              <a:t>Faleide</a:t>
            </a:r>
            <a:r>
              <a:rPr lang="de-DE" dirty="0" smtClean="0"/>
              <a:t>, J.I., </a:t>
            </a:r>
            <a:r>
              <a:rPr lang="de-DE" dirty="0" err="1" smtClean="0"/>
              <a:t>Eldholm</a:t>
            </a:r>
            <a:r>
              <a:rPr lang="de-DE" dirty="0" smtClean="0"/>
              <a:t>, O., </a:t>
            </a:r>
            <a:r>
              <a:rPr lang="de-DE" dirty="0" err="1" smtClean="0"/>
              <a:t>and</a:t>
            </a:r>
            <a:r>
              <a:rPr lang="de-DE" dirty="0" smtClean="0"/>
              <a:t> Wilson, J., 2005, </a:t>
            </a:r>
            <a:r>
              <a:rPr lang="de-DE" dirty="0" err="1" smtClean="0"/>
              <a:t>Late</a:t>
            </a:r>
            <a:r>
              <a:rPr lang="de-DE" dirty="0" smtClean="0"/>
              <a:t> </a:t>
            </a:r>
            <a:r>
              <a:rPr lang="de-DE" dirty="0" err="1" smtClean="0"/>
              <a:t>Mesozoic</a:t>
            </a:r>
            <a:r>
              <a:rPr lang="de-DE" dirty="0" smtClean="0"/>
              <a:t>–</a:t>
            </a:r>
            <a:r>
              <a:rPr lang="de-DE" dirty="0" err="1" smtClean="0"/>
              <a:t>Cenozoic</a:t>
            </a:r>
            <a:r>
              <a:rPr lang="de-DE" dirty="0" smtClean="0"/>
              <a:t> </a:t>
            </a:r>
            <a:r>
              <a:rPr lang="de-DE" dirty="0" err="1" smtClean="0"/>
              <a:t>structural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stratigraphic </a:t>
            </a:r>
            <a:r>
              <a:rPr lang="de-DE" dirty="0" err="1" smtClean="0"/>
              <a:t>correlations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conjugate</a:t>
            </a:r>
            <a:r>
              <a:rPr lang="de-DE" dirty="0" smtClean="0"/>
              <a:t> </a:t>
            </a:r>
            <a:r>
              <a:rPr lang="de-DE" dirty="0" err="1" smtClean="0"/>
              <a:t>mid-Norway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NE </a:t>
            </a:r>
            <a:r>
              <a:rPr lang="de-DE" dirty="0" err="1" smtClean="0"/>
              <a:t>Greenland</a:t>
            </a:r>
            <a:r>
              <a:rPr lang="de-DE" dirty="0" smtClean="0"/>
              <a:t> </a:t>
            </a:r>
            <a:r>
              <a:rPr lang="de-DE" dirty="0" err="1" smtClean="0"/>
              <a:t>continental</a:t>
            </a:r>
            <a:r>
              <a:rPr lang="de-DE" dirty="0" smtClean="0"/>
              <a:t> </a:t>
            </a:r>
            <a:r>
              <a:rPr lang="de-DE" dirty="0" err="1" smtClean="0"/>
              <a:t>margins</a:t>
            </a:r>
            <a:r>
              <a:rPr lang="de-DE" dirty="0" smtClean="0"/>
              <a:t>, </a:t>
            </a:r>
            <a:r>
              <a:rPr lang="de-DE" i="1" dirty="0" smtClean="0"/>
              <a:t>in</a:t>
            </a:r>
            <a:r>
              <a:rPr lang="de-DE" i="0" dirty="0" smtClean="0"/>
              <a:t> </a:t>
            </a:r>
            <a:r>
              <a:rPr lang="de-DE" i="0" dirty="0" err="1" smtClean="0"/>
              <a:t>Doré</a:t>
            </a:r>
            <a:r>
              <a:rPr lang="de-DE" i="0" dirty="0" smtClean="0"/>
              <a:t>, A.G., </a:t>
            </a:r>
            <a:r>
              <a:rPr lang="de-DE" i="0" dirty="0" err="1" smtClean="0"/>
              <a:t>and</a:t>
            </a:r>
            <a:r>
              <a:rPr lang="de-DE" i="0" dirty="0" smtClean="0"/>
              <a:t> </a:t>
            </a:r>
            <a:r>
              <a:rPr lang="de-DE" i="0" dirty="0" err="1" smtClean="0"/>
              <a:t>Vining</a:t>
            </a:r>
            <a:r>
              <a:rPr lang="de-DE" i="0" dirty="0" smtClean="0"/>
              <a:t>, B.A., </a:t>
            </a:r>
            <a:r>
              <a:rPr lang="de-DE" i="0" dirty="0" err="1" smtClean="0"/>
              <a:t>eds</a:t>
            </a:r>
            <a:r>
              <a:rPr lang="de-DE" i="0" dirty="0" smtClean="0"/>
              <a:t>., Petroleum </a:t>
            </a:r>
            <a:r>
              <a:rPr lang="de-DE" i="0" dirty="0" err="1" smtClean="0"/>
              <a:t>Geology</a:t>
            </a:r>
            <a:r>
              <a:rPr lang="de-DE" i="0" dirty="0" smtClean="0"/>
              <a:t>: North-West Europe </a:t>
            </a:r>
            <a:r>
              <a:rPr lang="de-DE" i="0" dirty="0" err="1" smtClean="0"/>
              <a:t>and</a:t>
            </a:r>
            <a:r>
              <a:rPr lang="de-DE" i="0" dirty="0" smtClean="0"/>
              <a:t> Global </a:t>
            </a:r>
            <a:r>
              <a:rPr lang="de-DE" i="0" dirty="0" err="1" smtClean="0"/>
              <a:t>Perspectives</a:t>
            </a:r>
            <a:r>
              <a:rPr lang="de-DE" i="0" dirty="0" smtClean="0"/>
              <a:t>, Volume 6: London, Geological Society, London, Petroleum </a:t>
            </a:r>
            <a:r>
              <a:rPr lang="de-DE" i="0" dirty="0" err="1" smtClean="0"/>
              <a:t>Geology</a:t>
            </a:r>
            <a:r>
              <a:rPr lang="de-DE" i="0" dirty="0" smtClean="0"/>
              <a:t> Conference </a:t>
            </a:r>
            <a:r>
              <a:rPr lang="de-DE" i="0" dirty="0" err="1" smtClean="0"/>
              <a:t>series</a:t>
            </a:r>
            <a:r>
              <a:rPr lang="de-DE" i="0" dirty="0" smtClean="0"/>
              <a:t>, p. 785-801.</a:t>
            </a:r>
          </a:p>
        </p:txBody>
      </p:sp>
    </p:spTree>
    <p:extLst>
      <p:ext uri="{BB962C8B-B14F-4D97-AF65-F5344CB8AC3E}">
        <p14:creationId xmlns:p14="http://schemas.microsoft.com/office/powerpoint/2010/main" val="73448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1296"/>
            <a:ext cx="12169071" cy="500597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965802" y="346012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>
                <a:latin typeface="AdvPS6F00"/>
              </a:rPr>
              <a:t>Bivrost</a:t>
            </a:r>
            <a:r>
              <a:rPr lang="de-DE" dirty="0" smtClean="0">
                <a:latin typeface="AdvPS6F00"/>
              </a:rPr>
              <a:t> </a:t>
            </a:r>
            <a:r>
              <a:rPr lang="de-DE" dirty="0" err="1" smtClean="0">
                <a:latin typeface="AdvPS6F00"/>
              </a:rPr>
              <a:t>Fracture</a:t>
            </a:r>
            <a:r>
              <a:rPr lang="de-DE" dirty="0" smtClean="0">
                <a:latin typeface="AdvPS6F00"/>
              </a:rPr>
              <a:t> Zone ?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348357" y="1404258"/>
            <a:ext cx="516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N</a:t>
            </a:r>
            <a:endParaRPr lang="de-DE" sz="4000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89164" y="1404258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 smtClean="0">
                <a:solidFill>
                  <a:schemeClr val="bg1"/>
                </a:solidFill>
              </a:rPr>
              <a:t>S</a:t>
            </a:r>
            <a:endParaRPr lang="de-DE" sz="4000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493" y="4094075"/>
            <a:ext cx="4166507" cy="276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858000" cy="318094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12964" y="581667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Berglar, K., Franke, D., Lutz, R., Schreckenberger, B., and Damm, V., 2016, Initial opening of the Eurasian Basin, Arctic Ocean: Frontiers in Earth Science, v. 4.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b="49052"/>
          <a:stretch/>
        </p:blipFill>
        <p:spPr>
          <a:xfrm>
            <a:off x="6858000" y="0"/>
            <a:ext cx="5288621" cy="294967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213" y="2949677"/>
            <a:ext cx="5336408" cy="34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6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64" y="76352"/>
            <a:ext cx="9279274" cy="642477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939154" y="2134578"/>
            <a:ext cx="304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Voss, M., Schmidt-</a:t>
            </a:r>
            <a:r>
              <a:rPr lang="de-DE" dirty="0" err="1" smtClean="0"/>
              <a:t>Aursch</a:t>
            </a:r>
            <a:r>
              <a:rPr lang="de-DE" dirty="0" smtClean="0"/>
              <a:t>, M.C., </a:t>
            </a:r>
            <a:r>
              <a:rPr lang="de-DE" dirty="0" err="1" smtClean="0"/>
              <a:t>and</a:t>
            </a:r>
            <a:r>
              <a:rPr lang="de-DE" dirty="0" smtClean="0"/>
              <a:t> Jokat, W., 2009, </a:t>
            </a:r>
            <a:r>
              <a:rPr lang="de-DE" dirty="0" err="1" smtClean="0"/>
              <a:t>Variations</a:t>
            </a:r>
            <a:r>
              <a:rPr lang="de-DE" dirty="0" smtClean="0"/>
              <a:t> in </a:t>
            </a:r>
            <a:r>
              <a:rPr lang="de-DE" dirty="0" err="1" smtClean="0"/>
              <a:t>magmatic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East </a:t>
            </a:r>
            <a:r>
              <a:rPr lang="de-DE" dirty="0" err="1" smtClean="0"/>
              <a:t>Greenland</a:t>
            </a:r>
            <a:r>
              <a:rPr lang="de-DE" dirty="0" smtClean="0"/>
              <a:t> </a:t>
            </a:r>
            <a:r>
              <a:rPr lang="de-DE" dirty="0" err="1" smtClean="0"/>
              <a:t>volcanic</a:t>
            </a:r>
            <a:r>
              <a:rPr lang="de-DE" dirty="0" smtClean="0"/>
              <a:t> </a:t>
            </a:r>
            <a:r>
              <a:rPr lang="de-DE" dirty="0" err="1" smtClean="0"/>
              <a:t>margin</a:t>
            </a:r>
            <a:r>
              <a:rPr lang="de-DE" dirty="0" smtClean="0"/>
              <a:t>: </a:t>
            </a:r>
            <a:r>
              <a:rPr lang="de-DE" dirty="0" err="1" smtClean="0"/>
              <a:t>Geophysical</a:t>
            </a:r>
            <a:r>
              <a:rPr lang="de-DE" dirty="0" smtClean="0"/>
              <a:t> Journal International, v. 177, p. 755-782.</a:t>
            </a:r>
          </a:p>
        </p:txBody>
      </p:sp>
    </p:spTree>
    <p:extLst>
      <p:ext uri="{BB962C8B-B14F-4D97-AF65-F5344CB8AC3E}">
        <p14:creationId xmlns:p14="http://schemas.microsoft.com/office/powerpoint/2010/main" val="227922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2" y="0"/>
            <a:ext cx="5512903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096000" y="533527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Gaina</a:t>
            </a:r>
            <a:r>
              <a:rPr lang="en-US" dirty="0"/>
              <a:t>, C., Gernigon, L., and Ball, P., 2009, </a:t>
            </a:r>
            <a:r>
              <a:rPr lang="en-US" dirty="0" err="1"/>
              <a:t>Palaeocene</a:t>
            </a:r>
            <a:r>
              <a:rPr lang="en-US" dirty="0"/>
              <a:t>–Recent plate boundaries in the NE Atlantic and the formation of the Jan Mayen microcontinent: Journal of the Geological Society, v. 166, p. 601-616.</a:t>
            </a:r>
          </a:p>
        </p:txBody>
      </p:sp>
      <p:sp>
        <p:nvSpPr>
          <p:cNvPr id="4" name="Ellipse 3"/>
          <p:cNvSpPr/>
          <p:nvPr/>
        </p:nvSpPr>
        <p:spPr>
          <a:xfrm>
            <a:off x="6486525" y="220435"/>
            <a:ext cx="220436" cy="212272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6486525" y="755580"/>
            <a:ext cx="220436" cy="2286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6776357" y="134328"/>
            <a:ext cx="16616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Fixed </a:t>
            </a:r>
            <a:r>
              <a:rPr lang="de-DE" dirty="0" err="1" smtClean="0"/>
              <a:t>hotspot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hotspot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272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4" descr="Volcanics_thickne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745"/>
            <a:ext cx="5772150" cy="68717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441" y="177162"/>
            <a:ext cx="5639289" cy="5779509"/>
          </a:xfrm>
          <a:prstGeom prst="rect">
            <a:avLst/>
          </a:prstGeom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2150" y="2457449"/>
            <a:ext cx="2552158" cy="349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19978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0792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151077" y="347898"/>
            <a:ext cx="52636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Abdelmalak</a:t>
            </a:r>
            <a:r>
              <a:rPr lang="de-DE" dirty="0"/>
              <a:t>, M.M., Planke, S., </a:t>
            </a:r>
            <a:r>
              <a:rPr lang="de-DE" dirty="0" err="1"/>
              <a:t>Faleide</a:t>
            </a:r>
            <a:r>
              <a:rPr lang="de-DE" dirty="0"/>
              <a:t>, J.I., </a:t>
            </a:r>
            <a:r>
              <a:rPr lang="de-DE" dirty="0" err="1"/>
              <a:t>Jerram</a:t>
            </a:r>
            <a:r>
              <a:rPr lang="de-DE" dirty="0"/>
              <a:t>, D.A., </a:t>
            </a:r>
            <a:r>
              <a:rPr lang="de-DE" dirty="0" err="1"/>
              <a:t>Zastrozhnov</a:t>
            </a:r>
            <a:r>
              <a:rPr lang="de-DE" dirty="0"/>
              <a:t>, D., Eide, S.,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Myklebust</a:t>
            </a:r>
            <a:r>
              <a:rPr lang="de-DE" dirty="0"/>
              <a:t>, R., 2016, The </a:t>
            </a:r>
            <a:r>
              <a:rPr lang="de-DE" dirty="0" err="1"/>
              <a:t>development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volcanic</a:t>
            </a:r>
            <a:r>
              <a:rPr lang="de-DE" dirty="0"/>
              <a:t> </a:t>
            </a:r>
            <a:r>
              <a:rPr lang="de-DE" dirty="0" err="1"/>
              <a:t>sequences</a:t>
            </a:r>
            <a:r>
              <a:rPr lang="de-DE" dirty="0"/>
              <a:t> at </a:t>
            </a:r>
            <a:r>
              <a:rPr lang="de-DE" dirty="0" err="1"/>
              <a:t>rifted</a:t>
            </a:r>
            <a:r>
              <a:rPr lang="de-DE" dirty="0"/>
              <a:t> </a:t>
            </a:r>
            <a:r>
              <a:rPr lang="de-DE" dirty="0" err="1"/>
              <a:t>margins</a:t>
            </a:r>
            <a:r>
              <a:rPr lang="de-DE" dirty="0"/>
              <a:t>: New </a:t>
            </a:r>
            <a:r>
              <a:rPr lang="de-DE" dirty="0" err="1"/>
              <a:t>insights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morphology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Vøring</a:t>
            </a:r>
            <a:r>
              <a:rPr lang="de-DE" dirty="0"/>
              <a:t> </a:t>
            </a:r>
            <a:r>
              <a:rPr lang="de-DE" dirty="0" err="1"/>
              <a:t>Escarpment</a:t>
            </a:r>
            <a:r>
              <a:rPr lang="de-DE" dirty="0"/>
              <a:t>, </a:t>
            </a:r>
            <a:r>
              <a:rPr lang="de-DE" dirty="0" err="1"/>
              <a:t>mid-Norwegian</a:t>
            </a:r>
            <a:r>
              <a:rPr lang="de-DE" dirty="0"/>
              <a:t> Margin: Journal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Geophysical</a:t>
            </a:r>
            <a:r>
              <a:rPr lang="de-DE" dirty="0"/>
              <a:t> Research: Solid Earth, v. 121, p. 5212-5236.</a:t>
            </a:r>
          </a:p>
        </p:txBody>
      </p:sp>
      <p:sp>
        <p:nvSpPr>
          <p:cNvPr id="4" name="Ellipse 3"/>
          <p:cNvSpPr/>
          <p:nvPr/>
        </p:nvSpPr>
        <p:spPr>
          <a:xfrm>
            <a:off x="563336" y="4033156"/>
            <a:ext cx="1453243" cy="4408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843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3" y="179615"/>
            <a:ext cx="6121577" cy="64635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934" y="179615"/>
            <a:ext cx="6110742" cy="646357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238014" y="330857"/>
            <a:ext cx="21020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Geissler, W.H., </a:t>
            </a:r>
            <a:r>
              <a:rPr lang="de-DE" dirty="0" err="1"/>
              <a:t>Gaina</a:t>
            </a:r>
            <a:r>
              <a:rPr lang="de-DE" dirty="0"/>
              <a:t>, C., Hopper, J.R., Funck, T., </a:t>
            </a:r>
            <a:r>
              <a:rPr lang="de-DE" dirty="0" err="1"/>
              <a:t>Blischke</a:t>
            </a:r>
            <a:r>
              <a:rPr lang="de-DE" dirty="0"/>
              <a:t>, A., </a:t>
            </a:r>
            <a:r>
              <a:rPr lang="de-DE" dirty="0" err="1"/>
              <a:t>Arting</a:t>
            </a:r>
            <a:r>
              <a:rPr lang="de-DE" dirty="0"/>
              <a:t>, U., </a:t>
            </a:r>
            <a:r>
              <a:rPr lang="de-DE" dirty="0" err="1"/>
              <a:t>Horni</a:t>
            </a:r>
            <a:r>
              <a:rPr lang="de-DE" dirty="0"/>
              <a:t>, J.Á., </a:t>
            </a:r>
            <a:r>
              <a:rPr lang="de-DE" dirty="0" err="1"/>
              <a:t>Péron-Pinvidic</a:t>
            </a:r>
            <a:r>
              <a:rPr lang="de-DE" dirty="0"/>
              <a:t>, G.,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Abdelmalak</a:t>
            </a:r>
            <a:r>
              <a:rPr lang="de-DE" dirty="0"/>
              <a:t>, M.M., 2016, Seismic </a:t>
            </a:r>
            <a:r>
              <a:rPr lang="de-DE" dirty="0" err="1"/>
              <a:t>volcanostratigraphy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NE </a:t>
            </a:r>
            <a:r>
              <a:rPr lang="de-DE" dirty="0" err="1"/>
              <a:t>Greenland</a:t>
            </a:r>
            <a:r>
              <a:rPr lang="de-DE" dirty="0"/>
              <a:t> </a:t>
            </a:r>
            <a:r>
              <a:rPr lang="de-DE" dirty="0" err="1"/>
              <a:t>continental</a:t>
            </a:r>
            <a:r>
              <a:rPr lang="de-DE" dirty="0"/>
              <a:t> </a:t>
            </a:r>
            <a:r>
              <a:rPr lang="de-DE" dirty="0" err="1"/>
              <a:t>margin</a:t>
            </a:r>
            <a:r>
              <a:rPr lang="de-DE" dirty="0"/>
              <a:t>: Geological Society, London, Special Publications, v. 447.</a:t>
            </a:r>
          </a:p>
        </p:txBody>
      </p:sp>
    </p:spTree>
    <p:extLst>
      <p:ext uri="{BB962C8B-B14F-4D97-AF65-F5344CB8AC3E}">
        <p14:creationId xmlns:p14="http://schemas.microsoft.com/office/powerpoint/2010/main" val="103516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7509" b="45668"/>
          <a:stretch/>
        </p:blipFill>
        <p:spPr>
          <a:xfrm>
            <a:off x="5151659" y="1271288"/>
            <a:ext cx="7795725" cy="552956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9679" y="4643828"/>
            <a:ext cx="4536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Voss, M., </a:t>
            </a:r>
            <a:r>
              <a:rPr lang="de-DE" dirty="0" err="1"/>
              <a:t>and</a:t>
            </a:r>
            <a:r>
              <a:rPr lang="de-DE" dirty="0"/>
              <a:t> Jokat, W., 2007, </a:t>
            </a:r>
            <a:r>
              <a:rPr lang="de-DE" dirty="0" err="1"/>
              <a:t>Continent-ocean</a:t>
            </a:r>
            <a:r>
              <a:rPr lang="de-DE" dirty="0"/>
              <a:t> </a:t>
            </a:r>
            <a:r>
              <a:rPr lang="de-DE" dirty="0" err="1"/>
              <a:t>transition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voluminous</a:t>
            </a:r>
            <a:r>
              <a:rPr lang="de-DE" dirty="0"/>
              <a:t> </a:t>
            </a:r>
            <a:r>
              <a:rPr lang="de-DE" dirty="0" err="1"/>
              <a:t>magmatic</a:t>
            </a:r>
            <a:r>
              <a:rPr lang="de-DE" dirty="0"/>
              <a:t> </a:t>
            </a:r>
            <a:r>
              <a:rPr lang="de-DE" dirty="0" err="1"/>
              <a:t>underplating</a:t>
            </a:r>
            <a:r>
              <a:rPr lang="de-DE" dirty="0"/>
              <a:t> </a:t>
            </a:r>
            <a:r>
              <a:rPr lang="de-DE" dirty="0" err="1"/>
              <a:t>derived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P-</a:t>
            </a:r>
            <a:r>
              <a:rPr lang="de-DE" dirty="0" err="1"/>
              <a:t>wave</a:t>
            </a:r>
            <a:r>
              <a:rPr lang="de-DE" dirty="0"/>
              <a:t> </a:t>
            </a:r>
            <a:r>
              <a:rPr lang="de-DE" dirty="0" err="1"/>
              <a:t>velocity</a:t>
            </a:r>
            <a:r>
              <a:rPr lang="de-DE" dirty="0"/>
              <a:t> </a:t>
            </a:r>
            <a:r>
              <a:rPr lang="de-DE" dirty="0" err="1"/>
              <a:t>modelling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East </a:t>
            </a:r>
            <a:r>
              <a:rPr lang="de-DE" dirty="0" err="1"/>
              <a:t>Greenland</a:t>
            </a:r>
            <a:r>
              <a:rPr lang="de-DE" dirty="0"/>
              <a:t> </a:t>
            </a:r>
            <a:r>
              <a:rPr lang="de-DE" dirty="0" err="1"/>
              <a:t>continental</a:t>
            </a:r>
            <a:r>
              <a:rPr lang="de-DE" dirty="0"/>
              <a:t> </a:t>
            </a:r>
            <a:r>
              <a:rPr lang="de-DE" dirty="0" err="1"/>
              <a:t>margin</a:t>
            </a:r>
            <a:r>
              <a:rPr lang="de-DE" dirty="0"/>
              <a:t>: </a:t>
            </a:r>
            <a:r>
              <a:rPr lang="de-DE" dirty="0" err="1"/>
              <a:t>Geophysical</a:t>
            </a:r>
            <a:r>
              <a:rPr lang="de-DE" dirty="0"/>
              <a:t> Journal International, v. 170, p. 580-604.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18037" t="47100" r="6209"/>
          <a:stretch/>
        </p:blipFill>
        <p:spPr>
          <a:xfrm>
            <a:off x="0" y="0"/>
            <a:ext cx="7029450" cy="339869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/>
          <a:srcRect l="12310" r="28571" b="60618"/>
          <a:stretch/>
        </p:blipFill>
        <p:spPr>
          <a:xfrm>
            <a:off x="9005201" y="-188270"/>
            <a:ext cx="3175908" cy="255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95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39881"/>
          <a:stretch/>
        </p:blipFill>
        <p:spPr>
          <a:xfrm>
            <a:off x="-1" y="-1"/>
            <a:ext cx="8939155" cy="573133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357" b="62500"/>
          <a:stretch/>
        </p:blipFill>
        <p:spPr>
          <a:xfrm>
            <a:off x="7178900" y="0"/>
            <a:ext cx="4266447" cy="169000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8939154" y="2134578"/>
            <a:ext cx="304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Voss, M., Schmidt-</a:t>
            </a:r>
            <a:r>
              <a:rPr lang="de-DE" dirty="0" err="1" smtClean="0"/>
              <a:t>Aursch</a:t>
            </a:r>
            <a:r>
              <a:rPr lang="de-DE" dirty="0" smtClean="0"/>
              <a:t>, M.C., </a:t>
            </a:r>
            <a:r>
              <a:rPr lang="de-DE" dirty="0" err="1" smtClean="0"/>
              <a:t>and</a:t>
            </a:r>
            <a:r>
              <a:rPr lang="de-DE" dirty="0" smtClean="0"/>
              <a:t> Jokat, W., 2009, </a:t>
            </a:r>
            <a:r>
              <a:rPr lang="de-DE" dirty="0" err="1" smtClean="0"/>
              <a:t>Variations</a:t>
            </a:r>
            <a:r>
              <a:rPr lang="de-DE" dirty="0" smtClean="0"/>
              <a:t> in </a:t>
            </a:r>
            <a:r>
              <a:rPr lang="de-DE" dirty="0" err="1" smtClean="0"/>
              <a:t>magmatic</a:t>
            </a:r>
            <a:r>
              <a:rPr lang="de-DE" dirty="0" smtClean="0"/>
              <a:t> </a:t>
            </a:r>
            <a:r>
              <a:rPr lang="de-DE" dirty="0" err="1" smtClean="0"/>
              <a:t>processes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East </a:t>
            </a:r>
            <a:r>
              <a:rPr lang="de-DE" dirty="0" err="1" smtClean="0"/>
              <a:t>Greenland</a:t>
            </a:r>
            <a:r>
              <a:rPr lang="de-DE" dirty="0" smtClean="0"/>
              <a:t> </a:t>
            </a:r>
            <a:r>
              <a:rPr lang="de-DE" dirty="0" err="1" smtClean="0"/>
              <a:t>volcanic</a:t>
            </a:r>
            <a:r>
              <a:rPr lang="de-DE" dirty="0" smtClean="0"/>
              <a:t> </a:t>
            </a:r>
            <a:r>
              <a:rPr lang="de-DE" dirty="0" err="1" smtClean="0"/>
              <a:t>margin</a:t>
            </a:r>
            <a:r>
              <a:rPr lang="de-DE" dirty="0" smtClean="0"/>
              <a:t>: </a:t>
            </a:r>
            <a:r>
              <a:rPr lang="de-DE" dirty="0" err="1" smtClean="0"/>
              <a:t>Geophysical</a:t>
            </a:r>
            <a:r>
              <a:rPr lang="de-DE" dirty="0" smtClean="0"/>
              <a:t> Journal International, v. 177, p. 755-782.</a:t>
            </a:r>
          </a:p>
        </p:txBody>
      </p:sp>
    </p:spTree>
    <p:extLst>
      <p:ext uri="{BB962C8B-B14F-4D97-AF65-F5344CB8AC3E}">
        <p14:creationId xmlns:p14="http://schemas.microsoft.com/office/powerpoint/2010/main" val="17491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21" y="81608"/>
            <a:ext cx="8292856" cy="660494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9307286" y="1302408"/>
            <a:ext cx="28847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Meyer, R., van </a:t>
            </a:r>
            <a:r>
              <a:rPr lang="en-US" dirty="0" err="1"/>
              <a:t>Wijk</a:t>
            </a:r>
            <a:r>
              <a:rPr lang="en-US" dirty="0"/>
              <a:t>, J.W., and Gernigon, L., 2007, North Atlantic Igneous Province: A review of models for its formation, </a:t>
            </a:r>
            <a:r>
              <a:rPr lang="en-US" i="1" dirty="0"/>
              <a:t>in</a:t>
            </a:r>
            <a:r>
              <a:rPr lang="en-US" dirty="0"/>
              <a:t> Foulger, G.R., and </a:t>
            </a:r>
            <a:r>
              <a:rPr lang="en-US" dirty="0" err="1"/>
              <a:t>Jurdy</a:t>
            </a:r>
            <a:r>
              <a:rPr lang="en-US" dirty="0"/>
              <a:t>, D.M., eds., Plates, Plumes, and Planetary Processes, Volume 430, Geological Society of America Special Paper, p. 525-552.</a:t>
            </a:r>
            <a:endParaRPr lang="de-DE" dirty="0"/>
          </a:p>
        </p:txBody>
      </p:sp>
      <p:sp>
        <p:nvSpPr>
          <p:cNvPr id="4" name="Pfeil nach rechts 3"/>
          <p:cNvSpPr/>
          <p:nvPr/>
        </p:nvSpPr>
        <p:spPr>
          <a:xfrm rot="17964952">
            <a:off x="2097456" y="2258229"/>
            <a:ext cx="2375807" cy="310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95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t="8539" r="16071" b="11312"/>
          <a:stretch/>
        </p:blipFill>
        <p:spPr>
          <a:xfrm>
            <a:off x="73477" y="3502479"/>
            <a:ext cx="6629401" cy="335552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3" t="7233" r="1549" b="8851"/>
          <a:stretch/>
        </p:blipFill>
        <p:spPr>
          <a:xfrm>
            <a:off x="7698920" y="1575707"/>
            <a:ext cx="5780314" cy="520881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t="9946" r="1054" b="14781"/>
          <a:stretch/>
        </p:blipFill>
        <p:spPr>
          <a:xfrm>
            <a:off x="40821" y="0"/>
            <a:ext cx="9748157" cy="3151414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>
            <a:off x="9878786" y="5429250"/>
            <a:ext cx="710291" cy="25309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/>
          <p:cNvCxnSpPr/>
          <p:nvPr/>
        </p:nvCxnSpPr>
        <p:spPr>
          <a:xfrm flipV="1">
            <a:off x="10009413" y="3208564"/>
            <a:ext cx="947058" cy="1633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9380764" y="718457"/>
            <a:ext cx="0" cy="16002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9109696" y="418522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C24</a:t>
            </a:r>
            <a:endParaRPr lang="de-DE" dirty="0"/>
          </a:p>
        </p:txBody>
      </p:sp>
      <p:cxnSp>
        <p:nvCxnSpPr>
          <p:cNvPr id="13" name="Gerader Verbinder 12"/>
          <p:cNvCxnSpPr/>
          <p:nvPr/>
        </p:nvCxnSpPr>
        <p:spPr>
          <a:xfrm>
            <a:off x="928007" y="4365172"/>
            <a:ext cx="0" cy="160020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56939" y="406523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C23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738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9240" r="3430" b="5518"/>
          <a:stretch/>
        </p:blipFill>
        <p:spPr>
          <a:xfrm>
            <a:off x="-187779" y="0"/>
            <a:ext cx="10621736" cy="689518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335986" y="738779"/>
            <a:ext cx="18560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Hinz</a:t>
            </a:r>
            <a:r>
              <a:rPr lang="en-US" dirty="0"/>
              <a:t>, K., Mutter, J.C., and </a:t>
            </a:r>
            <a:r>
              <a:rPr lang="en-US" dirty="0" err="1"/>
              <a:t>Zehnder</a:t>
            </a:r>
            <a:r>
              <a:rPr lang="en-US" dirty="0"/>
              <a:t>, C.M., 1987, Symmetric conjugation of continent-ocean boundary structures along the Norwegian and East Greenland Margins: Marine and Petroleum Geology, v. 4, p. 166-187.</a:t>
            </a:r>
          </a:p>
        </p:txBody>
      </p:sp>
      <p:sp>
        <p:nvSpPr>
          <p:cNvPr id="4" name="Ellipse 3"/>
          <p:cNvSpPr/>
          <p:nvPr/>
        </p:nvSpPr>
        <p:spPr>
          <a:xfrm>
            <a:off x="3233057" y="106136"/>
            <a:ext cx="359229" cy="293914"/>
          </a:xfrm>
          <a:prstGeom prst="ellipse">
            <a:avLst/>
          </a:prstGeom>
          <a:solidFill>
            <a:srgbClr val="FA5236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4291693" y="253093"/>
            <a:ext cx="359229" cy="293914"/>
          </a:xfrm>
          <a:prstGeom prst="ellipse">
            <a:avLst/>
          </a:prstGeom>
          <a:solidFill>
            <a:srgbClr val="FA5236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2373085" y="1883228"/>
            <a:ext cx="359229" cy="293914"/>
          </a:xfrm>
          <a:prstGeom prst="ellipse">
            <a:avLst/>
          </a:prstGeom>
          <a:solidFill>
            <a:srgbClr val="FA5236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4830535" y="1662793"/>
            <a:ext cx="359229" cy="293914"/>
          </a:xfrm>
          <a:prstGeom prst="ellipse">
            <a:avLst/>
          </a:prstGeom>
          <a:solidFill>
            <a:srgbClr val="FA5236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6487885" y="2781300"/>
            <a:ext cx="359229" cy="293914"/>
          </a:xfrm>
          <a:prstGeom prst="ellipse">
            <a:avLst/>
          </a:prstGeom>
          <a:solidFill>
            <a:srgbClr val="FA5236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6936921" y="3948793"/>
            <a:ext cx="359229" cy="293914"/>
          </a:xfrm>
          <a:prstGeom prst="ellipse">
            <a:avLst/>
          </a:prstGeom>
          <a:solidFill>
            <a:srgbClr val="FA5236">
              <a:alpha val="1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7810501" y="362341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Greenland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8784260" y="2411968"/>
            <a:ext cx="9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Norway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1443622" y="30718"/>
            <a:ext cx="116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Greenland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573810" y="30718"/>
            <a:ext cx="909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Norway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568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852</Words>
  <Application>Microsoft Macintosh PowerPoint</Application>
  <PresentationFormat>Custom</PresentationFormat>
  <Paragraphs>42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GZH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Franke, Dieter</dc:creator>
  <cp:lastModifiedBy>Gillian R. Foulger</cp:lastModifiedBy>
  <cp:revision>31</cp:revision>
  <dcterms:created xsi:type="dcterms:W3CDTF">2017-03-29T08:23:58Z</dcterms:created>
  <dcterms:modified xsi:type="dcterms:W3CDTF">2017-06-03T15:24:29Z</dcterms:modified>
</cp:coreProperties>
</file>