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83" r:id="rId5"/>
    <p:sldId id="282" r:id="rId6"/>
    <p:sldId id="256" r:id="rId7"/>
    <p:sldId id="257" r:id="rId8"/>
    <p:sldId id="269" r:id="rId9"/>
    <p:sldId id="258" r:id="rId10"/>
    <p:sldId id="268" r:id="rId11"/>
    <p:sldId id="266" r:id="rId12"/>
    <p:sldId id="278" r:id="rId13"/>
    <p:sldId id="260" r:id="rId14"/>
    <p:sldId id="267" r:id="rId15"/>
    <p:sldId id="271" r:id="rId16"/>
    <p:sldId id="277" r:id="rId17"/>
    <p:sldId id="272" r:id="rId18"/>
    <p:sldId id="276"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7030A0"/>
    <a:srgbClr val="FF0000"/>
    <a:srgbClr val="77933C"/>
    <a:srgbClr val="FFFFFF"/>
    <a:srgbClr val="92D050"/>
    <a:srgbClr val="0000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432" y="-120"/>
      </p:cViewPr>
      <p:guideLst>
        <p:guide orient="horz" pos="2160"/>
        <p:guide pos="2880"/>
      </p:guideLst>
    </p:cSldViewPr>
  </p:slideViewPr>
  <p:notesTextViewPr>
    <p:cViewPr>
      <p:scale>
        <a:sx n="1" d="1"/>
        <a:sy n="1" d="1"/>
      </p:scale>
      <p:origin x="0" y="0"/>
    </p:cViewPr>
  </p:notesTextViewPr>
  <p:sorterViewPr>
    <p:cViewPr>
      <p:scale>
        <a:sx n="99" d="100"/>
        <a:sy n="99" d="100"/>
      </p:scale>
      <p:origin x="0" y="-12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B9CE57-919A-450F-8E79-BE4B57647D0E}" type="datetimeFigureOut">
              <a:rPr lang="en-GB" smtClean="0"/>
              <a:t>03/06/17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32022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9CE57-919A-450F-8E79-BE4B57647D0E}" type="datetimeFigureOut">
              <a:rPr lang="en-GB" smtClean="0"/>
              <a:t>03/06/17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22158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9CE57-919A-450F-8E79-BE4B57647D0E}" type="datetimeFigureOut">
              <a:rPr lang="en-GB" smtClean="0"/>
              <a:t>03/06/17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112447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9CE57-919A-450F-8E79-BE4B57647D0E}" type="datetimeFigureOut">
              <a:rPr lang="en-GB" smtClean="0"/>
              <a:t>03/06/17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29904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9CE57-919A-450F-8E79-BE4B57647D0E}" type="datetimeFigureOut">
              <a:rPr lang="en-GB" smtClean="0"/>
              <a:t>03/06/17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225249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B9CE57-919A-450F-8E79-BE4B57647D0E}" type="datetimeFigureOut">
              <a:rPr lang="en-GB" smtClean="0"/>
              <a:t>03/06/17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11416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B9CE57-919A-450F-8E79-BE4B57647D0E}" type="datetimeFigureOut">
              <a:rPr lang="en-GB" smtClean="0"/>
              <a:t>03/06/17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18333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B9CE57-919A-450F-8E79-BE4B57647D0E}" type="datetimeFigureOut">
              <a:rPr lang="en-GB" smtClean="0"/>
              <a:t>03/06/17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2497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9CE57-919A-450F-8E79-BE4B57647D0E}" type="datetimeFigureOut">
              <a:rPr lang="en-GB" smtClean="0"/>
              <a:t>03/06/17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3320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9CE57-919A-450F-8E79-BE4B57647D0E}" type="datetimeFigureOut">
              <a:rPr lang="en-GB" smtClean="0"/>
              <a:t>03/06/17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182190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9CE57-919A-450F-8E79-BE4B57647D0E}" type="datetimeFigureOut">
              <a:rPr lang="en-GB" smtClean="0"/>
              <a:t>03/06/17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C3A91-612D-4FBB-92AD-8AFE26ADE6CA}" type="slidenum">
              <a:rPr lang="en-GB" smtClean="0"/>
              <a:t>‹#›</a:t>
            </a:fld>
            <a:endParaRPr lang="en-GB"/>
          </a:p>
        </p:txBody>
      </p:sp>
    </p:spTree>
    <p:extLst>
      <p:ext uri="{BB962C8B-B14F-4D97-AF65-F5344CB8AC3E}">
        <p14:creationId xmlns:p14="http://schemas.microsoft.com/office/powerpoint/2010/main" val="7594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50000">
              <a:schemeClr val="bg1"/>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9CE57-919A-450F-8E79-BE4B57647D0E}" type="datetimeFigureOut">
              <a:rPr lang="en-GB" smtClean="0"/>
              <a:t>03/06/17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North Atlantic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C3A91-612D-4FBB-92AD-8AFE26ADE6CA}" type="slidenum">
              <a:rPr lang="en-GB" smtClean="0"/>
              <a:t>‹#›</a:t>
            </a:fld>
            <a:endParaRPr lang="en-GB"/>
          </a:p>
        </p:txBody>
      </p:sp>
      <p:sp>
        <p:nvSpPr>
          <p:cNvPr id="7" name="Rectangle 7"/>
          <p:cNvSpPr>
            <a:spLocks noChangeArrowheads="1"/>
          </p:cNvSpPr>
          <p:nvPr userDrawn="1"/>
        </p:nvSpPr>
        <p:spPr bwMode="auto">
          <a:xfrm>
            <a:off x="0" y="6467475"/>
            <a:ext cx="9144000" cy="381000"/>
          </a:xfrm>
          <a:prstGeom prst="rect">
            <a:avLst/>
          </a:prstGeom>
          <a:solidFill>
            <a:schemeClr val="tx1"/>
          </a:solidFill>
          <a:ln w="9525">
            <a:solidFill>
              <a:schemeClr val="tx1"/>
            </a:solidFill>
            <a:miter lim="800000"/>
            <a:headEnd/>
            <a:tailEnd/>
          </a:ln>
          <a:effectLst/>
        </p:spPr>
        <p:txBody>
          <a:bodyPr tIns="82800"/>
          <a:lstStyle/>
          <a:p>
            <a:pPr algn="ctr">
              <a:defRPr/>
            </a:pPr>
            <a:r>
              <a:rPr lang="en-GB" sz="1400" b="1" i="1" dirty="0">
                <a:solidFill>
                  <a:schemeClr val="bg1"/>
                </a:solidFill>
                <a:latin typeface="Arial" pitchFamily="34" charset="0"/>
                <a:cs typeface="Arial" pitchFamily="34" charset="0"/>
              </a:rPr>
              <a:t>                                                                        How hot?                                                        NAIP 2017</a:t>
            </a:r>
            <a:endParaRPr lang="en-GB" sz="1400" b="0" i="0" dirty="0">
              <a:solidFill>
                <a:schemeClr val="bg1"/>
              </a:solidFill>
              <a:latin typeface="Arial" pitchFamily="34" charset="0"/>
              <a:cs typeface="Arial" pitchFamily="34" charset="0"/>
            </a:endParaRPr>
          </a:p>
        </p:txBody>
      </p:sp>
      <p:pic>
        <p:nvPicPr>
          <p:cNvPr id="8" name="Picture 5"/>
          <p:cNvPicPr>
            <a:picLocks noChangeAspect="1" noChangeArrowheads="1"/>
          </p:cNvPicPr>
          <p:nvPr userDrawn="1"/>
        </p:nvPicPr>
        <p:blipFill>
          <a:blip r:embed="rId13" cstate="print"/>
          <a:srcRect/>
          <a:stretch>
            <a:fillRect/>
          </a:stretch>
        </p:blipFill>
        <p:spPr bwMode="auto">
          <a:xfrm>
            <a:off x="457200" y="6467475"/>
            <a:ext cx="777139" cy="357885"/>
          </a:xfrm>
          <a:prstGeom prst="rect">
            <a:avLst/>
          </a:prstGeom>
          <a:noFill/>
          <a:ln w="12700">
            <a:noFill/>
            <a:miter lim="800000"/>
            <a:headEnd/>
            <a:tailEnd/>
          </a:ln>
        </p:spPr>
      </p:pic>
    </p:spTree>
    <p:extLst>
      <p:ext uri="{BB962C8B-B14F-4D97-AF65-F5344CB8AC3E}">
        <p14:creationId xmlns:p14="http://schemas.microsoft.com/office/powerpoint/2010/main" val="1486532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C:\Work\papers\BTVP-2014\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503" y="546163"/>
            <a:ext cx="5924995" cy="581646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76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700808"/>
            <a:ext cx="4804023" cy="407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GB" sz="2400" dirty="0"/>
              <a:t>Fe</a:t>
            </a:r>
            <a:r>
              <a:rPr lang="en-GB" sz="2400" baseline="30000" dirty="0"/>
              <a:t>3+</a:t>
            </a:r>
            <a:r>
              <a:rPr lang="en-GB" sz="2400" dirty="0"/>
              <a:t>/</a:t>
            </a:r>
            <a:r>
              <a:rPr lang="el-GR" sz="2400" dirty="0">
                <a:latin typeface="Cambria"/>
              </a:rPr>
              <a:t>Σ</a:t>
            </a:r>
            <a:r>
              <a:rPr lang="en-GB" sz="2400" dirty="0"/>
              <a:t>Fe Reykjanes Ridge (</a:t>
            </a:r>
            <a:r>
              <a:rPr lang="en-GB" sz="2400" dirty="0" err="1"/>
              <a:t>Shorttle</a:t>
            </a:r>
            <a:r>
              <a:rPr lang="en-GB" sz="2400" dirty="0"/>
              <a:t> </a:t>
            </a:r>
            <a:r>
              <a:rPr lang="en-GB" sz="2400" i="1" dirty="0"/>
              <a:t>et al. </a:t>
            </a:r>
            <a:r>
              <a:rPr lang="en-GB" sz="2400" dirty="0"/>
              <a:t>2014)</a:t>
            </a:r>
          </a:p>
        </p:txBody>
      </p:sp>
      <p:sp>
        <p:nvSpPr>
          <p:cNvPr id="4" name="TextBox 3"/>
          <p:cNvSpPr txBox="1"/>
          <p:nvPr/>
        </p:nvSpPr>
        <p:spPr>
          <a:xfrm>
            <a:off x="7740352" y="3348114"/>
            <a:ext cx="914033" cy="369332"/>
          </a:xfrm>
          <a:prstGeom prst="rect">
            <a:avLst/>
          </a:prstGeom>
          <a:solidFill>
            <a:schemeClr val="bg1"/>
          </a:solidFill>
          <a:ln w="28575">
            <a:solidFill>
              <a:schemeClr val="tx1"/>
            </a:solidFill>
          </a:ln>
        </p:spPr>
        <p:txBody>
          <a:bodyPr wrap="none" rtlCol="0">
            <a:spAutoFit/>
          </a:bodyPr>
          <a:lstStyle/>
          <a:p>
            <a:r>
              <a:rPr lang="en-GB" dirty="0">
                <a:solidFill>
                  <a:srgbClr val="0000CC"/>
                </a:solidFill>
                <a:effectLst>
                  <a:outerShdw blurRad="38100" dist="38100" dir="2700000" algn="tl">
                    <a:srgbClr val="000000">
                      <a:alpha val="43137"/>
                    </a:srgbClr>
                  </a:outerShdw>
                </a:effectLst>
                <a:latin typeface="Cambria" panose="02040503050406030204" pitchFamily="18" charset="0"/>
              </a:rPr>
              <a:t>1450°C</a:t>
            </a:r>
          </a:p>
        </p:txBody>
      </p:sp>
      <p:sp>
        <p:nvSpPr>
          <p:cNvPr id="5" name="TextBox 4"/>
          <p:cNvSpPr txBox="1"/>
          <p:nvPr/>
        </p:nvSpPr>
        <p:spPr>
          <a:xfrm>
            <a:off x="7893246" y="4400202"/>
            <a:ext cx="914033" cy="369332"/>
          </a:xfrm>
          <a:prstGeom prst="rect">
            <a:avLst/>
          </a:prstGeom>
          <a:solidFill>
            <a:schemeClr val="bg1"/>
          </a:solidFill>
          <a:ln w="28575">
            <a:solidFill>
              <a:schemeClr val="tx1"/>
            </a:solidFill>
          </a:ln>
        </p:spPr>
        <p:txBody>
          <a:bodyPr wrap="none" rtlCol="0">
            <a:spAutoFit/>
          </a:bodyPr>
          <a:lstStyle/>
          <a:p>
            <a:r>
              <a:rPr lang="en-GB" dirty="0">
                <a:solidFill>
                  <a:srgbClr val="FF0000"/>
                </a:solidFill>
                <a:effectLst>
                  <a:outerShdw blurRad="38100" dist="38100" dir="2700000" algn="tl">
                    <a:srgbClr val="000000">
                      <a:alpha val="43137"/>
                    </a:srgbClr>
                  </a:outerShdw>
                </a:effectLst>
                <a:latin typeface="Cambria" panose="02040503050406030204" pitchFamily="18" charset="0"/>
              </a:rPr>
              <a:t>1500°C</a:t>
            </a:r>
          </a:p>
        </p:txBody>
      </p:sp>
      <p:sp>
        <p:nvSpPr>
          <p:cNvPr id="7" name="TextBox 6"/>
          <p:cNvSpPr txBox="1"/>
          <p:nvPr/>
        </p:nvSpPr>
        <p:spPr>
          <a:xfrm>
            <a:off x="323528" y="2924944"/>
            <a:ext cx="3672408" cy="1200329"/>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The effect on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models is to reduce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by </a:t>
            </a:r>
            <a:r>
              <a:rPr lang="en-GB" dirty="0">
                <a:effectLst>
                  <a:outerShdw blurRad="38100" dist="38100" dir="2700000" algn="tl">
                    <a:srgbClr val="000000">
                      <a:alpha val="43137"/>
                    </a:srgbClr>
                  </a:outerShdw>
                </a:effectLst>
                <a:latin typeface="Cambria"/>
              </a:rPr>
              <a:t>~50°C by increasing Fe</a:t>
            </a:r>
            <a:r>
              <a:rPr lang="en-GB" baseline="30000" dirty="0">
                <a:effectLst>
                  <a:outerShdw blurRad="38100" dist="38100" dir="2700000" algn="tl">
                    <a:srgbClr val="000000">
                      <a:alpha val="43137"/>
                    </a:srgbClr>
                  </a:outerShdw>
                </a:effectLst>
                <a:latin typeface="Cambria"/>
              </a:rPr>
              <a:t>3+</a:t>
            </a:r>
            <a:r>
              <a:rPr lang="en-GB" dirty="0">
                <a:effectLst>
                  <a:outerShdw blurRad="38100" dist="38100" dir="2700000" algn="tl">
                    <a:srgbClr val="000000">
                      <a:alpha val="43137"/>
                    </a:srgbClr>
                  </a:outerShdw>
                </a:effectLst>
                <a:latin typeface="Cambria"/>
              </a:rPr>
              <a:t>/</a:t>
            </a:r>
            <a:r>
              <a:rPr lang="el-GR" dirty="0">
                <a:effectLst>
                  <a:outerShdw blurRad="38100" dist="38100" dir="2700000" algn="tl">
                    <a:srgbClr val="000000">
                      <a:alpha val="43137"/>
                    </a:srgbClr>
                  </a:outerShdw>
                </a:effectLst>
                <a:latin typeface="Cambria"/>
              </a:rPr>
              <a:t>Σ</a:t>
            </a:r>
            <a:r>
              <a:rPr lang="en-GB" dirty="0">
                <a:effectLst>
                  <a:outerShdw blurRad="38100" dist="38100" dir="2700000" algn="tl">
                    <a:srgbClr val="000000">
                      <a:alpha val="43137"/>
                    </a:srgbClr>
                  </a:outerShdw>
                </a:effectLst>
                <a:latin typeface="Cambria"/>
              </a:rPr>
              <a:t>Fe from 0.05 to 0.15</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a:rPr>
              <a:t>But is this feasible?</a:t>
            </a:r>
            <a:endParaRPr lang="en-GB"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rot="2700000">
            <a:off x="638574" y="1767082"/>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2700000">
            <a:off x="638575" y="2066234"/>
            <a:ext cx="180000" cy="1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2700000">
            <a:off x="638576" y="2365387"/>
            <a:ext cx="180000" cy="180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00479" y="1648989"/>
            <a:ext cx="3063558" cy="1015663"/>
          </a:xfrm>
          <a:prstGeom prst="rect">
            <a:avLst/>
          </a:prstGeom>
          <a:noFill/>
        </p:spPr>
        <p:txBody>
          <a:bodyPr wrap="square" rtlCol="0">
            <a:spAutoFit/>
          </a:bodyPr>
          <a:lstStyle/>
          <a:p>
            <a:r>
              <a:rPr lang="en-GB" sz="2000" dirty="0">
                <a:latin typeface="Cambria" panose="02040503050406030204" pitchFamily="18" charset="0"/>
              </a:rPr>
              <a:t>Reykjanes (</a:t>
            </a:r>
            <a:r>
              <a:rPr lang="en-GB" sz="2000" dirty="0" err="1">
                <a:latin typeface="Cambria" panose="02040503050406030204" pitchFamily="18" charset="0"/>
              </a:rPr>
              <a:t>Shorttle</a:t>
            </a:r>
            <a:r>
              <a:rPr lang="en-GB" sz="2000" dirty="0">
                <a:latin typeface="Cambria" panose="02040503050406030204" pitchFamily="18" charset="0"/>
              </a:rPr>
              <a:t> et al.)</a:t>
            </a:r>
          </a:p>
          <a:p>
            <a:r>
              <a:rPr lang="en-GB" sz="2000" dirty="0">
                <a:latin typeface="Cambria" panose="02040503050406030204" pitchFamily="18" charset="0"/>
              </a:rPr>
              <a:t>Bezos </a:t>
            </a:r>
            <a:r>
              <a:rPr lang="en-GB" sz="2000" dirty="0" err="1">
                <a:latin typeface="Cambria" panose="02040503050406030204" pitchFamily="18" charset="0"/>
              </a:rPr>
              <a:t>Humler</a:t>
            </a:r>
            <a:endParaRPr lang="en-GB" sz="2000" dirty="0">
              <a:latin typeface="Cambria" panose="02040503050406030204" pitchFamily="18" charset="0"/>
            </a:endParaRPr>
          </a:p>
          <a:p>
            <a:r>
              <a:rPr lang="en-GB" sz="2000" dirty="0">
                <a:latin typeface="Cambria" panose="02040503050406030204" pitchFamily="18" charset="0"/>
              </a:rPr>
              <a:t>Cotterill &amp; Kelly</a:t>
            </a:r>
          </a:p>
        </p:txBody>
      </p:sp>
    </p:spTree>
    <p:extLst>
      <p:ext uri="{BB962C8B-B14F-4D97-AF65-F5344CB8AC3E}">
        <p14:creationId xmlns:p14="http://schemas.microsoft.com/office/powerpoint/2010/main" val="16968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05701" y="597912"/>
            <a:ext cx="4619586" cy="2730082"/>
          </a:xfrm>
          <a:prstGeom prst="rect">
            <a:avLst/>
          </a:prstGeom>
        </p:spPr>
      </p:pic>
      <p:sp>
        <p:nvSpPr>
          <p:cNvPr id="2" name="Title 1"/>
          <p:cNvSpPr>
            <a:spLocks noGrp="1"/>
          </p:cNvSpPr>
          <p:nvPr>
            <p:ph type="title"/>
          </p:nvPr>
        </p:nvSpPr>
        <p:spPr>
          <a:xfrm>
            <a:off x="499730" y="4724363"/>
            <a:ext cx="2509284" cy="1143000"/>
          </a:xfrm>
        </p:spPr>
        <p:txBody>
          <a:bodyPr>
            <a:normAutofit/>
          </a:bodyPr>
          <a:lstStyle/>
          <a:p>
            <a:pPr algn="r"/>
            <a:r>
              <a:rPr lang="en-GB" sz="2800" dirty="0"/>
              <a:t>T</a:t>
            </a:r>
            <a:r>
              <a:rPr lang="en-GB" sz="1800" dirty="0"/>
              <a:t>P</a:t>
            </a:r>
            <a:r>
              <a:rPr lang="en-GB" sz="2800" dirty="0"/>
              <a:t> – longitude </a:t>
            </a:r>
            <a:br>
              <a:rPr lang="en-GB" sz="2800" dirty="0"/>
            </a:br>
            <a:r>
              <a:rPr lang="en-GB" sz="2800" dirty="0"/>
              <a:t>65</a:t>
            </a:r>
            <a:r>
              <a:rPr lang="en-GB" sz="2800" dirty="0">
                <a:latin typeface="Cambria"/>
              </a:rPr>
              <a:t>±0.5</a:t>
            </a:r>
            <a:r>
              <a:rPr lang="en-GB" sz="2800" dirty="0">
                <a:latin typeface="Calibri"/>
                <a:cs typeface="Calibri"/>
              </a:rPr>
              <a:t>°</a:t>
            </a:r>
            <a:r>
              <a:rPr lang="en-GB" sz="2800" dirty="0"/>
              <a:t>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7" y="570224"/>
            <a:ext cx="4347024" cy="340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7" y="570224"/>
            <a:ext cx="4352867" cy="340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6539" y="3561874"/>
            <a:ext cx="4225771" cy="287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a:cxnSpLocks/>
          </p:cNvCxnSpPr>
          <p:nvPr/>
        </p:nvCxnSpPr>
        <p:spPr>
          <a:xfrm flipV="1">
            <a:off x="1086650" y="2168406"/>
            <a:ext cx="0" cy="839970"/>
          </a:xfrm>
          <a:prstGeom prst="line">
            <a:avLst/>
          </a:prstGeom>
          <a:ln w="2857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82363" y="4731488"/>
            <a:ext cx="3838353" cy="648586"/>
          </a:xfrm>
          <a:prstGeom prst="rect">
            <a:avLst/>
          </a:prstGeom>
          <a:solidFill>
            <a:srgbClr val="0070C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64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down)">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Trace elements</a:t>
            </a:r>
          </a:p>
        </p:txBody>
      </p:sp>
      <p:pic>
        <p:nvPicPr>
          <p:cNvPr id="3"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968" y="1588660"/>
            <a:ext cx="6692162" cy="45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65404" y="4283809"/>
            <a:ext cx="2555508" cy="1200329"/>
          </a:xfrm>
          <a:prstGeom prst="rect">
            <a:avLst/>
          </a:prstGeom>
          <a:noFill/>
        </p:spPr>
        <p:txBody>
          <a:bodyPr wrap="none" rtlCol="0">
            <a:spAutoFit/>
          </a:bodyPr>
          <a:lstStyle/>
          <a:p>
            <a:r>
              <a:rPr lang="en-GB" sz="2400" dirty="0">
                <a:solidFill>
                  <a:schemeClr val="accent6">
                    <a:lumMod val="75000"/>
                  </a:schemeClr>
                </a:solidFill>
                <a:effectLst>
                  <a:outerShdw blurRad="38100" dist="38100" dir="2700000" algn="tl">
                    <a:srgbClr val="000000">
                      <a:alpha val="43137"/>
                    </a:srgbClr>
                  </a:outerShdw>
                </a:effectLst>
                <a:latin typeface="Cambria" panose="02040503050406030204" pitchFamily="18" charset="0"/>
              </a:rPr>
              <a:t>Modern Iceland </a:t>
            </a:r>
          </a:p>
          <a:p>
            <a:r>
              <a:rPr lang="en-GB" sz="2400"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rPr>
              <a:t>East Greenland</a:t>
            </a:r>
          </a:p>
          <a:p>
            <a:r>
              <a:rPr lang="en-GB" sz="2400" dirty="0">
                <a:solidFill>
                  <a:srgbClr val="0000CC"/>
                </a:solidFill>
                <a:effectLst>
                  <a:outerShdw blurRad="38100" dist="38100" dir="2700000" algn="tl">
                    <a:srgbClr val="000000">
                      <a:alpha val="43137"/>
                    </a:srgbClr>
                  </a:outerShdw>
                </a:effectLst>
                <a:latin typeface="Cambria" panose="02040503050406030204" pitchFamily="18" charset="0"/>
              </a:rPr>
              <a:t>Baffin Island </a:t>
            </a:r>
            <a:r>
              <a:rPr lang="en-GB" sz="1800" dirty="0">
                <a:solidFill>
                  <a:srgbClr val="0000CC"/>
                </a:solidFill>
                <a:effectLst>
                  <a:outerShdw blurRad="38100" dist="38100" dir="2700000" algn="tl">
                    <a:srgbClr val="000000">
                      <a:alpha val="43137"/>
                    </a:srgbClr>
                  </a:outerShdw>
                </a:effectLst>
                <a:latin typeface="Cambria" panose="02040503050406030204" pitchFamily="18" charset="0"/>
              </a:rPr>
              <a:t>E-type</a:t>
            </a:r>
          </a:p>
        </p:txBody>
      </p:sp>
      <p:sp>
        <p:nvSpPr>
          <p:cNvPr id="5" name="TextBox 4"/>
          <p:cNvSpPr txBox="1"/>
          <p:nvPr/>
        </p:nvSpPr>
        <p:spPr>
          <a:xfrm>
            <a:off x="2053437" y="5200176"/>
            <a:ext cx="2653612" cy="307777"/>
          </a:xfrm>
          <a:prstGeom prst="rect">
            <a:avLst/>
          </a:prstGeom>
          <a:noFill/>
        </p:spPr>
        <p:txBody>
          <a:bodyPr wrap="none" rtlCol="0">
            <a:spAutoFit/>
          </a:bodyPr>
          <a:lstStyle/>
          <a:p>
            <a:r>
              <a:rPr lang="en-GB" sz="1400" dirty="0">
                <a:effectLst>
                  <a:outerShdw blurRad="38100" dist="38100" dir="2700000" algn="tl">
                    <a:srgbClr val="000000">
                      <a:alpha val="43137"/>
                    </a:srgbClr>
                  </a:outerShdw>
                </a:effectLst>
                <a:latin typeface="Cambria" panose="02040503050406030204" pitchFamily="18" charset="0"/>
              </a:rPr>
              <a:t>[Olivine fractionation corrected]</a:t>
            </a:r>
          </a:p>
        </p:txBody>
      </p:sp>
      <p:sp>
        <p:nvSpPr>
          <p:cNvPr id="6" name="Freeform 5"/>
          <p:cNvSpPr/>
          <p:nvPr/>
        </p:nvSpPr>
        <p:spPr>
          <a:xfrm>
            <a:off x="2296633" y="3566044"/>
            <a:ext cx="5388029" cy="1122914"/>
          </a:xfrm>
          <a:custGeom>
            <a:avLst/>
            <a:gdLst>
              <a:gd name="connsiteX0" fmla="*/ 4119239 w 4119239"/>
              <a:gd name="connsiteY0" fmla="*/ 17756 h 887767"/>
              <a:gd name="connsiteX1" fmla="*/ 3861786 w 4119239"/>
              <a:gd name="connsiteY1" fmla="*/ 8878 h 887767"/>
              <a:gd name="connsiteX2" fmla="*/ 3648722 w 4119239"/>
              <a:gd name="connsiteY2" fmla="*/ 0 h 887767"/>
              <a:gd name="connsiteX3" fmla="*/ 3462291 w 4119239"/>
              <a:gd name="connsiteY3" fmla="*/ 8878 h 887767"/>
              <a:gd name="connsiteX4" fmla="*/ 3284738 w 4119239"/>
              <a:gd name="connsiteY4" fmla="*/ 8878 h 887767"/>
              <a:gd name="connsiteX5" fmla="*/ 3071674 w 4119239"/>
              <a:gd name="connsiteY5" fmla="*/ 88777 h 887767"/>
              <a:gd name="connsiteX6" fmla="*/ 2849732 w 4119239"/>
              <a:gd name="connsiteY6" fmla="*/ 97655 h 887767"/>
              <a:gd name="connsiteX7" fmla="*/ 2627790 w 4119239"/>
              <a:gd name="connsiteY7" fmla="*/ 150921 h 887767"/>
              <a:gd name="connsiteX8" fmla="*/ 2405848 w 4119239"/>
              <a:gd name="connsiteY8" fmla="*/ 71022 h 887767"/>
              <a:gd name="connsiteX9" fmla="*/ 2183907 w 4119239"/>
              <a:gd name="connsiteY9" fmla="*/ 133165 h 887767"/>
              <a:gd name="connsiteX10" fmla="*/ 1961965 w 4119239"/>
              <a:gd name="connsiteY10" fmla="*/ 221942 h 887767"/>
              <a:gd name="connsiteX11" fmla="*/ 1731145 w 4119239"/>
              <a:gd name="connsiteY11" fmla="*/ 186431 h 887767"/>
              <a:gd name="connsiteX12" fmla="*/ 1562470 w 4119239"/>
              <a:gd name="connsiteY12" fmla="*/ 284086 h 887767"/>
              <a:gd name="connsiteX13" fmla="*/ 1322773 w 4119239"/>
              <a:gd name="connsiteY13" fmla="*/ 319596 h 887767"/>
              <a:gd name="connsiteX14" fmla="*/ 1109708 w 4119239"/>
              <a:gd name="connsiteY14" fmla="*/ 399495 h 887767"/>
              <a:gd name="connsiteX15" fmla="*/ 843378 w 4119239"/>
              <a:gd name="connsiteY15" fmla="*/ 506027 h 887767"/>
              <a:gd name="connsiteX16" fmla="*/ 692458 w 4119239"/>
              <a:gd name="connsiteY16" fmla="*/ 568171 h 887767"/>
              <a:gd name="connsiteX17" fmla="*/ 443883 w 4119239"/>
              <a:gd name="connsiteY17" fmla="*/ 887767 h 887767"/>
              <a:gd name="connsiteX18" fmla="*/ 221941 w 4119239"/>
              <a:gd name="connsiteY18" fmla="*/ 754602 h 887767"/>
              <a:gd name="connsiteX19" fmla="*/ 0 w 4119239"/>
              <a:gd name="connsiteY19" fmla="*/ 781235 h 8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9239" h="887767">
                <a:moveTo>
                  <a:pt x="4119239" y="17756"/>
                </a:moveTo>
                <a:lnTo>
                  <a:pt x="3861786" y="8878"/>
                </a:lnTo>
                <a:lnTo>
                  <a:pt x="3648722" y="0"/>
                </a:lnTo>
                <a:lnTo>
                  <a:pt x="3462291" y="8878"/>
                </a:lnTo>
                <a:lnTo>
                  <a:pt x="3284738" y="8878"/>
                </a:lnTo>
                <a:lnTo>
                  <a:pt x="3071674" y="88777"/>
                </a:lnTo>
                <a:lnTo>
                  <a:pt x="2849732" y="97655"/>
                </a:lnTo>
                <a:lnTo>
                  <a:pt x="2627790" y="150921"/>
                </a:lnTo>
                <a:lnTo>
                  <a:pt x="2405848" y="71022"/>
                </a:lnTo>
                <a:lnTo>
                  <a:pt x="2183907" y="133165"/>
                </a:lnTo>
                <a:lnTo>
                  <a:pt x="1961965" y="221942"/>
                </a:lnTo>
                <a:lnTo>
                  <a:pt x="1731145" y="186431"/>
                </a:lnTo>
                <a:lnTo>
                  <a:pt x="1562470" y="284086"/>
                </a:lnTo>
                <a:lnTo>
                  <a:pt x="1322773" y="319596"/>
                </a:lnTo>
                <a:lnTo>
                  <a:pt x="1109708" y="399495"/>
                </a:lnTo>
                <a:lnTo>
                  <a:pt x="843378" y="506027"/>
                </a:lnTo>
                <a:lnTo>
                  <a:pt x="692458" y="568171"/>
                </a:lnTo>
                <a:lnTo>
                  <a:pt x="443883" y="887767"/>
                </a:lnTo>
                <a:lnTo>
                  <a:pt x="221941" y="754602"/>
                </a:lnTo>
                <a:lnTo>
                  <a:pt x="0" y="781235"/>
                </a:lnTo>
              </a:path>
            </a:pathLst>
          </a:cu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28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4095477" cy="348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827585" y="3356993"/>
            <a:ext cx="720079" cy="936103"/>
          </a:xfrm>
          <a:custGeom>
            <a:avLst/>
            <a:gdLst>
              <a:gd name="connsiteX0" fmla="*/ 0 w 1038687"/>
              <a:gd name="connsiteY0" fmla="*/ 0 h 1464815"/>
              <a:gd name="connsiteX1" fmla="*/ 603681 w 1038687"/>
              <a:gd name="connsiteY1" fmla="*/ 807868 h 1464815"/>
              <a:gd name="connsiteX2" fmla="*/ 1038687 w 1038687"/>
              <a:gd name="connsiteY2" fmla="*/ 1464815 h 1464815"/>
            </a:gdLst>
            <a:ahLst/>
            <a:cxnLst>
              <a:cxn ang="0">
                <a:pos x="connsiteX0" y="connsiteY0"/>
              </a:cxn>
              <a:cxn ang="0">
                <a:pos x="connsiteX1" y="connsiteY1"/>
              </a:cxn>
              <a:cxn ang="0">
                <a:pos x="connsiteX2" y="connsiteY2"/>
              </a:cxn>
            </a:cxnLst>
            <a:rect l="l" t="t" r="r" b="b"/>
            <a:pathLst>
              <a:path w="1038687" h="1464815">
                <a:moveTo>
                  <a:pt x="0" y="0"/>
                </a:moveTo>
                <a:cubicBezTo>
                  <a:pt x="215283" y="281866"/>
                  <a:pt x="430566" y="563732"/>
                  <a:pt x="603681" y="807868"/>
                </a:cubicBezTo>
                <a:cubicBezTo>
                  <a:pt x="776796" y="1052004"/>
                  <a:pt x="907741" y="1258409"/>
                  <a:pt x="1038687" y="1464815"/>
                </a:cubicBezTo>
              </a:path>
            </a:pathLst>
          </a:custGeom>
          <a:noFill/>
          <a:ln>
            <a:solidFill>
              <a:srgbClr val="0000CC"/>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427984" y="4290661"/>
            <a:ext cx="4608512" cy="1977464"/>
          </a:xfrm>
          <a:prstGeom prst="rect">
            <a:avLst/>
          </a:prstGeom>
          <a:noFill/>
        </p:spPr>
        <p:txBody>
          <a:bodyPr wrap="square" rtlCol="0">
            <a:spAutoFit/>
          </a:bodyPr>
          <a:lstStyle/>
          <a:p>
            <a:r>
              <a:rPr lang="en-GB" sz="1600" dirty="0">
                <a:effectLst>
                  <a:outerShdw blurRad="38100" dist="38100" dir="2700000" algn="tl">
                    <a:srgbClr val="000000">
                      <a:alpha val="43137"/>
                    </a:srgbClr>
                  </a:outerShdw>
                </a:effectLst>
                <a:latin typeface="Cambria" panose="02040503050406030204" pitchFamily="18" charset="0"/>
              </a:rPr>
              <a:t>Temperature fluctuation of the Iceland mantle plume through time. Spice, H.E., </a:t>
            </a:r>
            <a:r>
              <a:rPr lang="en-GB" sz="1600" dirty="0" err="1">
                <a:effectLst>
                  <a:outerShdw blurRad="38100" dist="38100" dir="2700000" algn="tl">
                    <a:srgbClr val="000000">
                      <a:alpha val="43137"/>
                    </a:srgbClr>
                  </a:outerShdw>
                </a:effectLst>
                <a:latin typeface="Cambria" panose="02040503050406030204" pitchFamily="18" charset="0"/>
              </a:rPr>
              <a:t>Fitton</a:t>
            </a:r>
            <a:r>
              <a:rPr lang="en-GB" sz="1600" dirty="0">
                <a:effectLst>
                  <a:outerShdw blurRad="38100" dist="38100" dir="2700000" algn="tl">
                    <a:srgbClr val="000000">
                      <a:alpha val="43137"/>
                    </a:srgbClr>
                  </a:outerShdw>
                </a:effectLst>
                <a:latin typeface="Cambria" panose="02040503050406030204" pitchFamily="18" charset="0"/>
              </a:rPr>
              <a:t>, J.G. &amp; Kirstein, L.A. G</a:t>
            </a:r>
            <a:r>
              <a:rPr lang="en-GB" sz="1600" baseline="30000" dirty="0">
                <a:effectLst>
                  <a:outerShdw blurRad="38100" dist="38100" dir="2700000" algn="tl">
                    <a:srgbClr val="000000">
                      <a:alpha val="43137"/>
                    </a:srgbClr>
                  </a:outerShdw>
                </a:effectLst>
                <a:latin typeface="Cambria" panose="02040503050406030204" pitchFamily="18" charset="0"/>
              </a:rPr>
              <a:t>3</a:t>
            </a:r>
            <a:r>
              <a:rPr lang="en-GB" sz="1600" dirty="0">
                <a:effectLst>
                  <a:outerShdw blurRad="38100" dist="38100" dir="2700000" algn="tl">
                    <a:srgbClr val="000000">
                      <a:alpha val="43137"/>
                    </a:srgbClr>
                  </a:outerShdw>
                </a:effectLst>
                <a:latin typeface="Cambria" panose="02040503050406030204" pitchFamily="18" charset="0"/>
              </a:rPr>
              <a:t> 17, 243-254 (2016)</a:t>
            </a:r>
          </a:p>
          <a:p>
            <a:endParaRPr lang="en-GB" sz="1000" dirty="0">
              <a:effectLst>
                <a:outerShdw blurRad="38100" dist="38100" dir="2700000" algn="tl">
                  <a:srgbClr val="000000">
                    <a:alpha val="43137"/>
                  </a:srgbClr>
                </a:outerShdw>
              </a:effectLst>
              <a:latin typeface="Cambria" panose="02040503050406030204" pitchFamily="18" charset="0"/>
            </a:endParaRPr>
          </a:p>
          <a:p>
            <a:r>
              <a:rPr lang="en-GB" sz="1600" dirty="0">
                <a:effectLst>
                  <a:outerShdw blurRad="38100" dist="38100" dir="2700000" algn="tl">
                    <a:srgbClr val="000000">
                      <a:alpha val="43137"/>
                    </a:srgbClr>
                  </a:outerShdw>
                </a:effectLst>
                <a:latin typeface="Cambria" panose="02040503050406030204" pitchFamily="18" charset="0"/>
              </a:rPr>
              <a:t>The temperature of the Icelandic mantle from olivine-spinel </a:t>
            </a:r>
            <a:r>
              <a:rPr lang="en-GB" sz="1600" dirty="0" err="1">
                <a:effectLst>
                  <a:outerShdw blurRad="38100" dist="38100" dir="2700000" algn="tl">
                    <a:srgbClr val="000000">
                      <a:alpha val="43137"/>
                    </a:srgbClr>
                  </a:outerShdw>
                </a:effectLst>
                <a:latin typeface="Cambria" panose="02040503050406030204" pitchFamily="18" charset="0"/>
              </a:rPr>
              <a:t>aluminum</a:t>
            </a:r>
            <a:r>
              <a:rPr lang="en-GB" sz="1600" dirty="0">
                <a:effectLst>
                  <a:outerShdw blurRad="38100" dist="38100" dir="2700000" algn="tl">
                    <a:srgbClr val="000000">
                      <a:alpha val="43137"/>
                    </a:srgbClr>
                  </a:outerShdw>
                </a:effectLst>
                <a:latin typeface="Cambria" panose="02040503050406030204" pitchFamily="18" charset="0"/>
              </a:rPr>
              <a:t> exchange thermometry</a:t>
            </a:r>
          </a:p>
          <a:p>
            <a:r>
              <a:rPr lang="en-GB" sz="1600" dirty="0">
                <a:effectLst>
                  <a:outerShdw blurRad="38100" dist="38100" dir="2700000" algn="tl">
                    <a:srgbClr val="000000">
                      <a:alpha val="43137"/>
                    </a:srgbClr>
                  </a:outerShdw>
                </a:effectLst>
                <a:latin typeface="Cambria" panose="02040503050406030204" pitchFamily="18" charset="0"/>
              </a:rPr>
              <a:t>S. Matthews, O. </a:t>
            </a:r>
            <a:r>
              <a:rPr lang="en-GB" sz="1600" dirty="0" err="1">
                <a:effectLst>
                  <a:outerShdw blurRad="38100" dist="38100" dir="2700000" algn="tl">
                    <a:srgbClr val="000000">
                      <a:alpha val="43137"/>
                    </a:srgbClr>
                  </a:outerShdw>
                </a:effectLst>
                <a:latin typeface="Cambria" panose="02040503050406030204" pitchFamily="18" charset="0"/>
              </a:rPr>
              <a:t>Shorttle</a:t>
            </a:r>
            <a:r>
              <a:rPr lang="en-GB" sz="1600" dirty="0">
                <a:effectLst>
                  <a:outerShdw blurRad="38100" dist="38100" dir="2700000" algn="tl">
                    <a:srgbClr val="000000">
                      <a:alpha val="43137"/>
                    </a:srgbClr>
                  </a:outerShdw>
                </a:effectLst>
                <a:latin typeface="Cambria" panose="02040503050406030204" pitchFamily="18" charset="0"/>
              </a:rPr>
              <a:t> and J. </a:t>
            </a:r>
            <a:r>
              <a:rPr lang="en-GB" sz="1600" dirty="0" err="1">
                <a:effectLst>
                  <a:outerShdw blurRad="38100" dist="38100" dir="2700000" algn="tl">
                    <a:srgbClr val="000000">
                      <a:alpha val="43137"/>
                    </a:srgbClr>
                  </a:outerShdw>
                </a:effectLst>
                <a:latin typeface="Cambria" panose="02040503050406030204" pitchFamily="18" charset="0"/>
              </a:rPr>
              <a:t>Maclennan</a:t>
            </a:r>
            <a:endParaRPr lang="en-GB" sz="1600" dirty="0">
              <a:effectLst>
                <a:outerShdw blurRad="38100" dist="38100" dir="2700000" algn="tl">
                  <a:srgbClr val="000000">
                    <a:alpha val="43137"/>
                  </a:srgbClr>
                </a:outerShdw>
              </a:effectLst>
              <a:latin typeface="Cambria" panose="02040503050406030204" pitchFamily="18" charset="0"/>
            </a:endParaRPr>
          </a:p>
          <a:p>
            <a:r>
              <a:rPr lang="en-GB" sz="1600" dirty="0">
                <a:effectLst>
                  <a:outerShdw blurRad="38100" dist="38100" dir="2700000" algn="tl">
                    <a:srgbClr val="000000">
                      <a:alpha val="43137"/>
                    </a:srgbClr>
                  </a:outerShdw>
                </a:effectLst>
                <a:latin typeface="Cambria" panose="02040503050406030204" pitchFamily="18" charset="0"/>
              </a:rPr>
              <a:t>G</a:t>
            </a:r>
            <a:r>
              <a:rPr lang="en-GB" sz="1600" baseline="30000" dirty="0">
                <a:effectLst>
                  <a:outerShdw blurRad="38100" dist="38100" dir="2700000" algn="tl">
                    <a:srgbClr val="000000">
                      <a:alpha val="43137"/>
                    </a:srgbClr>
                  </a:outerShdw>
                </a:effectLst>
                <a:latin typeface="Cambria" panose="02040503050406030204" pitchFamily="18" charset="0"/>
              </a:rPr>
              <a:t>3 </a:t>
            </a:r>
            <a:r>
              <a:rPr lang="en-GB" sz="1600" dirty="0">
                <a:effectLst>
                  <a:outerShdw blurRad="38100" dist="38100" dir="2700000" algn="tl">
                    <a:srgbClr val="000000">
                      <a:alpha val="43137"/>
                    </a:srgbClr>
                  </a:outerShdw>
                </a:effectLst>
                <a:latin typeface="Cambria" panose="02040503050406030204" pitchFamily="18" charset="0"/>
              </a:rPr>
              <a:t>17</a:t>
            </a:r>
            <a:r>
              <a:rPr lang="en-GB" sz="1600" baseline="30000" dirty="0">
                <a:effectLst>
                  <a:outerShdw blurRad="38100" dist="38100" dir="2700000" algn="tl">
                    <a:srgbClr val="000000">
                      <a:alpha val="43137"/>
                    </a:srgbClr>
                  </a:outerShdw>
                </a:effectLst>
                <a:latin typeface="Cambria" panose="02040503050406030204" pitchFamily="18" charset="0"/>
              </a:rPr>
              <a:t> </a:t>
            </a:r>
            <a:r>
              <a:rPr lang="en-GB" sz="1600" dirty="0">
                <a:effectLst>
                  <a:outerShdw blurRad="38100" dist="38100" dir="2700000" algn="tl">
                    <a:srgbClr val="000000">
                      <a:alpha val="43137"/>
                    </a:srgbClr>
                  </a:outerShdw>
                </a:effectLst>
                <a:latin typeface="Cambria" panose="02040503050406030204" pitchFamily="18" charset="0"/>
              </a:rPr>
              <a:t>(2016)</a:t>
            </a:r>
          </a:p>
        </p:txBody>
      </p:sp>
      <p:sp>
        <p:nvSpPr>
          <p:cNvPr id="8" name="TextBox 7"/>
          <p:cNvSpPr txBox="1"/>
          <p:nvPr/>
        </p:nvSpPr>
        <p:spPr>
          <a:xfrm>
            <a:off x="395536" y="1340768"/>
            <a:ext cx="3600400" cy="923330"/>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Olivine-spinel Al thermometry</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No reference to whole-rock data</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No model olivine addition</a:t>
            </a:r>
          </a:p>
        </p:txBody>
      </p:sp>
      <p:cxnSp>
        <p:nvCxnSpPr>
          <p:cNvPr id="7" name="Straight Connector 6"/>
          <p:cNvCxnSpPr/>
          <p:nvPr/>
        </p:nvCxnSpPr>
        <p:spPr>
          <a:xfrm>
            <a:off x="2411760" y="3356992"/>
            <a:ext cx="1152128" cy="27363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006346" y="3356992"/>
            <a:ext cx="1269510" cy="1872208"/>
          </a:xfrm>
          <a:custGeom>
            <a:avLst/>
            <a:gdLst>
              <a:gd name="connsiteX0" fmla="*/ 0 w 1038687"/>
              <a:gd name="connsiteY0" fmla="*/ 0 h 1464815"/>
              <a:gd name="connsiteX1" fmla="*/ 603681 w 1038687"/>
              <a:gd name="connsiteY1" fmla="*/ 807868 h 1464815"/>
              <a:gd name="connsiteX2" fmla="*/ 1038687 w 1038687"/>
              <a:gd name="connsiteY2" fmla="*/ 1464815 h 1464815"/>
            </a:gdLst>
            <a:ahLst/>
            <a:cxnLst>
              <a:cxn ang="0">
                <a:pos x="connsiteX0" y="connsiteY0"/>
              </a:cxn>
              <a:cxn ang="0">
                <a:pos x="connsiteX1" y="connsiteY1"/>
              </a:cxn>
              <a:cxn ang="0">
                <a:pos x="connsiteX2" y="connsiteY2"/>
              </a:cxn>
            </a:cxnLst>
            <a:rect l="l" t="t" r="r" b="b"/>
            <a:pathLst>
              <a:path w="1038687" h="1464815">
                <a:moveTo>
                  <a:pt x="0" y="0"/>
                </a:moveTo>
                <a:cubicBezTo>
                  <a:pt x="215283" y="281866"/>
                  <a:pt x="430566" y="563732"/>
                  <a:pt x="603681" y="807868"/>
                </a:cubicBezTo>
                <a:cubicBezTo>
                  <a:pt x="776796" y="1052004"/>
                  <a:pt x="907741" y="1258409"/>
                  <a:pt x="1038687" y="1464815"/>
                </a:cubicBezTo>
              </a:path>
            </a:pathLst>
          </a:custGeom>
          <a:noFill/>
          <a:ln>
            <a:solidFill>
              <a:srgbClr val="7030A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9" name="Picture 8"/>
          <p:cNvPicPr>
            <a:picLocks noChangeAspect="1"/>
          </p:cNvPicPr>
          <p:nvPr/>
        </p:nvPicPr>
        <p:blipFill>
          <a:blip r:embed="rId3"/>
          <a:stretch>
            <a:fillRect/>
          </a:stretch>
        </p:blipFill>
        <p:spPr>
          <a:xfrm>
            <a:off x="4524741" y="127006"/>
            <a:ext cx="4068809" cy="4194671"/>
          </a:xfrm>
          <a:prstGeom prst="rect">
            <a:avLst/>
          </a:prstGeom>
        </p:spPr>
      </p:pic>
    </p:spTree>
    <p:extLst>
      <p:ext uri="{BB962C8B-B14F-4D97-AF65-F5344CB8AC3E}">
        <p14:creationId xmlns:p14="http://schemas.microsoft.com/office/powerpoint/2010/main" val="308237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000"/>
                                        <p:tgtEl>
                                          <p:spTgt spid="5"/>
                                        </p:tgtEl>
                                      </p:cBhvr>
                                    </p:animEffect>
                                  </p:childTnLst>
                                </p:cTn>
                              </p:par>
                            </p:childTnLst>
                          </p:cTn>
                        </p:par>
                        <p:par>
                          <p:cTn id="16" fill="hold">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ou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894" y="1556792"/>
            <a:ext cx="5054600"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GB" sz="3200" dirty="0"/>
              <a:t>Mean Al-in-olivine temperature WG</a:t>
            </a:r>
          </a:p>
        </p:txBody>
      </p:sp>
      <p:sp>
        <p:nvSpPr>
          <p:cNvPr id="3" name="Content Placeholder 2"/>
          <p:cNvSpPr>
            <a:spLocks noGrp="1"/>
          </p:cNvSpPr>
          <p:nvPr>
            <p:ph sz="half" idx="1"/>
          </p:nvPr>
        </p:nvSpPr>
        <p:spPr>
          <a:xfrm>
            <a:off x="346536" y="2501767"/>
            <a:ext cx="3581357" cy="2408274"/>
          </a:xfrm>
        </p:spPr>
        <p:txBody>
          <a:bodyPr>
            <a:normAutofit/>
          </a:bodyPr>
          <a:lstStyle/>
          <a:p>
            <a:pPr marL="180975" indent="-180975"/>
            <a:r>
              <a:rPr lang="en-GB" sz="2400" dirty="0"/>
              <a:t>Red lines – expected fractionation trends for crystallization from primary peridotite-derived magma</a:t>
            </a:r>
          </a:p>
        </p:txBody>
      </p:sp>
      <p:sp>
        <p:nvSpPr>
          <p:cNvPr id="12" name="Oval 11"/>
          <p:cNvSpPr/>
          <p:nvPr/>
        </p:nvSpPr>
        <p:spPr>
          <a:xfrm>
            <a:off x="5039827" y="2203880"/>
            <a:ext cx="144000" cy="144000"/>
          </a:xfrm>
          <a:prstGeom prst="ellipse">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13" name="Oval 12"/>
          <p:cNvSpPr/>
          <p:nvPr/>
        </p:nvSpPr>
        <p:spPr>
          <a:xfrm>
            <a:off x="5039827" y="2429766"/>
            <a:ext cx="144000" cy="144000"/>
          </a:xfrm>
          <a:prstGeom prst="ellipse">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14" name="TextBox 13"/>
          <p:cNvSpPr txBox="1"/>
          <p:nvPr/>
        </p:nvSpPr>
        <p:spPr>
          <a:xfrm>
            <a:off x="5152030" y="1844824"/>
            <a:ext cx="1656184" cy="830997"/>
          </a:xfrm>
          <a:prstGeom prst="rect">
            <a:avLst/>
          </a:prstGeom>
          <a:noFill/>
        </p:spPr>
        <p:txBody>
          <a:bodyPr wrap="square" rtlCol="0">
            <a:spAutoFit/>
          </a:bodyPr>
          <a:lstStyle/>
          <a:p>
            <a:r>
              <a:rPr lang="en-GB" sz="1600" dirty="0">
                <a:effectLst>
                  <a:outerShdw blurRad="38100" dist="38100" dir="2700000" algn="tl">
                    <a:srgbClr val="000000">
                      <a:alpha val="43137"/>
                    </a:srgbClr>
                  </a:outerShdw>
                </a:effectLst>
                <a:latin typeface="Cambria" panose="02040503050406030204" pitchFamily="18" charset="0"/>
              </a:rPr>
              <a:t>Iceland (</a:t>
            </a:r>
            <a:r>
              <a:rPr lang="en-GB" sz="1600" dirty="0" err="1">
                <a:effectLst>
                  <a:outerShdw blurRad="38100" dist="38100" dir="2700000" algn="tl">
                    <a:srgbClr val="000000">
                      <a:alpha val="43137"/>
                    </a:srgbClr>
                  </a:outerShdw>
                </a:effectLst>
                <a:latin typeface="Cambria" panose="02040503050406030204" pitchFamily="18" charset="0"/>
              </a:rPr>
              <a:t>Liq</a:t>
            </a:r>
            <a:r>
              <a:rPr lang="en-GB" sz="1600" dirty="0">
                <a:effectLst>
                  <a:outerShdw blurRad="38100" dist="38100" dir="2700000" algn="tl">
                    <a:srgbClr val="000000">
                      <a:alpha val="43137"/>
                    </a:srgbClr>
                  </a:outerShdw>
                </a:effectLst>
                <a:latin typeface="Cambria" panose="02040503050406030204" pitchFamily="18" charset="0"/>
              </a:rPr>
              <a:t>)</a:t>
            </a:r>
          </a:p>
          <a:p>
            <a:r>
              <a:rPr lang="en-GB" sz="1600" dirty="0">
                <a:effectLst>
                  <a:outerShdw blurRad="38100" dist="38100" dir="2700000" algn="tl">
                    <a:srgbClr val="000000">
                      <a:alpha val="43137"/>
                    </a:srgbClr>
                  </a:outerShdw>
                </a:effectLst>
                <a:latin typeface="Cambria" panose="02040503050406030204" pitchFamily="18" charset="0"/>
              </a:rPr>
              <a:t>Iceland(Al)</a:t>
            </a:r>
          </a:p>
          <a:p>
            <a:r>
              <a:rPr lang="en-GB" sz="1600" dirty="0">
                <a:effectLst>
                  <a:outerShdw blurRad="38100" dist="38100" dir="2700000" algn="tl">
                    <a:srgbClr val="000000">
                      <a:alpha val="43137"/>
                    </a:srgbClr>
                  </a:outerShdw>
                </a:effectLst>
                <a:latin typeface="Cambria" panose="02040503050406030204" pitchFamily="18" charset="0"/>
              </a:rPr>
              <a:t>WG (Al)</a:t>
            </a:r>
          </a:p>
        </p:txBody>
      </p:sp>
      <p:sp>
        <p:nvSpPr>
          <p:cNvPr id="10" name="TextBox 9"/>
          <p:cNvSpPr txBox="1"/>
          <p:nvPr/>
        </p:nvSpPr>
        <p:spPr>
          <a:xfrm>
            <a:off x="6890566" y="4494968"/>
            <a:ext cx="1718740" cy="461665"/>
          </a:xfrm>
          <a:prstGeom prst="rect">
            <a:avLst/>
          </a:prstGeom>
          <a:noFill/>
        </p:spPr>
        <p:txBody>
          <a:bodyPr wrap="none" rtlCol="0">
            <a:spAutoFit/>
          </a:bodyPr>
          <a:lstStyle/>
          <a:p>
            <a:r>
              <a:rPr lang="en-GB" sz="2400" dirty="0">
                <a:effectLst>
                  <a:outerShdw blurRad="38100" dist="38100" dir="2700000" algn="tl">
                    <a:srgbClr val="000000">
                      <a:alpha val="43137"/>
                    </a:srgbClr>
                  </a:outerShdw>
                </a:effectLst>
                <a:latin typeface="Cambria" panose="02040503050406030204" pitchFamily="18" charset="0"/>
              </a:rPr>
              <a:t>T</a:t>
            </a:r>
            <a:r>
              <a:rPr lang="en-GB" sz="2400" baseline="-25000" dirty="0">
                <a:effectLst>
                  <a:outerShdw blurRad="38100" dist="38100" dir="2700000" algn="tl">
                    <a:srgbClr val="000000">
                      <a:alpha val="43137"/>
                    </a:srgbClr>
                  </a:outerShdw>
                </a:effectLst>
                <a:latin typeface="Cambria" panose="02040503050406030204" pitchFamily="18" charset="0"/>
              </a:rPr>
              <a:t>P</a:t>
            </a:r>
            <a:r>
              <a:rPr lang="en-GB" sz="2400" dirty="0">
                <a:effectLst>
                  <a:outerShdw blurRad="38100" dist="38100" dir="2700000" algn="tl">
                    <a:srgbClr val="000000">
                      <a:alpha val="43137"/>
                    </a:srgbClr>
                  </a:outerShdw>
                </a:effectLst>
                <a:latin typeface="Cambria" panose="02040503050406030204" pitchFamily="18" charset="0"/>
              </a:rPr>
              <a:t>~1450</a:t>
            </a:r>
            <a:r>
              <a:rPr lang="en-GB" sz="2400" dirty="0">
                <a:effectLst>
                  <a:outerShdw blurRad="38100" dist="38100" dir="2700000" algn="tl">
                    <a:srgbClr val="000000">
                      <a:alpha val="43137"/>
                    </a:srgbClr>
                  </a:outerShdw>
                </a:effectLst>
                <a:latin typeface="Cambria" panose="02040503050406030204" pitchFamily="18" charset="0"/>
                <a:cs typeface="Calibri"/>
              </a:rPr>
              <a:t>°</a:t>
            </a:r>
            <a:r>
              <a:rPr lang="en-GB" sz="2400" dirty="0">
                <a:effectLst>
                  <a:outerShdw blurRad="38100" dist="38100" dir="2700000" algn="tl">
                    <a:srgbClr val="000000">
                      <a:alpha val="43137"/>
                    </a:srgbClr>
                  </a:outerShdw>
                </a:effectLst>
                <a:latin typeface="Cambria" panose="02040503050406030204" pitchFamily="18" charset="0"/>
              </a:rPr>
              <a:t>C</a:t>
            </a:r>
          </a:p>
        </p:txBody>
      </p:sp>
      <p:sp>
        <p:nvSpPr>
          <p:cNvPr id="16" name="Oval 15"/>
          <p:cNvSpPr/>
          <p:nvPr/>
        </p:nvSpPr>
        <p:spPr>
          <a:xfrm>
            <a:off x="5043526" y="1953344"/>
            <a:ext cx="144000" cy="144000"/>
          </a:xfrm>
          <a:prstGeom prst="ellipse">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Tree>
    <p:extLst>
      <p:ext uri="{BB962C8B-B14F-4D97-AF65-F5344CB8AC3E}">
        <p14:creationId xmlns:p14="http://schemas.microsoft.com/office/powerpoint/2010/main" val="73431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0"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GB" sz="2400" dirty="0">
                <a:solidFill>
                  <a:schemeClr val="bg1"/>
                </a:solidFill>
              </a:rPr>
              <a:t>Melting column effect</a:t>
            </a:r>
          </a:p>
          <a:p>
            <a:r>
              <a:rPr lang="en-GB" sz="2400" dirty="0">
                <a:solidFill>
                  <a:schemeClr val="bg1"/>
                </a:solidFill>
              </a:rPr>
              <a:t>Deepest melts at highest temperature</a:t>
            </a:r>
          </a:p>
          <a:p>
            <a:r>
              <a:rPr lang="en-GB" sz="2400" dirty="0">
                <a:solidFill>
                  <a:schemeClr val="bg1"/>
                </a:solidFill>
              </a:rPr>
              <a:t>Shallowest melts lower temperature</a:t>
            </a:r>
          </a:p>
          <a:p>
            <a:r>
              <a:rPr lang="en-GB" sz="2400" dirty="0">
                <a:solidFill>
                  <a:schemeClr val="bg1"/>
                </a:solidFill>
              </a:rPr>
              <a:t>Requires compositional variation related to T</a:t>
            </a:r>
            <a:r>
              <a:rPr lang="en-GB" sz="2400" baseline="-25000" dirty="0">
                <a:solidFill>
                  <a:schemeClr val="bg1"/>
                </a:solidFill>
              </a:rPr>
              <a:t>P</a:t>
            </a:r>
          </a:p>
        </p:txBody>
      </p:sp>
      <p:pic>
        <p:nvPicPr>
          <p:cNvPr id="4" name="Picture 3"/>
          <p:cNvPicPr>
            <a:picLocks noChangeAspect="1"/>
          </p:cNvPicPr>
          <p:nvPr/>
        </p:nvPicPr>
        <p:blipFill>
          <a:blip r:embed="rId2"/>
          <a:stretch>
            <a:fillRect/>
          </a:stretch>
        </p:blipFill>
        <p:spPr>
          <a:xfrm>
            <a:off x="165790" y="274638"/>
            <a:ext cx="4388192" cy="5907501"/>
          </a:xfrm>
          <a:prstGeom prst="rect">
            <a:avLst/>
          </a:prstGeom>
        </p:spPr>
      </p:pic>
      <p:pic>
        <p:nvPicPr>
          <p:cNvPr id="5" name="Picture 4"/>
          <p:cNvPicPr>
            <a:picLocks noChangeAspect="1"/>
          </p:cNvPicPr>
          <p:nvPr/>
        </p:nvPicPr>
        <p:blipFill>
          <a:blip r:embed="rId3"/>
          <a:stretch>
            <a:fillRect/>
          </a:stretch>
        </p:blipFill>
        <p:spPr>
          <a:xfrm>
            <a:off x="4845392" y="288068"/>
            <a:ext cx="4223367" cy="5894071"/>
          </a:xfrm>
          <a:prstGeom prst="rect">
            <a:avLst/>
          </a:prstGeom>
        </p:spPr>
      </p:pic>
    </p:spTree>
    <p:extLst>
      <p:ext uri="{BB962C8B-B14F-4D97-AF65-F5344CB8AC3E}">
        <p14:creationId xmlns:p14="http://schemas.microsoft.com/office/powerpoint/2010/main" val="364249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a:t>Pyroxenite melting</a:t>
            </a:r>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3711964" y="1600199"/>
            <a:ext cx="5123690" cy="4290237"/>
          </a:xfrm>
          <a:prstGeom prst="rect">
            <a:avLst/>
          </a:prstGeom>
        </p:spPr>
      </p:pic>
      <p:pic>
        <p:nvPicPr>
          <p:cNvPr id="6" name="Picture 5"/>
          <p:cNvPicPr>
            <a:picLocks noChangeAspect="1"/>
          </p:cNvPicPr>
          <p:nvPr/>
        </p:nvPicPr>
        <p:blipFill>
          <a:blip r:embed="rId3"/>
          <a:stretch>
            <a:fillRect/>
          </a:stretch>
        </p:blipFill>
        <p:spPr>
          <a:xfrm>
            <a:off x="3711964" y="1600200"/>
            <a:ext cx="5123690" cy="4290237"/>
          </a:xfrm>
          <a:prstGeom prst="rect">
            <a:avLst/>
          </a:prstGeom>
        </p:spPr>
      </p:pic>
      <p:sp>
        <p:nvSpPr>
          <p:cNvPr id="7" name="TextBox 6"/>
          <p:cNvSpPr txBox="1"/>
          <p:nvPr/>
        </p:nvSpPr>
        <p:spPr>
          <a:xfrm rot="2820000">
            <a:off x="5199908" y="4275118"/>
            <a:ext cx="1756122" cy="369332"/>
          </a:xfrm>
          <a:prstGeom prst="rect">
            <a:avLst/>
          </a:prstGeom>
          <a:noFill/>
        </p:spPr>
        <p:txBody>
          <a:bodyPr wrap="none" rtlCol="0">
            <a:spAutoFit/>
          </a:bodyPr>
          <a:lstStyle/>
          <a:p>
            <a:r>
              <a:rPr lang="en-GB" dirty="0">
                <a:solidFill>
                  <a:srgbClr val="FF0000"/>
                </a:solidFill>
                <a:latin typeface="Cambria" panose="02040503050406030204" pitchFamily="18" charset="0"/>
              </a:rPr>
              <a:t>Pyroxenite I260</a:t>
            </a:r>
          </a:p>
        </p:txBody>
      </p:sp>
      <p:sp>
        <p:nvSpPr>
          <p:cNvPr id="8" name="TextBox 7"/>
          <p:cNvSpPr txBox="1"/>
          <p:nvPr/>
        </p:nvSpPr>
        <p:spPr>
          <a:xfrm>
            <a:off x="4656408" y="1396088"/>
            <a:ext cx="1039131" cy="528350"/>
          </a:xfrm>
          <a:prstGeom prst="rect">
            <a:avLst/>
          </a:prstGeom>
          <a:solidFill>
            <a:schemeClr val="bg1"/>
          </a:solidFill>
        </p:spPr>
        <p:txBody>
          <a:bodyPr wrap="none" rtlCol="0">
            <a:spAutoFit/>
          </a:bodyPr>
          <a:lstStyle/>
          <a:p>
            <a:pPr algn="ctr">
              <a:lnSpc>
                <a:spcPts val="1700"/>
              </a:lnSpc>
            </a:pPr>
            <a:r>
              <a:rPr lang="en-GB" sz="2000" dirty="0">
                <a:solidFill>
                  <a:srgbClr val="7030A0"/>
                </a:solidFill>
                <a:latin typeface="Cambria" panose="02040503050406030204" pitchFamily="18" charset="0"/>
              </a:rPr>
              <a:t>15:85</a:t>
            </a:r>
          </a:p>
          <a:p>
            <a:pPr algn="ctr">
              <a:lnSpc>
                <a:spcPts val="1700"/>
              </a:lnSpc>
            </a:pPr>
            <a:r>
              <a:rPr lang="en-GB" sz="2000" dirty="0">
                <a:solidFill>
                  <a:srgbClr val="7030A0"/>
                </a:solidFill>
                <a:latin typeface="Cambria" panose="02040503050406030204" pitchFamily="18" charset="0"/>
              </a:rPr>
              <a:t>Pyx-</a:t>
            </a:r>
            <a:r>
              <a:rPr lang="en-GB" sz="2000" dirty="0" err="1">
                <a:solidFill>
                  <a:srgbClr val="7030A0"/>
                </a:solidFill>
                <a:latin typeface="Cambria" panose="02040503050406030204" pitchFamily="18" charset="0"/>
              </a:rPr>
              <a:t>Pdt</a:t>
            </a:r>
            <a:endParaRPr lang="en-GB" sz="2000" dirty="0">
              <a:solidFill>
                <a:srgbClr val="7030A0"/>
              </a:solidFill>
              <a:latin typeface="Cambria" panose="02040503050406030204" pitchFamily="18" charset="0"/>
            </a:endParaRPr>
          </a:p>
        </p:txBody>
      </p:sp>
      <p:cxnSp>
        <p:nvCxnSpPr>
          <p:cNvPr id="10" name="Straight Arrow Connector 9"/>
          <p:cNvCxnSpPr>
            <a:cxnSpLocks/>
          </p:cNvCxnSpPr>
          <p:nvPr/>
        </p:nvCxnSpPr>
        <p:spPr>
          <a:xfrm>
            <a:off x="5175974" y="1928285"/>
            <a:ext cx="0" cy="9144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840000">
            <a:off x="4597291" y="2918383"/>
            <a:ext cx="1305165" cy="369332"/>
          </a:xfrm>
          <a:prstGeom prst="rect">
            <a:avLst/>
          </a:prstGeom>
          <a:noFill/>
        </p:spPr>
        <p:txBody>
          <a:bodyPr wrap="none" rtlCol="0">
            <a:spAutoFit/>
          </a:bodyPr>
          <a:lstStyle/>
          <a:p>
            <a:r>
              <a:rPr lang="en-GB" dirty="0">
                <a:solidFill>
                  <a:srgbClr val="0070C0"/>
                </a:solidFill>
                <a:latin typeface="Cambria" panose="02040503050406030204" pitchFamily="18" charset="0"/>
              </a:rPr>
              <a:t>Dry solidus</a:t>
            </a:r>
          </a:p>
        </p:txBody>
      </p:sp>
      <p:sp>
        <p:nvSpPr>
          <p:cNvPr id="13" name="TextBox 12"/>
          <p:cNvSpPr txBox="1"/>
          <p:nvPr/>
        </p:nvSpPr>
        <p:spPr>
          <a:xfrm rot="4680000">
            <a:off x="7544305" y="4899051"/>
            <a:ext cx="920445" cy="369332"/>
          </a:xfrm>
          <a:prstGeom prst="rect">
            <a:avLst/>
          </a:prstGeom>
          <a:noFill/>
        </p:spPr>
        <p:txBody>
          <a:bodyPr wrap="none" rtlCol="0">
            <a:spAutoFit/>
          </a:bodyPr>
          <a:lstStyle/>
          <a:p>
            <a:r>
              <a:rPr lang="en-GB" dirty="0">
                <a:latin typeface="Cambria" panose="02040503050406030204" pitchFamily="18" charset="0"/>
              </a:rPr>
              <a:t>1480</a:t>
            </a:r>
            <a:r>
              <a:rPr lang="en-GB" dirty="0">
                <a:latin typeface="Cambria" panose="02040503050406030204" pitchFamily="18" charset="0"/>
                <a:cs typeface="Times New Roman" panose="02020603050405020304" pitchFamily="18" charset="0"/>
              </a:rPr>
              <a:t>°</a:t>
            </a:r>
            <a:r>
              <a:rPr lang="en-GB" dirty="0">
                <a:latin typeface="Cambria" panose="02040503050406030204" pitchFamily="18" charset="0"/>
              </a:rPr>
              <a:t>C</a:t>
            </a:r>
          </a:p>
        </p:txBody>
      </p:sp>
      <p:sp>
        <p:nvSpPr>
          <p:cNvPr id="16" name="Freeform: Shape 15"/>
          <p:cNvSpPr/>
          <p:nvPr/>
        </p:nvSpPr>
        <p:spPr>
          <a:xfrm>
            <a:off x="6917702" y="3934610"/>
            <a:ext cx="1008000" cy="1728000"/>
          </a:xfrm>
          <a:custGeom>
            <a:avLst/>
            <a:gdLst>
              <a:gd name="connsiteX0" fmla="*/ 0 w 965200"/>
              <a:gd name="connsiteY0" fmla="*/ 0 h 1682750"/>
              <a:gd name="connsiteX1" fmla="*/ 215900 w 965200"/>
              <a:gd name="connsiteY1" fmla="*/ 298450 h 1682750"/>
              <a:gd name="connsiteX2" fmla="*/ 393700 w 965200"/>
              <a:gd name="connsiteY2" fmla="*/ 647700 h 1682750"/>
              <a:gd name="connsiteX3" fmla="*/ 609600 w 965200"/>
              <a:gd name="connsiteY3" fmla="*/ 1111250 h 1682750"/>
              <a:gd name="connsiteX4" fmla="*/ 831850 w 965200"/>
              <a:gd name="connsiteY4" fmla="*/ 1682750 h 1682750"/>
              <a:gd name="connsiteX5" fmla="*/ 965200 w 965200"/>
              <a:gd name="connsiteY5" fmla="*/ 1682750 h 1682750"/>
              <a:gd name="connsiteX6" fmla="*/ 717550 w 965200"/>
              <a:gd name="connsiteY6" fmla="*/ 457200 h 1682750"/>
              <a:gd name="connsiteX7" fmla="*/ 419100 w 965200"/>
              <a:gd name="connsiteY7" fmla="*/ 266700 h 1682750"/>
              <a:gd name="connsiteX8" fmla="*/ 158750 w 965200"/>
              <a:gd name="connsiteY8" fmla="*/ 101600 h 1682750"/>
              <a:gd name="connsiteX9" fmla="*/ 0 w 965200"/>
              <a:gd name="connsiteY9" fmla="*/ 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200" h="1682750">
                <a:moveTo>
                  <a:pt x="0" y="0"/>
                </a:moveTo>
                <a:lnTo>
                  <a:pt x="215900" y="298450"/>
                </a:lnTo>
                <a:lnTo>
                  <a:pt x="393700" y="647700"/>
                </a:lnTo>
                <a:lnTo>
                  <a:pt x="609600" y="1111250"/>
                </a:lnTo>
                <a:lnTo>
                  <a:pt x="831850" y="1682750"/>
                </a:lnTo>
                <a:lnTo>
                  <a:pt x="965200" y="1682750"/>
                </a:lnTo>
                <a:lnTo>
                  <a:pt x="717550" y="457200"/>
                </a:lnTo>
                <a:lnTo>
                  <a:pt x="419100" y="266700"/>
                </a:lnTo>
                <a:lnTo>
                  <a:pt x="158750" y="101600"/>
                </a:lnTo>
                <a:lnTo>
                  <a:pt x="0" y="0"/>
                </a:lnTo>
                <a:close/>
              </a:path>
            </a:pathLst>
          </a:cu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6"/>
          <p:cNvSpPr>
            <a:spLocks noGrp="1"/>
          </p:cNvSpPr>
          <p:nvPr>
            <p:ph sz="half" idx="1"/>
          </p:nvPr>
        </p:nvSpPr>
        <p:spPr>
          <a:xfrm>
            <a:off x="232173" y="2311974"/>
            <a:ext cx="3349487" cy="2866686"/>
          </a:xfrm>
        </p:spPr>
        <p:txBody>
          <a:bodyPr>
            <a:noAutofit/>
          </a:bodyPr>
          <a:lstStyle/>
          <a:p>
            <a:pPr marL="179388" indent="-179388"/>
            <a:r>
              <a:rPr lang="en-GB" sz="2000" dirty="0"/>
              <a:t>Crustal thickness estimates require pyroxenite and peridotite derived melt</a:t>
            </a:r>
          </a:p>
          <a:p>
            <a:pPr marL="179388" indent="-179388"/>
            <a:r>
              <a:rPr lang="en-GB" sz="2000" dirty="0"/>
              <a:t>Pyroxenite melts at lower T than peridotite – enhanced melt production</a:t>
            </a:r>
          </a:p>
          <a:p>
            <a:pPr marL="179388" indent="-179388"/>
            <a:r>
              <a:rPr lang="en-GB" sz="2000" dirty="0"/>
              <a:t>Pyroxenite from recycled oceanic lithosphere</a:t>
            </a:r>
          </a:p>
        </p:txBody>
      </p:sp>
    </p:spTree>
    <p:extLst>
      <p:ext uri="{BB962C8B-B14F-4D97-AF65-F5344CB8AC3E}">
        <p14:creationId xmlns:p14="http://schemas.microsoft.com/office/powerpoint/2010/main" val="333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6" grpId="0" animBg="1"/>
      <p:bldP spid="1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8392" y="1727550"/>
            <a:ext cx="5453454" cy="4083099"/>
          </a:xfrm>
          <a:prstGeom prst="rect">
            <a:avLst/>
          </a:prstGeom>
        </p:spPr>
      </p:pic>
      <p:sp>
        <p:nvSpPr>
          <p:cNvPr id="4" name="Title 3"/>
          <p:cNvSpPr>
            <a:spLocks noGrp="1"/>
          </p:cNvSpPr>
          <p:nvPr>
            <p:ph type="title"/>
          </p:nvPr>
        </p:nvSpPr>
        <p:spPr>
          <a:xfrm>
            <a:off x="556590" y="274638"/>
            <a:ext cx="8229600" cy="1143000"/>
          </a:xfrm>
        </p:spPr>
        <p:txBody>
          <a:bodyPr>
            <a:normAutofit/>
          </a:bodyPr>
          <a:lstStyle/>
          <a:p>
            <a:pPr algn="r"/>
            <a:r>
              <a:rPr lang="en-GB" sz="3200" dirty="0"/>
              <a:t>Olivine chemistry </a:t>
            </a:r>
            <a:r>
              <a:rPr lang="en-GB" sz="3200" dirty="0" err="1"/>
              <a:t>Theistareykir</a:t>
            </a:r>
            <a:endParaRPr lang="en-GB" sz="3200" dirty="0"/>
          </a:p>
        </p:txBody>
      </p:sp>
      <p:sp>
        <p:nvSpPr>
          <p:cNvPr id="7" name="Content Placeholder 6"/>
          <p:cNvSpPr>
            <a:spLocks noGrp="1"/>
          </p:cNvSpPr>
          <p:nvPr>
            <p:ph sz="half" idx="1"/>
          </p:nvPr>
        </p:nvSpPr>
        <p:spPr>
          <a:xfrm>
            <a:off x="206178" y="2896158"/>
            <a:ext cx="3349487" cy="1834115"/>
          </a:xfrm>
        </p:spPr>
        <p:txBody>
          <a:bodyPr>
            <a:noAutofit/>
          </a:bodyPr>
          <a:lstStyle/>
          <a:p>
            <a:pPr marL="179388" indent="-179388"/>
            <a:r>
              <a:rPr lang="en-GB" sz="2000" dirty="0"/>
              <a:t>Olivine chemistry indicator of pyroxenite in source</a:t>
            </a:r>
          </a:p>
          <a:p>
            <a:pPr marL="179388" indent="-179388"/>
            <a:endParaRPr lang="en-GB" sz="2000" dirty="0"/>
          </a:p>
        </p:txBody>
      </p:sp>
      <p:sp>
        <p:nvSpPr>
          <p:cNvPr id="9" name="Oval 8"/>
          <p:cNvSpPr/>
          <p:nvPr/>
        </p:nvSpPr>
        <p:spPr>
          <a:xfrm>
            <a:off x="7868088" y="2626243"/>
            <a:ext cx="216000" cy="216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932425" y="1967025"/>
            <a:ext cx="1980925" cy="646331"/>
          </a:xfrm>
          <a:prstGeom prst="rect">
            <a:avLst/>
          </a:prstGeom>
          <a:noFill/>
        </p:spPr>
        <p:txBody>
          <a:bodyPr wrap="square" rtlCol="0">
            <a:spAutoFit/>
          </a:bodyPr>
          <a:lstStyle/>
          <a:p>
            <a:pPr algn="ctr"/>
            <a:r>
              <a:rPr lang="en-GB" dirty="0">
                <a:solidFill>
                  <a:srgbClr val="FF0000"/>
                </a:solidFill>
                <a:latin typeface="Constantia" panose="02030602050306030303" pitchFamily="18" charset="0"/>
              </a:rPr>
              <a:t>Primary olivine</a:t>
            </a:r>
          </a:p>
          <a:p>
            <a:pPr algn="ctr"/>
            <a:r>
              <a:rPr lang="en-GB" dirty="0">
                <a:solidFill>
                  <a:srgbClr val="FF0000"/>
                </a:solidFill>
                <a:latin typeface="Constantia" panose="02030602050306030303" pitchFamily="18" charset="0"/>
              </a:rPr>
              <a:t>peridotite</a:t>
            </a:r>
          </a:p>
        </p:txBody>
      </p:sp>
      <p:sp>
        <p:nvSpPr>
          <p:cNvPr id="11" name="TextBox 10"/>
          <p:cNvSpPr txBox="1"/>
          <p:nvPr/>
        </p:nvSpPr>
        <p:spPr>
          <a:xfrm rot="-1740000">
            <a:off x="5507419" y="4294887"/>
            <a:ext cx="1980925" cy="369332"/>
          </a:xfrm>
          <a:prstGeom prst="rect">
            <a:avLst/>
          </a:prstGeom>
          <a:noFill/>
        </p:spPr>
        <p:txBody>
          <a:bodyPr wrap="square" rtlCol="0">
            <a:spAutoFit/>
          </a:bodyPr>
          <a:lstStyle/>
          <a:p>
            <a:pPr algn="ctr"/>
            <a:r>
              <a:rPr lang="en-GB" dirty="0">
                <a:latin typeface="Constantia" panose="02030602050306030303" pitchFamily="18" charset="0"/>
              </a:rPr>
              <a:t>crystallization</a:t>
            </a:r>
          </a:p>
        </p:txBody>
      </p:sp>
      <p:sp>
        <p:nvSpPr>
          <p:cNvPr id="12" name="TextBox 11"/>
          <p:cNvSpPr txBox="1"/>
          <p:nvPr/>
        </p:nvSpPr>
        <p:spPr>
          <a:xfrm rot="-1980000">
            <a:off x="4251426" y="3471928"/>
            <a:ext cx="1980925" cy="369332"/>
          </a:xfrm>
          <a:prstGeom prst="rect">
            <a:avLst/>
          </a:prstGeom>
          <a:noFill/>
        </p:spPr>
        <p:txBody>
          <a:bodyPr wrap="square" rtlCol="0">
            <a:spAutoFit/>
          </a:bodyPr>
          <a:lstStyle/>
          <a:p>
            <a:pPr algn="ctr"/>
            <a:r>
              <a:rPr lang="en-GB" dirty="0">
                <a:solidFill>
                  <a:srgbClr val="7030A0"/>
                </a:solidFill>
                <a:latin typeface="Constantia" panose="02030602050306030303" pitchFamily="18" charset="0"/>
              </a:rPr>
              <a:t>mixing</a:t>
            </a:r>
          </a:p>
        </p:txBody>
      </p:sp>
      <p:sp>
        <p:nvSpPr>
          <p:cNvPr id="13" name="Content Placeholder 6"/>
          <p:cNvSpPr>
            <a:spLocks noGrp="1"/>
          </p:cNvSpPr>
          <p:nvPr>
            <p:ph sz="half" idx="1"/>
          </p:nvPr>
        </p:nvSpPr>
        <p:spPr>
          <a:xfrm>
            <a:off x="206178" y="3672420"/>
            <a:ext cx="3349487" cy="877749"/>
          </a:xfrm>
        </p:spPr>
        <p:txBody>
          <a:bodyPr>
            <a:noAutofit/>
          </a:bodyPr>
          <a:lstStyle/>
          <a:p>
            <a:pPr marL="179388" indent="-179388"/>
            <a:r>
              <a:rPr lang="en-GB" sz="2000" dirty="0"/>
              <a:t>Olivine chemistry suggests mixing </a:t>
            </a:r>
          </a:p>
        </p:txBody>
      </p:sp>
      <p:sp>
        <p:nvSpPr>
          <p:cNvPr id="14" name="Oval 13"/>
          <p:cNvSpPr/>
          <p:nvPr/>
        </p:nvSpPr>
        <p:spPr>
          <a:xfrm>
            <a:off x="7497538" y="4626115"/>
            <a:ext cx="144000" cy="144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60000"/>
                  <a:lumOff val="40000"/>
                </a:schemeClr>
              </a:solidFill>
            </a:endParaRPr>
          </a:p>
        </p:txBody>
      </p:sp>
      <p:sp>
        <p:nvSpPr>
          <p:cNvPr id="15" name="Oval 14"/>
          <p:cNvSpPr/>
          <p:nvPr/>
        </p:nvSpPr>
        <p:spPr>
          <a:xfrm>
            <a:off x="7497538" y="4853071"/>
            <a:ext cx="144000" cy="1440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60000"/>
                  <a:lumOff val="40000"/>
                </a:schemeClr>
              </a:solidFill>
            </a:endParaRPr>
          </a:p>
        </p:txBody>
      </p:sp>
      <p:sp>
        <p:nvSpPr>
          <p:cNvPr id="3" name="TextBox 2"/>
          <p:cNvSpPr txBox="1"/>
          <p:nvPr/>
        </p:nvSpPr>
        <p:spPr>
          <a:xfrm>
            <a:off x="7597737" y="4523353"/>
            <a:ext cx="1593356" cy="584775"/>
          </a:xfrm>
          <a:prstGeom prst="rect">
            <a:avLst/>
          </a:prstGeom>
          <a:noFill/>
        </p:spPr>
        <p:txBody>
          <a:bodyPr wrap="square" rtlCol="0">
            <a:spAutoFit/>
          </a:bodyPr>
          <a:lstStyle/>
          <a:p>
            <a:r>
              <a:rPr lang="en-GB" sz="1600" dirty="0" err="1">
                <a:latin typeface="Cambria" panose="02040503050406030204" pitchFamily="18" charset="0"/>
              </a:rPr>
              <a:t>Primitve</a:t>
            </a:r>
            <a:endParaRPr lang="en-GB" sz="1600" dirty="0">
              <a:latin typeface="Cambria" panose="02040503050406030204" pitchFamily="18" charset="0"/>
            </a:endParaRPr>
          </a:p>
          <a:p>
            <a:r>
              <a:rPr lang="en-GB" sz="1600" dirty="0">
                <a:latin typeface="Cambria" panose="02040503050406030204" pitchFamily="18" charset="0"/>
              </a:rPr>
              <a:t>Mixed</a:t>
            </a:r>
          </a:p>
        </p:txBody>
      </p:sp>
    </p:spTree>
    <p:extLst>
      <p:ext uri="{BB962C8B-B14F-4D97-AF65-F5344CB8AC3E}">
        <p14:creationId xmlns:p14="http://schemas.microsoft.com/office/powerpoint/2010/main" val="125373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P spid="10" grpId="0"/>
      <p:bldP spid="11" grpId="0"/>
      <p:bldP spid="12" grpId="0"/>
      <p:bldP spid="13" grpId="0" build="p"/>
      <p:bldP spid="14" grpId="0" animBg="1"/>
      <p:bldP spid="15"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8392" y="1727550"/>
            <a:ext cx="5453454" cy="4083099"/>
          </a:xfrm>
          <a:prstGeom prst="rect">
            <a:avLst/>
          </a:prstGeom>
        </p:spPr>
      </p:pic>
      <p:sp>
        <p:nvSpPr>
          <p:cNvPr id="4" name="Title 3"/>
          <p:cNvSpPr>
            <a:spLocks noGrp="1"/>
          </p:cNvSpPr>
          <p:nvPr>
            <p:ph type="title"/>
          </p:nvPr>
        </p:nvSpPr>
        <p:spPr>
          <a:xfrm>
            <a:off x="556590" y="274638"/>
            <a:ext cx="8229600" cy="1143000"/>
          </a:xfrm>
        </p:spPr>
        <p:txBody>
          <a:bodyPr>
            <a:normAutofit/>
          </a:bodyPr>
          <a:lstStyle/>
          <a:p>
            <a:pPr algn="r"/>
            <a:r>
              <a:rPr lang="en-GB" sz="3200" dirty="0"/>
              <a:t>Olivine chemistry Hawaii (HSDP)</a:t>
            </a:r>
          </a:p>
        </p:txBody>
      </p:sp>
      <p:sp>
        <p:nvSpPr>
          <p:cNvPr id="10" name="TextBox 9"/>
          <p:cNvSpPr txBox="1"/>
          <p:nvPr/>
        </p:nvSpPr>
        <p:spPr>
          <a:xfrm>
            <a:off x="6932425" y="1967025"/>
            <a:ext cx="1980925" cy="646331"/>
          </a:xfrm>
          <a:prstGeom prst="rect">
            <a:avLst/>
          </a:prstGeom>
          <a:noFill/>
        </p:spPr>
        <p:txBody>
          <a:bodyPr wrap="square" rtlCol="0">
            <a:spAutoFit/>
          </a:bodyPr>
          <a:lstStyle/>
          <a:p>
            <a:pPr algn="ctr"/>
            <a:r>
              <a:rPr lang="en-GB" dirty="0">
                <a:solidFill>
                  <a:srgbClr val="FF0000"/>
                </a:solidFill>
                <a:latin typeface="Constantia" panose="02030602050306030303" pitchFamily="18" charset="0"/>
              </a:rPr>
              <a:t>Primary olivine</a:t>
            </a:r>
          </a:p>
          <a:p>
            <a:pPr algn="ctr"/>
            <a:r>
              <a:rPr lang="en-GB" dirty="0">
                <a:solidFill>
                  <a:srgbClr val="FF0000"/>
                </a:solidFill>
                <a:latin typeface="Constantia" panose="02030602050306030303" pitchFamily="18" charset="0"/>
              </a:rPr>
              <a:t>peridotite</a:t>
            </a:r>
          </a:p>
        </p:txBody>
      </p:sp>
      <p:sp>
        <p:nvSpPr>
          <p:cNvPr id="11" name="TextBox 10"/>
          <p:cNvSpPr txBox="1"/>
          <p:nvPr/>
        </p:nvSpPr>
        <p:spPr>
          <a:xfrm rot="-1740000">
            <a:off x="5507419" y="4294887"/>
            <a:ext cx="1980925" cy="369332"/>
          </a:xfrm>
          <a:prstGeom prst="rect">
            <a:avLst/>
          </a:prstGeom>
          <a:noFill/>
        </p:spPr>
        <p:txBody>
          <a:bodyPr wrap="square" rtlCol="0">
            <a:spAutoFit/>
          </a:bodyPr>
          <a:lstStyle/>
          <a:p>
            <a:pPr algn="ctr"/>
            <a:r>
              <a:rPr lang="en-GB" dirty="0">
                <a:latin typeface="Constantia" panose="02030602050306030303" pitchFamily="18" charset="0"/>
              </a:rPr>
              <a:t>crystallization</a:t>
            </a:r>
          </a:p>
        </p:txBody>
      </p:sp>
      <p:sp>
        <p:nvSpPr>
          <p:cNvPr id="12" name="TextBox 11"/>
          <p:cNvSpPr txBox="1"/>
          <p:nvPr/>
        </p:nvSpPr>
        <p:spPr>
          <a:xfrm rot="-1980000">
            <a:off x="4251426" y="3471928"/>
            <a:ext cx="1980925" cy="369332"/>
          </a:xfrm>
          <a:prstGeom prst="rect">
            <a:avLst/>
          </a:prstGeom>
          <a:noFill/>
        </p:spPr>
        <p:txBody>
          <a:bodyPr wrap="square" rtlCol="0">
            <a:spAutoFit/>
          </a:bodyPr>
          <a:lstStyle/>
          <a:p>
            <a:pPr algn="ctr"/>
            <a:r>
              <a:rPr lang="en-GB" dirty="0">
                <a:solidFill>
                  <a:srgbClr val="7030A0"/>
                </a:solidFill>
                <a:latin typeface="Constantia" panose="02030602050306030303" pitchFamily="18" charset="0"/>
              </a:rPr>
              <a:t>mixing</a:t>
            </a:r>
          </a:p>
        </p:txBody>
      </p:sp>
      <p:sp>
        <p:nvSpPr>
          <p:cNvPr id="13" name="Content Placeholder 6"/>
          <p:cNvSpPr>
            <a:spLocks noGrp="1"/>
          </p:cNvSpPr>
          <p:nvPr>
            <p:ph sz="half" idx="1"/>
          </p:nvPr>
        </p:nvSpPr>
        <p:spPr>
          <a:xfrm>
            <a:off x="214471" y="4424481"/>
            <a:ext cx="3349487" cy="943327"/>
          </a:xfrm>
        </p:spPr>
        <p:txBody>
          <a:bodyPr>
            <a:noAutofit/>
          </a:bodyPr>
          <a:lstStyle/>
          <a:p>
            <a:pPr marL="179388" indent="-179388"/>
            <a:r>
              <a:rPr lang="en-GB" sz="2000" b="1" dirty="0">
                <a:solidFill>
                  <a:srgbClr val="0070C0"/>
                </a:solidFill>
              </a:rPr>
              <a:t>No primary evidence of pyroxenite involvement</a:t>
            </a:r>
          </a:p>
        </p:txBody>
      </p:sp>
      <p:pic>
        <p:nvPicPr>
          <p:cNvPr id="14" name="Picture 13"/>
          <p:cNvPicPr>
            <a:picLocks noChangeAspect="1"/>
          </p:cNvPicPr>
          <p:nvPr/>
        </p:nvPicPr>
        <p:blipFill>
          <a:blip r:embed="rId3"/>
          <a:stretch>
            <a:fillRect/>
          </a:stretch>
        </p:blipFill>
        <p:spPr>
          <a:xfrm>
            <a:off x="3535384" y="1727440"/>
            <a:ext cx="5446462" cy="4083099"/>
          </a:xfrm>
          <a:prstGeom prst="rect">
            <a:avLst/>
          </a:prstGeom>
        </p:spPr>
      </p:pic>
      <p:sp>
        <p:nvSpPr>
          <p:cNvPr id="16" name="TextBox 15"/>
          <p:cNvSpPr txBox="1"/>
          <p:nvPr/>
        </p:nvSpPr>
        <p:spPr>
          <a:xfrm>
            <a:off x="6840820" y="1036788"/>
            <a:ext cx="1980925" cy="646331"/>
          </a:xfrm>
          <a:prstGeom prst="rect">
            <a:avLst/>
          </a:prstGeom>
          <a:noFill/>
        </p:spPr>
        <p:txBody>
          <a:bodyPr wrap="square" rtlCol="0">
            <a:spAutoFit/>
          </a:bodyPr>
          <a:lstStyle/>
          <a:p>
            <a:pPr algn="ctr"/>
            <a:r>
              <a:rPr lang="en-GB" b="1" dirty="0">
                <a:solidFill>
                  <a:srgbClr val="0070C0"/>
                </a:solidFill>
                <a:latin typeface="Constantia" panose="02030602050306030303" pitchFamily="18" charset="0"/>
              </a:rPr>
              <a:t>Primary olivine</a:t>
            </a:r>
          </a:p>
          <a:p>
            <a:pPr algn="ctr"/>
            <a:r>
              <a:rPr lang="en-GB" b="1" dirty="0">
                <a:solidFill>
                  <a:srgbClr val="0070C0"/>
                </a:solidFill>
                <a:latin typeface="Constantia" panose="02030602050306030303" pitchFamily="18" charset="0"/>
              </a:rPr>
              <a:t>pyroxenite</a:t>
            </a:r>
          </a:p>
        </p:txBody>
      </p:sp>
      <p:sp>
        <p:nvSpPr>
          <p:cNvPr id="17" name="Freeform: Shape 16"/>
          <p:cNvSpPr/>
          <p:nvPr/>
        </p:nvSpPr>
        <p:spPr>
          <a:xfrm>
            <a:off x="4585807" y="2042907"/>
            <a:ext cx="3338624" cy="1446028"/>
          </a:xfrm>
          <a:custGeom>
            <a:avLst/>
            <a:gdLst>
              <a:gd name="connsiteX0" fmla="*/ 3338624 w 3338624"/>
              <a:gd name="connsiteY0" fmla="*/ 0 h 1446028"/>
              <a:gd name="connsiteX1" fmla="*/ 2296633 w 3338624"/>
              <a:gd name="connsiteY1" fmla="*/ 223284 h 1446028"/>
              <a:gd name="connsiteX2" fmla="*/ 978196 w 3338624"/>
              <a:gd name="connsiteY2" fmla="*/ 839972 h 1446028"/>
              <a:gd name="connsiteX3" fmla="*/ 0 w 3338624"/>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3338624" h="1446028">
                <a:moveTo>
                  <a:pt x="3338624" y="0"/>
                </a:moveTo>
                <a:cubicBezTo>
                  <a:pt x="3014331" y="41644"/>
                  <a:pt x="2690038" y="83289"/>
                  <a:pt x="2296633" y="223284"/>
                </a:cubicBezTo>
                <a:cubicBezTo>
                  <a:pt x="1903228" y="363279"/>
                  <a:pt x="1360968" y="636181"/>
                  <a:pt x="978196" y="839972"/>
                </a:cubicBezTo>
                <a:cubicBezTo>
                  <a:pt x="595424" y="1043763"/>
                  <a:pt x="297712" y="1244895"/>
                  <a:pt x="0" y="1446028"/>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868088" y="2626243"/>
            <a:ext cx="216000" cy="216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831283" y="1912367"/>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6"/>
          <p:cNvSpPr>
            <a:spLocks noGrp="1"/>
          </p:cNvSpPr>
          <p:nvPr>
            <p:ph sz="half" idx="1"/>
          </p:nvPr>
        </p:nvSpPr>
        <p:spPr>
          <a:xfrm>
            <a:off x="216291" y="3687516"/>
            <a:ext cx="3349487" cy="877749"/>
          </a:xfrm>
        </p:spPr>
        <p:txBody>
          <a:bodyPr>
            <a:noAutofit/>
          </a:bodyPr>
          <a:lstStyle/>
          <a:p>
            <a:pPr marL="179388" indent="-179388"/>
            <a:r>
              <a:rPr lang="en-GB" sz="2000" dirty="0"/>
              <a:t>Olivine chemistry suggests mixing </a:t>
            </a:r>
          </a:p>
        </p:txBody>
      </p:sp>
      <p:sp>
        <p:nvSpPr>
          <p:cNvPr id="18" name="Content Placeholder 6"/>
          <p:cNvSpPr>
            <a:spLocks noGrp="1"/>
          </p:cNvSpPr>
          <p:nvPr>
            <p:ph sz="half" idx="1"/>
          </p:nvPr>
        </p:nvSpPr>
        <p:spPr>
          <a:xfrm>
            <a:off x="206178" y="2896159"/>
            <a:ext cx="3349487" cy="941696"/>
          </a:xfrm>
        </p:spPr>
        <p:txBody>
          <a:bodyPr>
            <a:noAutofit/>
          </a:bodyPr>
          <a:lstStyle/>
          <a:p>
            <a:pPr marL="179388" indent="-179388"/>
            <a:r>
              <a:rPr lang="en-GB" sz="2000" dirty="0"/>
              <a:t>Olivine chemistry indicator of pyroxenite in source</a:t>
            </a:r>
          </a:p>
          <a:p>
            <a:pPr marL="179388" indent="-179388"/>
            <a:endParaRPr lang="en-GB" sz="2000" dirty="0"/>
          </a:p>
        </p:txBody>
      </p:sp>
    </p:spTree>
    <p:extLst>
      <p:ext uri="{BB962C8B-B14F-4D97-AF65-F5344CB8AC3E}">
        <p14:creationId xmlns:p14="http://schemas.microsoft.com/office/powerpoint/2010/main" val="37965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600" dirty="0"/>
              <a:t>Pyroxenite &amp; peridotite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30008" y="1662186"/>
            <a:ext cx="5445246" cy="3813581"/>
          </a:xfrm>
        </p:spPr>
      </p:pic>
      <p:sp>
        <p:nvSpPr>
          <p:cNvPr id="7" name="Content Placeholder 6"/>
          <p:cNvSpPr>
            <a:spLocks noGrp="1"/>
          </p:cNvSpPr>
          <p:nvPr>
            <p:ph sz="half" idx="2"/>
          </p:nvPr>
        </p:nvSpPr>
        <p:spPr>
          <a:xfrm>
            <a:off x="276448" y="1811033"/>
            <a:ext cx="3253560" cy="3664733"/>
          </a:xfrm>
        </p:spPr>
        <p:txBody>
          <a:bodyPr>
            <a:noAutofit/>
          </a:bodyPr>
          <a:lstStyle/>
          <a:p>
            <a:pPr marL="180975" indent="-180975"/>
            <a:r>
              <a:rPr lang="en-GB" sz="2000" dirty="0"/>
              <a:t>Fe/</a:t>
            </a:r>
            <a:r>
              <a:rPr lang="en-GB" sz="2000" dirty="0" err="1"/>
              <a:t>Mn</a:t>
            </a:r>
            <a:r>
              <a:rPr lang="en-GB" sz="2000" dirty="0"/>
              <a:t> robust indicator of pyroxenite melting</a:t>
            </a:r>
          </a:p>
          <a:p>
            <a:pPr marL="180975" indent="-180975"/>
            <a:r>
              <a:rPr lang="en-GB" sz="2000" dirty="0" err="1"/>
              <a:t>Theistareykir</a:t>
            </a:r>
            <a:r>
              <a:rPr lang="en-GB" sz="2000" dirty="0"/>
              <a:t> </a:t>
            </a:r>
            <a:r>
              <a:rPr lang="en-GB" sz="2000" dirty="0" err="1"/>
              <a:t>olivines</a:t>
            </a:r>
            <a:r>
              <a:rPr lang="en-GB" sz="2000" dirty="0"/>
              <a:t> have Fe/</a:t>
            </a:r>
            <a:r>
              <a:rPr lang="en-GB" sz="2000" dirty="0" err="1"/>
              <a:t>Mn</a:t>
            </a:r>
            <a:r>
              <a:rPr lang="en-GB" sz="2000" dirty="0"/>
              <a:t> consistent with peridotite source</a:t>
            </a:r>
          </a:p>
          <a:p>
            <a:pPr marL="180975" indent="-180975"/>
            <a:r>
              <a:rPr lang="en-GB" sz="2000" dirty="0"/>
              <a:t>But Icelandic isotopic compositions suggest a recycled source</a:t>
            </a:r>
          </a:p>
          <a:p>
            <a:pPr marL="180975" indent="-180975"/>
            <a:r>
              <a:rPr lang="en-GB" sz="2000" dirty="0"/>
              <a:t>Shallow recycled component rather than deep recycling ?</a:t>
            </a:r>
          </a:p>
        </p:txBody>
      </p:sp>
    </p:spTree>
    <p:extLst>
      <p:ext uri="{BB962C8B-B14F-4D97-AF65-F5344CB8AC3E}">
        <p14:creationId xmlns:p14="http://schemas.microsoft.com/office/powerpoint/2010/main" val="237454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1349" y="546163"/>
            <a:ext cx="5519797" cy="5816460"/>
          </a:xfrm>
          <a:prstGeom prst="rect">
            <a:avLst/>
          </a:prstGeom>
        </p:spPr>
      </p:pic>
    </p:spTree>
    <p:extLst>
      <p:ext uri="{BB962C8B-B14F-4D97-AF65-F5344CB8AC3E}">
        <p14:creationId xmlns:p14="http://schemas.microsoft.com/office/powerpoint/2010/main" val="202052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9459" y="1417638"/>
            <a:ext cx="4900426" cy="4603500"/>
          </a:xfrm>
          <a:prstGeom prst="rect">
            <a:avLst/>
          </a:prstGeom>
        </p:spPr>
      </p:pic>
      <p:sp>
        <p:nvSpPr>
          <p:cNvPr id="3" name="Title 2"/>
          <p:cNvSpPr>
            <a:spLocks noGrp="1"/>
          </p:cNvSpPr>
          <p:nvPr>
            <p:ph type="title"/>
          </p:nvPr>
        </p:nvSpPr>
        <p:spPr/>
        <p:txBody>
          <a:bodyPr>
            <a:normAutofit/>
          </a:bodyPr>
          <a:lstStyle/>
          <a:p>
            <a:pPr algn="r"/>
            <a:r>
              <a:rPr lang="en-GB" sz="3200" dirty="0"/>
              <a:t>217/15-1 (Lagavulin)</a:t>
            </a:r>
          </a:p>
        </p:txBody>
      </p:sp>
      <p:sp>
        <p:nvSpPr>
          <p:cNvPr id="4" name="Content Placeholder 3"/>
          <p:cNvSpPr>
            <a:spLocks noGrp="1"/>
          </p:cNvSpPr>
          <p:nvPr>
            <p:ph sz="half" idx="1"/>
          </p:nvPr>
        </p:nvSpPr>
        <p:spPr>
          <a:xfrm>
            <a:off x="233916" y="1600200"/>
            <a:ext cx="3976577" cy="4525963"/>
          </a:xfrm>
        </p:spPr>
        <p:txBody>
          <a:bodyPr>
            <a:normAutofit/>
          </a:bodyPr>
          <a:lstStyle/>
          <a:p>
            <a:pPr marL="180975" indent="-180975"/>
            <a:r>
              <a:rPr lang="en-GB" sz="2400" dirty="0"/>
              <a:t>2.6 km section of basalts</a:t>
            </a:r>
          </a:p>
          <a:p>
            <a:pPr marL="180975" indent="-180975"/>
            <a:r>
              <a:rPr lang="en-GB" sz="2400" dirty="0"/>
              <a:t>Lower depleted </a:t>
            </a:r>
            <a:r>
              <a:rPr lang="en-GB" sz="2400" dirty="0" err="1"/>
              <a:t>picrites</a:t>
            </a:r>
            <a:r>
              <a:rPr lang="en-GB" sz="2400" dirty="0"/>
              <a:t> (low TiO</a:t>
            </a:r>
            <a:r>
              <a:rPr lang="en-GB" sz="2400" baseline="-25000" dirty="0"/>
              <a:t>2</a:t>
            </a:r>
            <a:r>
              <a:rPr lang="en-GB" sz="2400" dirty="0"/>
              <a:t> MORB)</a:t>
            </a:r>
          </a:p>
          <a:p>
            <a:pPr marL="180975" indent="-180975"/>
            <a:r>
              <a:rPr lang="en-GB" sz="2400" dirty="0"/>
              <a:t>Upper “FIBG” enriched basalts (high TiO</a:t>
            </a:r>
            <a:r>
              <a:rPr lang="en-GB" sz="2400" baseline="-25000" dirty="0"/>
              <a:t>2</a:t>
            </a:r>
            <a:r>
              <a:rPr lang="en-GB" sz="2400" dirty="0"/>
              <a:t>)</a:t>
            </a:r>
          </a:p>
          <a:p>
            <a:pPr marL="180975" indent="-180975"/>
            <a:r>
              <a:rPr lang="en-GB" sz="2400" dirty="0"/>
              <a:t>Major unconformity between the two</a:t>
            </a:r>
          </a:p>
          <a:p>
            <a:pPr marL="180975" indent="-180975"/>
            <a:r>
              <a:rPr lang="en-GB" sz="2400" dirty="0"/>
              <a:t>Basin-wide</a:t>
            </a:r>
          </a:p>
        </p:txBody>
      </p:sp>
    </p:spTree>
    <p:extLst>
      <p:ext uri="{BB962C8B-B14F-4D97-AF65-F5344CB8AC3E}">
        <p14:creationId xmlns:p14="http://schemas.microsoft.com/office/powerpoint/2010/main" val="11539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93939" y="3428954"/>
            <a:ext cx="4329752" cy="2880000"/>
          </a:xfrm>
          <a:prstGeom prst="rect">
            <a:avLst/>
          </a:prstGeom>
        </p:spPr>
      </p:pic>
      <p:pic>
        <p:nvPicPr>
          <p:cNvPr id="8" name="Picture 7"/>
          <p:cNvPicPr>
            <a:picLocks noChangeAspect="1"/>
          </p:cNvPicPr>
          <p:nvPr/>
        </p:nvPicPr>
        <p:blipFill>
          <a:blip r:embed="rId3"/>
          <a:stretch>
            <a:fillRect/>
          </a:stretch>
        </p:blipFill>
        <p:spPr>
          <a:xfrm>
            <a:off x="4593938" y="460716"/>
            <a:ext cx="4320000" cy="2927497"/>
          </a:xfrm>
          <a:prstGeom prst="rect">
            <a:avLst/>
          </a:prstGeom>
        </p:spPr>
      </p:pic>
      <p:sp>
        <p:nvSpPr>
          <p:cNvPr id="10" name="Content Placeholder 9"/>
          <p:cNvSpPr>
            <a:spLocks noGrp="1"/>
          </p:cNvSpPr>
          <p:nvPr>
            <p:ph sz="half" idx="1"/>
          </p:nvPr>
        </p:nvSpPr>
        <p:spPr>
          <a:xfrm>
            <a:off x="3040912" y="1600201"/>
            <a:ext cx="1454888" cy="717698"/>
          </a:xfrm>
        </p:spPr>
        <p:txBody>
          <a:bodyPr/>
          <a:lstStyle/>
          <a:p>
            <a:pPr marL="0" indent="0" algn="r">
              <a:buNone/>
            </a:pPr>
            <a:r>
              <a:rPr lang="en-GB" dirty="0"/>
              <a:t>Upper</a:t>
            </a:r>
          </a:p>
        </p:txBody>
      </p:sp>
      <p:sp>
        <p:nvSpPr>
          <p:cNvPr id="12" name="Content Placeholder 9"/>
          <p:cNvSpPr>
            <a:spLocks noGrp="1"/>
          </p:cNvSpPr>
          <p:nvPr>
            <p:ph sz="half" idx="1"/>
          </p:nvPr>
        </p:nvSpPr>
        <p:spPr>
          <a:xfrm>
            <a:off x="2959396" y="4510105"/>
            <a:ext cx="1454888" cy="717698"/>
          </a:xfrm>
        </p:spPr>
        <p:txBody>
          <a:bodyPr/>
          <a:lstStyle/>
          <a:p>
            <a:pPr marL="0" indent="0" algn="r">
              <a:buNone/>
            </a:pPr>
            <a:r>
              <a:rPr lang="en-GB" dirty="0"/>
              <a:t>Lower</a:t>
            </a:r>
          </a:p>
        </p:txBody>
      </p:sp>
    </p:spTree>
    <p:extLst>
      <p:ext uri="{BB962C8B-B14F-4D97-AF65-F5344CB8AC3E}">
        <p14:creationId xmlns:p14="http://schemas.microsoft.com/office/powerpoint/2010/main" val="272462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8338" y="1600200"/>
            <a:ext cx="3145158" cy="3274827"/>
          </a:xfrm>
        </p:spPr>
        <p:txBody>
          <a:bodyPr>
            <a:normAutofit/>
          </a:bodyPr>
          <a:lstStyle/>
          <a:p>
            <a:pPr marL="180975" indent="-180975"/>
            <a:r>
              <a:rPr lang="en-GB" sz="2400" dirty="0"/>
              <a:t>Repeat relative uplift and subsidence history</a:t>
            </a:r>
          </a:p>
          <a:p>
            <a:pPr marL="180975" indent="-180975"/>
            <a:r>
              <a:rPr lang="en-GB" sz="2400" dirty="0"/>
              <a:t>Hyaloclastite and subaerial lava flows</a:t>
            </a:r>
          </a:p>
          <a:p>
            <a:pPr marL="180975" indent="-180975"/>
            <a:r>
              <a:rPr lang="en-GB" sz="2400" dirty="0"/>
              <a:t>Volcaniclastic sequence with soil weathering profile</a:t>
            </a:r>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3602358" y="361507"/>
            <a:ext cx="5334232" cy="5569765"/>
          </a:xfrm>
          <a:prstGeom prst="rect">
            <a:avLst/>
          </a:prstGeom>
        </p:spPr>
      </p:pic>
    </p:spTree>
    <p:extLst>
      <p:ext uri="{BB962C8B-B14F-4D97-AF65-F5344CB8AC3E}">
        <p14:creationId xmlns:p14="http://schemas.microsoft.com/office/powerpoint/2010/main" val="53411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370" y="1448606"/>
            <a:ext cx="5228948" cy="444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404664"/>
            <a:ext cx="8352928" cy="792088"/>
          </a:xfrm>
        </p:spPr>
        <p:txBody>
          <a:bodyPr>
            <a:noAutofit/>
          </a:bodyPr>
          <a:lstStyle/>
          <a:p>
            <a:pPr algn="l"/>
            <a:r>
              <a:rPr lang="en-GB" sz="2400" dirty="0"/>
              <a:t>Experimental constraints on the damp peridotite solidus and oceanic mantle potential temperature</a:t>
            </a:r>
          </a:p>
        </p:txBody>
      </p:sp>
      <p:sp>
        <p:nvSpPr>
          <p:cNvPr id="3" name="Subtitle 2"/>
          <p:cNvSpPr>
            <a:spLocks noGrp="1"/>
          </p:cNvSpPr>
          <p:nvPr>
            <p:ph type="subTitle" idx="1"/>
          </p:nvPr>
        </p:nvSpPr>
        <p:spPr>
          <a:xfrm>
            <a:off x="323528" y="6021288"/>
            <a:ext cx="7520880" cy="360040"/>
          </a:xfrm>
        </p:spPr>
        <p:txBody>
          <a:bodyPr>
            <a:normAutofit lnSpcReduction="10000"/>
          </a:bodyPr>
          <a:lstStyle/>
          <a:p>
            <a:pPr algn="l">
              <a:spcBef>
                <a:spcPts val="0"/>
              </a:spcBef>
            </a:pPr>
            <a:r>
              <a:rPr lang="fr-FR" sz="1800" dirty="0" err="1">
                <a:solidFill>
                  <a:schemeClr val="tx1"/>
                </a:solidFill>
              </a:rPr>
              <a:t>Sarafian</a:t>
            </a:r>
            <a:r>
              <a:rPr lang="fr-FR" sz="1800" dirty="0">
                <a:solidFill>
                  <a:schemeClr val="tx1"/>
                </a:solidFill>
              </a:rPr>
              <a:t> et al., Science 355, 942–945 (2017) 3 March 2017</a:t>
            </a:r>
            <a:endParaRPr lang="en-GB" sz="1800" dirty="0">
              <a:solidFill>
                <a:schemeClr val="tx1"/>
              </a:solidFill>
            </a:endParaRPr>
          </a:p>
        </p:txBody>
      </p:sp>
      <p:sp>
        <p:nvSpPr>
          <p:cNvPr id="11" name="TextBox 10"/>
          <p:cNvSpPr txBox="1"/>
          <p:nvPr/>
        </p:nvSpPr>
        <p:spPr>
          <a:xfrm>
            <a:off x="5508104" y="3284984"/>
            <a:ext cx="269626" cy="276999"/>
          </a:xfrm>
          <a:prstGeom prst="rect">
            <a:avLst/>
          </a:prstGeom>
          <a:solidFill>
            <a:schemeClr val="bg1"/>
          </a:solidFill>
          <a:ln w="28575">
            <a:solidFill>
              <a:schemeClr val="tx1"/>
            </a:solidFill>
          </a:ln>
        </p:spPr>
        <p:txBody>
          <a:bodyPr wrap="none" rtlCol="0">
            <a:spAutoFit/>
          </a:bodyPr>
          <a:lstStyle/>
          <a:p>
            <a:r>
              <a:rPr lang="en-GB" sz="1200" dirty="0">
                <a:solidFill>
                  <a:srgbClr val="FF0000"/>
                </a:solidFill>
                <a:effectLst>
                  <a:outerShdw blurRad="38100" dist="38100" dir="2700000" algn="tl">
                    <a:srgbClr val="000000">
                      <a:alpha val="43137"/>
                    </a:srgbClr>
                  </a:outerShdw>
                </a:effectLst>
                <a:latin typeface="Cambria" panose="02040503050406030204" pitchFamily="18" charset="0"/>
              </a:rPr>
              <a:t>0</a:t>
            </a:r>
          </a:p>
        </p:txBody>
      </p:sp>
      <p:sp>
        <p:nvSpPr>
          <p:cNvPr id="12" name="TextBox 11"/>
          <p:cNvSpPr txBox="1"/>
          <p:nvPr/>
        </p:nvSpPr>
        <p:spPr>
          <a:xfrm>
            <a:off x="323528" y="2492896"/>
            <a:ext cx="3240360" cy="2308324"/>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Upper mantle contains 50-200</a:t>
            </a:r>
            <a:r>
              <a:rPr lang="el-GR" dirty="0">
                <a:effectLst>
                  <a:outerShdw blurRad="38100" dist="38100" dir="2700000" algn="tl">
                    <a:srgbClr val="000000">
                      <a:alpha val="43137"/>
                    </a:srgbClr>
                  </a:outerShdw>
                </a:effectLst>
                <a:latin typeface="Cambria" panose="02040503050406030204" pitchFamily="18" charset="0"/>
              </a:rPr>
              <a:t>μ</a:t>
            </a:r>
            <a:r>
              <a:rPr lang="en-GB" dirty="0">
                <a:effectLst>
                  <a:outerShdw blurRad="38100" dist="38100" dir="2700000" algn="tl">
                    <a:srgbClr val="000000">
                      <a:alpha val="43137"/>
                    </a:srgbClr>
                  </a:outerShdw>
                </a:effectLst>
                <a:latin typeface="Cambria" panose="02040503050406030204" pitchFamily="18" charset="0"/>
              </a:rPr>
              <a:t>g/g H</a:t>
            </a:r>
            <a:r>
              <a:rPr lang="en-GB" baseline="-25000" dirty="0">
                <a:effectLst>
                  <a:outerShdw blurRad="38100" dist="38100" dir="2700000" algn="tl">
                    <a:srgbClr val="000000">
                      <a:alpha val="43137"/>
                    </a:srgbClr>
                  </a:outerShdw>
                </a:effectLst>
                <a:latin typeface="Cambria" panose="02040503050406030204" pitchFamily="18" charset="0"/>
              </a:rPr>
              <a:t>2</a:t>
            </a:r>
            <a:r>
              <a:rPr lang="en-GB" dirty="0">
                <a:effectLst>
                  <a:outerShdw blurRad="38100" dist="38100" dir="2700000" algn="tl">
                    <a:srgbClr val="000000">
                      <a:alpha val="43137"/>
                    </a:srgbClr>
                  </a:outerShdw>
                </a:effectLst>
                <a:latin typeface="Cambria" panose="02040503050406030204" pitchFamily="18" charset="0"/>
              </a:rPr>
              <a:t>O dissolved in nominally anhydrous minerals (NAM)</a:t>
            </a:r>
          </a:p>
          <a:p>
            <a:pPr marL="177800" indent="-177800">
              <a:buFont typeface="Arial" panose="020B0604020202020204" pitchFamily="34" charset="0"/>
              <a:buChar char="•"/>
            </a:pPr>
            <a:r>
              <a:rPr lang="en-GB" dirty="0" err="1">
                <a:effectLst>
                  <a:outerShdw blurRad="38100" dist="38100" dir="2700000" algn="tl">
                    <a:srgbClr val="000000">
                      <a:alpha val="43137"/>
                    </a:srgbClr>
                  </a:outerShdw>
                </a:effectLst>
                <a:latin typeface="Cambria" panose="02040503050406030204" pitchFamily="18" charset="0"/>
              </a:rPr>
              <a:t>Supression</a:t>
            </a:r>
            <a:r>
              <a:rPr lang="en-GB" dirty="0">
                <a:effectLst>
                  <a:outerShdw blurRad="38100" dist="38100" dir="2700000" algn="tl">
                    <a:srgbClr val="000000">
                      <a:alpha val="43137"/>
                    </a:srgbClr>
                  </a:outerShdw>
                </a:effectLst>
                <a:latin typeface="Cambria" panose="02040503050406030204" pitchFamily="18" charset="0"/>
              </a:rPr>
              <a:t> of solidus by 50-100</a:t>
            </a:r>
            <a:r>
              <a:rPr lang="en-GB" dirty="0">
                <a:effectLst>
                  <a:outerShdw blurRad="38100" dist="38100" dir="2700000" algn="tl">
                    <a:srgbClr val="000000">
                      <a:alpha val="43137"/>
                    </a:srgbClr>
                  </a:outerShdw>
                </a:effectLst>
                <a:latin typeface="Cambria"/>
              </a:rPr>
              <a:t>°C at 2.5 </a:t>
            </a:r>
            <a:r>
              <a:rPr lang="en-GB" dirty="0" err="1">
                <a:effectLst>
                  <a:outerShdw blurRad="38100" dist="38100" dir="2700000" algn="tl">
                    <a:srgbClr val="000000">
                      <a:alpha val="43137"/>
                    </a:srgbClr>
                  </a:outerShdw>
                </a:effectLst>
                <a:latin typeface="Cambria"/>
              </a:rPr>
              <a:t>GPa</a:t>
            </a:r>
            <a:r>
              <a:rPr lang="en-GB" dirty="0">
                <a:effectLst>
                  <a:outerShdw blurRad="38100" dist="38100" dir="2700000" algn="tl">
                    <a:srgbClr val="000000">
                      <a:alpha val="43137"/>
                    </a:srgbClr>
                  </a:outerShdw>
                </a:effectLst>
                <a:latin typeface="Cambria"/>
              </a:rPr>
              <a:t> compared to dry mantle</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a:rPr>
              <a:t>At ocean ridges</a:t>
            </a:r>
            <a:endParaRPr lang="en-GB" dirty="0">
              <a:effectLst>
                <a:outerShdw blurRad="38100" dist="38100" dir="2700000" algn="tl">
                  <a:srgbClr val="000000">
                    <a:alpha val="43137"/>
                  </a:srgbClr>
                </a:outerShdw>
              </a:effectLst>
              <a:latin typeface="Cambria" panose="02040503050406030204" pitchFamily="18" charset="0"/>
            </a:endParaRPr>
          </a:p>
        </p:txBody>
      </p:sp>
      <p:cxnSp>
        <p:nvCxnSpPr>
          <p:cNvPr id="5" name="Straight Connector 4"/>
          <p:cNvCxnSpPr/>
          <p:nvPr/>
        </p:nvCxnSpPr>
        <p:spPr>
          <a:xfrm>
            <a:off x="6933441" y="2210540"/>
            <a:ext cx="665825" cy="35066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06919" y="2176502"/>
            <a:ext cx="665825" cy="350668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78055" y="2195732"/>
            <a:ext cx="665825" cy="35066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52120" y="3968568"/>
            <a:ext cx="439544" cy="276999"/>
          </a:xfrm>
          <a:prstGeom prst="rect">
            <a:avLst/>
          </a:prstGeom>
          <a:solidFill>
            <a:schemeClr val="bg1"/>
          </a:solidFill>
          <a:ln w="28575">
            <a:solidFill>
              <a:schemeClr val="tx1"/>
            </a:solidFill>
          </a:ln>
        </p:spPr>
        <p:txBody>
          <a:bodyPr wrap="none" rtlCol="0">
            <a:spAutoFit/>
          </a:bodyPr>
          <a:lstStyle/>
          <a:p>
            <a:r>
              <a:rPr lang="en-GB" sz="1200" dirty="0">
                <a:solidFill>
                  <a:srgbClr val="7030A0"/>
                </a:solidFill>
                <a:effectLst>
                  <a:outerShdw blurRad="38100" dist="38100" dir="2700000" algn="tl">
                    <a:srgbClr val="000000">
                      <a:alpha val="43137"/>
                    </a:srgbClr>
                  </a:outerShdw>
                </a:effectLst>
                <a:latin typeface="Cambria" panose="02040503050406030204" pitchFamily="18" charset="0"/>
              </a:rPr>
              <a:t>200</a:t>
            </a:r>
          </a:p>
        </p:txBody>
      </p:sp>
      <p:sp>
        <p:nvSpPr>
          <p:cNvPr id="10" name="TextBox 9"/>
          <p:cNvSpPr txBox="1"/>
          <p:nvPr/>
        </p:nvSpPr>
        <p:spPr>
          <a:xfrm>
            <a:off x="5957908" y="4580144"/>
            <a:ext cx="439544" cy="276999"/>
          </a:xfrm>
          <a:prstGeom prst="rect">
            <a:avLst/>
          </a:prstGeom>
          <a:solidFill>
            <a:schemeClr val="bg1"/>
          </a:solidFill>
          <a:ln w="28575">
            <a:solidFill>
              <a:schemeClr val="tx1"/>
            </a:solidFill>
          </a:ln>
        </p:spPr>
        <p:txBody>
          <a:bodyPr wrap="none" rtlCol="0">
            <a:spAutoFit/>
          </a:bodyPr>
          <a:lstStyle/>
          <a:p>
            <a:r>
              <a:rPr lang="en-GB" sz="1200" dirty="0">
                <a:solidFill>
                  <a:srgbClr val="0000CC"/>
                </a:solidFill>
                <a:effectLst>
                  <a:outerShdw blurRad="38100" dist="38100" dir="2700000" algn="tl">
                    <a:srgbClr val="000000">
                      <a:alpha val="43137"/>
                    </a:srgbClr>
                  </a:outerShdw>
                </a:effectLst>
                <a:latin typeface="Cambria" panose="02040503050406030204" pitchFamily="18" charset="0"/>
              </a:rPr>
              <a:t>400</a:t>
            </a:r>
          </a:p>
        </p:txBody>
      </p:sp>
      <p:sp>
        <p:nvSpPr>
          <p:cNvPr id="14" name="TextBox 13"/>
          <p:cNvSpPr txBox="1"/>
          <p:nvPr/>
        </p:nvSpPr>
        <p:spPr>
          <a:xfrm rot="4800000">
            <a:off x="5299971" y="2610035"/>
            <a:ext cx="744114" cy="307777"/>
          </a:xfrm>
          <a:prstGeom prst="rect">
            <a:avLst/>
          </a:prstGeom>
          <a:solidFill>
            <a:schemeClr val="bg1"/>
          </a:solidFill>
          <a:ln w="12700">
            <a:solidFill>
              <a:schemeClr val="tx1"/>
            </a:solidFill>
          </a:ln>
        </p:spPr>
        <p:txBody>
          <a:bodyPr wrap="none" rtlCol="0">
            <a:spAutoFit/>
          </a:bodyPr>
          <a:lstStyle/>
          <a:p>
            <a:r>
              <a:rPr lang="en-GB" sz="1400" dirty="0">
                <a:effectLst>
                  <a:outerShdw blurRad="38100" dist="38100" dir="2700000" algn="tl">
                    <a:srgbClr val="000000">
                      <a:alpha val="43137"/>
                    </a:srgbClr>
                  </a:outerShdw>
                </a:effectLst>
                <a:latin typeface="Cambria" panose="02040503050406030204" pitchFamily="18" charset="0"/>
              </a:rPr>
              <a:t>1350</a:t>
            </a:r>
            <a:r>
              <a:rPr lang="en-GB" sz="1400" dirty="0">
                <a:effectLst>
                  <a:outerShdw blurRad="38100" dist="38100" dir="2700000" algn="tl">
                    <a:srgbClr val="000000">
                      <a:alpha val="43137"/>
                    </a:srgbClr>
                  </a:outerShdw>
                </a:effectLst>
                <a:latin typeface="Cambria" panose="02040503050406030204" pitchFamily="18" charset="0"/>
                <a:cs typeface="Calibri"/>
              </a:rPr>
              <a:t>°</a:t>
            </a:r>
            <a:r>
              <a:rPr lang="en-GB" sz="1400" dirty="0">
                <a:effectLst>
                  <a:outerShdw blurRad="38100" dist="38100" dir="2700000" algn="tl">
                    <a:srgbClr val="000000">
                      <a:alpha val="43137"/>
                    </a:srgbClr>
                  </a:outerShdw>
                </a:effectLst>
                <a:latin typeface="Cambria" panose="02040503050406030204" pitchFamily="18" charset="0"/>
              </a:rPr>
              <a:t>C</a:t>
            </a:r>
          </a:p>
        </p:txBody>
      </p:sp>
      <p:sp>
        <p:nvSpPr>
          <p:cNvPr id="20" name="TextBox 19"/>
          <p:cNvSpPr txBox="1"/>
          <p:nvPr/>
        </p:nvSpPr>
        <p:spPr>
          <a:xfrm rot="4800000">
            <a:off x="6641979" y="2567127"/>
            <a:ext cx="744114" cy="307777"/>
          </a:xfrm>
          <a:prstGeom prst="rect">
            <a:avLst/>
          </a:prstGeom>
          <a:solidFill>
            <a:schemeClr val="bg1"/>
          </a:solidFill>
          <a:ln w="12700">
            <a:solidFill>
              <a:schemeClr val="tx1"/>
            </a:solidFill>
          </a:ln>
        </p:spPr>
        <p:txBody>
          <a:bodyPr wrap="none" rtlCol="0">
            <a:spAutoFit/>
          </a:bodyPr>
          <a:lstStyle/>
          <a:p>
            <a:r>
              <a:rPr lang="en-GB" sz="1400" dirty="0">
                <a:effectLst>
                  <a:outerShdw blurRad="38100" dist="38100" dir="2700000" algn="tl">
                    <a:srgbClr val="000000">
                      <a:alpha val="43137"/>
                    </a:srgbClr>
                  </a:outerShdw>
                </a:effectLst>
                <a:latin typeface="Cambria" panose="02040503050406030204" pitchFamily="18" charset="0"/>
              </a:rPr>
              <a:t>1480</a:t>
            </a:r>
            <a:r>
              <a:rPr lang="en-GB" sz="1400" dirty="0">
                <a:effectLst>
                  <a:outerShdw blurRad="38100" dist="38100" dir="2700000" algn="tl">
                    <a:srgbClr val="000000">
                      <a:alpha val="43137"/>
                    </a:srgbClr>
                  </a:outerShdw>
                </a:effectLst>
                <a:latin typeface="Cambria" panose="02040503050406030204" pitchFamily="18" charset="0"/>
                <a:cs typeface="Calibri"/>
              </a:rPr>
              <a:t>°</a:t>
            </a:r>
            <a:r>
              <a:rPr lang="en-GB" sz="1400" dirty="0">
                <a:effectLst>
                  <a:outerShdw blurRad="38100" dist="38100" dir="2700000" algn="tl">
                    <a:srgbClr val="000000">
                      <a:alpha val="43137"/>
                    </a:srgbClr>
                  </a:outerShdw>
                </a:effectLst>
                <a:latin typeface="Cambria" panose="02040503050406030204" pitchFamily="18" charset="0"/>
              </a:rPr>
              <a:t>C</a:t>
            </a:r>
          </a:p>
        </p:txBody>
      </p:sp>
      <p:sp>
        <p:nvSpPr>
          <p:cNvPr id="21" name="TextBox 20"/>
          <p:cNvSpPr txBox="1"/>
          <p:nvPr/>
        </p:nvSpPr>
        <p:spPr>
          <a:xfrm rot="4800000">
            <a:off x="5942125" y="2595242"/>
            <a:ext cx="744114" cy="307777"/>
          </a:xfrm>
          <a:prstGeom prst="rect">
            <a:avLst/>
          </a:prstGeom>
          <a:solidFill>
            <a:schemeClr val="bg1"/>
          </a:solidFill>
          <a:ln w="12700">
            <a:solidFill>
              <a:schemeClr val="tx1"/>
            </a:solidFill>
          </a:ln>
        </p:spPr>
        <p:txBody>
          <a:bodyPr wrap="none" rtlCol="0">
            <a:spAutoFit/>
          </a:bodyPr>
          <a:lstStyle/>
          <a:p>
            <a:r>
              <a:rPr lang="en-GB" sz="1400" dirty="0">
                <a:effectLst>
                  <a:outerShdw blurRad="38100" dist="38100" dir="2700000" algn="tl">
                    <a:srgbClr val="000000">
                      <a:alpha val="43137"/>
                    </a:srgbClr>
                  </a:outerShdw>
                </a:effectLst>
                <a:latin typeface="Cambria" panose="02040503050406030204" pitchFamily="18" charset="0"/>
              </a:rPr>
              <a:t>1410</a:t>
            </a:r>
            <a:r>
              <a:rPr lang="en-GB" sz="1400" dirty="0">
                <a:effectLst>
                  <a:outerShdw blurRad="38100" dist="38100" dir="2700000" algn="tl">
                    <a:srgbClr val="000000">
                      <a:alpha val="43137"/>
                    </a:srgbClr>
                  </a:outerShdw>
                </a:effectLst>
                <a:latin typeface="Cambria" panose="02040503050406030204" pitchFamily="18" charset="0"/>
                <a:cs typeface="Calibri"/>
              </a:rPr>
              <a:t>°</a:t>
            </a:r>
            <a:r>
              <a:rPr lang="en-GB" sz="1400" dirty="0">
                <a:effectLst>
                  <a:outerShdw blurRad="38100" dist="38100" dir="2700000" algn="tl">
                    <a:srgbClr val="000000">
                      <a:alpha val="43137"/>
                    </a:srgbClr>
                  </a:outerShdw>
                </a:effectLst>
                <a:latin typeface="Cambria" panose="02040503050406030204" pitchFamily="18" charset="0"/>
              </a:rPr>
              <a:t>C</a:t>
            </a:r>
          </a:p>
        </p:txBody>
      </p:sp>
    </p:spTree>
    <p:extLst>
      <p:ext uri="{BB962C8B-B14F-4D97-AF65-F5344CB8AC3E}">
        <p14:creationId xmlns:p14="http://schemas.microsoft.com/office/powerpoint/2010/main" val="23662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 calcmode="lin" valueType="num">
                                      <p:cBhvr additive="base">
                                        <p:cTn id="30"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6" grpId="0" animBg="1"/>
      <p:bldP spid="10" grpId="0" animBg="1"/>
      <p:bldP spid="14"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384" y="1367408"/>
            <a:ext cx="4423946" cy="412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4187" y="2780928"/>
            <a:ext cx="3861786" cy="1754326"/>
          </a:xfrm>
          <a:prstGeom prst="rect">
            <a:avLst/>
          </a:prstGeom>
          <a:noFill/>
        </p:spPr>
        <p:txBody>
          <a:bodyPr wrap="square" rtlCol="0">
            <a:spAutoFit/>
          </a:bodyPr>
          <a:lstStyle/>
          <a:p>
            <a:pPr marL="177800" indent="-177800">
              <a:buFont typeface="Arial" panose="020B0604020202020204" pitchFamily="34" charset="0"/>
              <a:buChar char="•"/>
            </a:pPr>
            <a:r>
              <a:rPr lang="en-GB" dirty="0" err="1">
                <a:effectLst>
                  <a:outerShdw blurRad="38100" dist="38100" dir="2700000" algn="tl">
                    <a:srgbClr val="000000">
                      <a:alpha val="43137"/>
                    </a:srgbClr>
                  </a:outerShdw>
                </a:effectLst>
                <a:latin typeface="Cambria" panose="02040503050406030204" pitchFamily="18" charset="0"/>
              </a:rPr>
              <a:t>Magnetotelluric</a:t>
            </a:r>
            <a:r>
              <a:rPr lang="en-GB" dirty="0">
                <a:effectLst>
                  <a:outerShdw blurRad="38100" dist="38100" dir="2700000" algn="tl">
                    <a:srgbClr val="000000">
                      <a:alpha val="43137"/>
                    </a:srgbClr>
                  </a:outerShdw>
                </a:effectLst>
                <a:latin typeface="Cambria" panose="02040503050406030204" pitchFamily="18" charset="0"/>
              </a:rPr>
              <a:t> data suggest initial melting at depth of </a:t>
            </a:r>
            <a:r>
              <a:rPr lang="en-GB" dirty="0">
                <a:effectLst>
                  <a:outerShdw blurRad="38100" dist="38100" dir="2700000" algn="tl">
                    <a:srgbClr val="000000">
                      <a:alpha val="43137"/>
                    </a:srgbClr>
                  </a:outerShdw>
                </a:effectLst>
                <a:latin typeface="Cambria"/>
              </a:rPr>
              <a:t>~80 km</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a:rPr>
              <a:t>For 200</a:t>
            </a:r>
            <a:r>
              <a:rPr lang="el-GR" dirty="0">
                <a:effectLst>
                  <a:outerShdw blurRad="38100" dist="38100" dir="2700000" algn="tl">
                    <a:srgbClr val="000000">
                      <a:alpha val="43137"/>
                    </a:srgbClr>
                  </a:outerShdw>
                </a:effectLst>
                <a:latin typeface="Cambria"/>
              </a:rPr>
              <a:t>μ</a:t>
            </a:r>
            <a:r>
              <a:rPr lang="en-GB" dirty="0">
                <a:effectLst>
                  <a:outerShdw blurRad="38100" dist="38100" dir="2700000" algn="tl">
                    <a:srgbClr val="000000">
                      <a:alpha val="43137"/>
                    </a:srgbClr>
                  </a:outerShdw>
                </a:effectLst>
                <a:latin typeface="Cambria"/>
              </a:rPr>
              <a:t>g/g H</a:t>
            </a:r>
            <a:r>
              <a:rPr lang="en-GB" baseline="-25000" dirty="0">
                <a:effectLst>
                  <a:outerShdw blurRad="38100" dist="38100" dir="2700000" algn="tl">
                    <a:srgbClr val="000000">
                      <a:alpha val="43137"/>
                    </a:srgbClr>
                  </a:outerShdw>
                </a:effectLst>
                <a:latin typeface="Cambria"/>
              </a:rPr>
              <a:t>2</a:t>
            </a:r>
            <a:r>
              <a:rPr lang="en-GB" dirty="0">
                <a:effectLst>
                  <a:outerShdw blurRad="38100" dist="38100" dir="2700000" algn="tl">
                    <a:srgbClr val="000000">
                      <a:alpha val="43137"/>
                    </a:srgbClr>
                  </a:outerShdw>
                </a:effectLst>
                <a:latin typeface="Cambria"/>
              </a:rPr>
              <a:t>O ~1410°C for ambient MORB mantle</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a:rPr>
              <a:t>Ocean ridges 60°C hotter than previously thought</a:t>
            </a:r>
            <a:endParaRPr lang="en-GB" dirty="0">
              <a:effectLst>
                <a:outerShdw blurRad="38100" dist="38100" dir="2700000" algn="tl">
                  <a:srgbClr val="000000">
                    <a:alpha val="43137"/>
                  </a:srgbClr>
                </a:outerShdw>
              </a:effectLst>
              <a:latin typeface="Cambria" panose="02040503050406030204" pitchFamily="18" charset="0"/>
            </a:endParaRPr>
          </a:p>
        </p:txBody>
      </p:sp>
      <p:sp>
        <p:nvSpPr>
          <p:cNvPr id="8" name="Title 1"/>
          <p:cNvSpPr txBox="1">
            <a:spLocks/>
          </p:cNvSpPr>
          <p:nvPr/>
        </p:nvSpPr>
        <p:spPr>
          <a:xfrm>
            <a:off x="323528" y="404664"/>
            <a:ext cx="8352928"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Cambria" panose="02040503050406030204" pitchFamily="18" charset="0"/>
                <a:ea typeface="+mj-ea"/>
                <a:cs typeface="+mj-cs"/>
              </a:defRPr>
            </a:lvl1pPr>
          </a:lstStyle>
          <a:p>
            <a:pPr algn="l"/>
            <a:r>
              <a:rPr lang="en-GB" sz="2400"/>
              <a:t>Experimental constraints on the damp peridotite solidus and oceanic mantle potential temperature</a:t>
            </a:r>
            <a:endParaRPr lang="en-GB" sz="2400" dirty="0"/>
          </a:p>
        </p:txBody>
      </p:sp>
      <p:sp>
        <p:nvSpPr>
          <p:cNvPr id="2" name="TextBox 1"/>
          <p:cNvSpPr txBox="1"/>
          <p:nvPr/>
        </p:nvSpPr>
        <p:spPr>
          <a:xfrm>
            <a:off x="470517" y="5486406"/>
            <a:ext cx="8256233" cy="923330"/>
          </a:xfrm>
          <a:prstGeom prst="rect">
            <a:avLst/>
          </a:prstGeom>
          <a:solidFill>
            <a:schemeClr val="bg1"/>
          </a:solidFill>
        </p:spPr>
        <p:txBody>
          <a:bodyPr wrap="square" rtlCol="0">
            <a:spAutoFit/>
          </a:bodyPr>
          <a:lstStyle/>
          <a:p>
            <a:r>
              <a:rPr lang="en-GB" i="1" dirty="0">
                <a:effectLst>
                  <a:outerShdw blurRad="38100" dist="38100" dir="2700000" algn="tl">
                    <a:srgbClr val="000000">
                      <a:alpha val="43137"/>
                    </a:srgbClr>
                  </a:outerShdw>
                </a:effectLst>
                <a:latin typeface="Cambria" panose="02040503050406030204" pitchFamily="18" charset="0"/>
              </a:rPr>
              <a:t>Reconciling geophysical observations of the melting regime beneath the East Pacific Rise with our experimental results requires that existing estimates for the oceanic upper mantle potential temperature be adjusted upward by about 60°C.</a:t>
            </a:r>
          </a:p>
        </p:txBody>
      </p:sp>
    </p:spTree>
    <p:extLst>
      <p:ext uri="{BB962C8B-B14F-4D97-AF65-F5344CB8AC3E}">
        <p14:creationId xmlns:p14="http://schemas.microsoft.com/office/powerpoint/2010/main" val="6716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031" y="1457479"/>
            <a:ext cx="5229603" cy="444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404664"/>
            <a:ext cx="8352928" cy="792088"/>
          </a:xfrm>
        </p:spPr>
        <p:txBody>
          <a:bodyPr>
            <a:noAutofit/>
          </a:bodyPr>
          <a:lstStyle/>
          <a:p>
            <a:pPr algn="l"/>
            <a:r>
              <a:rPr lang="en-GB" sz="2400" dirty="0"/>
              <a:t>Experimental constraints on the damp peridotite solidus and oceanic mantle potential temperature</a:t>
            </a:r>
          </a:p>
        </p:txBody>
      </p:sp>
      <p:sp>
        <p:nvSpPr>
          <p:cNvPr id="3" name="Subtitle 2"/>
          <p:cNvSpPr>
            <a:spLocks noGrp="1"/>
          </p:cNvSpPr>
          <p:nvPr>
            <p:ph type="subTitle" idx="1"/>
          </p:nvPr>
        </p:nvSpPr>
        <p:spPr>
          <a:xfrm>
            <a:off x="323528" y="6021288"/>
            <a:ext cx="7520880" cy="360040"/>
          </a:xfrm>
        </p:spPr>
        <p:txBody>
          <a:bodyPr>
            <a:normAutofit lnSpcReduction="10000"/>
          </a:bodyPr>
          <a:lstStyle/>
          <a:p>
            <a:pPr algn="l">
              <a:spcBef>
                <a:spcPts val="0"/>
              </a:spcBef>
            </a:pPr>
            <a:r>
              <a:rPr lang="fr-FR" sz="1800" dirty="0" err="1">
                <a:solidFill>
                  <a:schemeClr val="tx1"/>
                </a:solidFill>
              </a:rPr>
              <a:t>Sarafian</a:t>
            </a:r>
            <a:r>
              <a:rPr lang="fr-FR" sz="1800" dirty="0">
                <a:solidFill>
                  <a:schemeClr val="tx1"/>
                </a:solidFill>
              </a:rPr>
              <a:t> et al., Science 355, 942–945 (2017) 3 March 2017</a:t>
            </a:r>
            <a:endParaRPr lang="en-GB" sz="1800" dirty="0">
              <a:solidFill>
                <a:schemeClr val="tx1"/>
              </a:solidFill>
            </a:endParaRPr>
          </a:p>
        </p:txBody>
      </p:sp>
      <p:sp>
        <p:nvSpPr>
          <p:cNvPr id="11" name="TextBox 10"/>
          <p:cNvSpPr txBox="1"/>
          <p:nvPr/>
        </p:nvSpPr>
        <p:spPr>
          <a:xfrm>
            <a:off x="5508104" y="3284984"/>
            <a:ext cx="269626" cy="276999"/>
          </a:xfrm>
          <a:prstGeom prst="rect">
            <a:avLst/>
          </a:prstGeom>
          <a:solidFill>
            <a:schemeClr val="bg1"/>
          </a:solidFill>
          <a:ln w="28575">
            <a:solidFill>
              <a:schemeClr val="tx1"/>
            </a:solidFill>
          </a:ln>
        </p:spPr>
        <p:txBody>
          <a:bodyPr wrap="none" rtlCol="0">
            <a:spAutoFit/>
          </a:bodyPr>
          <a:lstStyle/>
          <a:p>
            <a:r>
              <a:rPr lang="en-GB" sz="1200" dirty="0">
                <a:solidFill>
                  <a:srgbClr val="FF0000"/>
                </a:solidFill>
                <a:effectLst>
                  <a:outerShdw blurRad="38100" dist="38100" dir="2700000" algn="tl">
                    <a:srgbClr val="000000">
                      <a:alpha val="43137"/>
                    </a:srgbClr>
                  </a:outerShdw>
                </a:effectLst>
                <a:latin typeface="Cambria" panose="02040503050406030204" pitchFamily="18" charset="0"/>
              </a:rPr>
              <a:t>0</a:t>
            </a:r>
          </a:p>
        </p:txBody>
      </p:sp>
      <p:sp>
        <p:nvSpPr>
          <p:cNvPr id="12" name="TextBox 11"/>
          <p:cNvSpPr txBox="1"/>
          <p:nvPr/>
        </p:nvSpPr>
        <p:spPr>
          <a:xfrm>
            <a:off x="359039" y="1551588"/>
            <a:ext cx="3458359" cy="1200329"/>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MORB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 1410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rPr>
              <a:t>C</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Iceland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 1480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rPr>
              <a:t>C</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P</a:t>
            </a:r>
            <a:r>
              <a:rPr lang="en-GB" i="1" dirty="0">
                <a:effectLst>
                  <a:outerShdw blurRad="38100" dist="38100" dir="2700000" algn="tl">
                    <a:srgbClr val="000000">
                      <a:alpha val="43137"/>
                    </a:srgbClr>
                  </a:outerShdw>
                </a:effectLst>
                <a:latin typeface="Cambria" panose="02040503050406030204" pitchFamily="18" charset="0"/>
              </a:rPr>
              <a:t>i </a:t>
            </a:r>
            <a:r>
              <a:rPr lang="en-GB" dirty="0">
                <a:effectLst>
                  <a:outerShdw blurRad="38100" dist="38100" dir="2700000" algn="tl">
                    <a:srgbClr val="000000">
                      <a:alpha val="43137"/>
                    </a:srgbClr>
                  </a:outerShdw>
                </a:effectLst>
                <a:latin typeface="Cambria"/>
              </a:rPr>
              <a:t>~3.0 </a:t>
            </a:r>
            <a:r>
              <a:rPr lang="en-GB" dirty="0" err="1">
                <a:effectLst>
                  <a:outerShdw blurRad="38100" dist="38100" dir="2700000" algn="tl">
                    <a:srgbClr val="000000">
                      <a:alpha val="43137"/>
                    </a:srgbClr>
                  </a:outerShdw>
                </a:effectLst>
                <a:latin typeface="Cambria"/>
              </a:rPr>
              <a:t>GPa</a:t>
            </a:r>
            <a:r>
              <a:rPr lang="en-GB" dirty="0">
                <a:effectLst>
                  <a:outerShdw blurRad="38100" dist="38100" dir="2700000" algn="tl">
                    <a:srgbClr val="000000">
                      <a:alpha val="43137"/>
                    </a:srgbClr>
                  </a:outerShdw>
                </a:effectLst>
                <a:latin typeface="Cambria"/>
              </a:rPr>
              <a:t> </a:t>
            </a:r>
            <a:r>
              <a:rPr lang="en-GB" dirty="0">
                <a:effectLst>
                  <a:outerShdw blurRad="38100" dist="38100" dir="2700000" algn="tl">
                    <a:srgbClr val="000000">
                      <a:alpha val="43137"/>
                    </a:srgbClr>
                  </a:outerShdw>
                </a:effectLst>
                <a:latin typeface="Cambria" panose="02040503050406030204" pitchFamily="18" charset="0"/>
              </a:rPr>
              <a:t> (</a:t>
            </a:r>
            <a:r>
              <a:rPr lang="en-GB" dirty="0" err="1">
                <a:effectLst>
                  <a:outerShdw blurRad="38100" dist="38100" dir="2700000" algn="tl">
                    <a:srgbClr val="000000">
                      <a:alpha val="43137"/>
                    </a:srgbClr>
                  </a:outerShdw>
                </a:effectLst>
                <a:latin typeface="Cambria" panose="02040503050406030204" pitchFamily="18" charset="0"/>
              </a:rPr>
              <a:t>Maclennan</a:t>
            </a:r>
            <a:r>
              <a:rPr lang="en-GB" dirty="0">
                <a:effectLst>
                  <a:outerShdw blurRad="38100" dist="38100" dir="2700000" algn="tl">
                    <a:srgbClr val="000000">
                      <a:alpha val="43137"/>
                    </a:srgbClr>
                  </a:outerShdw>
                </a:effectLst>
                <a:latin typeface="Cambria" panose="02040503050406030204" pitchFamily="18" charset="0"/>
              </a:rPr>
              <a:t> </a:t>
            </a:r>
            <a:r>
              <a:rPr lang="en-GB" i="1" dirty="0">
                <a:effectLst>
                  <a:outerShdw blurRad="38100" dist="38100" dir="2700000" algn="tl">
                    <a:srgbClr val="000000">
                      <a:alpha val="43137"/>
                    </a:srgbClr>
                  </a:outerShdw>
                </a:effectLst>
                <a:latin typeface="Cambria" panose="02040503050406030204" pitchFamily="18" charset="0"/>
              </a:rPr>
              <a:t>et al.</a:t>
            </a:r>
            <a:r>
              <a:rPr lang="en-GB" dirty="0">
                <a:effectLst>
                  <a:outerShdw blurRad="38100" dist="38100" dir="2700000" algn="tl">
                    <a:srgbClr val="000000">
                      <a:alpha val="43137"/>
                    </a:srgbClr>
                  </a:outerShdw>
                </a:effectLst>
                <a:latin typeface="Cambria" panose="02040503050406030204" pitchFamily="18" charset="0"/>
              </a:rPr>
              <a:t>)</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cs typeface="Times New Roman"/>
              </a:rPr>
              <a:t>ΔT</a:t>
            </a:r>
            <a:r>
              <a:rPr lang="en-GB" baseline="-25000" dirty="0">
                <a:effectLst>
                  <a:outerShdw blurRad="38100" dist="38100" dir="2700000" algn="tl">
                    <a:srgbClr val="000000">
                      <a:alpha val="43137"/>
                    </a:srgbClr>
                  </a:outerShdw>
                </a:effectLst>
                <a:latin typeface="Cambria" panose="02040503050406030204" pitchFamily="18" charset="0"/>
                <a:cs typeface="Times New Roman"/>
              </a:rPr>
              <a:t>P</a:t>
            </a:r>
            <a:r>
              <a:rPr lang="en-GB" dirty="0">
                <a:effectLst>
                  <a:outerShdw blurRad="38100" dist="38100" dir="2700000" algn="tl">
                    <a:srgbClr val="000000">
                      <a:alpha val="43137"/>
                    </a:srgbClr>
                  </a:outerShdw>
                </a:effectLst>
                <a:latin typeface="Cambria" panose="02040503050406030204" pitchFamily="18" charset="0"/>
                <a:cs typeface="Times New Roman"/>
              </a:rPr>
              <a:t> = +70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cs typeface="Times New Roman"/>
              </a:rPr>
              <a:t>C</a:t>
            </a:r>
            <a:endParaRPr lang="en-GB" dirty="0">
              <a:effectLst>
                <a:outerShdw blurRad="38100" dist="38100" dir="2700000" algn="tl">
                  <a:srgbClr val="000000">
                    <a:alpha val="43137"/>
                  </a:srgbClr>
                </a:outerShdw>
              </a:effectLst>
              <a:latin typeface="Cambria" panose="02040503050406030204" pitchFamily="18" charset="0"/>
            </a:endParaRPr>
          </a:p>
        </p:txBody>
      </p:sp>
      <p:cxnSp>
        <p:nvCxnSpPr>
          <p:cNvPr id="5" name="Straight Connector 4"/>
          <p:cNvCxnSpPr/>
          <p:nvPr/>
        </p:nvCxnSpPr>
        <p:spPr>
          <a:xfrm>
            <a:off x="6933441" y="2210540"/>
            <a:ext cx="665825" cy="35066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98041" y="2194258"/>
            <a:ext cx="665825" cy="350668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52120" y="3968568"/>
            <a:ext cx="439544" cy="276999"/>
          </a:xfrm>
          <a:prstGeom prst="rect">
            <a:avLst/>
          </a:prstGeom>
          <a:solidFill>
            <a:schemeClr val="bg1"/>
          </a:solidFill>
          <a:ln w="28575">
            <a:solidFill>
              <a:schemeClr val="tx1"/>
            </a:solidFill>
          </a:ln>
        </p:spPr>
        <p:txBody>
          <a:bodyPr wrap="none" rtlCol="0">
            <a:spAutoFit/>
          </a:bodyPr>
          <a:lstStyle/>
          <a:p>
            <a:r>
              <a:rPr lang="en-GB" sz="1200" dirty="0">
                <a:solidFill>
                  <a:srgbClr val="7030A0"/>
                </a:solidFill>
                <a:effectLst>
                  <a:outerShdw blurRad="38100" dist="38100" dir="2700000" algn="tl">
                    <a:srgbClr val="000000">
                      <a:alpha val="43137"/>
                    </a:srgbClr>
                  </a:outerShdw>
                </a:effectLst>
                <a:latin typeface="Cambria" panose="02040503050406030204" pitchFamily="18" charset="0"/>
              </a:rPr>
              <a:t>200</a:t>
            </a:r>
          </a:p>
        </p:txBody>
      </p:sp>
      <p:sp>
        <p:nvSpPr>
          <p:cNvPr id="20" name="TextBox 19"/>
          <p:cNvSpPr txBox="1"/>
          <p:nvPr/>
        </p:nvSpPr>
        <p:spPr>
          <a:xfrm rot="4800000">
            <a:off x="6641979" y="2567127"/>
            <a:ext cx="744114" cy="307777"/>
          </a:xfrm>
          <a:prstGeom prst="rect">
            <a:avLst/>
          </a:prstGeom>
          <a:solidFill>
            <a:schemeClr val="bg1"/>
          </a:solidFill>
          <a:ln w="12700">
            <a:solidFill>
              <a:schemeClr val="tx1"/>
            </a:solidFill>
          </a:ln>
        </p:spPr>
        <p:txBody>
          <a:bodyPr wrap="none" rtlCol="0">
            <a:spAutoFit/>
          </a:bodyPr>
          <a:lstStyle/>
          <a:p>
            <a:r>
              <a:rPr lang="en-GB" sz="1400" dirty="0">
                <a:effectLst>
                  <a:outerShdw blurRad="38100" dist="38100" dir="2700000" algn="tl">
                    <a:srgbClr val="000000">
                      <a:alpha val="43137"/>
                    </a:srgbClr>
                  </a:outerShdw>
                </a:effectLst>
                <a:latin typeface="Cambria" panose="02040503050406030204" pitchFamily="18" charset="0"/>
              </a:rPr>
              <a:t>1480</a:t>
            </a:r>
            <a:r>
              <a:rPr lang="en-GB" sz="1400" dirty="0">
                <a:effectLst>
                  <a:outerShdw blurRad="38100" dist="38100" dir="2700000" algn="tl">
                    <a:srgbClr val="000000">
                      <a:alpha val="43137"/>
                    </a:srgbClr>
                  </a:outerShdw>
                </a:effectLst>
                <a:latin typeface="Cambria" panose="02040503050406030204" pitchFamily="18" charset="0"/>
                <a:cs typeface="Calibri"/>
              </a:rPr>
              <a:t>°</a:t>
            </a:r>
            <a:r>
              <a:rPr lang="en-GB" sz="1400" dirty="0">
                <a:effectLst>
                  <a:outerShdw blurRad="38100" dist="38100" dir="2700000" algn="tl">
                    <a:srgbClr val="000000">
                      <a:alpha val="43137"/>
                    </a:srgbClr>
                  </a:outerShdw>
                </a:effectLst>
                <a:latin typeface="Cambria" panose="02040503050406030204" pitchFamily="18" charset="0"/>
              </a:rPr>
              <a:t>C</a:t>
            </a:r>
          </a:p>
        </p:txBody>
      </p:sp>
      <p:sp>
        <p:nvSpPr>
          <p:cNvPr id="21" name="TextBox 20"/>
          <p:cNvSpPr txBox="1"/>
          <p:nvPr/>
        </p:nvSpPr>
        <p:spPr>
          <a:xfrm rot="4800000">
            <a:off x="5942125" y="2595242"/>
            <a:ext cx="744114" cy="307777"/>
          </a:xfrm>
          <a:prstGeom prst="rect">
            <a:avLst/>
          </a:prstGeom>
          <a:solidFill>
            <a:schemeClr val="bg1"/>
          </a:solidFill>
          <a:ln w="12700">
            <a:solidFill>
              <a:schemeClr val="tx1"/>
            </a:solidFill>
          </a:ln>
        </p:spPr>
        <p:txBody>
          <a:bodyPr wrap="none" rtlCol="0">
            <a:spAutoFit/>
          </a:bodyPr>
          <a:lstStyle/>
          <a:p>
            <a:r>
              <a:rPr lang="en-GB" sz="1400" dirty="0">
                <a:effectLst>
                  <a:outerShdw blurRad="38100" dist="38100" dir="2700000" algn="tl">
                    <a:srgbClr val="000000">
                      <a:alpha val="43137"/>
                    </a:srgbClr>
                  </a:outerShdw>
                </a:effectLst>
                <a:latin typeface="Cambria" panose="02040503050406030204" pitchFamily="18" charset="0"/>
              </a:rPr>
              <a:t>1410</a:t>
            </a:r>
            <a:r>
              <a:rPr lang="en-GB" sz="1400" dirty="0">
                <a:effectLst>
                  <a:outerShdw blurRad="38100" dist="38100" dir="2700000" algn="tl">
                    <a:srgbClr val="000000">
                      <a:alpha val="43137"/>
                    </a:srgbClr>
                  </a:outerShdw>
                </a:effectLst>
                <a:latin typeface="Cambria" panose="02040503050406030204" pitchFamily="18" charset="0"/>
                <a:cs typeface="Calibri"/>
              </a:rPr>
              <a:t>°</a:t>
            </a:r>
            <a:r>
              <a:rPr lang="en-GB" sz="1400" dirty="0">
                <a:effectLst>
                  <a:outerShdw blurRad="38100" dist="38100" dir="2700000" algn="tl">
                    <a:srgbClr val="000000">
                      <a:alpha val="43137"/>
                    </a:srgbClr>
                  </a:outerShdw>
                </a:effectLst>
                <a:latin typeface="Cambria" panose="02040503050406030204" pitchFamily="18" charset="0"/>
              </a:rPr>
              <a:t>C</a:t>
            </a:r>
          </a:p>
        </p:txBody>
      </p:sp>
      <p:cxnSp>
        <p:nvCxnSpPr>
          <p:cNvPr id="16" name="Straight Connector 15"/>
          <p:cNvCxnSpPr/>
          <p:nvPr/>
        </p:nvCxnSpPr>
        <p:spPr>
          <a:xfrm>
            <a:off x="6471340" y="2212019"/>
            <a:ext cx="665825" cy="3506680"/>
          </a:xfrm>
          <a:prstGeom prst="line">
            <a:avLst/>
          </a:prstGeom>
          <a:ln w="28575">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2935" y="3151875"/>
            <a:ext cx="3240360" cy="1200329"/>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MORB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 1410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rPr>
              <a:t>C</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Iceland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 1440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rPr>
              <a:t>C </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cs typeface="Times New Roman"/>
              </a:rPr>
              <a:t>P</a:t>
            </a:r>
            <a:r>
              <a:rPr lang="en-GB" i="1" dirty="0">
                <a:effectLst>
                  <a:outerShdw blurRad="38100" dist="38100" dir="2700000" algn="tl">
                    <a:srgbClr val="000000">
                      <a:alpha val="43137"/>
                    </a:srgbClr>
                  </a:outerShdw>
                </a:effectLst>
                <a:latin typeface="Cambria" panose="02040503050406030204" pitchFamily="18" charset="0"/>
                <a:cs typeface="Times New Roman"/>
              </a:rPr>
              <a:t>i</a:t>
            </a:r>
            <a:r>
              <a:rPr lang="en-GB" dirty="0">
                <a:effectLst>
                  <a:outerShdw blurRad="38100" dist="38100" dir="2700000" algn="tl">
                    <a:srgbClr val="000000">
                      <a:alpha val="43137"/>
                    </a:srgbClr>
                  </a:outerShdw>
                </a:effectLst>
                <a:latin typeface="Cambria" panose="02040503050406030204" pitchFamily="18" charset="0"/>
                <a:cs typeface="Times New Roman"/>
              </a:rPr>
              <a:t> = 3.0 </a:t>
            </a:r>
            <a:r>
              <a:rPr lang="en-GB" dirty="0" err="1">
                <a:effectLst>
                  <a:outerShdw blurRad="38100" dist="38100" dir="2700000" algn="tl">
                    <a:srgbClr val="000000">
                      <a:alpha val="43137"/>
                    </a:srgbClr>
                  </a:outerShdw>
                </a:effectLst>
                <a:latin typeface="Cambria" panose="02040503050406030204" pitchFamily="18" charset="0"/>
                <a:cs typeface="Times New Roman"/>
              </a:rPr>
              <a:t>GPa</a:t>
            </a:r>
            <a:endParaRPr lang="en-GB" dirty="0">
              <a:effectLst>
                <a:outerShdw blurRad="38100" dist="38100" dir="2700000" algn="tl">
                  <a:srgbClr val="000000">
                    <a:alpha val="43137"/>
                  </a:srgbClr>
                </a:outerShdw>
              </a:effectLst>
              <a:latin typeface="Cambria" panose="02040503050406030204" pitchFamily="18" charset="0"/>
              <a:cs typeface="Times New Roman"/>
            </a:endParaRP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cs typeface="Times New Roman"/>
              </a:rPr>
              <a:t>ΔT</a:t>
            </a:r>
            <a:r>
              <a:rPr lang="en-GB" baseline="-25000" dirty="0">
                <a:effectLst>
                  <a:outerShdw blurRad="38100" dist="38100" dir="2700000" algn="tl">
                    <a:srgbClr val="000000">
                      <a:alpha val="43137"/>
                    </a:srgbClr>
                  </a:outerShdw>
                </a:effectLst>
                <a:latin typeface="Cambria" panose="02040503050406030204" pitchFamily="18" charset="0"/>
                <a:cs typeface="Times New Roman"/>
              </a:rPr>
              <a:t>P</a:t>
            </a:r>
            <a:r>
              <a:rPr lang="en-GB" dirty="0">
                <a:effectLst>
                  <a:outerShdw blurRad="38100" dist="38100" dir="2700000" algn="tl">
                    <a:srgbClr val="000000">
                      <a:alpha val="43137"/>
                    </a:srgbClr>
                  </a:outerShdw>
                </a:effectLst>
                <a:latin typeface="Cambria" panose="02040503050406030204" pitchFamily="18" charset="0"/>
                <a:cs typeface="Times New Roman"/>
              </a:rPr>
              <a:t> = +30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cs typeface="Times New Roman"/>
              </a:rPr>
              <a:t>C</a:t>
            </a:r>
            <a:endParaRPr lang="en-GB" dirty="0">
              <a:effectLst>
                <a:outerShdw blurRad="38100" dist="38100" dir="2700000" algn="tl">
                  <a:srgbClr val="000000">
                    <a:alpha val="43137"/>
                  </a:srgbClr>
                </a:outerShdw>
              </a:effectLst>
              <a:latin typeface="Cambria" panose="02040503050406030204" pitchFamily="18" charset="0"/>
            </a:endParaRPr>
          </a:p>
        </p:txBody>
      </p:sp>
      <p:sp>
        <p:nvSpPr>
          <p:cNvPr id="14" name="TextBox 13"/>
          <p:cNvSpPr txBox="1"/>
          <p:nvPr/>
        </p:nvSpPr>
        <p:spPr>
          <a:xfrm>
            <a:off x="333885" y="4695379"/>
            <a:ext cx="3240360" cy="923330"/>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Azores   T</a:t>
            </a:r>
            <a:r>
              <a:rPr lang="en-GB" baseline="-25000" dirty="0">
                <a:effectLst>
                  <a:outerShdw blurRad="38100" dist="38100" dir="2700000" algn="tl">
                    <a:srgbClr val="000000">
                      <a:alpha val="43137"/>
                    </a:srgbClr>
                  </a:outerShdw>
                </a:effectLst>
                <a:latin typeface="Cambria" panose="02040503050406030204" pitchFamily="18" charset="0"/>
              </a:rPr>
              <a:t>P</a:t>
            </a:r>
            <a:r>
              <a:rPr lang="en-GB" dirty="0">
                <a:effectLst>
                  <a:outerShdw blurRad="38100" dist="38100" dir="2700000" algn="tl">
                    <a:srgbClr val="000000">
                      <a:alpha val="43137"/>
                    </a:srgbClr>
                  </a:outerShdw>
                </a:effectLst>
                <a:latin typeface="Cambria" panose="02040503050406030204" pitchFamily="18" charset="0"/>
              </a:rPr>
              <a:t> = 1420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rPr>
              <a:t>C</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570 – 680 ppm H</a:t>
            </a:r>
            <a:r>
              <a:rPr lang="en-GB" baseline="-25000" dirty="0">
                <a:effectLst>
                  <a:outerShdw blurRad="38100" dist="38100" dir="2700000" algn="tl">
                    <a:srgbClr val="000000">
                      <a:alpha val="43137"/>
                    </a:srgbClr>
                  </a:outerShdw>
                </a:effectLst>
                <a:latin typeface="Cambria" panose="02040503050406030204" pitchFamily="18" charset="0"/>
              </a:rPr>
              <a:t>2</a:t>
            </a:r>
            <a:r>
              <a:rPr lang="en-GB" dirty="0">
                <a:effectLst>
                  <a:outerShdw blurRad="38100" dist="38100" dir="2700000" algn="tl">
                    <a:srgbClr val="000000">
                      <a:alpha val="43137"/>
                    </a:srgbClr>
                  </a:outerShdw>
                </a:effectLst>
                <a:latin typeface="Cambria" panose="02040503050406030204" pitchFamily="18" charset="0"/>
              </a:rPr>
              <a:t>O</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cs typeface="Times New Roman"/>
              </a:rPr>
              <a:t>ΔT</a:t>
            </a:r>
            <a:r>
              <a:rPr lang="en-GB" baseline="-25000" dirty="0">
                <a:effectLst>
                  <a:outerShdw blurRad="38100" dist="38100" dir="2700000" algn="tl">
                    <a:srgbClr val="000000">
                      <a:alpha val="43137"/>
                    </a:srgbClr>
                  </a:outerShdw>
                </a:effectLst>
                <a:latin typeface="Cambria" panose="02040503050406030204" pitchFamily="18" charset="0"/>
                <a:cs typeface="Times New Roman"/>
              </a:rPr>
              <a:t>P</a:t>
            </a:r>
            <a:r>
              <a:rPr lang="en-GB" dirty="0">
                <a:effectLst>
                  <a:outerShdw blurRad="38100" dist="38100" dir="2700000" algn="tl">
                    <a:srgbClr val="000000">
                      <a:alpha val="43137"/>
                    </a:srgbClr>
                  </a:outerShdw>
                </a:effectLst>
                <a:latin typeface="Cambria" panose="02040503050406030204" pitchFamily="18" charset="0"/>
                <a:cs typeface="Times New Roman"/>
              </a:rPr>
              <a:t> = +10</a:t>
            </a:r>
            <a:r>
              <a:rPr lang="en-GB" dirty="0">
                <a:effectLst>
                  <a:outerShdw blurRad="38100" dist="38100" dir="2700000" algn="tl">
                    <a:srgbClr val="000000">
                      <a:alpha val="43137"/>
                    </a:srgbClr>
                  </a:outerShdw>
                </a:effectLst>
                <a:latin typeface="Calibri"/>
                <a:cs typeface="Calibri"/>
              </a:rPr>
              <a:t>°</a:t>
            </a:r>
            <a:r>
              <a:rPr lang="en-GB" dirty="0">
                <a:effectLst>
                  <a:outerShdw blurRad="38100" dist="38100" dir="2700000" algn="tl">
                    <a:srgbClr val="000000">
                      <a:alpha val="43137"/>
                    </a:srgbClr>
                  </a:outerShdw>
                </a:effectLst>
                <a:latin typeface="Cambria" panose="02040503050406030204" pitchFamily="18" charset="0"/>
                <a:cs typeface="Times New Roman"/>
              </a:rPr>
              <a:t>C</a:t>
            </a:r>
            <a:endParaRPr lang="en-GB" dirty="0">
              <a:effectLst>
                <a:outerShdw blurRad="38100" dist="38100" dir="2700000" algn="tl">
                  <a:srgbClr val="000000">
                    <a:alpha val="43137"/>
                  </a:srgbClr>
                </a:outerShdw>
              </a:effectLst>
              <a:latin typeface="Cambria" panose="02040503050406030204" pitchFamily="18" charset="0"/>
            </a:endParaRPr>
          </a:p>
        </p:txBody>
      </p:sp>
      <p:sp>
        <p:nvSpPr>
          <p:cNvPr id="9" name="TextBox 8"/>
          <p:cNvSpPr txBox="1"/>
          <p:nvPr/>
        </p:nvSpPr>
        <p:spPr>
          <a:xfrm>
            <a:off x="2812801" y="4752162"/>
            <a:ext cx="647931" cy="830997"/>
          </a:xfrm>
          <a:prstGeom prst="rect">
            <a:avLst/>
          </a:prstGeom>
          <a:noFill/>
        </p:spPr>
        <p:txBody>
          <a:bodyPr wrap="square" rtlCol="0">
            <a:spAutoFit/>
          </a:bodyPr>
          <a:lstStyle/>
          <a:p>
            <a:r>
              <a:rPr lang="en-GB" sz="4800" dirty="0">
                <a:solidFill>
                  <a:srgbClr val="FF0000"/>
                </a:solidFill>
                <a:latin typeface="Cambria" panose="02040503050406030204" pitchFamily="18" charset="0"/>
              </a:rPr>
              <a:t>?</a:t>
            </a:r>
          </a:p>
        </p:txBody>
      </p:sp>
    </p:spTree>
    <p:extLst>
      <p:ext uri="{BB962C8B-B14F-4D97-AF65-F5344CB8AC3E}">
        <p14:creationId xmlns:p14="http://schemas.microsoft.com/office/powerpoint/2010/main" val="40765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ppt_y</p:attrName>
                                        </p:attrNameLst>
                                      </p:cBhvr>
                                      <p:tavLst>
                                        <p:tav tm="0">
                                          <p:val>
                                            <p:strVal val="#ppt_y+#ppt_h*1.125000"/>
                                          </p:val>
                                        </p:tav>
                                        <p:tav tm="100000">
                                          <p:val>
                                            <p:strVal val="#ppt_y"/>
                                          </p:val>
                                        </p:tav>
                                      </p:tavLst>
                                    </p:anim>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up)">
                                      <p:cBhvr>
                                        <p:cTn id="19" dur="500"/>
                                        <p:tgtEl>
                                          <p:spTgt spid="14"/>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pPr algn="l"/>
            <a:r>
              <a:rPr lang="en-GB" sz="2400" dirty="0"/>
              <a:t>The </a:t>
            </a:r>
            <a:r>
              <a:rPr lang="en-GB" sz="2400" dirty="0" err="1"/>
              <a:t>behavior</a:t>
            </a:r>
            <a:r>
              <a:rPr lang="en-GB" sz="2400" dirty="0"/>
              <a:t> of Fe</a:t>
            </a:r>
            <a:r>
              <a:rPr lang="en-GB" sz="2400" baseline="30000" dirty="0"/>
              <a:t>3+</a:t>
            </a:r>
            <a:r>
              <a:rPr lang="en-GB" sz="2400" dirty="0"/>
              <a:t>/</a:t>
            </a:r>
            <a:r>
              <a:rPr lang="en-GB" sz="2400" dirty="0" err="1">
                <a:latin typeface="Cambria"/>
              </a:rPr>
              <a:t>Σ</a:t>
            </a:r>
            <a:r>
              <a:rPr lang="en-GB" sz="2400" dirty="0" err="1"/>
              <a:t>Fe</a:t>
            </a:r>
            <a:r>
              <a:rPr lang="en-GB" sz="2400" dirty="0"/>
              <a:t> during the partial melting</a:t>
            </a:r>
            <a:br>
              <a:rPr lang="en-GB" sz="2400" dirty="0"/>
            </a:br>
            <a:r>
              <a:rPr lang="en-GB" sz="2400" dirty="0"/>
              <a:t>of spinel </a:t>
            </a:r>
            <a:r>
              <a:rPr lang="en-GB" sz="2400" dirty="0" err="1"/>
              <a:t>lherzolite</a:t>
            </a:r>
            <a:endParaRPr lang="en-GB" sz="2400" dirty="0"/>
          </a:p>
        </p:txBody>
      </p:sp>
      <p:sp>
        <p:nvSpPr>
          <p:cNvPr id="3" name="TextBox 2"/>
          <p:cNvSpPr txBox="1"/>
          <p:nvPr/>
        </p:nvSpPr>
        <p:spPr>
          <a:xfrm>
            <a:off x="395536" y="6011996"/>
            <a:ext cx="6311151" cy="369332"/>
          </a:xfrm>
          <a:prstGeom prst="rect">
            <a:avLst/>
          </a:prstGeom>
          <a:noFill/>
        </p:spPr>
        <p:txBody>
          <a:bodyPr wrap="none" rtlCol="0">
            <a:spAutoFit/>
          </a:bodyPr>
          <a:lstStyle/>
          <a:p>
            <a:r>
              <a:rPr lang="en-GB" dirty="0">
                <a:effectLst>
                  <a:outerShdw blurRad="38100" dist="38100" dir="2700000" algn="tl">
                    <a:srgbClr val="000000">
                      <a:alpha val="43137"/>
                    </a:srgbClr>
                  </a:outerShdw>
                </a:effectLst>
                <a:latin typeface="Cambria" panose="02040503050406030204" pitchFamily="18" charset="0"/>
              </a:rPr>
              <a:t>Gaetani - </a:t>
            </a:r>
            <a:r>
              <a:rPr lang="en-GB" dirty="0" err="1">
                <a:effectLst>
                  <a:outerShdw blurRad="38100" dist="38100" dir="2700000" algn="tl">
                    <a:srgbClr val="000000">
                      <a:alpha val="43137"/>
                    </a:srgbClr>
                  </a:outerShdw>
                </a:effectLst>
                <a:latin typeface="Cambria" panose="02040503050406030204" pitchFamily="18" charset="0"/>
              </a:rPr>
              <a:t>Geochimica</a:t>
            </a:r>
            <a:r>
              <a:rPr lang="en-GB" dirty="0">
                <a:effectLst>
                  <a:outerShdw blurRad="38100" dist="38100" dir="2700000" algn="tl">
                    <a:srgbClr val="000000">
                      <a:alpha val="43137"/>
                    </a:srgbClr>
                  </a:outerShdw>
                </a:effectLst>
                <a:latin typeface="Cambria" panose="02040503050406030204" pitchFamily="18" charset="0"/>
              </a:rPr>
              <a:t> et </a:t>
            </a:r>
            <a:r>
              <a:rPr lang="en-GB" dirty="0" err="1">
                <a:effectLst>
                  <a:outerShdw blurRad="38100" dist="38100" dir="2700000" algn="tl">
                    <a:srgbClr val="000000">
                      <a:alpha val="43137"/>
                    </a:srgbClr>
                  </a:outerShdw>
                </a:effectLst>
                <a:latin typeface="Cambria" panose="02040503050406030204" pitchFamily="18" charset="0"/>
              </a:rPr>
              <a:t>Cosmochimica</a:t>
            </a:r>
            <a:r>
              <a:rPr lang="en-GB" dirty="0">
                <a:effectLst>
                  <a:outerShdw blurRad="38100" dist="38100" dir="2700000" algn="tl">
                    <a:srgbClr val="000000">
                      <a:alpha val="43137"/>
                    </a:srgbClr>
                  </a:outerShdw>
                </a:effectLst>
                <a:latin typeface="Cambria" panose="02040503050406030204" pitchFamily="18" charset="0"/>
              </a:rPr>
              <a:t> </a:t>
            </a:r>
            <a:r>
              <a:rPr lang="en-GB" dirty="0" err="1">
                <a:effectLst>
                  <a:outerShdw blurRad="38100" dist="38100" dir="2700000" algn="tl">
                    <a:srgbClr val="000000">
                      <a:alpha val="43137"/>
                    </a:srgbClr>
                  </a:outerShdw>
                </a:effectLst>
                <a:latin typeface="Cambria" panose="02040503050406030204" pitchFamily="18" charset="0"/>
              </a:rPr>
              <a:t>Acta</a:t>
            </a:r>
            <a:r>
              <a:rPr lang="en-GB" dirty="0">
                <a:effectLst>
                  <a:outerShdw blurRad="38100" dist="38100" dir="2700000" algn="tl">
                    <a:srgbClr val="000000">
                      <a:alpha val="43137"/>
                    </a:srgbClr>
                  </a:outerShdw>
                </a:effectLst>
                <a:latin typeface="Cambria" panose="02040503050406030204" pitchFamily="18" charset="0"/>
              </a:rPr>
              <a:t> 185 (2016) 64–77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908" y="1511771"/>
            <a:ext cx="4493556" cy="422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544" y="2420888"/>
            <a:ext cx="3312368" cy="2862322"/>
          </a:xfrm>
          <a:prstGeom prst="rect">
            <a:avLst/>
          </a:prstGeom>
          <a:noFill/>
        </p:spPr>
        <p:txBody>
          <a:bodyPr wrap="square" rtlCol="0">
            <a:spAutoFit/>
          </a:bodyPr>
          <a:lstStyle/>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Iron oxidation state is effected by extent of melting as well as temperature/pressure</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panose="02040503050406030204" pitchFamily="18" charset="0"/>
              </a:rPr>
              <a:t>Large melt fractions should have higher Fe</a:t>
            </a:r>
            <a:r>
              <a:rPr lang="en-GB" baseline="30000" dirty="0">
                <a:effectLst>
                  <a:outerShdw blurRad="38100" dist="38100" dir="2700000" algn="tl">
                    <a:srgbClr val="000000">
                      <a:alpha val="43137"/>
                    </a:srgbClr>
                  </a:outerShdw>
                </a:effectLst>
                <a:latin typeface="Cambria" panose="02040503050406030204" pitchFamily="18" charset="0"/>
              </a:rPr>
              <a:t>3+</a:t>
            </a:r>
            <a:r>
              <a:rPr lang="en-GB" dirty="0">
                <a:effectLst>
                  <a:outerShdw blurRad="38100" dist="38100" dir="2700000" algn="tl">
                    <a:srgbClr val="000000">
                      <a:alpha val="43137"/>
                    </a:srgbClr>
                  </a:outerShdw>
                </a:effectLst>
                <a:latin typeface="Cambria" panose="02040503050406030204" pitchFamily="18" charset="0"/>
              </a:rPr>
              <a:t>/</a:t>
            </a:r>
            <a:r>
              <a:rPr lang="el-GR" dirty="0">
                <a:effectLst>
                  <a:outerShdw blurRad="38100" dist="38100" dir="2700000" algn="tl">
                    <a:srgbClr val="000000">
                      <a:alpha val="43137"/>
                    </a:srgbClr>
                  </a:outerShdw>
                </a:effectLst>
                <a:latin typeface="Cambria"/>
              </a:rPr>
              <a:t>Σ</a:t>
            </a:r>
            <a:r>
              <a:rPr lang="en-GB" dirty="0">
                <a:effectLst>
                  <a:outerShdw blurRad="38100" dist="38100" dir="2700000" algn="tl">
                    <a:srgbClr val="000000">
                      <a:alpha val="43137"/>
                    </a:srgbClr>
                  </a:outerShdw>
                </a:effectLst>
                <a:latin typeface="Cambria"/>
              </a:rPr>
              <a:t>Fe than smaller melt fractions</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a:rPr>
              <a:t>‘Long’ melting columns have the most extreme variability</a:t>
            </a:r>
          </a:p>
          <a:p>
            <a:pPr marL="177800" indent="-177800">
              <a:buFont typeface="Arial" panose="020B0604020202020204" pitchFamily="34" charset="0"/>
              <a:buChar char="•"/>
            </a:pPr>
            <a:r>
              <a:rPr lang="en-GB" dirty="0">
                <a:effectLst>
                  <a:outerShdw blurRad="38100" dist="38100" dir="2700000" algn="tl">
                    <a:srgbClr val="000000">
                      <a:alpha val="43137"/>
                    </a:srgbClr>
                  </a:outerShdw>
                </a:effectLst>
                <a:latin typeface="Cambria"/>
              </a:rPr>
              <a:t>Damp mantle should be more oxidized than dry mantle</a:t>
            </a:r>
            <a:endParaRPr lang="en-GB"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4456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736</Words>
  <Application>Microsoft Macintosh PowerPoint</Application>
  <PresentationFormat>On-screen Show (4:3)</PresentationFormat>
  <Paragraphs>116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217/15-1 (Lagavulin)</vt:lpstr>
      <vt:lpstr>PowerPoint Presentation</vt:lpstr>
      <vt:lpstr>PowerPoint Presentation</vt:lpstr>
      <vt:lpstr>Experimental constraints on the damp peridotite solidus and oceanic mantle potential temperature</vt:lpstr>
      <vt:lpstr>PowerPoint Presentation</vt:lpstr>
      <vt:lpstr>Experimental constraints on the damp peridotite solidus and oceanic mantle potential temperature</vt:lpstr>
      <vt:lpstr>The behavior of Fe3+/ΣFe during the partial melting of spinel lherzolite</vt:lpstr>
      <vt:lpstr>Fe3+/ΣFe Reykjanes Ridge (Shorttle et al. 2014)</vt:lpstr>
      <vt:lpstr>TP – longitude  65±0.5°N</vt:lpstr>
      <vt:lpstr>Trace elements</vt:lpstr>
      <vt:lpstr>PowerPoint Presentation</vt:lpstr>
      <vt:lpstr>Mean Al-in-olivine temperature WG</vt:lpstr>
      <vt:lpstr>PowerPoint Presentation</vt:lpstr>
      <vt:lpstr>Pyroxenite melting</vt:lpstr>
      <vt:lpstr>Olivine chemistry Theistareykir</vt:lpstr>
      <vt:lpstr>Olivine chemistry Hawaii (HSDP)</vt:lpstr>
      <vt:lpstr>Pyroxenite &amp; peridotite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constraints on the damp peridotite solidus and oceanic mantle potential temperature</dc:title>
  <dc:creator>malcolm Hole</dc:creator>
  <cp:lastModifiedBy>Gillian R. Foulger</cp:lastModifiedBy>
  <cp:revision>64</cp:revision>
  <dcterms:created xsi:type="dcterms:W3CDTF">2017-03-22T18:05:29Z</dcterms:created>
  <dcterms:modified xsi:type="dcterms:W3CDTF">2017-06-03T15:19:41Z</dcterms:modified>
</cp:coreProperties>
</file>