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58" r:id="rId3"/>
    <p:sldId id="260" r:id="rId4"/>
    <p:sldId id="261" r:id="rId5"/>
    <p:sldId id="293" r:id="rId6"/>
    <p:sldId id="263" r:id="rId7"/>
    <p:sldId id="262" r:id="rId8"/>
    <p:sldId id="266" r:id="rId9"/>
    <p:sldId id="274" r:id="rId10"/>
    <p:sldId id="276" r:id="rId11"/>
    <p:sldId id="271" r:id="rId12"/>
    <p:sldId id="272" r:id="rId13"/>
    <p:sldId id="304" r:id="rId14"/>
    <p:sldId id="306" r:id="rId15"/>
    <p:sldId id="278" r:id="rId16"/>
    <p:sldId id="309" r:id="rId17"/>
    <p:sldId id="31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42" autoAdjust="0"/>
    <p:restoredTop sz="86618" autoAdjust="0"/>
  </p:normalViewPr>
  <p:slideViewPr>
    <p:cSldViewPr snapToGrid="0" snapToObjects="1">
      <p:cViewPr>
        <p:scale>
          <a:sx n="79" d="100"/>
          <a:sy n="79" d="100"/>
        </p:scale>
        <p:origin x="-752" y="-696"/>
      </p:cViewPr>
      <p:guideLst>
        <p:guide orient="horz" pos="2160"/>
        <p:guide pos="2880"/>
      </p:guideLst>
    </p:cSldViewPr>
  </p:slid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75885F-34D1-5B40-A5D5-4E043628DB7F}" type="datetimeFigureOut">
              <a:rPr lang="en-US" smtClean="0"/>
              <a:pPr/>
              <a:t>03/06/17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CC8D03-734A-5E4E-9BB3-3154D15AAB73}" type="slidenum">
              <a:rPr lang="en-US" smtClean="0"/>
              <a:pPr/>
              <a:t>‹#›</a:t>
            </a:fld>
            <a:endParaRPr lang="en-US"/>
          </a:p>
        </p:txBody>
      </p:sp>
    </p:spTree>
    <p:extLst>
      <p:ext uri="{BB962C8B-B14F-4D97-AF65-F5344CB8AC3E}">
        <p14:creationId xmlns:p14="http://schemas.microsoft.com/office/powerpoint/2010/main" val="26052945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1</a:t>
            </a:fld>
            <a:endParaRPr lang="en-US"/>
          </a:p>
        </p:txBody>
      </p:sp>
    </p:spTree>
    <p:extLst>
      <p:ext uri="{BB962C8B-B14F-4D97-AF65-F5344CB8AC3E}">
        <p14:creationId xmlns:p14="http://schemas.microsoft.com/office/powerpoint/2010/main" val="94132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GREENLAND</a:t>
            </a:r>
            <a:r>
              <a:rPr lang="en-US" baseline="0" dirty="0"/>
              <a:t> – EUROPE BREAKUP ~ 55 MA</a:t>
            </a:r>
          </a:p>
          <a:p>
            <a:r>
              <a:rPr lang="en-US" dirty="0"/>
              <a:t>CHANGE IN OPENING DIRECTION &amp; FRACTURE ZONE FORMATION ~ 37 MA</a:t>
            </a:r>
          </a:p>
          <a:p>
            <a:r>
              <a:rPr lang="en-US" dirty="0"/>
              <a:t>FRACTURE ZONE ELIMINATION BEGINS FROM THE NORTH ~ 40 MA</a:t>
            </a:r>
          </a:p>
          <a:p>
            <a:endParaRPr lang="en-US" dirty="0"/>
          </a:p>
          <a:p>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2</a:t>
            </a:fld>
            <a:endParaRPr lang="en-US" dirty="0"/>
          </a:p>
        </p:txBody>
      </p:sp>
    </p:spTree>
    <p:extLst>
      <p:ext uri="{BB962C8B-B14F-4D97-AF65-F5344CB8AC3E}">
        <p14:creationId xmlns:p14="http://schemas.microsoft.com/office/powerpoint/2010/main" val="871671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Reykjanes Ridge is the portion</a:t>
            </a:r>
            <a:r>
              <a:rPr lang="en-US" baseline="0" dirty="0"/>
              <a:t> of the mid-Atlantic ridge that extends southward from Iceland to the Bight FZ. </a:t>
            </a:r>
          </a:p>
          <a:p>
            <a:r>
              <a:rPr lang="en-US" baseline="0" dirty="0"/>
              <a:t>This is a bathymetry map and shows that on the ridge flanks basement structure is rapidly obscured by sediments. So for the rest of this talk I’ll be primarily showing regional gravity and magnetic maps that better delineate the tectonic structure. </a:t>
            </a:r>
          </a:p>
        </p:txBody>
      </p:sp>
      <p:sp>
        <p:nvSpPr>
          <p:cNvPr id="4" name="Slide Number Placeholder 3"/>
          <p:cNvSpPr>
            <a:spLocks noGrp="1"/>
          </p:cNvSpPr>
          <p:nvPr>
            <p:ph type="sldNum" sz="quarter" idx="10"/>
          </p:nvPr>
        </p:nvSpPr>
        <p:spPr/>
        <p:txBody>
          <a:bodyPr/>
          <a:lstStyle/>
          <a:p>
            <a:fld id="{65B66DDE-7397-E440-BD10-58B5B3BCECD4}" type="slidenum">
              <a:rPr lang="en-US" smtClean="0"/>
              <a:pPr/>
              <a:t>3</a:t>
            </a:fld>
            <a:endParaRPr lang="en-US" dirty="0"/>
          </a:p>
        </p:txBody>
      </p:sp>
    </p:spTree>
    <p:extLst>
      <p:ext uri="{BB962C8B-B14F-4D97-AF65-F5344CB8AC3E}">
        <p14:creationId xmlns:p14="http://schemas.microsoft.com/office/powerpoint/2010/main" val="1625459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Corresponding</a:t>
            </a:r>
            <a:r>
              <a:rPr lang="en-US" baseline="0" dirty="0"/>
              <a:t> to the changing opening kinematics the Reykjanes Ridge exhibits three distinct types of seafloor on its flanks. The first is unsegmented orthogonal spreading on a long linear axis as shown by magnetic isochrons and satellite-derived gravity data.  The second is an abrupt transition to segmented orthogonal spreading on a stair-step geometry axis. And the third is a diachronous transition to unsegmented oblique spreading replacing the stair-step axis with a growing linear axis from north to south and forming V-shaped ridges and troughs on the ridge flanks.  </a:t>
            </a:r>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4</a:t>
            </a:fld>
            <a:endParaRPr lang="en-US" dirty="0"/>
          </a:p>
        </p:txBody>
      </p:sp>
    </p:spTree>
    <p:extLst>
      <p:ext uri="{BB962C8B-B14F-4D97-AF65-F5344CB8AC3E}">
        <p14:creationId xmlns:p14="http://schemas.microsoft.com/office/powerpoint/2010/main" val="1768501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order to investigate the tectonic reconfiguration</a:t>
            </a:r>
            <a:r>
              <a:rPr lang="en-US" baseline="0" dirty="0"/>
              <a:t> and elimination of transform faults we conducted a 32-day cruise on R/V Marcus G. Langseth to the southern end of the oblique Reykjanes Ridge collecting multibeam, gravity and magnetics data.</a:t>
            </a:r>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5</a:t>
            </a:fld>
            <a:endParaRPr lang="en-US" dirty="0"/>
          </a:p>
        </p:txBody>
      </p:sp>
    </p:spTree>
    <p:extLst>
      <p:ext uri="{BB962C8B-B14F-4D97-AF65-F5344CB8AC3E}">
        <p14:creationId xmlns:p14="http://schemas.microsoft.com/office/powerpoint/2010/main" val="186510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plume model the intersection of the plume thermal structure with the ridge axis lead</a:t>
            </a:r>
            <a:r>
              <a:rPr lang="en-US" baseline="0" dirty="0"/>
              <a:t> to brittle and ductile behavior of  the lithosphere resulting in the formation and elimination of transform faults </a:t>
            </a:r>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7</a:t>
            </a:fld>
            <a:endParaRPr lang="en-US" dirty="0"/>
          </a:p>
        </p:txBody>
      </p:sp>
    </p:spTree>
    <p:extLst>
      <p:ext uri="{BB962C8B-B14F-4D97-AF65-F5344CB8AC3E}">
        <p14:creationId xmlns:p14="http://schemas.microsoft.com/office/powerpoint/2010/main" val="1549762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close geometric fit of Anomalies</a:t>
            </a:r>
            <a:r>
              <a:rPr lang="en-US" baseline="0" dirty="0"/>
              <a:t> 24 to 18 to the rotated Reykjanes Ridge means that the present day Reykjanes Ridge reconfigured its geometry to closely conform to its original geometry and position at the time it formed, despite an intervening fragmentation of the plate boundary and ~30° rotation of the opening direction.  It means that the present-day ridge is spreading 30° obliquely because it wants to maintain the original geometry it had with respect to the mantle despite the plates now opening obliquely to the original direction.  </a:t>
            </a:r>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10</a:t>
            </a:fld>
            <a:endParaRPr lang="en-US"/>
          </a:p>
        </p:txBody>
      </p:sp>
    </p:spTree>
    <p:extLst>
      <p:ext uri="{BB962C8B-B14F-4D97-AF65-F5344CB8AC3E}">
        <p14:creationId xmlns:p14="http://schemas.microsoft.com/office/powerpoint/2010/main" val="66263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for formation of segments</a:t>
            </a:r>
            <a:r>
              <a:rPr lang="en-US" baseline="0" dirty="0"/>
              <a:t> from a linear axis </a:t>
            </a:r>
            <a:r>
              <a:rPr lang="mr-IN" baseline="0" dirty="0"/>
              <a:t>–</a:t>
            </a:r>
            <a:r>
              <a:rPr lang="en-US" baseline="0" dirty="0"/>
              <a:t> nucleation of a series of propagating ridges that form a stair-step plate boundary.  </a:t>
            </a:r>
            <a:endParaRPr lang="en-US" dirty="0"/>
          </a:p>
        </p:txBody>
      </p:sp>
      <p:sp>
        <p:nvSpPr>
          <p:cNvPr id="4" name="Slide Number Placeholder 3"/>
          <p:cNvSpPr>
            <a:spLocks noGrp="1"/>
          </p:cNvSpPr>
          <p:nvPr>
            <p:ph type="sldNum" sz="quarter" idx="10"/>
          </p:nvPr>
        </p:nvSpPr>
        <p:spPr/>
        <p:txBody>
          <a:bodyPr/>
          <a:lstStyle/>
          <a:p>
            <a:fld id="{30CC8D03-734A-5E4E-9BB3-3154D15AAB73}" type="slidenum">
              <a:rPr lang="en-US" smtClean="0"/>
              <a:pPr/>
              <a:t>11</a:t>
            </a:fld>
            <a:endParaRPr lang="en-US"/>
          </a:p>
        </p:txBody>
      </p:sp>
    </p:spTree>
    <p:extLst>
      <p:ext uri="{BB962C8B-B14F-4D97-AF65-F5344CB8AC3E}">
        <p14:creationId xmlns:p14="http://schemas.microsoft.com/office/powerpoint/2010/main" val="1630983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Axial</a:t>
            </a:r>
            <a:r>
              <a:rPr lang="en-US" baseline="0" dirty="0"/>
              <a:t> o</a:t>
            </a:r>
            <a:r>
              <a:rPr lang="en-US" dirty="0"/>
              <a:t>ffsets across transform faults becomes smaller with time before the ridge merges</a:t>
            </a:r>
            <a:r>
              <a:rPr lang="en-US" baseline="0" dirty="0"/>
              <a:t> into an oblique axis so that the change from segmented to non segmented plate boundary was not achieved by ridge propagation but rather by offset ridge axes moving toward each other with time.  </a:t>
            </a:r>
            <a:endParaRPr lang="en-US" dirty="0"/>
          </a:p>
        </p:txBody>
      </p:sp>
      <p:sp>
        <p:nvSpPr>
          <p:cNvPr id="4" name="Slide Number Placeholder 3"/>
          <p:cNvSpPr>
            <a:spLocks noGrp="1"/>
          </p:cNvSpPr>
          <p:nvPr>
            <p:ph type="sldNum" sz="quarter" idx="10"/>
          </p:nvPr>
        </p:nvSpPr>
        <p:spPr/>
        <p:txBody>
          <a:bodyPr/>
          <a:lstStyle/>
          <a:p>
            <a:fld id="{65B66DDE-7397-E440-BD10-58B5B3BCECD4}" type="slidenum">
              <a:rPr lang="en-US" smtClean="0"/>
              <a:pPr/>
              <a:t>15</a:t>
            </a:fld>
            <a:endParaRPr lang="en-US"/>
          </a:p>
        </p:txBody>
      </p:sp>
    </p:spTree>
    <p:extLst>
      <p:ext uri="{BB962C8B-B14F-4D97-AF65-F5344CB8AC3E}">
        <p14:creationId xmlns:p14="http://schemas.microsoft.com/office/powerpoint/2010/main" val="4188491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62886A-23A1-4945-84BE-D7790567117B}" type="datetimeFigureOut">
              <a:rPr lang="en-US" smtClean="0"/>
              <a:pPr/>
              <a:t>03/06/17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62886A-23A1-4945-84BE-D7790567117B}" type="datetimeFigureOut">
              <a:rPr lang="en-US" smtClean="0"/>
              <a:pPr/>
              <a:t>03/06/17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62886A-23A1-4945-84BE-D7790567117B}" type="datetimeFigureOut">
              <a:rPr lang="en-US" smtClean="0"/>
              <a:pPr/>
              <a:t>03/06/17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62886A-23A1-4945-84BE-D7790567117B}" type="datetimeFigureOut">
              <a:rPr lang="en-US" smtClean="0"/>
              <a:pPr/>
              <a:t>03/06/17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62886A-23A1-4945-84BE-D7790567117B}" type="datetimeFigureOut">
              <a:rPr lang="en-US" smtClean="0"/>
              <a:pPr/>
              <a:t>03/06/17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62886A-23A1-4945-84BE-D7790567117B}" type="datetimeFigureOut">
              <a:rPr lang="en-US" smtClean="0"/>
              <a:pPr/>
              <a:t>03/06/17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62886A-23A1-4945-84BE-D7790567117B}" type="datetimeFigureOut">
              <a:rPr lang="en-US" smtClean="0"/>
              <a:pPr/>
              <a:t>03/06/17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62886A-23A1-4945-84BE-D7790567117B}" type="datetimeFigureOut">
              <a:rPr lang="en-US" smtClean="0"/>
              <a:pPr/>
              <a:t>03/06/17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2886A-23A1-4945-84BE-D7790567117B}" type="datetimeFigureOut">
              <a:rPr lang="en-US" smtClean="0"/>
              <a:pPr/>
              <a:t>03/06/17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62886A-23A1-4945-84BE-D7790567117B}" type="datetimeFigureOut">
              <a:rPr lang="en-US" smtClean="0"/>
              <a:pPr/>
              <a:t>03/06/17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62886A-23A1-4945-84BE-D7790567117B}" type="datetimeFigureOut">
              <a:rPr lang="en-US" smtClean="0"/>
              <a:pPr/>
              <a:t>03/06/17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E34944-0E57-5941-8D4F-F14521A3CF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2886A-23A1-4945-84BE-D7790567117B}" type="datetimeFigureOut">
              <a:rPr lang="en-US" smtClean="0"/>
              <a:pPr/>
              <a:t>03/06/17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E34944-0E57-5941-8D4F-F14521A3CF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40000"/>
          </a:blip>
          <a:stretch>
            <a:fillRect/>
          </a:stretch>
        </p:blipFill>
        <p:spPr>
          <a:xfrm>
            <a:off x="0" y="0"/>
            <a:ext cx="9144000" cy="6858000"/>
          </a:xfrm>
          <a:prstGeom prst="rect">
            <a:avLst/>
          </a:prstGeom>
        </p:spPr>
      </p:pic>
      <p:sp>
        <p:nvSpPr>
          <p:cNvPr id="6" name="TextBox 5"/>
          <p:cNvSpPr txBox="1"/>
          <p:nvPr/>
        </p:nvSpPr>
        <p:spPr>
          <a:xfrm>
            <a:off x="0" y="0"/>
            <a:ext cx="9144000" cy="6832641"/>
          </a:xfrm>
          <a:prstGeom prst="rect">
            <a:avLst/>
          </a:prstGeom>
          <a:noFill/>
        </p:spPr>
        <p:txBody>
          <a:bodyPr wrap="square" rtlCol="0">
            <a:spAutoFit/>
          </a:bodyPr>
          <a:lstStyle/>
          <a:p>
            <a:pPr algn="ctr"/>
            <a:endParaRPr lang="en-US" sz="2800" dirty="0">
              <a:effectLst>
                <a:glow rad="101600">
                  <a:schemeClr val="bg1">
                    <a:alpha val="75000"/>
                  </a:schemeClr>
                </a:glow>
              </a:effectLst>
            </a:endParaRPr>
          </a:p>
          <a:p>
            <a:pPr algn="ctr"/>
            <a:r>
              <a:rPr lang="en-US" sz="2800" dirty="0">
                <a:effectLst>
                  <a:glow rad="101600">
                    <a:schemeClr val="bg1">
                      <a:alpha val="75000"/>
                    </a:schemeClr>
                  </a:glow>
                </a:effectLst>
              </a:rPr>
              <a:t>Formation and Elimination of Segmentation on the </a:t>
            </a:r>
          </a:p>
          <a:p>
            <a:pPr algn="ctr"/>
            <a:r>
              <a:rPr lang="en-US" sz="2800" dirty="0">
                <a:effectLst>
                  <a:glow rad="101600">
                    <a:schemeClr val="bg1">
                      <a:alpha val="75000"/>
                    </a:schemeClr>
                  </a:glow>
                </a:effectLst>
              </a:rPr>
              <a:t>Reykjanes Ridge</a:t>
            </a:r>
          </a:p>
          <a:p>
            <a:pPr algn="ctr"/>
            <a:endParaRPr lang="en-US" sz="2800" dirty="0"/>
          </a:p>
          <a:p>
            <a:pPr algn="ctr"/>
            <a:r>
              <a:rPr lang="en-US" sz="2000" dirty="0">
                <a:effectLst>
                  <a:glow rad="101600">
                    <a:schemeClr val="bg1">
                      <a:alpha val="75000"/>
                    </a:schemeClr>
                  </a:glow>
                </a:effectLst>
              </a:rPr>
              <a:t>Fernando Martinez &amp; Richard Hey</a:t>
            </a:r>
          </a:p>
          <a:p>
            <a:pPr algn="ctr"/>
            <a:r>
              <a:rPr lang="en-US" sz="1600" dirty="0">
                <a:effectLst>
                  <a:glow rad="101600">
                    <a:schemeClr val="bg1">
                      <a:alpha val="75000"/>
                    </a:schemeClr>
                  </a:glow>
                </a:effectLst>
              </a:rPr>
              <a:t>Hawaii Institute of Geophysics and Planetology</a:t>
            </a:r>
          </a:p>
          <a:p>
            <a:pPr algn="ctr"/>
            <a:r>
              <a:rPr lang="en-US" sz="1600" dirty="0">
                <a:effectLst>
                  <a:glow rad="101600">
                    <a:schemeClr val="bg1">
                      <a:alpha val="75000"/>
                    </a:schemeClr>
                  </a:glow>
                </a:effectLst>
              </a:rPr>
              <a:t>School of Ocean and Earth Science and Technology</a:t>
            </a:r>
          </a:p>
          <a:p>
            <a:pPr algn="ctr"/>
            <a:r>
              <a:rPr lang="en-US" sz="1600" dirty="0">
                <a:effectLst>
                  <a:glow rad="101600">
                    <a:schemeClr val="bg1">
                      <a:alpha val="75000"/>
                    </a:schemeClr>
                  </a:glow>
                </a:effectLst>
              </a:rPr>
              <a:t>University of Hawaii at Manoa</a:t>
            </a:r>
          </a:p>
          <a:p>
            <a:pPr algn="ctr"/>
            <a:endParaRPr lang="en-US" sz="2000" dirty="0">
              <a:effectLst>
                <a:glow rad="101600">
                  <a:schemeClr val="bg1">
                    <a:alpha val="75000"/>
                  </a:schemeClr>
                </a:glow>
              </a:effectLst>
            </a:endParaRPr>
          </a:p>
          <a:p>
            <a:pPr algn="ctr"/>
            <a:r>
              <a:rPr lang="en-US" sz="2000" dirty="0">
                <a:effectLst>
                  <a:glow rad="101600">
                    <a:schemeClr val="bg1">
                      <a:alpha val="75000"/>
                    </a:schemeClr>
                  </a:glow>
                </a:effectLst>
              </a:rPr>
              <a:t>&amp;</a:t>
            </a:r>
            <a:endParaRPr lang="en-US" sz="1600" dirty="0">
              <a:effectLst>
                <a:glow rad="101600">
                  <a:schemeClr val="bg1">
                    <a:alpha val="75000"/>
                  </a:schemeClr>
                </a:glow>
              </a:effectLst>
            </a:endParaRPr>
          </a:p>
          <a:p>
            <a:pPr algn="ctr"/>
            <a:endParaRPr lang="en-US" sz="1600" dirty="0">
              <a:effectLst>
                <a:glow rad="101600">
                  <a:schemeClr val="bg1">
                    <a:alpha val="75000"/>
                  </a:schemeClr>
                </a:glow>
              </a:effectLst>
            </a:endParaRPr>
          </a:p>
          <a:p>
            <a:pPr algn="ctr"/>
            <a:r>
              <a:rPr lang="en-US" dirty="0">
                <a:effectLst>
                  <a:glow rad="101600">
                    <a:schemeClr val="bg1">
                      <a:alpha val="75000"/>
                    </a:schemeClr>
                  </a:glow>
                </a:effectLst>
              </a:rPr>
              <a:t>R/V Marcus Langseth Shipboard Science Party:</a:t>
            </a:r>
          </a:p>
          <a:p>
            <a:pPr algn="ctr"/>
            <a:endParaRPr lang="en-US" sz="1600" dirty="0">
              <a:effectLst>
                <a:glow rad="101600">
                  <a:schemeClr val="bg1">
                    <a:alpha val="75000"/>
                  </a:schemeClr>
                </a:glow>
              </a:effectLst>
            </a:endParaRPr>
          </a:p>
          <a:p>
            <a:pPr algn="ctr"/>
            <a:r>
              <a:rPr lang="en-US" sz="2000" dirty="0" err="1">
                <a:effectLst>
                  <a:glow rad="101600">
                    <a:schemeClr val="bg1">
                      <a:alpha val="75000"/>
                    </a:schemeClr>
                  </a:glow>
                </a:effectLst>
              </a:rPr>
              <a:t>Ármann</a:t>
            </a:r>
            <a:r>
              <a:rPr lang="en-US" sz="2000" dirty="0">
                <a:effectLst>
                  <a:glow rad="101600">
                    <a:schemeClr val="bg1">
                      <a:alpha val="75000"/>
                    </a:schemeClr>
                  </a:glow>
                </a:effectLst>
              </a:rPr>
              <a:t> </a:t>
            </a:r>
            <a:r>
              <a:rPr lang="en-US" sz="2000" dirty="0" err="1">
                <a:effectLst>
                  <a:glow rad="101600">
                    <a:schemeClr val="bg1">
                      <a:alpha val="75000"/>
                    </a:schemeClr>
                  </a:glow>
                </a:effectLst>
              </a:rPr>
              <a:t>Höskuldsson</a:t>
            </a:r>
            <a:r>
              <a:rPr lang="en-US" sz="2000" dirty="0">
                <a:effectLst>
                  <a:glow rad="101600">
                    <a:schemeClr val="bg1">
                      <a:alpha val="75000"/>
                    </a:schemeClr>
                  </a:glow>
                </a:effectLst>
              </a:rPr>
              <a:t>, Deborah Eason, Jonathan Sleeper, </a:t>
            </a:r>
            <a:r>
              <a:rPr lang="en-US" sz="2000" dirty="0" err="1">
                <a:effectLst>
                  <a:glow rad="101600">
                    <a:schemeClr val="bg1">
                      <a:alpha val="75000"/>
                    </a:schemeClr>
                  </a:glow>
                </a:effectLst>
              </a:rPr>
              <a:t>Sigvaldi</a:t>
            </a:r>
            <a:r>
              <a:rPr lang="en-US" sz="2000" dirty="0">
                <a:effectLst>
                  <a:glow rad="101600">
                    <a:schemeClr val="bg1">
                      <a:alpha val="75000"/>
                    </a:schemeClr>
                  </a:glow>
                </a:effectLst>
              </a:rPr>
              <a:t> </a:t>
            </a:r>
            <a:r>
              <a:rPr lang="en-US" sz="2000" dirty="0" err="1">
                <a:effectLst>
                  <a:glow rad="101600">
                    <a:schemeClr val="bg1">
                      <a:alpha val="75000"/>
                    </a:schemeClr>
                  </a:glow>
                </a:effectLst>
              </a:rPr>
              <a:t>Thordarson</a:t>
            </a:r>
            <a:r>
              <a:rPr lang="en-US" sz="2000" dirty="0">
                <a:effectLst>
                  <a:glow rad="101600">
                    <a:schemeClr val="bg1">
                      <a:alpha val="75000"/>
                    </a:schemeClr>
                  </a:glow>
                </a:effectLst>
              </a:rPr>
              <a:t>, Irene </a:t>
            </a:r>
            <a:r>
              <a:rPr lang="en-US" sz="2000" dirty="0" err="1">
                <a:effectLst>
                  <a:glow rad="101600">
                    <a:schemeClr val="bg1">
                      <a:alpha val="75000"/>
                    </a:schemeClr>
                  </a:glow>
                </a:effectLst>
              </a:rPr>
              <a:t>Trujols</a:t>
            </a:r>
            <a:r>
              <a:rPr lang="en-US" sz="2000" dirty="0">
                <a:effectLst>
                  <a:glow rad="101600">
                    <a:schemeClr val="bg1">
                      <a:alpha val="75000"/>
                    </a:schemeClr>
                  </a:glow>
                </a:effectLst>
              </a:rPr>
              <a:t>, Joanna </a:t>
            </a:r>
            <a:r>
              <a:rPr lang="en-US" sz="2000" dirty="0" err="1">
                <a:effectLst>
                  <a:glow rad="101600">
                    <a:schemeClr val="bg1">
                      <a:alpha val="75000"/>
                    </a:schemeClr>
                  </a:glow>
                </a:effectLst>
              </a:rPr>
              <a:t>Dominiczak</a:t>
            </a:r>
            <a:r>
              <a:rPr lang="en-US" sz="2000" dirty="0">
                <a:effectLst>
                  <a:glow rad="101600">
                    <a:schemeClr val="bg1">
                      <a:alpha val="75000"/>
                    </a:schemeClr>
                  </a:glow>
                </a:effectLst>
              </a:rPr>
              <a:t>, Maria </a:t>
            </a:r>
            <a:r>
              <a:rPr lang="en-US" sz="2000" dirty="0" err="1">
                <a:effectLst>
                  <a:glow rad="101600">
                    <a:schemeClr val="bg1">
                      <a:alpha val="75000"/>
                    </a:schemeClr>
                  </a:glow>
                </a:effectLst>
              </a:rPr>
              <a:t>Laidla</a:t>
            </a:r>
            <a:r>
              <a:rPr lang="en-US" sz="2000" dirty="0">
                <a:effectLst>
                  <a:glow rad="101600">
                    <a:schemeClr val="bg1">
                      <a:alpha val="75000"/>
                    </a:schemeClr>
                  </a:glow>
                </a:effectLst>
              </a:rPr>
              <a:t>, </a:t>
            </a:r>
            <a:r>
              <a:rPr lang="en-US" sz="2000" dirty="0" err="1">
                <a:effectLst>
                  <a:glow rad="101600">
                    <a:schemeClr val="bg1">
                      <a:alpha val="75000"/>
                    </a:schemeClr>
                  </a:glow>
                </a:effectLst>
              </a:rPr>
              <a:t>Alica</a:t>
            </a:r>
            <a:r>
              <a:rPr lang="en-US" sz="2000" dirty="0">
                <a:effectLst>
                  <a:glow rad="101600">
                    <a:schemeClr val="bg1">
                      <a:alpha val="75000"/>
                    </a:schemeClr>
                  </a:glow>
                </a:effectLst>
              </a:rPr>
              <a:t> de Witt, </a:t>
            </a:r>
            <a:r>
              <a:rPr lang="en-US" sz="2000" dirty="0" err="1">
                <a:effectLst>
                  <a:glow rad="101600">
                    <a:schemeClr val="bg1">
                      <a:alpha val="75000"/>
                    </a:schemeClr>
                  </a:glow>
                </a:effectLst>
              </a:rPr>
              <a:t>Elías</a:t>
            </a:r>
            <a:r>
              <a:rPr lang="en-US" sz="2000" dirty="0">
                <a:effectLst>
                  <a:glow rad="101600">
                    <a:schemeClr val="bg1">
                      <a:alpha val="75000"/>
                    </a:schemeClr>
                  </a:glow>
                </a:effectLst>
              </a:rPr>
              <a:t> </a:t>
            </a:r>
            <a:r>
              <a:rPr lang="en-US" sz="2000" dirty="0" err="1">
                <a:effectLst>
                  <a:glow rad="101600">
                    <a:schemeClr val="bg1">
                      <a:alpha val="75000"/>
                    </a:schemeClr>
                  </a:glow>
                </a:effectLst>
              </a:rPr>
              <a:t>Eyþórsson</a:t>
            </a:r>
            <a:r>
              <a:rPr lang="en-US" sz="2000" dirty="0">
                <a:effectLst>
                  <a:glow rad="101600">
                    <a:schemeClr val="bg1">
                      <a:alpha val="75000"/>
                    </a:schemeClr>
                  </a:glow>
                </a:effectLst>
              </a:rPr>
              <a:t>, </a:t>
            </a:r>
            <a:r>
              <a:rPr lang="en-US" sz="2000" dirty="0" err="1">
                <a:effectLst>
                  <a:glow rad="101600">
                    <a:schemeClr val="bg1">
                      <a:alpha val="75000"/>
                    </a:schemeClr>
                  </a:glow>
                </a:effectLst>
              </a:rPr>
              <a:t>Jóhannes</a:t>
            </a:r>
            <a:r>
              <a:rPr lang="en-US" sz="2000" dirty="0">
                <a:effectLst>
                  <a:glow rad="101600">
                    <a:schemeClr val="bg1">
                      <a:alpha val="75000"/>
                    </a:schemeClr>
                  </a:glow>
                </a:effectLst>
              </a:rPr>
              <a:t> </a:t>
            </a:r>
            <a:r>
              <a:rPr lang="en-US" sz="2000" dirty="0" err="1">
                <a:effectLst>
                  <a:glow rad="101600">
                    <a:schemeClr val="bg1">
                      <a:alpha val="75000"/>
                    </a:schemeClr>
                  </a:glow>
                </a:effectLst>
              </a:rPr>
              <a:t>Jóhannesson</a:t>
            </a:r>
            <a:r>
              <a:rPr lang="en-US" sz="2000" dirty="0">
                <a:effectLst>
                  <a:glow rad="101600">
                    <a:schemeClr val="bg1">
                      <a:alpha val="75000"/>
                    </a:schemeClr>
                  </a:glow>
                </a:effectLst>
              </a:rPr>
              <a:t>, Chris Horvath, Ashley </a:t>
            </a:r>
            <a:r>
              <a:rPr lang="en-US" sz="2000" dirty="0" err="1">
                <a:effectLst>
                  <a:glow rad="101600">
                    <a:schemeClr val="bg1">
                      <a:alpha val="75000"/>
                    </a:schemeClr>
                  </a:glow>
                </a:effectLst>
              </a:rPr>
              <a:t>Paradiso</a:t>
            </a:r>
            <a:endParaRPr lang="en-US" sz="2000" dirty="0">
              <a:effectLst>
                <a:glow rad="101600">
                  <a:schemeClr val="bg1">
                    <a:alpha val="75000"/>
                  </a:schemeClr>
                </a:glow>
              </a:effectLst>
            </a:endParaRPr>
          </a:p>
          <a:p>
            <a:pPr algn="ctr"/>
            <a:endParaRPr lang="en-US" sz="1600" dirty="0">
              <a:effectLst>
                <a:glow rad="101600">
                  <a:schemeClr val="bg1">
                    <a:alpha val="75000"/>
                  </a:schemeClr>
                </a:glow>
              </a:effectLst>
            </a:endParaRPr>
          </a:p>
          <a:p>
            <a:pPr algn="ctr"/>
            <a:endParaRPr lang="en-US" sz="1600" dirty="0">
              <a:effectLst>
                <a:glow rad="101600">
                  <a:schemeClr val="bg1">
                    <a:alpha val="75000"/>
                  </a:schemeClr>
                </a:glow>
              </a:effectLst>
            </a:endParaRPr>
          </a:p>
          <a:p>
            <a:pPr algn="ctr"/>
            <a:endParaRPr lang="en-US" sz="1600" dirty="0">
              <a:effectLst>
                <a:glow rad="101600">
                  <a:schemeClr val="bg1">
                    <a:alpha val="75000"/>
                  </a:schemeClr>
                </a:glow>
              </a:effectLst>
            </a:endParaRPr>
          </a:p>
          <a:p>
            <a:pPr algn="ctr"/>
            <a:r>
              <a:rPr lang="en-US" sz="1600" dirty="0">
                <a:effectLst>
                  <a:glow rad="101600">
                    <a:schemeClr val="bg1">
                      <a:alpha val="75000"/>
                    </a:schemeClr>
                  </a:glow>
                </a:effectLst>
              </a:rPr>
              <a:t>With thanks to </a:t>
            </a:r>
            <a:r>
              <a:rPr lang="en-US" sz="1600" dirty="0" err="1">
                <a:effectLst>
                  <a:glow rad="101600">
                    <a:schemeClr val="bg1">
                      <a:alpha val="75000"/>
                    </a:schemeClr>
                  </a:glow>
                </a:effectLst>
              </a:rPr>
              <a:t>Ásdís</a:t>
            </a:r>
            <a:r>
              <a:rPr lang="en-US" sz="1600" dirty="0">
                <a:effectLst>
                  <a:glow rad="101600">
                    <a:schemeClr val="bg1">
                      <a:alpha val="75000"/>
                    </a:schemeClr>
                  </a:glow>
                </a:effectLst>
              </a:rPr>
              <a:t> </a:t>
            </a:r>
            <a:r>
              <a:rPr lang="en-US" sz="1600" dirty="0" err="1">
                <a:effectLst>
                  <a:glow rad="101600">
                    <a:schemeClr val="bg1">
                      <a:alpha val="75000"/>
                    </a:schemeClr>
                  </a:glow>
                </a:effectLst>
              </a:rPr>
              <a:t>Benediktsdóttir</a:t>
            </a:r>
            <a:r>
              <a:rPr lang="en-US" sz="1600" dirty="0">
                <a:effectLst>
                  <a:glow rad="101600">
                    <a:schemeClr val="bg1">
                      <a:alpha val="75000"/>
                    </a:schemeClr>
                  </a:glow>
                </a:effectLst>
              </a:rPr>
              <a:t> for magnetic data analysis</a:t>
            </a:r>
          </a:p>
          <a:p>
            <a:pPr algn="ctr"/>
            <a:r>
              <a:rPr lang="en-US" sz="1600" dirty="0">
                <a:effectLst>
                  <a:glow rad="101600">
                    <a:schemeClr val="bg1">
                      <a:alpha val="75000"/>
                    </a:schemeClr>
                  </a:glow>
                </a:effectLst>
              </a:rPr>
              <a:t>and  R. SEARLE &amp; S. MERKOURIEV for generous data contributions</a:t>
            </a:r>
          </a:p>
          <a:p>
            <a:pPr algn="ct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450" y="552450"/>
            <a:ext cx="9055100" cy="5753100"/>
          </a:xfrm>
          <a:prstGeom prst="rect">
            <a:avLst/>
          </a:prstGeom>
        </p:spPr>
      </p:pic>
      <p:sp>
        <p:nvSpPr>
          <p:cNvPr id="3" name="TextBox 2"/>
          <p:cNvSpPr txBox="1"/>
          <p:nvPr/>
        </p:nvSpPr>
        <p:spPr>
          <a:xfrm>
            <a:off x="3187700" y="183118"/>
            <a:ext cx="2224174" cy="369332"/>
          </a:xfrm>
          <a:prstGeom prst="rect">
            <a:avLst/>
          </a:prstGeom>
          <a:noFill/>
        </p:spPr>
        <p:txBody>
          <a:bodyPr wrap="none" rtlCol="0">
            <a:spAutoFit/>
          </a:bodyPr>
          <a:lstStyle/>
          <a:p>
            <a:r>
              <a:rPr lang="en-US" dirty="0"/>
              <a:t>MAGNETIC ANOMALY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R Teconic Reconfigurations_Page_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3111"/>
            <a:ext cx="9144001" cy="5918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R Teconic Reconfigurations_Page_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3301"/>
            <a:ext cx="9144000" cy="59182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2200" y="717550"/>
            <a:ext cx="6959600" cy="5422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_anomaly.jpg"/>
          <p:cNvPicPr>
            <a:picLocks noChangeAspect="1"/>
          </p:cNvPicPr>
          <p:nvPr/>
        </p:nvPicPr>
        <p:blipFill>
          <a:blip r:embed="rId2"/>
          <a:stretch>
            <a:fillRect/>
          </a:stretch>
        </p:blipFill>
        <p:spPr>
          <a:xfrm>
            <a:off x="1244600" y="654050"/>
            <a:ext cx="6934200" cy="54229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366"/>
            <a:ext cx="9148588" cy="3466834"/>
          </a:xfrm>
          <a:prstGeom prst="rect">
            <a:avLst/>
          </a:prstGeom>
        </p:spPr>
      </p:pic>
      <p:pic>
        <p:nvPicPr>
          <p:cNvPr id="6" name="Picture 5"/>
          <p:cNvPicPr>
            <a:picLocks noChangeAspect="1"/>
          </p:cNvPicPr>
          <p:nvPr/>
        </p:nvPicPr>
        <p:blipFill>
          <a:blip r:embed="rId4"/>
          <a:stretch>
            <a:fillRect/>
          </a:stretch>
        </p:blipFill>
        <p:spPr>
          <a:xfrm>
            <a:off x="317500" y="3657600"/>
            <a:ext cx="4699000" cy="2997200"/>
          </a:xfrm>
          <a:prstGeom prst="rect">
            <a:avLst/>
          </a:prstGeom>
        </p:spPr>
      </p:pic>
      <p:sp>
        <p:nvSpPr>
          <p:cNvPr id="5" name="TextBox 4"/>
          <p:cNvSpPr txBox="1"/>
          <p:nvPr/>
        </p:nvSpPr>
        <p:spPr>
          <a:xfrm>
            <a:off x="5245100" y="3657600"/>
            <a:ext cx="3670300" cy="2308324"/>
          </a:xfrm>
          <a:prstGeom prst="rect">
            <a:avLst/>
          </a:prstGeom>
          <a:noFill/>
        </p:spPr>
        <p:txBody>
          <a:bodyPr wrap="square" rtlCol="0">
            <a:spAutoFit/>
          </a:bodyPr>
          <a:lstStyle/>
          <a:p>
            <a:r>
              <a:rPr lang="en-US" dirty="0"/>
              <a:t>Magnetic isochrons show that ridge segments first migrate toward each other decreasing the offsets across transform faults and non-transform discontinuities. Then the ridge segments break up into smaller segments to form an oblique plate boundary zone.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BA.jpg"/>
          <p:cNvPicPr>
            <a:picLocks noChangeAspect="1"/>
          </p:cNvPicPr>
          <p:nvPr/>
        </p:nvPicPr>
        <p:blipFill>
          <a:blip r:embed="rId2"/>
          <a:stretch>
            <a:fillRect/>
          </a:stretch>
        </p:blipFill>
        <p:spPr>
          <a:xfrm>
            <a:off x="1117600" y="590550"/>
            <a:ext cx="6883400" cy="5397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err="1" smtClean="0"/>
              <a:t>Thanks</a:t>
            </a:r>
            <a:endParaRPr lang="is-IS" dirty="0"/>
          </a:p>
        </p:txBody>
      </p:sp>
      <p:sp>
        <p:nvSpPr>
          <p:cNvPr id="3" name="Content Placeholder 2"/>
          <p:cNvSpPr>
            <a:spLocks noGrp="1"/>
          </p:cNvSpPr>
          <p:nvPr>
            <p:ph idx="1"/>
          </p:nvPr>
        </p:nvSpPr>
        <p:spPr/>
        <p:txBody>
          <a:bodyPr/>
          <a:lstStyle/>
          <a:p>
            <a:endParaRPr lang="is-IS"/>
          </a:p>
        </p:txBody>
      </p:sp>
    </p:spTree>
    <p:extLst>
      <p:ext uri="{BB962C8B-B14F-4D97-AF65-F5344CB8AC3E}">
        <p14:creationId xmlns:p14="http://schemas.microsoft.com/office/powerpoint/2010/main" val="1652699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39241"/>
            <a:ext cx="9144000" cy="659175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0853" y="0"/>
            <a:ext cx="8182106" cy="6858000"/>
          </a:xfrm>
          <a:prstGeom prst="rect">
            <a:avLst/>
          </a:prstGeom>
        </p:spPr>
      </p:pic>
      <p:sp>
        <p:nvSpPr>
          <p:cNvPr id="3" name="TextBox 2"/>
          <p:cNvSpPr txBox="1"/>
          <p:nvPr/>
        </p:nvSpPr>
        <p:spPr>
          <a:xfrm>
            <a:off x="2565400" y="1206500"/>
            <a:ext cx="1351677" cy="369332"/>
          </a:xfrm>
          <a:prstGeom prst="rect">
            <a:avLst/>
          </a:prstGeom>
          <a:noFill/>
        </p:spPr>
        <p:txBody>
          <a:bodyPr wrap="none" rtlCol="0">
            <a:spAutoFit/>
          </a:bodyPr>
          <a:lstStyle/>
          <a:p>
            <a:r>
              <a:rPr lang="en-US" dirty="0"/>
              <a:t>GREENLAND</a:t>
            </a:r>
          </a:p>
        </p:txBody>
      </p:sp>
      <p:sp>
        <p:nvSpPr>
          <p:cNvPr id="4" name="TextBox 3"/>
          <p:cNvSpPr txBox="1"/>
          <p:nvPr/>
        </p:nvSpPr>
        <p:spPr>
          <a:xfrm>
            <a:off x="4826000" y="2514600"/>
            <a:ext cx="1005403" cy="369332"/>
          </a:xfrm>
          <a:prstGeom prst="rect">
            <a:avLst/>
          </a:prstGeom>
          <a:noFill/>
        </p:spPr>
        <p:txBody>
          <a:bodyPr wrap="none" rtlCol="0">
            <a:spAutoFit/>
          </a:bodyPr>
          <a:lstStyle/>
          <a:p>
            <a:r>
              <a:rPr lang="en-US" dirty="0"/>
              <a:t>ICELAND</a:t>
            </a:r>
          </a:p>
        </p:txBody>
      </p:sp>
      <p:sp>
        <p:nvSpPr>
          <p:cNvPr id="6" name="TextBox 5"/>
          <p:cNvSpPr txBox="1"/>
          <p:nvPr/>
        </p:nvSpPr>
        <p:spPr>
          <a:xfrm>
            <a:off x="6896100" y="4737100"/>
            <a:ext cx="1002160" cy="369332"/>
          </a:xfrm>
          <a:prstGeom prst="rect">
            <a:avLst/>
          </a:prstGeom>
          <a:noFill/>
        </p:spPr>
        <p:txBody>
          <a:bodyPr wrap="none" rtlCol="0">
            <a:spAutoFit/>
          </a:bodyPr>
          <a:lstStyle/>
          <a:p>
            <a:r>
              <a:rPr lang="en-US" dirty="0"/>
              <a:t>EURASIA</a:t>
            </a:r>
          </a:p>
        </p:txBody>
      </p:sp>
      <p:sp>
        <p:nvSpPr>
          <p:cNvPr id="7" name="TextBox 6"/>
          <p:cNvSpPr txBox="1"/>
          <p:nvPr/>
        </p:nvSpPr>
        <p:spPr>
          <a:xfrm>
            <a:off x="1016000" y="5080000"/>
            <a:ext cx="1119517" cy="584776"/>
          </a:xfrm>
          <a:prstGeom prst="rect">
            <a:avLst/>
          </a:prstGeom>
          <a:noFill/>
        </p:spPr>
        <p:txBody>
          <a:bodyPr wrap="none" rtlCol="0">
            <a:spAutoFit/>
          </a:bodyPr>
          <a:lstStyle/>
          <a:p>
            <a:r>
              <a:rPr lang="en-US" sz="1600" dirty="0">
                <a:effectLst>
                  <a:glow rad="101600">
                    <a:schemeClr val="bg1"/>
                  </a:glow>
                </a:effectLst>
                <a:latin typeface="Helvetica"/>
              </a:rPr>
              <a:t>NORTH </a:t>
            </a:r>
          </a:p>
          <a:p>
            <a:r>
              <a:rPr lang="en-US" sz="1600" dirty="0">
                <a:effectLst>
                  <a:glow rad="101600">
                    <a:schemeClr val="bg1"/>
                  </a:glow>
                </a:effectLst>
                <a:latin typeface="Helvetica"/>
              </a:rPr>
              <a:t>AMERICA</a:t>
            </a:r>
          </a:p>
        </p:txBody>
      </p:sp>
      <p:sp>
        <p:nvSpPr>
          <p:cNvPr id="13" name="Freeform 12"/>
          <p:cNvSpPr/>
          <p:nvPr/>
        </p:nvSpPr>
        <p:spPr>
          <a:xfrm>
            <a:off x="3911599" y="3429000"/>
            <a:ext cx="1054100" cy="1289050"/>
          </a:xfrm>
          <a:custGeom>
            <a:avLst/>
            <a:gdLst>
              <a:gd name="connsiteX0" fmla="*/ 0 w 1054100"/>
              <a:gd name="connsiteY0" fmla="*/ 1289050 h 1289050"/>
              <a:gd name="connsiteX1" fmla="*/ 330200 w 1054100"/>
              <a:gd name="connsiteY1" fmla="*/ 889000 h 1289050"/>
              <a:gd name="connsiteX2" fmla="*/ 609600 w 1054100"/>
              <a:gd name="connsiteY2" fmla="*/ 514350 h 1289050"/>
              <a:gd name="connsiteX3" fmla="*/ 1054100 w 1054100"/>
              <a:gd name="connsiteY3" fmla="*/ 0 h 1289050"/>
            </a:gdLst>
            <a:ahLst/>
            <a:cxnLst>
              <a:cxn ang="0">
                <a:pos x="connsiteX0" y="connsiteY0"/>
              </a:cxn>
              <a:cxn ang="0">
                <a:pos x="connsiteX1" y="connsiteY1"/>
              </a:cxn>
              <a:cxn ang="0">
                <a:pos x="connsiteX2" y="connsiteY2"/>
              </a:cxn>
              <a:cxn ang="0">
                <a:pos x="connsiteX3" y="connsiteY3"/>
              </a:cxn>
            </a:cxnLst>
            <a:rect l="l" t="t" r="r" b="b"/>
            <a:pathLst>
              <a:path w="1054100" h="1289050">
                <a:moveTo>
                  <a:pt x="0" y="1289050"/>
                </a:moveTo>
                <a:cubicBezTo>
                  <a:pt x="114300" y="1153583"/>
                  <a:pt x="228600" y="1018117"/>
                  <a:pt x="330200" y="889000"/>
                </a:cubicBezTo>
                <a:cubicBezTo>
                  <a:pt x="431800" y="759883"/>
                  <a:pt x="488950" y="662517"/>
                  <a:pt x="609600" y="514350"/>
                </a:cubicBezTo>
                <a:cubicBezTo>
                  <a:pt x="730250" y="366183"/>
                  <a:pt x="1054100" y="0"/>
                  <a:pt x="1054100" y="0"/>
                </a:cubicBezTo>
              </a:path>
            </a:pathLst>
          </a:custGeom>
          <a:ln w="158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TextBox 13"/>
          <p:cNvSpPr txBox="1"/>
          <p:nvPr/>
        </p:nvSpPr>
        <p:spPr>
          <a:xfrm rot="18546829">
            <a:off x="3444339" y="3827135"/>
            <a:ext cx="1870712" cy="307777"/>
          </a:xfrm>
          <a:prstGeom prst="rect">
            <a:avLst/>
          </a:prstGeom>
          <a:noFill/>
        </p:spPr>
        <p:txBody>
          <a:bodyPr wrap="none" rtlCol="0">
            <a:spAutoFit/>
          </a:bodyPr>
          <a:lstStyle/>
          <a:p>
            <a:r>
              <a:rPr lang="en-US" sz="1400" dirty="0">
                <a:latin typeface="Helvetica"/>
              </a:rPr>
              <a:t>REYKJANES RIDGE</a:t>
            </a:r>
          </a:p>
        </p:txBody>
      </p:sp>
      <p:sp>
        <p:nvSpPr>
          <p:cNvPr id="9" name="TextBox 8"/>
          <p:cNvSpPr txBox="1"/>
          <p:nvPr/>
        </p:nvSpPr>
        <p:spPr>
          <a:xfrm rot="339262">
            <a:off x="3053620" y="4652867"/>
            <a:ext cx="774571" cy="307777"/>
          </a:xfrm>
          <a:prstGeom prst="rect">
            <a:avLst/>
          </a:prstGeom>
          <a:noFill/>
        </p:spPr>
        <p:txBody>
          <a:bodyPr wrap="none" rtlCol="0">
            <a:spAutoFit/>
          </a:bodyPr>
          <a:lstStyle/>
          <a:p>
            <a:r>
              <a:rPr lang="en-US" sz="1400" dirty="0"/>
              <a:t>Bight FZ</a:t>
            </a:r>
          </a:p>
        </p:txBody>
      </p:sp>
      <p:cxnSp>
        <p:nvCxnSpPr>
          <p:cNvPr id="11" name="Straight Connector 10"/>
          <p:cNvCxnSpPr/>
          <p:nvPr/>
        </p:nvCxnSpPr>
        <p:spPr>
          <a:xfrm>
            <a:off x="3393104" y="4724055"/>
            <a:ext cx="1047946" cy="79789"/>
          </a:xfrm>
          <a:prstGeom prst="line">
            <a:avLst/>
          </a:prstGeom>
          <a:ln>
            <a:solidFill>
              <a:schemeClr val="tx1"/>
            </a:solidFill>
            <a:prstDash val="dash"/>
          </a:ln>
          <a:scene3d>
            <a:camera prst="orthographicFront">
              <a:rot lat="0" lon="0" rev="21480000"/>
            </a:camera>
            <a:lightRig rig="threePt" dir="t"/>
          </a:scene3d>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02758"/>
            <a:ext cx="9138901" cy="3951842"/>
          </a:xfrm>
          <a:prstGeom prst="rect">
            <a:avLst/>
          </a:prstGeom>
        </p:spPr>
      </p:pic>
      <p:sp>
        <p:nvSpPr>
          <p:cNvPr id="5" name="TextBox 4"/>
          <p:cNvSpPr txBox="1"/>
          <p:nvPr/>
        </p:nvSpPr>
        <p:spPr>
          <a:xfrm>
            <a:off x="1752600" y="733426"/>
            <a:ext cx="1321020" cy="369332"/>
          </a:xfrm>
          <a:prstGeom prst="rect">
            <a:avLst/>
          </a:prstGeom>
          <a:noFill/>
        </p:spPr>
        <p:txBody>
          <a:bodyPr wrap="none" rtlCol="0">
            <a:spAutoFit/>
          </a:bodyPr>
          <a:lstStyle/>
          <a:p>
            <a:r>
              <a:rPr lang="en-US" dirty="0"/>
              <a:t>MAGNETICS </a:t>
            </a:r>
          </a:p>
        </p:txBody>
      </p:sp>
      <p:sp>
        <p:nvSpPr>
          <p:cNvPr id="6" name="TextBox 5"/>
          <p:cNvSpPr txBox="1"/>
          <p:nvPr/>
        </p:nvSpPr>
        <p:spPr>
          <a:xfrm>
            <a:off x="5219700" y="733426"/>
            <a:ext cx="2864887" cy="369332"/>
          </a:xfrm>
          <a:prstGeom prst="rect">
            <a:avLst/>
          </a:prstGeom>
          <a:noFill/>
        </p:spPr>
        <p:txBody>
          <a:bodyPr wrap="none" rtlCol="0">
            <a:spAutoFit/>
          </a:bodyPr>
          <a:lstStyle/>
          <a:p>
            <a:r>
              <a:rPr lang="en-US" dirty="0"/>
              <a:t>SATELLITE-DERIVED GRAVITY</a:t>
            </a:r>
          </a:p>
        </p:txBody>
      </p:sp>
      <p:sp>
        <p:nvSpPr>
          <p:cNvPr id="7" name="TextBox 6"/>
          <p:cNvSpPr txBox="1"/>
          <p:nvPr/>
        </p:nvSpPr>
        <p:spPr>
          <a:xfrm>
            <a:off x="1333500" y="254000"/>
            <a:ext cx="6705344" cy="369332"/>
          </a:xfrm>
          <a:prstGeom prst="rect">
            <a:avLst/>
          </a:prstGeom>
          <a:noFill/>
        </p:spPr>
        <p:txBody>
          <a:bodyPr wrap="none" rtlCol="0">
            <a:spAutoFit/>
          </a:bodyPr>
          <a:lstStyle/>
          <a:p>
            <a:r>
              <a:rPr lang="en-US" dirty="0"/>
              <a:t>3 MODES OF SEAFLOOR SPREADING FLANKING THE REYKJANES RIDGE </a:t>
            </a:r>
          </a:p>
        </p:txBody>
      </p:sp>
      <p:sp>
        <p:nvSpPr>
          <p:cNvPr id="9" name="TextBox 8"/>
          <p:cNvSpPr txBox="1"/>
          <p:nvPr/>
        </p:nvSpPr>
        <p:spPr>
          <a:xfrm>
            <a:off x="495300" y="5245100"/>
            <a:ext cx="8356600" cy="830997"/>
          </a:xfrm>
          <a:prstGeom prst="rect">
            <a:avLst/>
          </a:prstGeom>
          <a:noFill/>
        </p:spPr>
        <p:txBody>
          <a:bodyPr wrap="square" rtlCol="0">
            <a:spAutoFit/>
          </a:bodyPr>
          <a:lstStyle/>
          <a:p>
            <a:pPr marL="342900" indent="-342900">
              <a:buAutoNum type="arabicParenR"/>
            </a:pPr>
            <a:r>
              <a:rPr lang="en-US" sz="1600" dirty="0"/>
              <a:t>UNSEGMENTED ORTHOGONAL SPREADING ON A LONG  LINEAR RIDGE (THICK CRUST)</a:t>
            </a:r>
          </a:p>
          <a:p>
            <a:pPr marL="342900" indent="-342900">
              <a:buAutoNum type="arabicParenR"/>
            </a:pPr>
            <a:r>
              <a:rPr lang="en-US" sz="1600" dirty="0"/>
              <a:t>ORTHOGONAL SPREADING ON A SEGMENTED  RIDGE (THINNER CRUST)</a:t>
            </a:r>
          </a:p>
          <a:p>
            <a:pPr marL="342900" indent="-342900">
              <a:buAutoNum type="arabicParenR"/>
            </a:pPr>
            <a:r>
              <a:rPr lang="en-US" sz="1600" dirty="0"/>
              <a:t>OBLIQUE SPREADING ON AN UNSEGMENTED LINEAR RIDGE (THICK CRUST)</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369596"/>
            <a:ext cx="9143999" cy="6494106"/>
          </a:xfrm>
          <a:prstGeom prst="rect">
            <a:avLst/>
          </a:prstGeom>
        </p:spPr>
      </p:pic>
      <p:sp>
        <p:nvSpPr>
          <p:cNvPr id="9" name="TextBox 8"/>
          <p:cNvSpPr txBox="1"/>
          <p:nvPr/>
        </p:nvSpPr>
        <p:spPr>
          <a:xfrm>
            <a:off x="292100" y="0"/>
            <a:ext cx="4749800" cy="381000"/>
          </a:xfrm>
          <a:prstGeom prst="rect">
            <a:avLst/>
          </a:prstGeom>
          <a:noFill/>
        </p:spPr>
        <p:txBody>
          <a:bodyPr wrap="square" rtlCol="0">
            <a:spAutoFit/>
          </a:bodyPr>
          <a:lstStyle/>
          <a:p>
            <a:r>
              <a:rPr lang="en-US" dirty="0"/>
              <a:t>R/V MARCUS G LANGSETH SURVEY TRACK</a:t>
            </a:r>
          </a:p>
        </p:txBody>
      </p:sp>
      <p:pic>
        <p:nvPicPr>
          <p:cNvPr id="10" name="Picture 9"/>
          <p:cNvPicPr>
            <a:picLocks noChangeAspect="1"/>
          </p:cNvPicPr>
          <p:nvPr/>
        </p:nvPicPr>
        <p:blipFill>
          <a:blip r:embed="rId4"/>
          <a:stretch>
            <a:fillRect/>
          </a:stretch>
        </p:blipFill>
        <p:spPr>
          <a:xfrm>
            <a:off x="5664200" y="0"/>
            <a:ext cx="2971800" cy="431888"/>
          </a:xfrm>
          <a:prstGeom prst="rect">
            <a:avLst/>
          </a:prstGeom>
        </p:spPr>
      </p:pic>
      <p:sp>
        <p:nvSpPr>
          <p:cNvPr id="11" name="TextBox 10"/>
          <p:cNvSpPr txBox="1"/>
          <p:nvPr/>
        </p:nvSpPr>
        <p:spPr>
          <a:xfrm>
            <a:off x="6184900" y="1663700"/>
            <a:ext cx="1090864" cy="400110"/>
          </a:xfrm>
          <a:prstGeom prst="rect">
            <a:avLst/>
          </a:prstGeom>
          <a:noFill/>
        </p:spPr>
        <p:txBody>
          <a:bodyPr wrap="none" rtlCol="0">
            <a:spAutoFit/>
          </a:bodyPr>
          <a:lstStyle/>
          <a:p>
            <a:r>
              <a:rPr lang="en-US" sz="2000" dirty="0">
                <a:solidFill>
                  <a:schemeClr val="bg1"/>
                </a:solidFill>
              </a:rPr>
              <a:t>ICELAND</a:t>
            </a:r>
          </a:p>
        </p:txBody>
      </p:sp>
      <p:sp>
        <p:nvSpPr>
          <p:cNvPr id="12" name="TextBox 11"/>
          <p:cNvSpPr txBox="1"/>
          <p:nvPr/>
        </p:nvSpPr>
        <p:spPr>
          <a:xfrm>
            <a:off x="558800" y="762000"/>
            <a:ext cx="1689100" cy="400110"/>
          </a:xfrm>
          <a:prstGeom prst="rect">
            <a:avLst/>
          </a:prstGeom>
          <a:noFill/>
        </p:spPr>
        <p:txBody>
          <a:bodyPr wrap="square" rtlCol="0">
            <a:spAutoFit/>
          </a:bodyPr>
          <a:lstStyle/>
          <a:p>
            <a:r>
              <a:rPr lang="en-US" sz="2000" dirty="0">
                <a:solidFill>
                  <a:schemeClr val="bg1"/>
                </a:solidFill>
              </a:rPr>
              <a:t>GREENLAND</a:t>
            </a:r>
          </a:p>
        </p:txBody>
      </p:sp>
      <p:sp>
        <p:nvSpPr>
          <p:cNvPr id="7" name="Rectangle 6"/>
          <p:cNvSpPr/>
          <p:nvPr/>
        </p:nvSpPr>
        <p:spPr>
          <a:xfrm>
            <a:off x="5765800" y="4686300"/>
            <a:ext cx="2908300" cy="1879600"/>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CRUISE MGL1309</a:t>
            </a:r>
          </a:p>
          <a:p>
            <a:pPr algn="ctr"/>
            <a:r>
              <a:rPr lang="en-US" dirty="0">
                <a:solidFill>
                  <a:schemeClr val="tx1"/>
                </a:solidFill>
              </a:rPr>
              <a:t>R/V MARCUS G LANGSETH</a:t>
            </a:r>
          </a:p>
          <a:p>
            <a:pPr algn="ctr"/>
            <a:r>
              <a:rPr lang="en-US" dirty="0">
                <a:solidFill>
                  <a:schemeClr val="tx1"/>
                </a:solidFill>
              </a:rPr>
              <a:t>MAIN DATA SETS:</a:t>
            </a:r>
          </a:p>
          <a:p>
            <a:pPr algn="ctr"/>
            <a:r>
              <a:rPr lang="en-US" dirty="0">
                <a:solidFill>
                  <a:schemeClr val="tx1"/>
                </a:solidFill>
              </a:rPr>
              <a:t>MULTIBEAM BATHYMETRY</a:t>
            </a:r>
          </a:p>
          <a:p>
            <a:pPr algn="ctr"/>
            <a:r>
              <a:rPr lang="en-US" dirty="0">
                <a:solidFill>
                  <a:schemeClr val="tx1"/>
                </a:solidFill>
              </a:rPr>
              <a:t>GRAVITY</a:t>
            </a:r>
          </a:p>
          <a:p>
            <a:pPr algn="ctr"/>
            <a:r>
              <a:rPr lang="en-US" dirty="0">
                <a:solidFill>
                  <a:schemeClr val="tx1"/>
                </a:solidFill>
              </a:rPr>
              <a:t>MAGNETICS</a:t>
            </a:r>
          </a:p>
        </p:txBody>
      </p:sp>
      <p:sp>
        <p:nvSpPr>
          <p:cNvPr id="8" name="TextBox 7"/>
          <p:cNvSpPr txBox="1"/>
          <p:nvPr/>
        </p:nvSpPr>
        <p:spPr>
          <a:xfrm>
            <a:off x="5924550" y="2160429"/>
            <a:ext cx="736099" cy="246221"/>
          </a:xfrm>
          <a:prstGeom prst="rect">
            <a:avLst/>
          </a:prstGeom>
          <a:solidFill>
            <a:schemeClr val="tx1"/>
          </a:solidFill>
        </p:spPr>
        <p:txBody>
          <a:bodyPr wrap="none" rtlCol="0">
            <a:spAutoFit/>
          </a:bodyPr>
          <a:lstStyle/>
          <a:p>
            <a:r>
              <a:rPr lang="en-US" sz="1000" dirty="0">
                <a:solidFill>
                  <a:schemeClr val="bg1"/>
                </a:solidFill>
              </a:rPr>
              <a:t>REYKJAVIK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21973"/>
            <a:ext cx="9144000" cy="5364929"/>
          </a:xfrm>
          <a:prstGeom prst="rect">
            <a:avLst/>
          </a:prstGeom>
        </p:spPr>
      </p:pic>
      <p:sp>
        <p:nvSpPr>
          <p:cNvPr id="5" name="TextBox 4"/>
          <p:cNvSpPr txBox="1"/>
          <p:nvPr/>
        </p:nvSpPr>
        <p:spPr>
          <a:xfrm>
            <a:off x="5088758" y="6457950"/>
            <a:ext cx="3697309" cy="369332"/>
          </a:xfrm>
          <a:prstGeom prst="rect">
            <a:avLst/>
          </a:prstGeom>
          <a:noFill/>
        </p:spPr>
        <p:txBody>
          <a:bodyPr wrap="none" rtlCol="0">
            <a:spAutoFit/>
          </a:bodyPr>
          <a:lstStyle/>
          <a:p>
            <a:r>
              <a:rPr lang="en-US" dirty="0"/>
              <a:t>White, 1997, Phil. Trans. R. Soc. </a:t>
            </a:r>
            <a:r>
              <a:rPr lang="en-US" dirty="0" err="1"/>
              <a:t>Lond</a:t>
            </a:r>
            <a:r>
              <a:rPr lang="en-US" dirty="0"/>
              <a:t>.</a:t>
            </a:r>
          </a:p>
        </p:txBody>
      </p:sp>
      <p:sp>
        <p:nvSpPr>
          <p:cNvPr id="6" name="TextBox 5"/>
          <p:cNvSpPr txBox="1"/>
          <p:nvPr/>
        </p:nvSpPr>
        <p:spPr>
          <a:xfrm>
            <a:off x="457200" y="393700"/>
            <a:ext cx="8354195" cy="369332"/>
          </a:xfrm>
          <a:prstGeom prst="rect">
            <a:avLst/>
          </a:prstGeom>
          <a:noFill/>
        </p:spPr>
        <p:txBody>
          <a:bodyPr wrap="none" rtlCol="0">
            <a:spAutoFit/>
          </a:bodyPr>
          <a:lstStyle/>
          <a:p>
            <a:r>
              <a:rPr lang="en-US" dirty="0" err="1"/>
              <a:t>Tectonomagmatic</a:t>
            </a:r>
            <a:r>
              <a:rPr lang="en-US" dirty="0"/>
              <a:t> regimes inferred to result from mantle plume temperature variations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3100" y="158750"/>
            <a:ext cx="7797800" cy="6540500"/>
          </a:xfrm>
          <a:prstGeom prst="rect">
            <a:avLst/>
          </a:prstGeom>
        </p:spPr>
      </p:pic>
      <p:sp>
        <p:nvSpPr>
          <p:cNvPr id="8" name="Freeform 7"/>
          <p:cNvSpPr/>
          <p:nvPr/>
        </p:nvSpPr>
        <p:spPr>
          <a:xfrm>
            <a:off x="2861733" y="3810000"/>
            <a:ext cx="3636434" cy="1143000"/>
          </a:xfrm>
          <a:custGeom>
            <a:avLst/>
            <a:gdLst>
              <a:gd name="connsiteX0" fmla="*/ 0 w 3636434"/>
              <a:gd name="connsiteY0" fmla="*/ 0 h 1143000"/>
              <a:gd name="connsiteX1" fmla="*/ 127000 w 3636434"/>
              <a:gd name="connsiteY1" fmla="*/ 118533 h 1143000"/>
              <a:gd name="connsiteX2" fmla="*/ 254000 w 3636434"/>
              <a:gd name="connsiteY2" fmla="*/ 228600 h 1143000"/>
              <a:gd name="connsiteX3" fmla="*/ 381000 w 3636434"/>
              <a:gd name="connsiteY3" fmla="*/ 296333 h 1143000"/>
              <a:gd name="connsiteX4" fmla="*/ 512234 w 3636434"/>
              <a:gd name="connsiteY4" fmla="*/ 372533 h 1143000"/>
              <a:gd name="connsiteX5" fmla="*/ 673100 w 3636434"/>
              <a:gd name="connsiteY5" fmla="*/ 376767 h 1143000"/>
              <a:gd name="connsiteX6" fmla="*/ 1223434 w 3636434"/>
              <a:gd name="connsiteY6" fmla="*/ 419100 h 1143000"/>
              <a:gd name="connsiteX7" fmla="*/ 1761067 w 3636434"/>
              <a:gd name="connsiteY7" fmla="*/ 486833 h 1143000"/>
              <a:gd name="connsiteX8" fmla="*/ 2226734 w 3636434"/>
              <a:gd name="connsiteY8" fmla="*/ 546100 h 1143000"/>
              <a:gd name="connsiteX9" fmla="*/ 2683934 w 3636434"/>
              <a:gd name="connsiteY9" fmla="*/ 626533 h 1143000"/>
              <a:gd name="connsiteX10" fmla="*/ 3035300 w 3636434"/>
              <a:gd name="connsiteY10" fmla="*/ 685800 h 1143000"/>
              <a:gd name="connsiteX11" fmla="*/ 3166534 w 3636434"/>
              <a:gd name="connsiteY11" fmla="*/ 698500 h 1143000"/>
              <a:gd name="connsiteX12" fmla="*/ 3306234 w 3636434"/>
              <a:gd name="connsiteY12" fmla="*/ 766233 h 1143000"/>
              <a:gd name="connsiteX13" fmla="*/ 3450167 w 3636434"/>
              <a:gd name="connsiteY13" fmla="*/ 884767 h 1143000"/>
              <a:gd name="connsiteX14" fmla="*/ 3547534 w 3636434"/>
              <a:gd name="connsiteY14" fmla="*/ 1020233 h 1143000"/>
              <a:gd name="connsiteX15" fmla="*/ 3636434 w 3636434"/>
              <a:gd name="connsiteY15"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6434" h="1143000">
                <a:moveTo>
                  <a:pt x="0" y="0"/>
                </a:moveTo>
                <a:lnTo>
                  <a:pt x="127000" y="118533"/>
                </a:lnTo>
                <a:lnTo>
                  <a:pt x="254000" y="228600"/>
                </a:lnTo>
                <a:lnTo>
                  <a:pt x="381000" y="296333"/>
                </a:lnTo>
                <a:lnTo>
                  <a:pt x="512234" y="372533"/>
                </a:lnTo>
                <a:lnTo>
                  <a:pt x="673100" y="376767"/>
                </a:lnTo>
                <a:lnTo>
                  <a:pt x="1223434" y="419100"/>
                </a:lnTo>
                <a:lnTo>
                  <a:pt x="1761067" y="486833"/>
                </a:lnTo>
                <a:lnTo>
                  <a:pt x="2226734" y="546100"/>
                </a:lnTo>
                <a:lnTo>
                  <a:pt x="2683934" y="626533"/>
                </a:lnTo>
                <a:lnTo>
                  <a:pt x="3035300" y="685800"/>
                </a:lnTo>
                <a:lnTo>
                  <a:pt x="3166534" y="698500"/>
                </a:lnTo>
                <a:lnTo>
                  <a:pt x="3306234" y="766233"/>
                </a:lnTo>
                <a:lnTo>
                  <a:pt x="3450167" y="884767"/>
                </a:lnTo>
                <a:lnTo>
                  <a:pt x="3547534" y="1020233"/>
                </a:lnTo>
                <a:lnTo>
                  <a:pt x="3636434" y="114300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 name="TextBox 4"/>
          <p:cNvSpPr txBox="1"/>
          <p:nvPr/>
        </p:nvSpPr>
        <p:spPr>
          <a:xfrm>
            <a:off x="6223000" y="5829300"/>
            <a:ext cx="1973504" cy="646331"/>
          </a:xfrm>
          <a:prstGeom prst="rect">
            <a:avLst/>
          </a:prstGeom>
          <a:noFill/>
        </p:spPr>
        <p:txBody>
          <a:bodyPr wrap="none" rtlCol="0">
            <a:spAutoFit/>
          </a:bodyPr>
          <a:lstStyle/>
          <a:p>
            <a:r>
              <a:rPr lang="en-US" dirty="0">
                <a:solidFill>
                  <a:srgbClr val="FF0000"/>
                </a:solidFill>
              </a:rPr>
              <a:t>Red line:</a:t>
            </a:r>
          </a:p>
          <a:p>
            <a:r>
              <a:rPr lang="en-US" dirty="0">
                <a:solidFill>
                  <a:srgbClr val="FF0000"/>
                </a:solidFill>
              </a:rPr>
              <a:t>Spreading flow line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r_oneridge-zvel-detai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28027"/>
            <a:ext cx="4506939" cy="4364354"/>
          </a:xfrm>
          <a:prstGeom prst="rect">
            <a:avLst/>
          </a:prstGeom>
        </p:spPr>
      </p:pic>
      <p:pic>
        <p:nvPicPr>
          <p:cNvPr id="11" name="Picture 10" descr="rr52x30-zvel-detai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3593" y="1228027"/>
            <a:ext cx="4490408" cy="4364354"/>
          </a:xfrm>
          <a:prstGeom prst="rect">
            <a:avLst/>
          </a:prstGeom>
        </p:spPr>
      </p:pic>
      <p:sp>
        <p:nvSpPr>
          <p:cNvPr id="12" name="TextBox 11"/>
          <p:cNvSpPr txBox="1"/>
          <p:nvPr/>
        </p:nvSpPr>
        <p:spPr>
          <a:xfrm>
            <a:off x="1696253" y="275297"/>
            <a:ext cx="6323203" cy="369332"/>
          </a:xfrm>
          <a:prstGeom prst="rect">
            <a:avLst/>
          </a:prstGeom>
          <a:noFill/>
        </p:spPr>
        <p:txBody>
          <a:bodyPr wrap="square" rtlCol="0">
            <a:spAutoFit/>
          </a:bodyPr>
          <a:lstStyle/>
          <a:p>
            <a:r>
              <a:rPr lang="en-US" dirty="0"/>
              <a:t>TOTAL VERTICAL MANTLE UPWELLING BETWEEN 6-60 KM DEPTH</a:t>
            </a:r>
          </a:p>
        </p:txBody>
      </p:sp>
      <p:sp>
        <p:nvSpPr>
          <p:cNvPr id="13" name="TextBox 12"/>
          <p:cNvSpPr txBox="1"/>
          <p:nvPr/>
        </p:nvSpPr>
        <p:spPr>
          <a:xfrm>
            <a:off x="1332141" y="825884"/>
            <a:ext cx="2070098" cy="338554"/>
          </a:xfrm>
          <a:prstGeom prst="rect">
            <a:avLst/>
          </a:prstGeom>
          <a:noFill/>
        </p:spPr>
        <p:txBody>
          <a:bodyPr wrap="none" rtlCol="0">
            <a:spAutoFit/>
          </a:bodyPr>
          <a:lstStyle/>
          <a:p>
            <a:r>
              <a:rPr lang="en-US" sz="1600" dirty="0"/>
              <a:t>UNSEGMENTED RIDGE </a:t>
            </a:r>
          </a:p>
        </p:txBody>
      </p:sp>
      <p:sp>
        <p:nvSpPr>
          <p:cNvPr id="14" name="TextBox 13"/>
          <p:cNvSpPr txBox="1"/>
          <p:nvPr/>
        </p:nvSpPr>
        <p:spPr>
          <a:xfrm>
            <a:off x="5400425" y="825884"/>
            <a:ext cx="2796058" cy="338554"/>
          </a:xfrm>
          <a:prstGeom prst="rect">
            <a:avLst/>
          </a:prstGeom>
          <a:noFill/>
        </p:spPr>
        <p:txBody>
          <a:bodyPr wrap="none" rtlCol="0">
            <a:spAutoFit/>
          </a:bodyPr>
          <a:lstStyle/>
          <a:p>
            <a:r>
              <a:rPr lang="en-US" sz="1600" dirty="0"/>
              <a:t>SEGMENTED RIDGE 52 X 30 KM</a:t>
            </a:r>
          </a:p>
        </p:txBody>
      </p:sp>
      <p:sp>
        <p:nvSpPr>
          <p:cNvPr id="15" name="TextBox 14"/>
          <p:cNvSpPr txBox="1"/>
          <p:nvPr/>
        </p:nvSpPr>
        <p:spPr>
          <a:xfrm>
            <a:off x="515092" y="5692419"/>
            <a:ext cx="3779425" cy="523220"/>
          </a:xfrm>
          <a:prstGeom prst="rect">
            <a:avLst/>
          </a:prstGeom>
          <a:noFill/>
        </p:spPr>
        <p:txBody>
          <a:bodyPr wrap="none" rtlCol="0">
            <a:spAutoFit/>
          </a:bodyPr>
          <a:lstStyle/>
          <a:p>
            <a:r>
              <a:rPr lang="en-US" sz="1400" dirty="0"/>
              <a:t>VOLUME RATE OF UPWELLING = 12,148 KM</a:t>
            </a:r>
            <a:r>
              <a:rPr lang="en-US" sz="1400" baseline="30000" dirty="0"/>
              <a:t>3</a:t>
            </a:r>
            <a:r>
              <a:rPr lang="en-US" sz="1400" dirty="0"/>
              <a:t>/M.Y.</a:t>
            </a:r>
          </a:p>
          <a:p>
            <a:r>
              <a:rPr lang="en-US" sz="1400" dirty="0"/>
              <a:t>PEAK UPWELLING RATE = 6.37 KM</a:t>
            </a:r>
            <a:r>
              <a:rPr lang="en-US" sz="1400" baseline="30000" dirty="0"/>
              <a:t>3</a:t>
            </a:r>
            <a:r>
              <a:rPr lang="en-US" sz="1400" dirty="0"/>
              <a:t>/M.Y.</a:t>
            </a:r>
          </a:p>
        </p:txBody>
      </p:sp>
      <p:sp>
        <p:nvSpPr>
          <p:cNvPr id="16" name="TextBox 15"/>
          <p:cNvSpPr txBox="1"/>
          <p:nvPr/>
        </p:nvSpPr>
        <p:spPr>
          <a:xfrm>
            <a:off x="4937777" y="5692419"/>
            <a:ext cx="3688429" cy="523220"/>
          </a:xfrm>
          <a:prstGeom prst="rect">
            <a:avLst/>
          </a:prstGeom>
          <a:noFill/>
        </p:spPr>
        <p:txBody>
          <a:bodyPr wrap="none" rtlCol="0">
            <a:spAutoFit/>
          </a:bodyPr>
          <a:lstStyle/>
          <a:p>
            <a:r>
              <a:rPr lang="en-US" sz="1400" dirty="0"/>
              <a:t>VOLUME RATE OF UPWELLING = 8,671 KM</a:t>
            </a:r>
            <a:r>
              <a:rPr lang="en-US" sz="1400" baseline="30000" dirty="0"/>
              <a:t>3</a:t>
            </a:r>
            <a:r>
              <a:rPr lang="en-US" sz="1400" dirty="0"/>
              <a:t>/M.Y.</a:t>
            </a:r>
          </a:p>
          <a:p>
            <a:r>
              <a:rPr lang="en-US" sz="1400" dirty="0"/>
              <a:t>PEAK UPWELLING RATE = 5.68 KM</a:t>
            </a:r>
            <a:r>
              <a:rPr lang="en-US" sz="1400" baseline="30000" dirty="0"/>
              <a:t>3</a:t>
            </a:r>
            <a:r>
              <a:rPr lang="en-US" sz="1400" dirty="0"/>
              <a:t>/M.Y.</a:t>
            </a:r>
          </a:p>
        </p:txBody>
      </p:sp>
      <p:sp>
        <p:nvSpPr>
          <p:cNvPr id="9" name="TextBox 8"/>
          <p:cNvSpPr txBox="1"/>
          <p:nvPr/>
        </p:nvSpPr>
        <p:spPr>
          <a:xfrm>
            <a:off x="935422" y="6307006"/>
            <a:ext cx="7418580" cy="369332"/>
          </a:xfrm>
          <a:prstGeom prst="rect">
            <a:avLst/>
          </a:prstGeom>
          <a:noFill/>
        </p:spPr>
        <p:txBody>
          <a:bodyPr wrap="none" rtlCol="0">
            <a:spAutoFit/>
          </a:bodyPr>
          <a:lstStyle/>
          <a:p>
            <a:r>
              <a:rPr lang="en-US" dirty="0"/>
              <a:t>~ 30 % less upwelling generated by segmented ridge than unsegmented ridge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1"/>
            <a:ext cx="6075850" cy="6858001"/>
          </a:xfrm>
          <a:prstGeom prst="rect">
            <a:avLst/>
          </a:prstGeom>
        </p:spPr>
      </p:pic>
      <p:sp>
        <p:nvSpPr>
          <p:cNvPr id="7" name="TextBox 6"/>
          <p:cNvSpPr txBox="1"/>
          <p:nvPr/>
        </p:nvSpPr>
        <p:spPr>
          <a:xfrm>
            <a:off x="6196575" y="315259"/>
            <a:ext cx="2810074" cy="2062103"/>
          </a:xfrm>
          <a:prstGeom prst="rect">
            <a:avLst/>
          </a:prstGeom>
          <a:noFill/>
        </p:spPr>
        <p:txBody>
          <a:bodyPr wrap="square" rtlCol="0">
            <a:spAutoFit/>
          </a:bodyPr>
          <a:lstStyle/>
          <a:p>
            <a:r>
              <a:rPr lang="en-US" dirty="0"/>
              <a:t>Changes in Direction of Seafloor Spreading Revisited</a:t>
            </a:r>
          </a:p>
          <a:p>
            <a:endParaRPr lang="en-US" dirty="0"/>
          </a:p>
          <a:p>
            <a:r>
              <a:rPr lang="en-US" sz="1400" dirty="0"/>
              <a:t>R.N. Hey, H.W. Menard, T.M. Atwater, D.W. Caress</a:t>
            </a:r>
          </a:p>
          <a:p>
            <a:endParaRPr lang="en-US" sz="1400" dirty="0"/>
          </a:p>
          <a:p>
            <a:r>
              <a:rPr lang="en-US" sz="1400" dirty="0"/>
              <a:t>JGR, 1988</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5281</TotalTime>
  <Words>796</Words>
  <Application>Microsoft Macintosh PowerPoint</Application>
  <PresentationFormat>On-screen Show (4:3)</PresentationFormat>
  <Paragraphs>82</Paragraphs>
  <Slides>17</Slides>
  <Notes>9</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University of Hawaii at Manoa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Fernando Martinez</dc:creator>
  <cp:lastModifiedBy>Gillian R. Foulger</cp:lastModifiedBy>
  <cp:revision>28</cp:revision>
  <dcterms:created xsi:type="dcterms:W3CDTF">2016-12-06T21:34:56Z</dcterms:created>
  <dcterms:modified xsi:type="dcterms:W3CDTF">2017-06-03T15:23:15Z</dcterms:modified>
</cp:coreProperties>
</file>