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306" r:id="rId3"/>
    <p:sldId id="308" r:id="rId4"/>
    <p:sldId id="257" r:id="rId5"/>
    <p:sldId id="262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307" r:id="rId18"/>
    <p:sldId id="310" r:id="rId19"/>
    <p:sldId id="303" r:id="rId20"/>
    <p:sldId id="30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299" r:id="rId46"/>
    <p:sldId id="302" r:id="rId47"/>
    <p:sldId id="309" r:id="rId48"/>
    <p:sldId id="27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FAFA-1CCB-4328-B752-6BBFA836E2F2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987E-5590-44D9-8CBA-1E30198F8D0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439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64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1287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84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535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53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041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96D5F8-AEEE-4360-AC5E-FD8BBB668BAF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93BBBF-6CC5-4A1A-9514-EB5AC63115B6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01D915-B665-4881-9B3B-216B0EAA369E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CE985-BA1E-48EA-A8E2-DC5D89F050BD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759D08-10A7-4B9C-B76E-8A4DAB1112D2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A5F7C-4EAD-4FDC-9CE9-DA9085550A8B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0E2741-31FC-4279-A039-D1023C70CDB7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5ECC3E-A9BD-429F-993A-27A1932D56D0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237178-F949-4104-A0ED-6A1F2A88EE50}" type="slidenum">
              <a:rPr lang="da-DK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da-DK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431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AB5ED4-D7BD-42CC-9D14-E9F9058702A4}" type="slidenum">
              <a:rPr lang="da-DK" altLang="da-DK"/>
              <a:pPr eaLnBrk="1" hangingPunct="1"/>
              <a:t>30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5EBBF6-BAE1-41AD-82B1-31DD1EC0E06F}" type="slidenum">
              <a:rPr lang="da-DK" altLang="da-DK"/>
              <a:pPr eaLnBrk="1" hangingPunct="1"/>
              <a:t>31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148B86-AAE3-4163-8574-D56C5A7817B5}" type="slidenum">
              <a:rPr lang="da-DK" altLang="da-DK"/>
              <a:pPr eaLnBrk="1" hangingPunct="1"/>
              <a:t>32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A2AC-305E-4914-B9EA-AB304A3CD715}" type="slidenum">
              <a:rPr lang="da-DK" altLang="da-DK"/>
              <a:pPr eaLnBrk="1" hangingPunct="1"/>
              <a:t>33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135F7-8058-4B84-AF3A-EBF7CEF6FB3C}" type="slidenum">
              <a:rPr lang="da-DK" altLang="da-DK"/>
              <a:pPr eaLnBrk="1" hangingPunct="1"/>
              <a:t>34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8E631-33B5-480D-8BD7-2F1E2C65D35E}" type="slidenum">
              <a:rPr lang="da-DK" altLang="da-DK"/>
              <a:pPr eaLnBrk="1" hangingPunct="1"/>
              <a:t>35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ADEAC1-EA4E-4576-AF7B-93D4F6CCE3CC}" type="slidenum">
              <a:rPr lang="da-DK" altLang="da-DK"/>
              <a:pPr eaLnBrk="1" hangingPunct="1"/>
              <a:t>36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8B3EC8-2C0F-4AC4-BE20-B8AEBD0CD531}" type="slidenum">
              <a:rPr lang="da-DK" altLang="da-DK"/>
              <a:pPr eaLnBrk="1" hangingPunct="1"/>
              <a:t>37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B57724-F739-41AE-99C2-588A3C70616A}" type="slidenum">
              <a:rPr lang="da-DK" altLang="da-DK"/>
              <a:pPr eaLnBrk="1" hangingPunct="1"/>
              <a:t>38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EA4880-5F9D-40C2-8A79-CAB2E301ABCC}" type="slidenum">
              <a:rPr lang="da-DK" altLang="da-DK"/>
              <a:pPr eaLnBrk="1" hangingPunct="1"/>
              <a:t>39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E1D56-110B-4175-A2AA-0577EF04748A}" type="slidenum">
              <a:rPr lang="da-DK" altLang="da-DK"/>
              <a:pPr eaLnBrk="1" hangingPunct="1"/>
              <a:t>40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6FC616-9AFD-48D0-A3ED-3BE644CD363B}" type="slidenum">
              <a:rPr lang="da-DK" altLang="da-DK"/>
              <a:pPr eaLnBrk="1" hangingPunct="1"/>
              <a:t>41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0098B-7D11-4A32-815A-F38C05E2B42D}" type="slidenum">
              <a:rPr lang="da-DK" altLang="da-DK"/>
              <a:pPr eaLnBrk="1" hangingPunct="1"/>
              <a:t>42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ED3145-BC46-49F2-B0E1-53CBF7BBAECA}" type="slidenum">
              <a:rPr lang="da-DK" altLang="da-DK"/>
              <a:pPr eaLnBrk="1" hangingPunct="1"/>
              <a:t>43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0723A-F709-482D-8A4F-C281E0EB8B82}" type="slidenum">
              <a:rPr lang="da-DK" altLang="da-DK"/>
              <a:pPr eaLnBrk="1" hangingPunct="1"/>
              <a:t>44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ACB224-751C-47D7-A58D-0EC698AF6C74}" type="slidenum">
              <a:rPr lang="da-DK" altLang="da-DK"/>
              <a:pPr eaLnBrk="1" hangingPunct="1"/>
              <a:t>45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535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987E-5590-44D9-8CBA-1E30198F8D0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64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357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32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31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74FC-C2F9-4665-A09F-9DA1A52CE9EE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2867C-221D-49C4-9E04-DCCC52C81D57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7402-DDBA-4911-B2CA-9BDCC8C1DD3A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0A60-06F9-4FA2-9541-AA00A37B7BFA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4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5C99-51DE-40D7-8FA1-0C13DE67F66C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98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16ABE-3DD8-4131-BA30-9ABD64A2E523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05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034B-6918-4CD0-8569-5399A85B280D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0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8311-695F-4C7A-ADA8-A504974F919D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7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729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0A19-366B-4627-BED8-02DC898ACE96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3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567D-A720-4A21-B828-F11EA0B95B4B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79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1F7B5-AE28-426C-8891-96184C5FC4C7}" type="slidenum">
              <a:rPr lang="da-DK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402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12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42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70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92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9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7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92180-9D21-4F7F-BC49-E2A522340505}" type="datetimeFigureOut">
              <a:rPr lang="da-DK" smtClean="0"/>
              <a:t>03/06/17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AFD8-7E55-4D35-9433-D544A717EA2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92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C9349-5933-4C22-9B8F-2DD7C8DB07AC}" type="slidenum">
              <a:rPr lang="da-DK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0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7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em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Durham Workshop, April 2017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4376" y="1698598"/>
            <a:ext cx="8840112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da-DK" sz="2400" dirty="0" err="1"/>
              <a:t>Examples</a:t>
            </a:r>
            <a:r>
              <a:rPr lang="da-DK" sz="2400" dirty="0"/>
              <a:t> of W Greenland AFT-</a:t>
            </a:r>
            <a:r>
              <a:rPr lang="da-DK" sz="2400" dirty="0" err="1"/>
              <a:t>derived</a:t>
            </a:r>
            <a:r>
              <a:rPr lang="da-DK" sz="2400" dirty="0"/>
              <a:t> temperature histories</a:t>
            </a:r>
          </a:p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r>
              <a:rPr lang="da-DK" sz="2400" dirty="0" err="1"/>
              <a:t>Explanation</a:t>
            </a:r>
            <a:r>
              <a:rPr lang="da-DK" sz="2400" dirty="0"/>
              <a:t> of the </a:t>
            </a:r>
            <a:r>
              <a:rPr lang="da-DK" sz="2400" dirty="0" err="1"/>
              <a:t>topography</a:t>
            </a:r>
            <a:r>
              <a:rPr lang="da-DK" sz="2400" dirty="0"/>
              <a:t> of the Nuussuaq Basin, W Greenland</a:t>
            </a:r>
          </a:p>
          <a:p>
            <a:pPr marL="0" indent="0" algn="ctr">
              <a:buNone/>
            </a:pPr>
            <a:r>
              <a:rPr lang="da-DK" sz="2400" dirty="0"/>
              <a:t> </a:t>
            </a:r>
            <a:r>
              <a:rPr lang="da-DK" sz="2400" dirty="0" err="1"/>
              <a:t>magmatic</a:t>
            </a:r>
            <a:r>
              <a:rPr lang="da-DK" sz="2400" dirty="0"/>
              <a:t> </a:t>
            </a:r>
            <a:r>
              <a:rPr lang="da-DK" sz="2400" dirty="0" err="1"/>
              <a:t>Province</a:t>
            </a:r>
            <a:endParaRPr lang="da-DK" sz="2400" dirty="0"/>
          </a:p>
          <a:p>
            <a:pPr lvl="2" algn="ctr"/>
            <a:endParaRPr lang="da-DK" dirty="0"/>
          </a:p>
          <a:p>
            <a:pPr marL="914400" lvl="2" indent="0" algn="ctr">
              <a:buNone/>
            </a:pPr>
            <a:r>
              <a:rPr lang="da-DK" dirty="0"/>
              <a:t>Søren B Nielsen, Department of Geoscience, Aarhus </a:t>
            </a:r>
            <a:r>
              <a:rPr lang="da-DK" dirty="0" err="1"/>
              <a:t>University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380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267744" y="3501008"/>
            <a:ext cx="116218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1429" cy="45857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267744" y="3501008"/>
            <a:ext cx="116218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1429" cy="45857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267744" y="3573016"/>
            <a:ext cx="108012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1429" cy="45857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79712" y="2852936"/>
            <a:ext cx="136815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1429" cy="45857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331640" y="3573016"/>
            <a:ext cx="201622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1429" cy="45857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259632" y="3573016"/>
            <a:ext cx="20882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1429" cy="45857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Conclusions</a:t>
            </a:r>
            <a:r>
              <a:rPr lang="da-DK" sz="3200" dirty="0"/>
              <a:t>, AFT temperature histories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Samples generally show </a:t>
            </a:r>
            <a:r>
              <a:rPr lang="da-DK" sz="2800" dirty="0" err="1"/>
              <a:t>Palaeozoic-Mesozoic</a:t>
            </a:r>
            <a:r>
              <a:rPr lang="da-DK" sz="2800" dirty="0"/>
              <a:t> </a:t>
            </a:r>
            <a:r>
              <a:rPr lang="da-DK" sz="2800" dirty="0" err="1"/>
              <a:t>cooling</a:t>
            </a:r>
            <a:r>
              <a:rPr lang="da-DK" sz="2800" dirty="0"/>
              <a:t> </a:t>
            </a:r>
            <a:r>
              <a:rPr lang="da-DK" sz="2800" dirty="0" err="1"/>
              <a:t>consistent</a:t>
            </a:r>
            <a:r>
              <a:rPr lang="da-DK" sz="2800" dirty="0"/>
              <a:t> with erosion of old </a:t>
            </a:r>
            <a:r>
              <a:rPr lang="da-DK" sz="2800" dirty="0" err="1"/>
              <a:t>topography</a:t>
            </a:r>
            <a:r>
              <a:rPr lang="da-DK" sz="2800" dirty="0"/>
              <a:t> and the separation of Greenland and N America.</a:t>
            </a:r>
          </a:p>
          <a:p>
            <a:pPr marL="0" indent="0">
              <a:buNone/>
            </a:pPr>
            <a:r>
              <a:rPr lang="da-DK" sz="2800" dirty="0"/>
              <a:t>The </a:t>
            </a:r>
            <a:r>
              <a:rPr lang="da-DK" sz="2800" dirty="0" err="1"/>
              <a:t>complex</a:t>
            </a:r>
            <a:r>
              <a:rPr lang="da-DK" sz="2800" dirty="0"/>
              <a:t> erosion </a:t>
            </a:r>
            <a:r>
              <a:rPr lang="da-DK" sz="2800" dirty="0" err="1"/>
              <a:t>history</a:t>
            </a:r>
            <a:r>
              <a:rPr lang="da-DK" sz="2800" dirty="0"/>
              <a:t> </a:t>
            </a:r>
            <a:r>
              <a:rPr lang="da-DK" sz="2800" dirty="0" err="1"/>
              <a:t>interpreted</a:t>
            </a:r>
            <a:r>
              <a:rPr lang="da-DK" sz="2800" dirty="0"/>
              <a:t> by Green and </a:t>
            </a:r>
            <a:r>
              <a:rPr lang="da-DK" sz="2800" dirty="0" err="1"/>
              <a:t>hence</a:t>
            </a:r>
            <a:r>
              <a:rPr lang="da-DK" sz="2800" dirty="0"/>
              <a:t> </a:t>
            </a:r>
            <a:r>
              <a:rPr lang="da-DK" sz="2800" dirty="0" err="1"/>
              <a:t>Geus</a:t>
            </a:r>
            <a:r>
              <a:rPr lang="da-DK" sz="2800" dirty="0"/>
              <a:t> </a:t>
            </a:r>
            <a:r>
              <a:rPr lang="da-DK" sz="2800" dirty="0" err="1"/>
              <a:t>cannot</a:t>
            </a:r>
            <a:r>
              <a:rPr lang="da-DK" sz="2800" dirty="0"/>
              <a:t> </a:t>
            </a:r>
            <a:r>
              <a:rPr lang="da-DK" sz="2800" dirty="0" err="1"/>
              <a:t>be</a:t>
            </a:r>
            <a:r>
              <a:rPr lang="da-DK" sz="2800" dirty="0"/>
              <a:t> </a:t>
            </a:r>
            <a:r>
              <a:rPr lang="da-DK" sz="2800" dirty="0" err="1"/>
              <a:t>corroborated</a:t>
            </a:r>
            <a:r>
              <a:rPr lang="da-DK" sz="2800" dirty="0"/>
              <a:t>.</a:t>
            </a:r>
          </a:p>
          <a:p>
            <a:pPr marL="0" indent="0">
              <a:buNone/>
            </a:pPr>
            <a:r>
              <a:rPr lang="da-DK" sz="2800" dirty="0" err="1"/>
              <a:t>Some</a:t>
            </a:r>
            <a:r>
              <a:rPr lang="da-DK" sz="2800" dirty="0"/>
              <a:t> samples in the Nuussuaq </a:t>
            </a:r>
            <a:r>
              <a:rPr lang="da-DK" sz="2800" dirty="0" err="1"/>
              <a:t>area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influenced</a:t>
            </a:r>
            <a:r>
              <a:rPr lang="da-DK" sz="2800" dirty="0"/>
              <a:t> by </a:t>
            </a:r>
            <a:r>
              <a:rPr lang="da-DK" sz="2800" dirty="0" err="1"/>
              <a:t>Paleogene</a:t>
            </a:r>
            <a:r>
              <a:rPr lang="da-DK" sz="2800" dirty="0"/>
              <a:t> </a:t>
            </a:r>
            <a:r>
              <a:rPr lang="da-DK" sz="2800" dirty="0" err="1"/>
              <a:t>magmatism</a:t>
            </a:r>
            <a:r>
              <a:rPr lang="da-DK" sz="2800" dirty="0"/>
              <a:t>.</a:t>
            </a:r>
          </a:p>
          <a:p>
            <a:pPr marL="0" indent="0">
              <a:buNone/>
            </a:pPr>
            <a:r>
              <a:rPr lang="da-DK" sz="2800" dirty="0"/>
              <a:t>McGregor et </a:t>
            </a:r>
            <a:r>
              <a:rPr lang="da-DK" sz="2800" dirty="0" err="1"/>
              <a:t>al.’s</a:t>
            </a:r>
            <a:r>
              <a:rPr lang="da-DK" sz="2800" dirty="0"/>
              <a:t> on- and offshore studies </a:t>
            </a:r>
            <a:r>
              <a:rPr lang="da-DK" sz="2800" dirty="0" err="1"/>
              <a:t>are</a:t>
            </a:r>
            <a:r>
              <a:rPr lang="da-DK" sz="2800" dirty="0"/>
              <a:t> in </a:t>
            </a:r>
            <a:r>
              <a:rPr lang="da-DK" sz="2800" dirty="0" err="1"/>
              <a:t>accordance</a:t>
            </a:r>
            <a:r>
              <a:rPr lang="da-DK" sz="2800" dirty="0"/>
              <a:t> with </a:t>
            </a:r>
            <a:r>
              <a:rPr lang="da-DK" sz="2800" dirty="0" err="1"/>
              <a:t>this</a:t>
            </a:r>
            <a:r>
              <a:rPr lang="da-D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22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Conclusions</a:t>
            </a:r>
            <a:r>
              <a:rPr lang="da-DK" sz="3200" dirty="0"/>
              <a:t>, AFT temperature histories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Samples generally show </a:t>
            </a:r>
            <a:r>
              <a:rPr lang="da-DK" sz="2800" dirty="0" err="1"/>
              <a:t>Palaeozoic-Mesozoic</a:t>
            </a:r>
            <a:r>
              <a:rPr lang="da-DK" sz="2800" dirty="0"/>
              <a:t> </a:t>
            </a:r>
            <a:r>
              <a:rPr lang="da-DK" sz="2800" dirty="0" err="1"/>
              <a:t>cooling</a:t>
            </a:r>
            <a:r>
              <a:rPr lang="da-DK" sz="2800" dirty="0"/>
              <a:t> </a:t>
            </a:r>
            <a:r>
              <a:rPr lang="da-DK" sz="2800" dirty="0" err="1"/>
              <a:t>consistent</a:t>
            </a:r>
            <a:r>
              <a:rPr lang="da-DK" sz="2800" dirty="0"/>
              <a:t> with erosion of old </a:t>
            </a:r>
            <a:r>
              <a:rPr lang="da-DK" sz="2800" dirty="0" err="1"/>
              <a:t>topography</a:t>
            </a:r>
            <a:r>
              <a:rPr lang="da-DK" sz="2800" dirty="0"/>
              <a:t> and the separation of Greenland and N America.</a:t>
            </a:r>
          </a:p>
          <a:p>
            <a:pPr marL="0" indent="0">
              <a:buNone/>
            </a:pPr>
            <a:r>
              <a:rPr lang="da-DK" sz="2800" dirty="0"/>
              <a:t>The </a:t>
            </a:r>
            <a:r>
              <a:rPr lang="da-DK" sz="2800" dirty="0" err="1"/>
              <a:t>complex</a:t>
            </a:r>
            <a:r>
              <a:rPr lang="da-DK" sz="2800" dirty="0"/>
              <a:t> erosion </a:t>
            </a:r>
            <a:r>
              <a:rPr lang="da-DK" sz="2800" dirty="0" err="1"/>
              <a:t>history</a:t>
            </a:r>
            <a:r>
              <a:rPr lang="da-DK" sz="2800" dirty="0"/>
              <a:t> </a:t>
            </a:r>
            <a:r>
              <a:rPr lang="da-DK" sz="2800" dirty="0" err="1"/>
              <a:t>interpreted</a:t>
            </a:r>
            <a:r>
              <a:rPr lang="da-DK" sz="2800" dirty="0"/>
              <a:t> by Green and </a:t>
            </a:r>
            <a:r>
              <a:rPr lang="da-DK" sz="2800" dirty="0" err="1"/>
              <a:t>hence</a:t>
            </a:r>
            <a:r>
              <a:rPr lang="da-DK" sz="2800" dirty="0"/>
              <a:t> </a:t>
            </a:r>
            <a:r>
              <a:rPr lang="da-DK" sz="2800" dirty="0" err="1"/>
              <a:t>Geus</a:t>
            </a:r>
            <a:r>
              <a:rPr lang="da-DK" sz="2800" dirty="0"/>
              <a:t> </a:t>
            </a:r>
            <a:r>
              <a:rPr lang="da-DK" sz="2800" dirty="0" err="1"/>
              <a:t>cannot</a:t>
            </a:r>
            <a:r>
              <a:rPr lang="da-DK" sz="2800" dirty="0"/>
              <a:t> </a:t>
            </a:r>
            <a:r>
              <a:rPr lang="da-DK" sz="2800" dirty="0" err="1"/>
              <a:t>be</a:t>
            </a:r>
            <a:r>
              <a:rPr lang="da-DK" sz="2800" dirty="0"/>
              <a:t> </a:t>
            </a:r>
            <a:r>
              <a:rPr lang="da-DK" sz="2800" dirty="0" err="1"/>
              <a:t>corroborated</a:t>
            </a:r>
            <a:r>
              <a:rPr lang="da-DK" sz="2800" dirty="0"/>
              <a:t>.</a:t>
            </a:r>
          </a:p>
          <a:p>
            <a:pPr marL="0" indent="0">
              <a:buNone/>
            </a:pPr>
            <a:r>
              <a:rPr lang="da-DK" sz="2800" dirty="0" err="1"/>
              <a:t>Some</a:t>
            </a:r>
            <a:r>
              <a:rPr lang="da-DK" sz="2800" dirty="0"/>
              <a:t> samples in the Nuussuaq </a:t>
            </a:r>
            <a:r>
              <a:rPr lang="da-DK" sz="2800" dirty="0" err="1"/>
              <a:t>area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influenced</a:t>
            </a:r>
            <a:r>
              <a:rPr lang="da-DK" sz="2800" dirty="0"/>
              <a:t> by </a:t>
            </a:r>
            <a:r>
              <a:rPr lang="da-DK" sz="2800" dirty="0" err="1"/>
              <a:t>Paleogene</a:t>
            </a:r>
            <a:r>
              <a:rPr lang="da-DK" sz="2800" dirty="0"/>
              <a:t> </a:t>
            </a:r>
            <a:r>
              <a:rPr lang="da-DK" sz="2800" dirty="0" err="1"/>
              <a:t>magmatism</a:t>
            </a:r>
            <a:r>
              <a:rPr lang="da-DK" sz="2800" dirty="0"/>
              <a:t>.</a:t>
            </a:r>
          </a:p>
          <a:p>
            <a:pPr marL="0" indent="0">
              <a:buNone/>
            </a:pPr>
            <a:r>
              <a:rPr lang="da-DK" sz="2800" dirty="0"/>
              <a:t>McGregor et </a:t>
            </a:r>
            <a:r>
              <a:rPr lang="da-DK" sz="2800" dirty="0" err="1"/>
              <a:t>al.’s</a:t>
            </a:r>
            <a:r>
              <a:rPr lang="da-DK" sz="2800" dirty="0"/>
              <a:t> on- and offshore studies </a:t>
            </a:r>
            <a:r>
              <a:rPr lang="da-DK" sz="2800" dirty="0" err="1"/>
              <a:t>are</a:t>
            </a:r>
            <a:r>
              <a:rPr lang="da-DK" sz="2800" dirty="0"/>
              <a:t> in </a:t>
            </a:r>
            <a:r>
              <a:rPr lang="da-DK" sz="2800" dirty="0" err="1"/>
              <a:t>accordance</a:t>
            </a:r>
            <a:r>
              <a:rPr lang="da-DK" sz="2800" dirty="0"/>
              <a:t> with </a:t>
            </a:r>
            <a:r>
              <a:rPr lang="da-DK" sz="2800" dirty="0" err="1"/>
              <a:t>this</a:t>
            </a:r>
            <a:r>
              <a:rPr lang="da-DK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40968"/>
            <a:ext cx="4211368" cy="35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1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Topography</a:t>
            </a:r>
            <a:r>
              <a:rPr lang="da-DK" dirty="0"/>
              <a:t> of the Nuussuaq Basin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dirty="0"/>
              <a:t>The Nuussuaq Basin is </a:t>
            </a:r>
            <a:r>
              <a:rPr lang="da-DK" sz="2400" dirty="0" err="1"/>
              <a:t>filled</a:t>
            </a:r>
            <a:r>
              <a:rPr lang="da-DK" sz="2400" dirty="0"/>
              <a:t> with </a:t>
            </a:r>
            <a:r>
              <a:rPr lang="da-DK" sz="2400" dirty="0" err="1"/>
              <a:t>Cretaceous</a:t>
            </a:r>
            <a:r>
              <a:rPr lang="da-DK" sz="2400" dirty="0"/>
              <a:t>-Paleocene </a:t>
            </a:r>
            <a:r>
              <a:rPr lang="da-DK" sz="2400" dirty="0" err="1"/>
              <a:t>fluvio-deltaic</a:t>
            </a:r>
            <a:r>
              <a:rPr lang="da-DK" sz="2400" dirty="0"/>
              <a:t> to marine </a:t>
            </a:r>
            <a:r>
              <a:rPr lang="da-DK" sz="2400" dirty="0" err="1"/>
              <a:t>sandstones</a:t>
            </a:r>
            <a:r>
              <a:rPr lang="da-DK" sz="2400" dirty="0"/>
              <a:t> and </a:t>
            </a:r>
            <a:r>
              <a:rPr lang="da-DK" sz="2400" dirty="0" err="1"/>
              <a:t>shales</a:t>
            </a:r>
            <a:r>
              <a:rPr lang="da-DK" sz="2400" dirty="0"/>
              <a:t> </a:t>
            </a:r>
            <a:r>
              <a:rPr lang="da-DK" sz="2400" dirty="0" err="1"/>
              <a:t>overlain</a:t>
            </a:r>
            <a:r>
              <a:rPr lang="da-DK" sz="2400" dirty="0"/>
              <a:t> by </a:t>
            </a:r>
            <a:r>
              <a:rPr lang="da-DK" sz="2400" dirty="0" err="1"/>
              <a:t>Paleocen-Eocene</a:t>
            </a:r>
            <a:r>
              <a:rPr lang="da-DK" sz="2400" dirty="0"/>
              <a:t> </a:t>
            </a:r>
            <a:r>
              <a:rPr lang="da-DK" sz="2400" dirty="0" err="1"/>
              <a:t>volcanic</a:t>
            </a:r>
            <a:r>
              <a:rPr lang="da-DK" sz="2400" dirty="0"/>
              <a:t> rocks (Dam et al., 1998; Larsen and Pedersen, 2009).</a:t>
            </a:r>
          </a:p>
          <a:p>
            <a:pPr marL="0" indent="0">
              <a:buNone/>
            </a:pPr>
            <a:r>
              <a:rPr lang="da-DK" sz="2400" dirty="0"/>
              <a:t>Most </a:t>
            </a:r>
            <a:r>
              <a:rPr lang="da-DK" sz="2400" dirty="0" err="1"/>
              <a:t>volcanic</a:t>
            </a:r>
            <a:r>
              <a:rPr lang="da-DK" sz="2400" dirty="0"/>
              <a:t> rocks </a:t>
            </a:r>
            <a:r>
              <a:rPr lang="da-DK" sz="2400" dirty="0" err="1"/>
              <a:t>extruded</a:t>
            </a:r>
            <a:r>
              <a:rPr lang="da-DK" sz="2400" dirty="0"/>
              <a:t> from 62-60 Ma. </a:t>
            </a:r>
            <a:r>
              <a:rPr lang="da-DK" sz="2400" dirty="0" err="1"/>
              <a:t>Volcanic</a:t>
            </a:r>
            <a:r>
              <a:rPr lang="da-DK" sz="2400" dirty="0"/>
              <a:t> rocks </a:t>
            </a:r>
            <a:r>
              <a:rPr lang="da-DK" sz="2400" dirty="0" err="1"/>
              <a:t>initially</a:t>
            </a:r>
            <a:r>
              <a:rPr lang="da-DK" sz="2400" dirty="0"/>
              <a:t> </a:t>
            </a:r>
            <a:r>
              <a:rPr lang="da-DK" sz="2400" dirty="0" err="1"/>
              <a:t>were</a:t>
            </a:r>
            <a:r>
              <a:rPr lang="da-DK" sz="2400" dirty="0"/>
              <a:t> marine and </a:t>
            </a:r>
            <a:r>
              <a:rPr lang="da-DK" sz="2400" dirty="0" err="1"/>
              <a:t>later</a:t>
            </a:r>
            <a:r>
              <a:rPr lang="da-DK" sz="2400" dirty="0"/>
              <a:t> </a:t>
            </a:r>
            <a:r>
              <a:rPr lang="da-DK" sz="2400" dirty="0" err="1"/>
              <a:t>became</a:t>
            </a:r>
            <a:r>
              <a:rPr lang="da-DK" sz="2400" dirty="0"/>
              <a:t> </a:t>
            </a:r>
            <a:r>
              <a:rPr lang="da-DK" sz="2400" dirty="0" err="1"/>
              <a:t>subaerial</a:t>
            </a:r>
            <a:r>
              <a:rPr lang="da-DK" sz="2400" dirty="0"/>
              <a:t> as the </a:t>
            </a:r>
            <a:r>
              <a:rPr lang="da-DK" sz="2400" dirty="0" err="1"/>
              <a:t>basin</a:t>
            </a:r>
            <a:r>
              <a:rPr lang="da-DK" sz="2400" dirty="0"/>
              <a:t> </a:t>
            </a:r>
            <a:r>
              <a:rPr lang="da-DK" sz="2400" dirty="0" err="1"/>
              <a:t>filled</a:t>
            </a:r>
            <a:r>
              <a:rPr lang="da-DK" sz="2400" dirty="0"/>
              <a:t> up. </a:t>
            </a:r>
            <a:r>
              <a:rPr lang="da-DK" sz="2400" dirty="0" err="1"/>
              <a:t>There</a:t>
            </a:r>
            <a:r>
              <a:rPr lang="da-DK" sz="2400" dirty="0"/>
              <a:t>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strong</a:t>
            </a:r>
            <a:r>
              <a:rPr lang="da-DK" sz="2400" dirty="0"/>
              <a:t> </a:t>
            </a:r>
            <a:r>
              <a:rPr lang="da-DK" sz="2400" dirty="0" err="1"/>
              <a:t>petrological</a:t>
            </a:r>
            <a:r>
              <a:rPr lang="da-DK" sz="2400" dirty="0"/>
              <a:t> arguments for the </a:t>
            </a:r>
            <a:r>
              <a:rPr lang="da-DK" sz="2400" dirty="0" err="1"/>
              <a:t>existence</a:t>
            </a:r>
            <a:r>
              <a:rPr lang="da-DK" sz="2400" dirty="0"/>
              <a:t> of </a:t>
            </a:r>
            <a:r>
              <a:rPr lang="da-DK" sz="2400" dirty="0" err="1"/>
              <a:t>crustal</a:t>
            </a:r>
            <a:r>
              <a:rPr lang="da-DK" sz="2400" dirty="0"/>
              <a:t> magma </a:t>
            </a:r>
            <a:r>
              <a:rPr lang="da-DK" sz="2400" dirty="0" err="1"/>
              <a:t>chambers</a:t>
            </a:r>
            <a:r>
              <a:rPr lang="da-DK" sz="2400" dirty="0"/>
              <a:t> </a:t>
            </a:r>
            <a:r>
              <a:rPr lang="da-DK" sz="2400" dirty="0" err="1"/>
              <a:t>during</a:t>
            </a:r>
            <a:r>
              <a:rPr lang="da-DK" sz="2400" dirty="0"/>
              <a:t> the last part of the eruption (Larsen and Pedersen, 2009). </a:t>
            </a:r>
            <a:r>
              <a:rPr lang="da-DK" sz="2400" dirty="0" err="1"/>
              <a:t>Today</a:t>
            </a:r>
            <a:r>
              <a:rPr lang="da-DK" sz="2400" dirty="0"/>
              <a:t> the marine/</a:t>
            </a:r>
            <a:r>
              <a:rPr lang="da-DK" sz="2400" dirty="0" err="1"/>
              <a:t>subaerial</a:t>
            </a:r>
            <a:r>
              <a:rPr lang="da-DK" sz="2400" dirty="0"/>
              <a:t> </a:t>
            </a:r>
            <a:r>
              <a:rPr lang="da-DK" sz="2400" dirty="0" err="1"/>
              <a:t>boundary</a:t>
            </a:r>
            <a:r>
              <a:rPr lang="da-DK" sz="2400" dirty="0"/>
              <a:t> in </a:t>
            </a:r>
            <a:r>
              <a:rPr lang="da-DK" sz="2400" dirty="0" err="1"/>
              <a:t>places</a:t>
            </a:r>
            <a:r>
              <a:rPr lang="da-DK" sz="2400" dirty="0"/>
              <a:t> is at </a:t>
            </a:r>
            <a:r>
              <a:rPr lang="da-DK" sz="2400" dirty="0" err="1"/>
              <a:t>altitide</a:t>
            </a:r>
            <a:r>
              <a:rPr lang="da-DK" sz="2400" dirty="0"/>
              <a:t> &gt; 1500 m on the Nuussuaq </a:t>
            </a:r>
            <a:r>
              <a:rPr lang="da-DK" sz="2400" dirty="0" err="1"/>
              <a:t>peninsula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r>
              <a:rPr lang="da-DK" sz="2400" dirty="0"/>
              <a:t>This </a:t>
            </a:r>
            <a:r>
              <a:rPr lang="da-DK" sz="2400" dirty="0" err="1"/>
              <a:t>setting</a:t>
            </a:r>
            <a:r>
              <a:rPr lang="da-DK" sz="2400" dirty="0"/>
              <a:t> and </a:t>
            </a:r>
            <a:r>
              <a:rPr lang="da-DK" sz="2400" dirty="0" err="1"/>
              <a:t>some</a:t>
            </a:r>
            <a:r>
              <a:rPr lang="da-DK" sz="2400" dirty="0"/>
              <a:t> landforms have </a:t>
            </a:r>
            <a:r>
              <a:rPr lang="da-DK" sz="2400" dirty="0" err="1"/>
              <a:t>been</a:t>
            </a:r>
            <a:r>
              <a:rPr lang="da-DK" sz="2400" dirty="0"/>
              <a:t> </a:t>
            </a:r>
            <a:r>
              <a:rPr lang="da-DK" sz="2400" dirty="0" err="1"/>
              <a:t>suggested</a:t>
            </a:r>
            <a:r>
              <a:rPr lang="da-DK" sz="2400" dirty="0"/>
              <a:t> to </a:t>
            </a:r>
            <a:r>
              <a:rPr lang="da-DK" sz="2400" dirty="0" err="1"/>
              <a:t>be</a:t>
            </a:r>
            <a:r>
              <a:rPr lang="da-DK" sz="2400" dirty="0"/>
              <a:t> a case for Neogene </a:t>
            </a:r>
            <a:r>
              <a:rPr lang="da-DK" sz="2400" dirty="0" err="1"/>
              <a:t>uplift</a:t>
            </a:r>
            <a:r>
              <a:rPr lang="da-DK" sz="2400" dirty="0"/>
              <a:t> of </a:t>
            </a:r>
            <a:r>
              <a:rPr lang="da-DK" sz="2400" dirty="0" err="1"/>
              <a:t>unknown</a:t>
            </a:r>
            <a:r>
              <a:rPr lang="da-DK" sz="2400" dirty="0"/>
              <a:t> </a:t>
            </a:r>
            <a:r>
              <a:rPr lang="da-DK" sz="2400" dirty="0" err="1"/>
              <a:t>cause</a:t>
            </a:r>
            <a:r>
              <a:rPr lang="da-DK" sz="2400" dirty="0"/>
              <a:t> (</a:t>
            </a:r>
            <a:r>
              <a:rPr lang="da-DK" sz="2400" dirty="0" err="1"/>
              <a:t>Japsen</a:t>
            </a:r>
            <a:r>
              <a:rPr lang="da-DK" sz="2400" dirty="0"/>
              <a:t> et al. 2005).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7842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Topography</a:t>
            </a:r>
            <a:r>
              <a:rPr lang="da-DK" dirty="0"/>
              <a:t> of the Nuussuaq Basin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The present-</a:t>
            </a:r>
            <a:r>
              <a:rPr lang="da-DK" sz="2400" dirty="0" err="1"/>
              <a:t>day</a:t>
            </a:r>
            <a:r>
              <a:rPr lang="da-DK" sz="2400" dirty="0"/>
              <a:t> </a:t>
            </a:r>
            <a:r>
              <a:rPr lang="da-DK" sz="2400" dirty="0" err="1"/>
              <a:t>topography</a:t>
            </a:r>
            <a:r>
              <a:rPr lang="da-DK" sz="2400" dirty="0"/>
              <a:t> and the </a:t>
            </a:r>
            <a:r>
              <a:rPr lang="da-DK" sz="2400" dirty="0" err="1"/>
              <a:t>high</a:t>
            </a:r>
            <a:r>
              <a:rPr lang="da-DK" sz="2400" dirty="0"/>
              <a:t> elevation of the marine/</a:t>
            </a:r>
            <a:r>
              <a:rPr lang="da-DK" sz="2400" dirty="0" err="1"/>
              <a:t>subaerial</a:t>
            </a:r>
            <a:r>
              <a:rPr lang="da-DK" sz="2400" dirty="0"/>
              <a:t> interface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explained</a:t>
            </a:r>
            <a:r>
              <a:rPr lang="da-DK" sz="2400" dirty="0"/>
              <a:t> by </a:t>
            </a:r>
            <a:r>
              <a:rPr lang="da-DK" sz="2400" dirty="0" err="1"/>
              <a:t>differential</a:t>
            </a:r>
            <a:r>
              <a:rPr lang="da-DK" sz="2400" dirty="0"/>
              <a:t> erosion and </a:t>
            </a:r>
            <a:r>
              <a:rPr lang="da-DK" sz="2400" dirty="0" err="1"/>
              <a:t>associated</a:t>
            </a:r>
            <a:r>
              <a:rPr lang="da-DK" sz="2400" dirty="0"/>
              <a:t> </a:t>
            </a:r>
            <a:r>
              <a:rPr lang="da-DK" sz="2400" dirty="0" err="1"/>
              <a:t>flexural</a:t>
            </a:r>
            <a:r>
              <a:rPr lang="da-DK" sz="2400" dirty="0"/>
              <a:t> </a:t>
            </a:r>
            <a:r>
              <a:rPr lang="da-DK" sz="2400" dirty="0" err="1"/>
              <a:t>isostatic</a:t>
            </a:r>
            <a:r>
              <a:rPr lang="da-DK" sz="2400" dirty="0"/>
              <a:t> </a:t>
            </a:r>
            <a:r>
              <a:rPr lang="da-DK" sz="2400" dirty="0" err="1"/>
              <a:t>uplift</a:t>
            </a:r>
            <a:r>
              <a:rPr lang="da-DK" sz="2400" dirty="0"/>
              <a:t> of the </a:t>
            </a:r>
            <a:r>
              <a:rPr lang="da-DK" sz="2400" dirty="0" err="1"/>
              <a:t>shield</a:t>
            </a:r>
            <a:r>
              <a:rPr lang="da-DK" sz="2400" dirty="0"/>
              <a:t> </a:t>
            </a:r>
            <a:r>
              <a:rPr lang="da-DK" sz="2400" dirty="0" err="1"/>
              <a:t>volcano</a:t>
            </a:r>
            <a:r>
              <a:rPr lang="da-DK" sz="2400" dirty="0"/>
              <a:t> </a:t>
            </a:r>
            <a:r>
              <a:rPr lang="da-DK" sz="2400" dirty="0" err="1"/>
              <a:t>complex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formed</a:t>
            </a:r>
            <a:r>
              <a:rPr lang="da-DK" sz="2400" dirty="0"/>
              <a:t> from c. 62-60 Ma. </a:t>
            </a:r>
          </a:p>
          <a:p>
            <a:pPr marL="0" indent="0">
              <a:buNone/>
            </a:pPr>
            <a:r>
              <a:rPr lang="da-DK" sz="2400" dirty="0"/>
              <a:t>The </a:t>
            </a:r>
            <a:r>
              <a:rPr lang="da-DK" sz="2400" dirty="0" err="1"/>
              <a:t>magmatic</a:t>
            </a:r>
            <a:r>
              <a:rPr lang="da-DK" sz="2400" dirty="0"/>
              <a:t> </a:t>
            </a:r>
            <a:r>
              <a:rPr lang="da-DK" sz="2400" dirty="0" err="1"/>
              <a:t>activity</a:t>
            </a:r>
            <a:r>
              <a:rPr lang="da-DK" sz="2400" dirty="0"/>
              <a:t> </a:t>
            </a:r>
            <a:r>
              <a:rPr lang="da-DK" sz="2400" dirty="0" err="1"/>
              <a:t>caused</a:t>
            </a:r>
            <a:r>
              <a:rPr lang="da-DK" sz="2400" dirty="0"/>
              <a:t> </a:t>
            </a:r>
            <a:r>
              <a:rPr lang="da-DK" sz="2400" dirty="0" err="1"/>
              <a:t>crustal</a:t>
            </a:r>
            <a:r>
              <a:rPr lang="da-DK" sz="2400" dirty="0"/>
              <a:t> </a:t>
            </a:r>
            <a:r>
              <a:rPr lang="da-DK" sz="2400" dirty="0" err="1"/>
              <a:t>intrusions</a:t>
            </a:r>
            <a:r>
              <a:rPr lang="da-DK" sz="2400" dirty="0"/>
              <a:t>, </a:t>
            </a:r>
            <a:r>
              <a:rPr lang="da-DK" sz="2400" dirty="0" err="1"/>
              <a:t>which</a:t>
            </a:r>
            <a:r>
              <a:rPr lang="da-DK" sz="2400" dirty="0"/>
              <a:t> </a:t>
            </a:r>
            <a:r>
              <a:rPr lang="da-DK" sz="2400" dirty="0" err="1"/>
              <a:t>contributed</a:t>
            </a:r>
            <a:r>
              <a:rPr lang="da-DK" sz="2400" dirty="0"/>
              <a:t> (&lt; 2-400 m) to the </a:t>
            </a:r>
            <a:r>
              <a:rPr lang="da-DK" sz="2400" dirty="0" err="1"/>
              <a:t>topography</a:t>
            </a:r>
            <a:r>
              <a:rPr lang="da-DK" sz="2400" dirty="0"/>
              <a:t> by km-</a:t>
            </a:r>
            <a:r>
              <a:rPr lang="da-DK" sz="2400" dirty="0" err="1"/>
              <a:t>scale</a:t>
            </a:r>
            <a:r>
              <a:rPr lang="da-DK" sz="2400" dirty="0"/>
              <a:t> </a:t>
            </a:r>
            <a:r>
              <a:rPr lang="da-DK" sz="2400" dirty="0" err="1"/>
              <a:t>thickening</a:t>
            </a:r>
            <a:r>
              <a:rPr lang="da-DK" sz="2400" dirty="0"/>
              <a:t> of the </a:t>
            </a:r>
            <a:r>
              <a:rPr lang="da-DK" sz="2400" dirty="0" err="1"/>
              <a:t>crust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r>
              <a:rPr lang="da-DK" sz="2400" dirty="0"/>
              <a:t>This is </a:t>
            </a:r>
            <a:r>
              <a:rPr lang="da-DK" sz="2400" dirty="0" err="1"/>
              <a:t>corroborated</a:t>
            </a:r>
            <a:r>
              <a:rPr lang="da-DK" sz="2400" dirty="0"/>
              <a:t> by interpretation of </a:t>
            </a:r>
            <a:r>
              <a:rPr lang="da-DK" sz="2400" dirty="0" err="1"/>
              <a:t>wells</a:t>
            </a:r>
            <a:r>
              <a:rPr lang="da-DK" sz="2400" dirty="0"/>
              <a:t> Gro-3, Gant-1, Umiivik-1, the VR and AFT data of </a:t>
            </a:r>
            <a:r>
              <a:rPr lang="da-DK" sz="2400" dirty="0" err="1"/>
              <a:t>which</a:t>
            </a:r>
            <a:r>
              <a:rPr lang="da-DK" sz="2400" dirty="0"/>
              <a:t> </a:t>
            </a:r>
            <a:r>
              <a:rPr lang="da-DK" sz="2400" dirty="0" err="1"/>
              <a:t>require</a:t>
            </a:r>
            <a:r>
              <a:rPr lang="da-DK" sz="2400" dirty="0"/>
              <a:t> the heat from </a:t>
            </a:r>
            <a:r>
              <a:rPr lang="da-DK" sz="2400" dirty="0" err="1"/>
              <a:t>crustal</a:t>
            </a:r>
            <a:r>
              <a:rPr lang="da-DK" sz="2400" dirty="0"/>
              <a:t> </a:t>
            </a:r>
            <a:r>
              <a:rPr lang="da-DK" sz="2400" dirty="0" err="1"/>
              <a:t>intrusions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r>
              <a:rPr lang="da-DK" sz="2400" dirty="0"/>
              <a:t>The </a:t>
            </a:r>
            <a:r>
              <a:rPr lang="da-DK" sz="2400" dirty="0" err="1"/>
              <a:t>well</a:t>
            </a:r>
            <a:r>
              <a:rPr lang="da-DK" sz="2400" dirty="0"/>
              <a:t> Ataa-1 is </a:t>
            </a:r>
            <a:r>
              <a:rPr lang="da-DK" sz="2400" dirty="0" err="1"/>
              <a:t>unaffected</a:t>
            </a:r>
            <a:r>
              <a:rPr lang="da-DK" sz="2400" dirty="0"/>
              <a:t> by </a:t>
            </a:r>
            <a:r>
              <a:rPr lang="da-DK" sz="2400" dirty="0" err="1"/>
              <a:t>intrusions</a:t>
            </a:r>
            <a:r>
              <a:rPr lang="da-D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17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da-DK" sz="3200" dirty="0"/>
              <a:t>Data and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Data </a:t>
            </a:r>
            <a:r>
              <a:rPr lang="da-DK" sz="2400" dirty="0" err="1"/>
              <a:t>are</a:t>
            </a:r>
            <a:r>
              <a:rPr lang="da-DK" sz="2400" dirty="0"/>
              <a:t> from Paul </a:t>
            </a:r>
            <a:r>
              <a:rPr lang="da-DK" sz="2400" dirty="0" err="1"/>
              <a:t>Green’s</a:t>
            </a:r>
            <a:r>
              <a:rPr lang="da-DK" sz="2400" dirty="0"/>
              <a:t> </a:t>
            </a:r>
            <a:r>
              <a:rPr lang="da-DK" sz="2400" dirty="0" err="1"/>
              <a:t>geotrack</a:t>
            </a:r>
            <a:r>
              <a:rPr lang="da-DK" sz="2400" dirty="0"/>
              <a:t> </a:t>
            </a:r>
            <a:r>
              <a:rPr lang="da-DK" sz="2400" dirty="0" err="1"/>
              <a:t>report</a:t>
            </a:r>
            <a:r>
              <a:rPr lang="da-DK" sz="2400" dirty="0"/>
              <a:t> #883 (the </a:t>
            </a:r>
            <a:r>
              <a:rPr lang="da-DK" sz="2400" dirty="0" err="1"/>
              <a:t>Geus</a:t>
            </a:r>
            <a:r>
              <a:rPr lang="da-DK" sz="2400" dirty="0"/>
              <a:t> data set) and from Eoin </a:t>
            </a:r>
            <a:r>
              <a:rPr lang="da-DK" sz="2400" dirty="0" err="1"/>
              <a:t>McGregors</a:t>
            </a:r>
            <a:r>
              <a:rPr lang="da-DK" sz="2400" dirty="0"/>
              <a:t> </a:t>
            </a:r>
            <a:r>
              <a:rPr lang="da-DK" sz="2400" dirty="0" err="1"/>
              <a:t>thesis</a:t>
            </a:r>
            <a:r>
              <a:rPr lang="da-DK" sz="2400" dirty="0"/>
              <a:t> (Baffin).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1600" dirty="0" err="1"/>
              <a:t>Some</a:t>
            </a:r>
            <a:r>
              <a:rPr lang="da-DK" sz="1600" dirty="0"/>
              <a:t> (</a:t>
            </a:r>
            <a:r>
              <a:rPr lang="da-DK" sz="1600" dirty="0" err="1"/>
              <a:t>only</a:t>
            </a:r>
            <a:r>
              <a:rPr lang="da-DK" sz="1600" dirty="0"/>
              <a:t> </a:t>
            </a:r>
            <a:r>
              <a:rPr lang="da-DK" sz="1600" dirty="0" err="1"/>
              <a:t>few</a:t>
            </a:r>
            <a:r>
              <a:rPr lang="da-DK" sz="1600" dirty="0"/>
              <a:t>) references: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en-GB" sz="1600" dirty="0" err="1"/>
              <a:t>Japsen</a:t>
            </a:r>
            <a:r>
              <a:rPr lang="en-GB" sz="1600" dirty="0"/>
              <a:t>, P., Green, P.F. &amp; Chalmers, J.A. Separation of Palaeogene and Neogene uplift on </a:t>
            </a:r>
            <a:r>
              <a:rPr lang="en-GB" sz="1600" dirty="0" err="1"/>
              <a:t>Nuussuaq</a:t>
            </a:r>
            <a:r>
              <a:rPr lang="en-GB" sz="1600" dirty="0"/>
              <a:t>, West Greenland, 2005. Journal of the Geological Society 162, 299-314.</a:t>
            </a:r>
            <a:endParaRPr lang="da-DK" sz="1600" dirty="0"/>
          </a:p>
          <a:p>
            <a:r>
              <a:rPr lang="en-GB" sz="1600" dirty="0" err="1"/>
              <a:t>Gregers</a:t>
            </a:r>
            <a:r>
              <a:rPr lang="en-GB" sz="1600" dirty="0"/>
              <a:t> Dam, Michael Larsen &amp; Martin Sønderholm Sedimentary response to mantle plumes: Implications from Paleocene onshore successions, West and East Greenland, 1998. Geology 26, 207–210.</a:t>
            </a:r>
          </a:p>
          <a:p>
            <a:r>
              <a:rPr lang="da-DK" sz="1600" dirty="0"/>
              <a:t>Larsen, L.M., Pedersen, A. K., 2009. </a:t>
            </a:r>
            <a:r>
              <a:rPr lang="en-GB" sz="1600" dirty="0"/>
              <a:t>Petrology of the Paleocene </a:t>
            </a:r>
            <a:r>
              <a:rPr lang="en-GB" sz="1600" dirty="0" err="1"/>
              <a:t>picrites</a:t>
            </a:r>
            <a:r>
              <a:rPr lang="en-GB" sz="1600" dirty="0"/>
              <a:t> and flood basalts on </a:t>
            </a:r>
            <a:r>
              <a:rPr lang="en-GB" sz="1600" dirty="0" err="1"/>
              <a:t>Disko</a:t>
            </a:r>
            <a:r>
              <a:rPr lang="en-GB" sz="1600" dirty="0"/>
              <a:t> and </a:t>
            </a:r>
            <a:r>
              <a:rPr lang="en-GB" sz="1600" dirty="0" err="1"/>
              <a:t>Nuussuaq</a:t>
            </a:r>
            <a:r>
              <a:rPr lang="en-GB" sz="1600" dirty="0"/>
              <a:t>, W Greenland. Journal of Petrology 50, 1667-1711.</a:t>
            </a:r>
          </a:p>
          <a:p>
            <a:pPr lvl="0"/>
            <a:r>
              <a:rPr lang="da-DK" sz="1600" dirty="0"/>
              <a:t>McGregor, E.D.,</a:t>
            </a:r>
            <a:r>
              <a:rPr lang="da-DK" sz="1600" b="1" dirty="0"/>
              <a:t> Nielsen, S.B.</a:t>
            </a:r>
            <a:r>
              <a:rPr lang="da-DK" sz="1600" dirty="0"/>
              <a:t>, </a:t>
            </a:r>
            <a:r>
              <a:rPr lang="da-DK" sz="1600" dirty="0" err="1"/>
              <a:t>Stephenson</a:t>
            </a:r>
            <a:r>
              <a:rPr lang="da-DK" sz="1600" dirty="0"/>
              <a:t>, </a:t>
            </a:r>
            <a:r>
              <a:rPr lang="da-DK" sz="1600" dirty="0" err="1"/>
              <a:t>R.A.ab</a:t>
            </a:r>
            <a:r>
              <a:rPr lang="da-DK" sz="1600" dirty="0"/>
              <a:t>, Petersen, </a:t>
            </a:r>
            <a:r>
              <a:rPr lang="da-DK" sz="1600" dirty="0" err="1"/>
              <a:t>K.D.b</a:t>
            </a:r>
            <a:r>
              <a:rPr lang="da-DK" sz="1600" dirty="0"/>
              <a:t>, </a:t>
            </a:r>
            <a:r>
              <a:rPr lang="da-DK" sz="1600" dirty="0" err="1"/>
              <a:t>MacDonald</a:t>
            </a:r>
            <a:r>
              <a:rPr lang="da-DK" sz="1600" dirty="0"/>
              <a:t>, </a:t>
            </a:r>
            <a:r>
              <a:rPr lang="da-DK" sz="1600" dirty="0" err="1"/>
              <a:t>D.I.M.a</a:t>
            </a:r>
            <a:r>
              <a:rPr lang="da-DK" sz="1600" dirty="0"/>
              <a:t>. Long-term </a:t>
            </a:r>
            <a:r>
              <a:rPr lang="da-DK" sz="1600" dirty="0" err="1"/>
              <a:t>exhumation</a:t>
            </a:r>
            <a:r>
              <a:rPr lang="da-DK" sz="1600" dirty="0"/>
              <a:t> of a </a:t>
            </a:r>
            <a:r>
              <a:rPr lang="da-DK" sz="1600" dirty="0" err="1"/>
              <a:t>Palaeoproterozoic</a:t>
            </a:r>
            <a:r>
              <a:rPr lang="da-DK" sz="1600" dirty="0"/>
              <a:t> </a:t>
            </a:r>
            <a:r>
              <a:rPr lang="da-DK" sz="1600" dirty="0" err="1"/>
              <a:t>orogen</a:t>
            </a:r>
            <a:r>
              <a:rPr lang="da-DK" sz="1600" dirty="0"/>
              <a:t> and the </a:t>
            </a:r>
            <a:r>
              <a:rPr lang="da-DK" sz="1600" dirty="0" err="1"/>
              <a:t>role</a:t>
            </a:r>
            <a:r>
              <a:rPr lang="da-DK" sz="1600" dirty="0"/>
              <a:t> of </a:t>
            </a:r>
            <a:r>
              <a:rPr lang="da-DK" sz="1600" dirty="0" err="1"/>
              <a:t>pre-existing</a:t>
            </a:r>
            <a:r>
              <a:rPr lang="da-DK" sz="1600" dirty="0"/>
              <a:t> </a:t>
            </a:r>
            <a:r>
              <a:rPr lang="da-DK" sz="1600" dirty="0" err="1"/>
              <a:t>heterogeneous</a:t>
            </a:r>
            <a:r>
              <a:rPr lang="da-DK" sz="1600" dirty="0"/>
              <a:t> </a:t>
            </a:r>
            <a:r>
              <a:rPr lang="da-DK" sz="1600" dirty="0" err="1"/>
              <a:t>thermal</a:t>
            </a:r>
            <a:r>
              <a:rPr lang="da-DK" sz="1600" dirty="0"/>
              <a:t> </a:t>
            </a:r>
            <a:r>
              <a:rPr lang="da-DK" sz="1600" dirty="0" err="1"/>
              <a:t>crustal</a:t>
            </a:r>
            <a:r>
              <a:rPr lang="da-DK" sz="1600" dirty="0"/>
              <a:t> properties: A fission-</a:t>
            </a:r>
            <a:r>
              <a:rPr lang="da-DK" sz="1600" dirty="0" err="1"/>
              <a:t>track</a:t>
            </a:r>
            <a:r>
              <a:rPr lang="da-DK" sz="1600" dirty="0"/>
              <a:t> </a:t>
            </a:r>
            <a:r>
              <a:rPr lang="da-DK" sz="1600" dirty="0" err="1"/>
              <a:t>study</a:t>
            </a:r>
            <a:r>
              <a:rPr lang="da-DK" sz="1600" dirty="0"/>
              <a:t> of SE Baffin Island. Journal of the </a:t>
            </a:r>
            <a:r>
              <a:rPr lang="da-DK" sz="1600" dirty="0" err="1"/>
              <a:t>Geological</a:t>
            </a:r>
            <a:r>
              <a:rPr lang="da-DK" sz="1600" dirty="0"/>
              <a:t> Society 169, 515-530.</a:t>
            </a:r>
            <a:endParaRPr lang="en-GB" sz="1600" dirty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88117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-26988"/>
            <a:ext cx="4222750" cy="728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156325" y="393382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Disko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588125" y="32845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Nuussuaq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2124075" y="42211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Disko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4464051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66688" y="3049588"/>
            <a:ext cx="1381125" cy="739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400" b="1">
                <a:solidFill>
                  <a:srgbClr val="000000"/>
                </a:solidFill>
              </a:rPr>
              <a:t>Paul Green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400" b="1">
                <a:solidFill>
                  <a:srgbClr val="000000"/>
                </a:solidFill>
              </a:rPr>
              <a:t>GEOTRACK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400" b="1">
                <a:solidFill>
                  <a:srgbClr val="000000"/>
                </a:solidFill>
              </a:rPr>
              <a:t>REPORT #883</a:t>
            </a:r>
            <a:endParaRPr lang="da-DK" altLang="en-US" sz="1400">
              <a:solidFill>
                <a:srgbClr val="000000"/>
              </a:solidFill>
            </a:endParaRP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8077200" y="188913"/>
            <a:ext cx="95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400">
                <a:solidFill>
                  <a:srgbClr val="000000"/>
                </a:solidFill>
              </a:rPr>
              <a:t>ETOPO 1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6948488" y="1916113"/>
            <a:ext cx="2198687" cy="9239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Marine Paleocene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sediments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at 1200 m elevation</a:t>
            </a:r>
          </a:p>
        </p:txBody>
      </p:sp>
      <p:cxnSp>
        <p:nvCxnSpPr>
          <p:cNvPr id="13" name="Straight Arrow Connector 12"/>
          <p:cNvCxnSpPr>
            <a:stCxn id="10249" idx="1"/>
          </p:cNvCxnSpPr>
          <p:nvPr/>
        </p:nvCxnSpPr>
        <p:spPr>
          <a:xfrm flipH="1">
            <a:off x="6227763" y="2378075"/>
            <a:ext cx="720725" cy="671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5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57338"/>
            <a:ext cx="3209926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55875" y="4005263"/>
            <a:ext cx="215900" cy="2159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765175"/>
            <a:ext cx="5935662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771775" y="4113213"/>
            <a:ext cx="401638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23813" y="115888"/>
            <a:ext cx="90852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3600">
                <a:solidFill>
                  <a:srgbClr val="000000"/>
                </a:solidFill>
              </a:rPr>
              <a:t>Typical apatite fission track bedrock sample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3600">
                <a:solidFill>
                  <a:srgbClr val="000000"/>
                </a:solidFill>
              </a:rPr>
              <a:t>unaffected by magmatism</a:t>
            </a:r>
          </a:p>
        </p:txBody>
      </p:sp>
      <p:pic>
        <p:nvPicPr>
          <p:cNvPr id="11271" name="Picture 4" descr="Pages from Norges fjelde_15-6-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4854" r="58739" b="58286"/>
          <a:stretch>
            <a:fillRect/>
          </a:stretch>
        </p:blipFill>
        <p:spPr bwMode="auto">
          <a:xfrm>
            <a:off x="1908175" y="5661025"/>
            <a:ext cx="1727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2" name="Object 1"/>
          <p:cNvGraphicFramePr>
            <a:graphicFrameLocks noChangeAspect="1"/>
          </p:cNvGraphicFramePr>
          <p:nvPr/>
        </p:nvGraphicFramePr>
        <p:xfrm>
          <a:off x="4787900" y="5627688"/>
          <a:ext cx="27416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Ligning" r:id="rId7" imgW="1218960" imgH="431640" progId="Equation.3">
                  <p:embed/>
                </p:oleObj>
              </mc:Choice>
              <mc:Fallback>
                <p:oleObj name="Ligning" r:id="rId7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627688"/>
                        <a:ext cx="274161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3938588" y="5949950"/>
            <a:ext cx="48895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16200000" flipV="1">
            <a:off x="7866063" y="5643563"/>
            <a:ext cx="612775" cy="574675"/>
          </a:xfrm>
          <a:prstGeom prst="bentArrow">
            <a:avLst>
              <a:gd name="adj1" fmla="val 25000"/>
              <a:gd name="adj2" fmla="val 2275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388" y="5732463"/>
            <a:ext cx="792162" cy="793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9750" y="5884863"/>
            <a:ext cx="315913" cy="2809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187450" y="5949950"/>
            <a:ext cx="488950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22250" y="44450"/>
            <a:ext cx="749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2800">
                <a:solidFill>
                  <a:srgbClr val="000000"/>
                </a:solidFill>
              </a:rPr>
              <a:t>The subsurface thermal effect of magmatism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9388" y="2276475"/>
            <a:ext cx="1944687" cy="3097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9388" y="2276475"/>
            <a:ext cx="21605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2373313" y="2060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2294" name="TextBox 19"/>
          <p:cNvSpPr txBox="1">
            <a:spLocks noChangeArrowheads="1"/>
          </p:cNvSpPr>
          <p:nvPr/>
        </p:nvSpPr>
        <p:spPr bwMode="auto">
          <a:xfrm>
            <a:off x="34925" y="5373688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140200" y="2276475"/>
            <a:ext cx="3024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32"/>
          <p:cNvSpPr txBox="1">
            <a:spLocks noChangeArrowheads="1"/>
          </p:cNvSpPr>
          <p:nvPr/>
        </p:nvSpPr>
        <p:spPr bwMode="auto">
          <a:xfrm>
            <a:off x="7235825" y="20605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2297" name="TextBox 33"/>
          <p:cNvSpPr txBox="1">
            <a:spLocks noChangeArrowheads="1"/>
          </p:cNvSpPr>
          <p:nvPr/>
        </p:nvSpPr>
        <p:spPr bwMode="auto">
          <a:xfrm>
            <a:off x="3886200" y="5364163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140200" y="2276475"/>
            <a:ext cx="1368425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40200" y="2276475"/>
            <a:ext cx="36513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79388" y="2276475"/>
            <a:ext cx="36512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7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22250" y="44450"/>
            <a:ext cx="749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2800">
                <a:solidFill>
                  <a:srgbClr val="000000"/>
                </a:solidFill>
              </a:rPr>
              <a:t>The subsurface thermal effect of magmatism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9388" y="2276475"/>
            <a:ext cx="1944687" cy="3097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9388" y="1628775"/>
            <a:ext cx="2089150" cy="6477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800" b="1" dirty="0">
                <a:solidFill>
                  <a:srgbClr val="000000"/>
                </a:solidFill>
              </a:rPr>
              <a:t>LAVAS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388" y="2276475"/>
            <a:ext cx="21605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8"/>
          <p:cNvSpPr txBox="1">
            <a:spLocks noChangeArrowheads="1"/>
          </p:cNvSpPr>
          <p:nvPr/>
        </p:nvSpPr>
        <p:spPr bwMode="auto">
          <a:xfrm>
            <a:off x="2373313" y="2060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3319" name="TextBox 19"/>
          <p:cNvSpPr txBox="1">
            <a:spLocks noChangeArrowheads="1"/>
          </p:cNvSpPr>
          <p:nvPr/>
        </p:nvSpPr>
        <p:spPr bwMode="auto">
          <a:xfrm>
            <a:off x="34925" y="5373688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388" y="1628775"/>
            <a:ext cx="2357437" cy="3744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03350" y="4149725"/>
            <a:ext cx="360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35150" y="4868863"/>
            <a:ext cx="360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00113" y="3357563"/>
            <a:ext cx="3587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5288" y="2565400"/>
            <a:ext cx="3603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40200" y="2276475"/>
            <a:ext cx="3024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32"/>
          <p:cNvSpPr txBox="1">
            <a:spLocks noChangeArrowheads="1"/>
          </p:cNvSpPr>
          <p:nvPr/>
        </p:nvSpPr>
        <p:spPr bwMode="auto">
          <a:xfrm>
            <a:off x="7235825" y="20605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3327" name="TextBox 33"/>
          <p:cNvSpPr txBox="1">
            <a:spLocks noChangeArrowheads="1"/>
          </p:cNvSpPr>
          <p:nvPr/>
        </p:nvSpPr>
        <p:spPr bwMode="auto">
          <a:xfrm>
            <a:off x="3886200" y="5364163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140200" y="2276475"/>
            <a:ext cx="1368425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40200" y="2276475"/>
            <a:ext cx="36513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79388" y="2276475"/>
            <a:ext cx="36512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22250" y="44450"/>
            <a:ext cx="749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2800">
                <a:solidFill>
                  <a:srgbClr val="000000"/>
                </a:solidFill>
              </a:rPr>
              <a:t>The subsurface thermal effect of magmatism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9388" y="2276475"/>
            <a:ext cx="1944687" cy="3097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9388" y="1628775"/>
            <a:ext cx="2089150" cy="6477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800" b="1" dirty="0">
                <a:solidFill>
                  <a:srgbClr val="000000"/>
                </a:solidFill>
              </a:rPr>
              <a:t>LAVAS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388" y="2276475"/>
            <a:ext cx="21605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8"/>
          <p:cNvSpPr txBox="1">
            <a:spLocks noChangeArrowheads="1"/>
          </p:cNvSpPr>
          <p:nvPr/>
        </p:nvSpPr>
        <p:spPr bwMode="auto">
          <a:xfrm>
            <a:off x="2373313" y="2060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4343" name="TextBox 19"/>
          <p:cNvSpPr txBox="1">
            <a:spLocks noChangeArrowheads="1"/>
          </p:cNvSpPr>
          <p:nvPr/>
        </p:nvSpPr>
        <p:spPr bwMode="auto">
          <a:xfrm>
            <a:off x="34925" y="5373688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388" y="1628775"/>
            <a:ext cx="2357437" cy="3744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03350" y="4149725"/>
            <a:ext cx="360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35150" y="4868863"/>
            <a:ext cx="360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00113" y="3357563"/>
            <a:ext cx="3587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5288" y="2565400"/>
            <a:ext cx="3603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40200" y="2276475"/>
            <a:ext cx="3024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32"/>
          <p:cNvSpPr txBox="1">
            <a:spLocks noChangeArrowheads="1"/>
          </p:cNvSpPr>
          <p:nvPr/>
        </p:nvSpPr>
        <p:spPr bwMode="auto">
          <a:xfrm>
            <a:off x="7235825" y="20605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4351" name="TextBox 33"/>
          <p:cNvSpPr txBox="1">
            <a:spLocks noChangeArrowheads="1"/>
          </p:cNvSpPr>
          <p:nvPr/>
        </p:nvSpPr>
        <p:spPr bwMode="auto">
          <a:xfrm>
            <a:off x="3886200" y="5364163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140200" y="2276475"/>
            <a:ext cx="1368425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959225" y="5876925"/>
            <a:ext cx="3492500" cy="5762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dirty="0">
                <a:solidFill>
                  <a:srgbClr val="000000"/>
                </a:solidFill>
              </a:rPr>
              <a:t>SILL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40200" y="2276475"/>
            <a:ext cx="2952750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56100" y="2708275"/>
            <a:ext cx="215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6463" y="3500438"/>
            <a:ext cx="6477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48263" y="4437063"/>
            <a:ext cx="11525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Up Arrow 45"/>
          <p:cNvSpPr/>
          <p:nvPr/>
        </p:nvSpPr>
        <p:spPr>
          <a:xfrm>
            <a:off x="4473575" y="5526088"/>
            <a:ext cx="242888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7" name="Up Arrow 46"/>
          <p:cNvSpPr/>
          <p:nvPr/>
        </p:nvSpPr>
        <p:spPr>
          <a:xfrm>
            <a:off x="5626100" y="5445125"/>
            <a:ext cx="241300" cy="3508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6994525" y="5516563"/>
            <a:ext cx="241300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0800000">
            <a:off x="4473575" y="6462713"/>
            <a:ext cx="242888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1" name="Up Arrow 50"/>
          <p:cNvSpPr/>
          <p:nvPr/>
        </p:nvSpPr>
        <p:spPr>
          <a:xfrm rot="10800000">
            <a:off x="5626100" y="6524625"/>
            <a:ext cx="241300" cy="3508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2" name="Up Arrow 51"/>
          <p:cNvSpPr/>
          <p:nvPr/>
        </p:nvSpPr>
        <p:spPr>
          <a:xfrm rot="10800000">
            <a:off x="6994525" y="6453188"/>
            <a:ext cx="241300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srgbClr val="FFFFFF"/>
                </a:solidFill>
              </a:rPr>
              <a:t>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40200" y="2276475"/>
            <a:ext cx="36513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79388" y="2276475"/>
            <a:ext cx="36512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2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4140200" y="1628775"/>
            <a:ext cx="2952750" cy="6477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800" b="1" dirty="0">
                <a:solidFill>
                  <a:srgbClr val="000000"/>
                </a:solidFill>
              </a:rPr>
              <a:t>LAVAS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22250" y="44450"/>
            <a:ext cx="749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2800">
                <a:solidFill>
                  <a:srgbClr val="000000"/>
                </a:solidFill>
              </a:rPr>
              <a:t>The subsurface thermal effect of magmatism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9388" y="2276475"/>
            <a:ext cx="1944687" cy="3097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9388" y="1628775"/>
            <a:ext cx="2089150" cy="64770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800" b="1" dirty="0">
                <a:solidFill>
                  <a:srgbClr val="000000"/>
                </a:solidFill>
              </a:rPr>
              <a:t>LAVAS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9388" y="2276475"/>
            <a:ext cx="21605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8"/>
          <p:cNvSpPr txBox="1">
            <a:spLocks noChangeArrowheads="1"/>
          </p:cNvSpPr>
          <p:nvPr/>
        </p:nvSpPr>
        <p:spPr bwMode="auto">
          <a:xfrm>
            <a:off x="2373313" y="2060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5368" name="TextBox 19"/>
          <p:cNvSpPr txBox="1">
            <a:spLocks noChangeArrowheads="1"/>
          </p:cNvSpPr>
          <p:nvPr/>
        </p:nvSpPr>
        <p:spPr bwMode="auto">
          <a:xfrm>
            <a:off x="34925" y="5373688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388" y="1628775"/>
            <a:ext cx="2357437" cy="3744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03350" y="4149725"/>
            <a:ext cx="360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35150" y="4868863"/>
            <a:ext cx="3603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00113" y="3357563"/>
            <a:ext cx="3587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5288" y="2565400"/>
            <a:ext cx="3603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40200" y="2276475"/>
            <a:ext cx="30241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TextBox 32"/>
          <p:cNvSpPr txBox="1">
            <a:spLocks noChangeArrowheads="1"/>
          </p:cNvSpPr>
          <p:nvPr/>
        </p:nvSpPr>
        <p:spPr bwMode="auto">
          <a:xfrm>
            <a:off x="7235825" y="2060575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3886200" y="5364163"/>
            <a:ext cx="32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Z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140200" y="2276475"/>
            <a:ext cx="1368425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959225" y="5876925"/>
            <a:ext cx="3492500" cy="5762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b="1" dirty="0">
                <a:solidFill>
                  <a:srgbClr val="000000"/>
                </a:solidFill>
              </a:rPr>
              <a:t>SILL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40200" y="2276475"/>
            <a:ext cx="2952750" cy="295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56100" y="2708275"/>
            <a:ext cx="215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6463" y="3500438"/>
            <a:ext cx="6477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48263" y="4437063"/>
            <a:ext cx="11525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Up Arrow 45"/>
          <p:cNvSpPr/>
          <p:nvPr/>
        </p:nvSpPr>
        <p:spPr>
          <a:xfrm>
            <a:off x="4473575" y="5526088"/>
            <a:ext cx="242888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7" name="Up Arrow 46"/>
          <p:cNvSpPr/>
          <p:nvPr/>
        </p:nvSpPr>
        <p:spPr>
          <a:xfrm>
            <a:off x="5626100" y="5445125"/>
            <a:ext cx="241300" cy="3508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6994525" y="5516563"/>
            <a:ext cx="241300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0800000">
            <a:off x="4473575" y="6462713"/>
            <a:ext cx="242888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1" name="Up Arrow 50"/>
          <p:cNvSpPr/>
          <p:nvPr/>
        </p:nvSpPr>
        <p:spPr>
          <a:xfrm rot="10800000">
            <a:off x="5626100" y="6524625"/>
            <a:ext cx="241300" cy="3508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2" name="Up Arrow 51"/>
          <p:cNvSpPr/>
          <p:nvPr/>
        </p:nvSpPr>
        <p:spPr>
          <a:xfrm rot="10800000">
            <a:off x="6994525" y="6453188"/>
            <a:ext cx="241300" cy="3508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dirty="0">
                <a:solidFill>
                  <a:srgbClr val="FFFFFF"/>
                </a:solidFill>
              </a:rPr>
              <a:t>c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140200" y="1628775"/>
            <a:ext cx="3544888" cy="3600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300788" y="4437063"/>
            <a:ext cx="5746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435600" y="3500438"/>
            <a:ext cx="5381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643438" y="2708275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40200" y="2276475"/>
            <a:ext cx="36513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79388" y="2276475"/>
            <a:ext cx="36512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6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57338"/>
            <a:ext cx="3209926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92275" y="3357563"/>
            <a:ext cx="215900" cy="21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620713"/>
            <a:ext cx="6523037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835150" y="3141663"/>
            <a:ext cx="215900" cy="21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2275" y="2276475"/>
            <a:ext cx="215900" cy="21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</p:cNvCxnSpPr>
          <p:nvPr/>
        </p:nvCxnSpPr>
        <p:spPr>
          <a:xfrm>
            <a:off x="1908175" y="3465513"/>
            <a:ext cx="1368425" cy="250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395288" y="260350"/>
            <a:ext cx="57572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>
                <a:solidFill>
                  <a:srgbClr val="000000"/>
                </a:solidFill>
              </a:rPr>
              <a:t>Wells Gro-3, Gant-1, Umiivík-1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608" y="6057900"/>
            <a:ext cx="1511300" cy="32385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b="1" dirty="0">
                <a:solidFill>
                  <a:srgbClr val="000000"/>
                </a:solidFill>
              </a:rPr>
              <a:t>LAVAS</a:t>
            </a:r>
          </a:p>
        </p:txBody>
      </p:sp>
      <p:sp>
        <p:nvSpPr>
          <p:cNvPr id="15" name="Oval 14"/>
          <p:cNvSpPr/>
          <p:nvPr/>
        </p:nvSpPr>
        <p:spPr>
          <a:xfrm>
            <a:off x="4500563" y="6057900"/>
            <a:ext cx="1908175" cy="323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b="1" dirty="0">
                <a:solidFill>
                  <a:srgbClr val="000000"/>
                </a:solidFill>
              </a:rPr>
              <a:t>SILL</a:t>
            </a:r>
          </a:p>
        </p:txBody>
      </p:sp>
      <p:sp>
        <p:nvSpPr>
          <p:cNvPr id="16" name="Plus 15"/>
          <p:cNvSpPr/>
          <p:nvPr/>
        </p:nvSpPr>
        <p:spPr>
          <a:xfrm>
            <a:off x="3995936" y="6092825"/>
            <a:ext cx="288925" cy="23495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6444208" y="6011863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 dirty="0">
                <a:solidFill>
                  <a:srgbClr val="000000"/>
                </a:solidFill>
              </a:rPr>
              <a:t>(61 Ma)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555776" y="6021288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 dirty="0">
                <a:solidFill>
                  <a:srgbClr val="000000"/>
                </a:solidFill>
              </a:rPr>
              <a:t>(62-61 Ma)</a:t>
            </a:r>
          </a:p>
        </p:txBody>
      </p:sp>
    </p:spTree>
    <p:extLst>
      <p:ext uri="{BB962C8B-B14F-4D97-AF65-F5344CB8AC3E}">
        <p14:creationId xmlns:p14="http://schemas.microsoft.com/office/powerpoint/2010/main" val="3963220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57338"/>
            <a:ext cx="3209926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1050" y="3500438"/>
            <a:ext cx="217488" cy="2159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376238"/>
            <a:ext cx="48958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561975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95288" y="260350"/>
            <a:ext cx="253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3600">
                <a:solidFill>
                  <a:srgbClr val="000000"/>
                </a:solidFill>
              </a:rPr>
              <a:t>Well Ataa-1</a:t>
            </a:r>
          </a:p>
        </p:txBody>
      </p:sp>
      <p:cxnSp>
        <p:nvCxnSpPr>
          <p:cNvPr id="9" name="Straight Arrow Connector 8"/>
          <p:cNvCxnSpPr>
            <a:stCxn id="5" idx="7"/>
          </p:cNvCxnSpPr>
          <p:nvPr/>
        </p:nvCxnSpPr>
        <p:spPr>
          <a:xfrm flipV="1">
            <a:off x="2236788" y="2781300"/>
            <a:ext cx="1255712" cy="7508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925" y="5876925"/>
            <a:ext cx="1512888" cy="323850"/>
          </a:xfrm>
          <a:prstGeom prst="rect">
            <a:avLst/>
          </a:prstGeom>
          <a:pattFill prst="ltHorz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b="1" dirty="0">
                <a:solidFill>
                  <a:srgbClr val="000000"/>
                </a:solidFill>
              </a:rPr>
              <a:t>LAVAS</a:t>
            </a:r>
          </a:p>
        </p:txBody>
      </p: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1763713" y="5867400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sz="1800" dirty="0">
                <a:solidFill>
                  <a:srgbClr val="000000"/>
                </a:solidFill>
              </a:rPr>
              <a:t>(62-60 Ma)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832" y="3421449"/>
            <a:ext cx="13340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Pre-depositional</a:t>
            </a:r>
            <a:r>
              <a:rPr lang="da-DK" sz="1200" dirty="0"/>
              <a:t> </a:t>
            </a:r>
          </a:p>
          <a:p>
            <a:r>
              <a:rPr lang="da-DK" sz="1200" dirty="0" err="1"/>
              <a:t>thermal</a:t>
            </a:r>
            <a:endParaRPr lang="da-DK" sz="1200" dirty="0"/>
          </a:p>
          <a:p>
            <a:r>
              <a:rPr lang="da-DK" sz="1200" dirty="0" err="1"/>
              <a:t>history</a:t>
            </a:r>
            <a:endParaRPr lang="da-DK" sz="1200" dirty="0"/>
          </a:p>
          <a:p>
            <a:r>
              <a:rPr lang="da-DK" sz="1200" dirty="0" err="1"/>
              <a:t>explains</a:t>
            </a:r>
            <a:endParaRPr lang="da-DK" sz="1200" dirty="0"/>
          </a:p>
          <a:p>
            <a:r>
              <a:rPr lang="da-DK" sz="1200" dirty="0"/>
              <a:t>AFT ages</a:t>
            </a:r>
          </a:p>
        </p:txBody>
      </p:sp>
    </p:spTree>
    <p:extLst>
      <p:ext uri="{BB962C8B-B14F-4D97-AF65-F5344CB8AC3E}">
        <p14:creationId xmlns:p14="http://schemas.microsoft.com/office/powerpoint/2010/main" val="262357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623"/>
            <a:ext cx="1656184" cy="227267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57338"/>
            <a:ext cx="3209926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089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692275" y="2276475"/>
            <a:ext cx="215900" cy="21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5150" y="3141663"/>
            <a:ext cx="215900" cy="21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92275" y="3357563"/>
            <a:ext cx="215900" cy="215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>
            <a:stCxn id="9" idx="7"/>
          </p:cNvCxnSpPr>
          <p:nvPr/>
        </p:nvCxnSpPr>
        <p:spPr>
          <a:xfrm flipV="1">
            <a:off x="1876425" y="1052513"/>
            <a:ext cx="887413" cy="1255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051050" y="3500438"/>
            <a:ext cx="217488" cy="2159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stCxn id="7" idx="6"/>
          </p:cNvCxnSpPr>
          <p:nvPr/>
        </p:nvCxnSpPr>
        <p:spPr>
          <a:xfrm flipV="1">
            <a:off x="2268538" y="2781300"/>
            <a:ext cx="2951162" cy="8270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TextBox 30"/>
          <p:cNvSpPr txBox="1">
            <a:spLocks noChangeArrowheads="1"/>
          </p:cNvSpPr>
          <p:nvPr/>
        </p:nvSpPr>
        <p:spPr bwMode="auto">
          <a:xfrm>
            <a:off x="3923928" y="263550"/>
            <a:ext cx="52196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 err="1">
                <a:solidFill>
                  <a:srgbClr val="000000"/>
                </a:solidFill>
              </a:rPr>
              <a:t>Sills</a:t>
            </a:r>
            <a:r>
              <a:rPr lang="da-DK" altLang="en-US" dirty="0">
                <a:solidFill>
                  <a:srgbClr val="000000"/>
                </a:solidFill>
              </a:rPr>
              <a:t> </a:t>
            </a:r>
            <a:r>
              <a:rPr lang="da-DK" altLang="en-US" dirty="0" err="1">
                <a:solidFill>
                  <a:srgbClr val="000000"/>
                </a:solidFill>
              </a:rPr>
              <a:t>are</a:t>
            </a:r>
            <a:r>
              <a:rPr lang="da-DK" altLang="en-US" dirty="0">
                <a:solidFill>
                  <a:srgbClr val="000000"/>
                </a:solidFill>
              </a:rPr>
              <a:t> </a:t>
            </a:r>
            <a:r>
              <a:rPr lang="da-DK" altLang="en-US" dirty="0" err="1">
                <a:solidFill>
                  <a:srgbClr val="000000"/>
                </a:solidFill>
              </a:rPr>
              <a:t>reuired</a:t>
            </a:r>
            <a:r>
              <a:rPr lang="da-DK" altLang="en-US" dirty="0">
                <a:solidFill>
                  <a:srgbClr val="000000"/>
                </a:solidFill>
              </a:rPr>
              <a:t> 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 err="1">
                <a:solidFill>
                  <a:srgbClr val="000000"/>
                </a:solidFill>
              </a:rPr>
              <a:t>explain</a:t>
            </a:r>
            <a:r>
              <a:rPr lang="da-DK" altLang="en-US" dirty="0">
                <a:solidFill>
                  <a:srgbClr val="000000"/>
                </a:solidFill>
              </a:rPr>
              <a:t> Gro, Gant &amp; </a:t>
            </a:r>
            <a:r>
              <a:rPr lang="da-DK" altLang="en-US" dirty="0" err="1">
                <a:solidFill>
                  <a:srgbClr val="000000"/>
                </a:solidFill>
              </a:rPr>
              <a:t>Umiivik</a:t>
            </a:r>
            <a:endParaRPr lang="da-DK" altLang="en-US" dirty="0">
              <a:solidFill>
                <a:srgbClr val="000000"/>
              </a:solidFill>
            </a:endParaRPr>
          </a:p>
        </p:txBody>
      </p:sp>
      <p:sp>
        <p:nvSpPr>
          <p:cNvPr id="18448" name="TextBox 31"/>
          <p:cNvSpPr txBox="1">
            <a:spLocks noChangeArrowheads="1"/>
          </p:cNvSpPr>
          <p:nvPr/>
        </p:nvSpPr>
        <p:spPr bwMode="auto">
          <a:xfrm>
            <a:off x="6573608" y="2373313"/>
            <a:ext cx="20896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>
                <a:solidFill>
                  <a:srgbClr val="000000"/>
                </a:solidFill>
              </a:rPr>
              <a:t>Ataa-1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>
                <a:solidFill>
                  <a:srgbClr val="000000"/>
                </a:solidFill>
              </a:rPr>
              <a:t>is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 err="1">
                <a:solidFill>
                  <a:srgbClr val="000000"/>
                </a:solidFill>
              </a:rPr>
              <a:t>unaffected</a:t>
            </a:r>
            <a:endParaRPr lang="da-DK" altLang="en-US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a-DK" altLang="en-US" dirty="0">
                <a:solidFill>
                  <a:srgbClr val="000000"/>
                </a:solidFill>
              </a:rPr>
              <a:t>by </a:t>
            </a:r>
            <a:r>
              <a:rPr lang="da-DK" altLang="en-US" dirty="0" err="1">
                <a:solidFill>
                  <a:srgbClr val="000000"/>
                </a:solidFill>
              </a:rPr>
              <a:t>sills</a:t>
            </a:r>
            <a:endParaRPr lang="da-DK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75163"/>
            <a:ext cx="1714412" cy="241022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4"/>
          </p:cNvCxnSpPr>
          <p:nvPr/>
        </p:nvCxnSpPr>
        <p:spPr>
          <a:xfrm flipH="1">
            <a:off x="1476375" y="3573463"/>
            <a:ext cx="323850" cy="1223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06" y="4509071"/>
            <a:ext cx="1851910" cy="2376313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0" idx="5"/>
          </p:cNvCxnSpPr>
          <p:nvPr/>
        </p:nvCxnSpPr>
        <p:spPr>
          <a:xfrm>
            <a:off x="2019300" y="3325813"/>
            <a:ext cx="1016000" cy="1471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4008" y="5253007"/>
            <a:ext cx="4476546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Red </a:t>
            </a:r>
            <a:r>
              <a:rPr lang="da-DK" dirty="0" err="1"/>
              <a:t>square</a:t>
            </a:r>
            <a:r>
              <a:rPr lang="da-DK" dirty="0"/>
              <a:t> marks </a:t>
            </a:r>
            <a:r>
              <a:rPr lang="da-DK" dirty="0" err="1"/>
              <a:t>thickness</a:t>
            </a:r>
            <a:r>
              <a:rPr lang="da-DK" dirty="0"/>
              <a:t> of </a:t>
            </a:r>
            <a:r>
              <a:rPr lang="da-DK" dirty="0" err="1"/>
              <a:t>sill</a:t>
            </a:r>
            <a:r>
              <a:rPr lang="da-DK" dirty="0"/>
              <a:t> </a:t>
            </a:r>
          </a:p>
          <a:p>
            <a:r>
              <a:rPr lang="da-DK" dirty="0" err="1"/>
              <a:t>required</a:t>
            </a:r>
            <a:r>
              <a:rPr lang="da-DK" dirty="0"/>
              <a:t> to </a:t>
            </a:r>
            <a:r>
              <a:rPr lang="da-DK" dirty="0" err="1"/>
              <a:t>produce</a:t>
            </a:r>
            <a:r>
              <a:rPr lang="da-DK" dirty="0"/>
              <a:t> the </a:t>
            </a:r>
            <a:r>
              <a:rPr lang="da-DK" dirty="0" err="1"/>
              <a:t>thermal</a:t>
            </a:r>
            <a:r>
              <a:rPr lang="da-DK" dirty="0"/>
              <a:t> </a:t>
            </a:r>
            <a:r>
              <a:rPr lang="da-DK" dirty="0" err="1"/>
              <a:t>effect</a:t>
            </a:r>
            <a:r>
              <a:rPr lang="da-DK" dirty="0"/>
              <a:t> </a:t>
            </a:r>
            <a:r>
              <a:rPr lang="da-DK" dirty="0" err="1"/>
              <a:t>that</a:t>
            </a:r>
            <a:endParaRPr lang="da-DK" dirty="0"/>
          </a:p>
          <a:p>
            <a:r>
              <a:rPr lang="da-DK" dirty="0" err="1"/>
              <a:t>together</a:t>
            </a:r>
            <a:r>
              <a:rPr lang="da-DK" dirty="0"/>
              <a:t> with lava </a:t>
            </a:r>
            <a:r>
              <a:rPr lang="da-DK" dirty="0" err="1"/>
              <a:t>deposition</a:t>
            </a:r>
            <a:r>
              <a:rPr lang="da-DK" dirty="0"/>
              <a:t> and erosion</a:t>
            </a:r>
          </a:p>
          <a:p>
            <a:r>
              <a:rPr lang="da-DK" dirty="0" err="1"/>
              <a:t>explains</a:t>
            </a:r>
            <a:r>
              <a:rPr lang="da-DK" dirty="0"/>
              <a:t> VR and AFT data.</a:t>
            </a:r>
          </a:p>
          <a:p>
            <a:r>
              <a:rPr lang="da-DK" dirty="0"/>
              <a:t>Heat of fusion is </a:t>
            </a:r>
            <a:r>
              <a:rPr lang="da-DK" dirty="0" err="1"/>
              <a:t>considered</a:t>
            </a:r>
            <a:r>
              <a:rPr lang="da-DK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99769" y="5157192"/>
            <a:ext cx="143669" cy="958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96" y="188640"/>
            <a:ext cx="228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Temperature profiles</a:t>
            </a:r>
          </a:p>
          <a:p>
            <a:r>
              <a:rPr lang="da-DK" dirty="0"/>
              <a:t>at 60 Ma</a:t>
            </a:r>
          </a:p>
        </p:txBody>
      </p:sp>
    </p:spTree>
    <p:extLst>
      <p:ext uri="{BB962C8B-B14F-4D97-AF65-F5344CB8AC3E}">
        <p14:creationId xmlns:p14="http://schemas.microsoft.com/office/powerpoint/2010/main" val="421665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61966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Flexural</a:t>
            </a:r>
            <a:r>
              <a:rPr lang="da-DK" sz="2400" dirty="0"/>
              <a:t> </a:t>
            </a:r>
            <a:r>
              <a:rPr lang="da-DK" sz="2400" dirty="0" err="1"/>
              <a:t>isostatic</a:t>
            </a:r>
            <a:r>
              <a:rPr lang="da-DK" sz="2400" dirty="0"/>
              <a:t> </a:t>
            </a:r>
            <a:r>
              <a:rPr lang="da-DK" sz="2400" dirty="0" err="1"/>
              <a:t>modelling</a:t>
            </a:r>
            <a:r>
              <a:rPr lang="da-DK" sz="2400" dirty="0"/>
              <a:t> of evolution of </a:t>
            </a:r>
            <a:r>
              <a:rPr lang="da-DK" sz="2400" dirty="0" err="1"/>
              <a:t>shield</a:t>
            </a:r>
            <a:r>
              <a:rPr lang="da-DK" sz="2400" dirty="0"/>
              <a:t> </a:t>
            </a:r>
            <a:r>
              <a:rPr lang="da-DK" sz="2400" dirty="0" err="1"/>
              <a:t>volcano</a:t>
            </a:r>
            <a:endParaRPr lang="da-DK" sz="2400" dirty="0"/>
          </a:p>
          <a:p>
            <a:r>
              <a:rPr lang="da-DK" sz="2400" dirty="0" err="1"/>
              <a:t>complex</a:t>
            </a:r>
            <a:r>
              <a:rPr lang="da-DK" sz="2400" dirty="0"/>
              <a:t>, </a:t>
            </a:r>
            <a:r>
              <a:rPr lang="da-DK" sz="2400" dirty="0" err="1"/>
              <a:t>crustal</a:t>
            </a:r>
            <a:r>
              <a:rPr lang="da-DK" sz="2400" dirty="0"/>
              <a:t> </a:t>
            </a:r>
            <a:r>
              <a:rPr lang="da-DK" sz="2400" dirty="0" err="1"/>
              <a:t>intrusions</a:t>
            </a:r>
            <a:r>
              <a:rPr lang="da-DK" sz="2400" dirty="0"/>
              <a:t> and </a:t>
            </a:r>
            <a:r>
              <a:rPr lang="da-DK" sz="2400" dirty="0" err="1"/>
              <a:t>differential</a:t>
            </a:r>
            <a:r>
              <a:rPr lang="da-DK" sz="2400" dirty="0"/>
              <a:t> erosion.</a:t>
            </a:r>
          </a:p>
          <a:p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gradual</a:t>
            </a:r>
            <a:r>
              <a:rPr lang="da-DK" sz="2400" dirty="0"/>
              <a:t> </a:t>
            </a:r>
            <a:r>
              <a:rPr lang="da-DK" sz="2400" dirty="0" err="1"/>
              <a:t>build</a:t>
            </a:r>
            <a:r>
              <a:rPr lang="da-DK" sz="2400" dirty="0"/>
              <a:t>-up of </a:t>
            </a:r>
            <a:r>
              <a:rPr lang="da-DK" sz="2400" dirty="0" err="1"/>
              <a:t>topography</a:t>
            </a:r>
            <a:r>
              <a:rPr lang="da-DK" sz="2400" dirty="0"/>
              <a:t> </a:t>
            </a:r>
            <a:r>
              <a:rPr lang="da-DK" sz="2400" dirty="0" err="1"/>
              <a:t>allows</a:t>
            </a:r>
            <a:r>
              <a:rPr lang="da-DK" sz="2400" dirty="0"/>
              <a:t> to </a:t>
            </a:r>
            <a:r>
              <a:rPr lang="da-DK" sz="2400" dirty="0" err="1"/>
              <a:t>determine</a:t>
            </a:r>
            <a:r>
              <a:rPr lang="da-DK" sz="2400" dirty="0"/>
              <a:t> </a:t>
            </a:r>
          </a:p>
          <a:p>
            <a:r>
              <a:rPr lang="da-DK" sz="2400" dirty="0"/>
              <a:t>the position of the marine/</a:t>
            </a:r>
            <a:r>
              <a:rPr lang="da-DK" sz="2400" dirty="0" err="1"/>
              <a:t>subaerial</a:t>
            </a:r>
            <a:r>
              <a:rPr lang="da-DK" sz="2400" dirty="0"/>
              <a:t> </a:t>
            </a:r>
            <a:r>
              <a:rPr lang="da-DK" sz="2400" dirty="0" err="1"/>
              <a:t>boundary</a:t>
            </a:r>
            <a:r>
              <a:rPr lang="da-DK" sz="2400" dirty="0"/>
              <a:t> </a:t>
            </a:r>
            <a:r>
              <a:rPr lang="da-DK" sz="2400" dirty="0" err="1"/>
              <a:t>within</a:t>
            </a:r>
            <a:r>
              <a:rPr lang="da-DK" sz="2400" dirty="0"/>
              <a:t> the </a:t>
            </a:r>
          </a:p>
          <a:p>
            <a:r>
              <a:rPr lang="da-DK" sz="2400" dirty="0" err="1"/>
              <a:t>volcanic</a:t>
            </a:r>
            <a:r>
              <a:rPr lang="da-DK" sz="2400" dirty="0"/>
              <a:t> succession and </a:t>
            </a:r>
            <a:r>
              <a:rPr lang="da-DK" sz="2400" dirty="0" err="1"/>
              <a:t>track</a:t>
            </a:r>
            <a:r>
              <a:rPr lang="da-DK" sz="2400" dirty="0"/>
              <a:t> </a:t>
            </a:r>
            <a:r>
              <a:rPr lang="da-DK" sz="2400" dirty="0" err="1"/>
              <a:t>its</a:t>
            </a:r>
            <a:r>
              <a:rPr lang="da-DK" sz="2400" dirty="0"/>
              <a:t> elevation </a:t>
            </a:r>
            <a:r>
              <a:rPr lang="da-DK" sz="2400" dirty="0" err="1"/>
              <a:t>during</a:t>
            </a:r>
            <a:r>
              <a:rPr lang="da-DK" sz="2400" dirty="0"/>
              <a:t> </a:t>
            </a:r>
            <a:r>
              <a:rPr lang="da-DK" sz="2400" dirty="0" err="1"/>
              <a:t>differential</a:t>
            </a:r>
            <a:endParaRPr lang="da-DK" sz="2400" dirty="0"/>
          </a:p>
          <a:p>
            <a:r>
              <a:rPr lang="da-DK" sz="2400" dirty="0"/>
              <a:t>erosion of </a:t>
            </a:r>
            <a:r>
              <a:rPr lang="da-DK" sz="2400" dirty="0" err="1"/>
              <a:t>topography</a:t>
            </a:r>
            <a:r>
              <a:rPr lang="da-DK" sz="2400" dirty="0"/>
              <a:t>.</a:t>
            </a:r>
          </a:p>
          <a:p>
            <a:endParaRPr lang="da-DK" sz="2400" dirty="0"/>
          </a:p>
          <a:p>
            <a:r>
              <a:rPr lang="da-DK" sz="2400" dirty="0" err="1"/>
              <a:t>Notice</a:t>
            </a:r>
            <a:r>
              <a:rPr lang="da-DK" sz="2400" dirty="0"/>
              <a:t> </a:t>
            </a:r>
            <a:r>
              <a:rPr lang="da-DK" sz="2400" dirty="0" err="1"/>
              <a:t>also</a:t>
            </a:r>
            <a:r>
              <a:rPr lang="da-DK" sz="2400" dirty="0"/>
              <a:t> the </a:t>
            </a:r>
            <a:r>
              <a:rPr lang="da-DK" sz="2400" dirty="0" err="1"/>
              <a:t>appearance</a:t>
            </a:r>
            <a:r>
              <a:rPr lang="da-DK" sz="2400" dirty="0"/>
              <a:t> and </a:t>
            </a:r>
            <a:r>
              <a:rPr lang="da-DK" sz="2400" dirty="0" err="1"/>
              <a:t>disappearance</a:t>
            </a:r>
            <a:r>
              <a:rPr lang="da-DK" sz="2400" dirty="0"/>
              <a:t> </a:t>
            </a:r>
          </a:p>
          <a:p>
            <a:r>
              <a:rPr lang="da-DK" sz="2400" dirty="0"/>
              <a:t>of the </a:t>
            </a:r>
            <a:r>
              <a:rPr lang="da-DK" sz="2400" dirty="0" err="1"/>
              <a:t>observed</a:t>
            </a:r>
            <a:r>
              <a:rPr lang="da-DK" sz="2400" dirty="0"/>
              <a:t> </a:t>
            </a:r>
            <a:r>
              <a:rPr lang="da-DK" sz="2400" dirty="0" err="1"/>
              <a:t>paleo</a:t>
            </a:r>
            <a:r>
              <a:rPr lang="da-DK" sz="2400" dirty="0"/>
              <a:t> </a:t>
            </a:r>
            <a:r>
              <a:rPr lang="da-DK" sz="2400" dirty="0" err="1"/>
              <a:t>fresh-water</a:t>
            </a:r>
            <a:r>
              <a:rPr lang="da-DK" sz="2400" dirty="0"/>
              <a:t> </a:t>
            </a:r>
            <a:r>
              <a:rPr lang="da-DK" sz="2400" dirty="0" err="1"/>
              <a:t>lake</a:t>
            </a:r>
            <a:r>
              <a:rPr lang="da-DK" sz="2400" dirty="0"/>
              <a:t> SW of the Nuussuaq</a:t>
            </a:r>
          </a:p>
          <a:p>
            <a:r>
              <a:rPr lang="da-DK" sz="2400" dirty="0" err="1"/>
              <a:t>peninsula</a:t>
            </a:r>
            <a:r>
              <a:rPr lang="da-D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21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8572" cy="45928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296528" y="3501008"/>
            <a:ext cx="119535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59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0"/>
            <a:ext cx="751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0559" y="3789040"/>
            <a:ext cx="58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err="1"/>
              <a:t>Disko</a:t>
            </a:r>
            <a:endParaRPr lang="da-DK" sz="1200" dirty="0"/>
          </a:p>
          <a:p>
            <a:r>
              <a:rPr lang="da-DK" sz="1200" dirty="0" err="1"/>
              <a:t>Gneis</a:t>
            </a:r>
            <a:endParaRPr lang="da-DK" sz="1200" dirty="0"/>
          </a:p>
          <a:p>
            <a:r>
              <a:rPr lang="da-DK" sz="1200" dirty="0" err="1"/>
              <a:t>Ridge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525636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0"/>
            <a:ext cx="750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0"/>
            <a:ext cx="749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265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751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69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0"/>
            <a:ext cx="750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2348880"/>
            <a:ext cx="838691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Fresh</a:t>
            </a:r>
            <a:r>
              <a:rPr lang="da-DK" dirty="0"/>
              <a:t> </a:t>
            </a:r>
          </a:p>
          <a:p>
            <a:r>
              <a:rPr lang="da-DK" dirty="0" err="1"/>
              <a:t>water</a:t>
            </a:r>
            <a:endParaRPr lang="da-DK" dirty="0"/>
          </a:p>
          <a:p>
            <a:r>
              <a:rPr lang="da-DK" dirty="0" err="1"/>
              <a:t>lake</a:t>
            </a:r>
            <a:endParaRPr lang="da-DK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55976" y="3272210"/>
            <a:ext cx="1224136" cy="3008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3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0"/>
            <a:ext cx="7499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2348880"/>
            <a:ext cx="838691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Fresh</a:t>
            </a:r>
            <a:r>
              <a:rPr lang="da-DK" dirty="0"/>
              <a:t> </a:t>
            </a:r>
          </a:p>
          <a:p>
            <a:r>
              <a:rPr lang="da-DK" dirty="0" err="1"/>
              <a:t>water</a:t>
            </a:r>
            <a:endParaRPr lang="da-DK" dirty="0"/>
          </a:p>
          <a:p>
            <a:r>
              <a:rPr lang="da-DK" dirty="0" err="1"/>
              <a:t>lake</a:t>
            </a:r>
            <a:endParaRPr lang="da-DK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9992" y="3272210"/>
            <a:ext cx="1080120" cy="444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36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0"/>
            <a:ext cx="7499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2348880"/>
            <a:ext cx="838691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Fresh</a:t>
            </a:r>
            <a:r>
              <a:rPr lang="da-DK" dirty="0"/>
              <a:t> </a:t>
            </a:r>
          </a:p>
          <a:p>
            <a:r>
              <a:rPr lang="da-DK" dirty="0" err="1"/>
              <a:t>water</a:t>
            </a:r>
            <a:endParaRPr lang="da-DK" dirty="0"/>
          </a:p>
          <a:p>
            <a:r>
              <a:rPr lang="da-DK" dirty="0" err="1"/>
              <a:t>lake</a:t>
            </a:r>
            <a:endParaRPr lang="da-DK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44008" y="3272210"/>
            <a:ext cx="936104" cy="588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74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0"/>
            <a:ext cx="7524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2348880"/>
            <a:ext cx="838691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Fresh</a:t>
            </a:r>
            <a:r>
              <a:rPr lang="da-DK" dirty="0"/>
              <a:t> </a:t>
            </a:r>
          </a:p>
          <a:p>
            <a:r>
              <a:rPr lang="da-DK" dirty="0" err="1"/>
              <a:t>water</a:t>
            </a:r>
            <a:endParaRPr lang="da-DK" dirty="0"/>
          </a:p>
          <a:p>
            <a:r>
              <a:rPr lang="da-DK" dirty="0" err="1"/>
              <a:t>lake</a:t>
            </a:r>
            <a:endParaRPr lang="da-DK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44008" y="3272210"/>
            <a:ext cx="936104" cy="8768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241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7505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76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0"/>
            <a:ext cx="7515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3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051720" y="3501008"/>
            <a:ext cx="136944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7200" cy="45917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16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0"/>
            <a:ext cx="753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07340"/>
            <a:ext cx="71352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Flexural</a:t>
            </a:r>
            <a:r>
              <a:rPr lang="da-DK" dirty="0"/>
              <a:t> </a:t>
            </a:r>
            <a:r>
              <a:rPr lang="da-DK" dirty="0" err="1"/>
              <a:t>uplift</a:t>
            </a:r>
            <a:r>
              <a:rPr lang="da-DK" dirty="0"/>
              <a:t> of </a:t>
            </a:r>
            <a:r>
              <a:rPr lang="da-DK" dirty="0" err="1"/>
              <a:t>surface</a:t>
            </a:r>
            <a:r>
              <a:rPr lang="da-DK" dirty="0"/>
              <a:t> </a:t>
            </a:r>
            <a:r>
              <a:rPr lang="da-DK" dirty="0" err="1"/>
              <a:t>caused</a:t>
            </a:r>
            <a:r>
              <a:rPr lang="da-DK" dirty="0"/>
              <a:t> by </a:t>
            </a:r>
            <a:r>
              <a:rPr lang="da-DK" dirty="0" err="1"/>
              <a:t>crustal</a:t>
            </a:r>
            <a:r>
              <a:rPr lang="da-DK" dirty="0"/>
              <a:t> </a:t>
            </a:r>
            <a:r>
              <a:rPr lang="da-DK" dirty="0" err="1"/>
              <a:t>intrusions</a:t>
            </a:r>
            <a:r>
              <a:rPr lang="da-DK" dirty="0"/>
              <a:t> from 61-60 MA</a:t>
            </a:r>
          </a:p>
        </p:txBody>
      </p:sp>
    </p:spTree>
    <p:extLst>
      <p:ext uri="{BB962C8B-B14F-4D97-AF65-F5344CB8AC3E}">
        <p14:creationId xmlns:p14="http://schemas.microsoft.com/office/powerpoint/2010/main" val="83665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0"/>
            <a:ext cx="756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07340"/>
            <a:ext cx="8772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Topography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differential</a:t>
            </a:r>
            <a:r>
              <a:rPr lang="da-DK" dirty="0"/>
              <a:t> erosion of </a:t>
            </a:r>
            <a:r>
              <a:rPr lang="da-DK" dirty="0" err="1"/>
              <a:t>shield</a:t>
            </a:r>
            <a:r>
              <a:rPr lang="da-DK" dirty="0"/>
              <a:t> </a:t>
            </a:r>
            <a:r>
              <a:rPr lang="da-DK" dirty="0" err="1"/>
              <a:t>volcano</a:t>
            </a:r>
            <a:r>
              <a:rPr lang="da-DK" dirty="0"/>
              <a:t> </a:t>
            </a:r>
            <a:r>
              <a:rPr lang="da-DK" dirty="0" err="1"/>
              <a:t>complex</a:t>
            </a:r>
            <a:r>
              <a:rPr lang="da-DK" dirty="0"/>
              <a:t>.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similar</a:t>
            </a:r>
            <a:r>
              <a:rPr lang="da-DK" dirty="0"/>
              <a:t> to </a:t>
            </a:r>
            <a:r>
              <a:rPr lang="da-DK" dirty="0" err="1"/>
              <a:t>today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99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0"/>
            <a:ext cx="753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8733" y="107340"/>
            <a:ext cx="47714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Flexural</a:t>
            </a:r>
            <a:r>
              <a:rPr lang="da-DK" dirty="0"/>
              <a:t> </a:t>
            </a:r>
            <a:r>
              <a:rPr lang="da-DK" dirty="0" err="1"/>
              <a:t>uplift</a:t>
            </a:r>
            <a:r>
              <a:rPr lang="da-DK" dirty="0"/>
              <a:t> </a:t>
            </a:r>
            <a:r>
              <a:rPr lang="da-DK" dirty="0" err="1"/>
              <a:t>caused</a:t>
            </a:r>
            <a:r>
              <a:rPr lang="da-DK" dirty="0"/>
              <a:t> by </a:t>
            </a:r>
            <a:r>
              <a:rPr lang="da-DK" dirty="0" err="1"/>
              <a:t>differential</a:t>
            </a:r>
            <a:r>
              <a:rPr lang="da-DK" dirty="0"/>
              <a:t> erosion</a:t>
            </a:r>
          </a:p>
        </p:txBody>
      </p:sp>
    </p:spTree>
    <p:extLst>
      <p:ext uri="{BB962C8B-B14F-4D97-AF65-F5344CB8AC3E}">
        <p14:creationId xmlns:p14="http://schemas.microsoft.com/office/powerpoint/2010/main" val="496355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0"/>
            <a:ext cx="755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7189" y="107340"/>
            <a:ext cx="5327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Present-</a:t>
            </a:r>
            <a:r>
              <a:rPr lang="da-DK" dirty="0" err="1"/>
              <a:t>day</a:t>
            </a:r>
            <a:r>
              <a:rPr lang="da-DK" dirty="0"/>
              <a:t> position of marine/</a:t>
            </a:r>
            <a:r>
              <a:rPr lang="da-DK" dirty="0" err="1"/>
              <a:t>subaerial</a:t>
            </a:r>
            <a:r>
              <a:rPr lang="da-DK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18166182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0"/>
            <a:ext cx="751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2168"/>
            <a:ext cx="4176464" cy="505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" y="3140968"/>
            <a:ext cx="22749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Red: </a:t>
            </a:r>
            <a:r>
              <a:rPr lang="da-DK" dirty="0" err="1"/>
              <a:t>subaerial</a:t>
            </a:r>
            <a:r>
              <a:rPr lang="da-DK" dirty="0"/>
              <a:t> lavas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3510300"/>
            <a:ext cx="1051520" cy="20121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6858" y="2276872"/>
            <a:ext cx="20826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Blue: marine lavas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15816" y="2636912"/>
            <a:ext cx="792088" cy="56677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0874" y="4643844"/>
            <a:ext cx="239039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Green: </a:t>
            </a:r>
            <a:r>
              <a:rPr lang="da-DK" dirty="0" err="1"/>
              <a:t>Cretaceous</a:t>
            </a:r>
            <a:r>
              <a:rPr lang="da-DK" dirty="0"/>
              <a:t>-</a:t>
            </a:r>
          </a:p>
          <a:p>
            <a:r>
              <a:rPr lang="da-DK" dirty="0"/>
              <a:t>Paleocene sediments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987824" y="4437112"/>
            <a:ext cx="1512168" cy="2253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87824" y="3793686"/>
            <a:ext cx="1368152" cy="8687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06551" y="3325634"/>
            <a:ext cx="1205409" cy="133679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6483" y="5723964"/>
            <a:ext cx="41344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East of red </a:t>
            </a:r>
            <a:r>
              <a:rPr lang="da-DK" dirty="0" err="1"/>
              <a:t>boundary</a:t>
            </a:r>
            <a:r>
              <a:rPr lang="da-DK" dirty="0"/>
              <a:t> </a:t>
            </a:r>
            <a:r>
              <a:rPr lang="da-DK" dirty="0" err="1"/>
              <a:t>fault</a:t>
            </a:r>
            <a:r>
              <a:rPr lang="da-DK" dirty="0"/>
              <a:t> is basement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033022" y="5310500"/>
            <a:ext cx="322954" cy="4227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06551" y="2760603"/>
            <a:ext cx="1186681" cy="19018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4411" y="116632"/>
            <a:ext cx="27366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Modelled </a:t>
            </a:r>
            <a:r>
              <a:rPr lang="da-DK" dirty="0" err="1"/>
              <a:t>geological</a:t>
            </a:r>
            <a:r>
              <a:rPr lang="da-DK" dirty="0"/>
              <a:t> </a:t>
            </a:r>
            <a:r>
              <a:rPr lang="da-DK" dirty="0" err="1"/>
              <a:t>map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8870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9144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2389"/>
            <a:ext cx="671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Summary. The resulting </a:t>
            </a:r>
            <a:r>
              <a:rPr lang="da-DK" dirty="0" err="1"/>
              <a:t>geological</a:t>
            </a:r>
            <a:r>
              <a:rPr lang="da-DK" dirty="0"/>
              <a:t> </a:t>
            </a:r>
            <a:r>
              <a:rPr lang="da-DK" dirty="0" err="1"/>
              <a:t>map</a:t>
            </a:r>
            <a:r>
              <a:rPr lang="da-DK" dirty="0"/>
              <a:t> in general terms agres</a:t>
            </a:r>
          </a:p>
          <a:p>
            <a:r>
              <a:rPr lang="da-DK" dirty="0"/>
              <a:t>with observations on </a:t>
            </a:r>
            <a:r>
              <a:rPr lang="da-DK" dirty="0" err="1"/>
              <a:t>Disko</a:t>
            </a:r>
            <a:r>
              <a:rPr lang="da-DK" dirty="0"/>
              <a:t> and Nuussuaq </a:t>
            </a:r>
          </a:p>
        </p:txBody>
      </p:sp>
    </p:spTree>
    <p:extLst>
      <p:ext uri="{BB962C8B-B14F-4D97-AF65-F5344CB8AC3E}">
        <p14:creationId xmlns:p14="http://schemas.microsoft.com/office/powerpoint/2010/main" val="2446435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Topography</a:t>
            </a:r>
            <a:r>
              <a:rPr lang="da-DK" dirty="0"/>
              <a:t> of the Nuussuaq Basin: </a:t>
            </a:r>
            <a:r>
              <a:rPr lang="da-DK" dirty="0" err="1"/>
              <a:t>Conclusions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dirty="0"/>
              <a:t>The present-</a:t>
            </a:r>
            <a:r>
              <a:rPr lang="da-DK" sz="2400" dirty="0" err="1"/>
              <a:t>day</a:t>
            </a:r>
            <a:r>
              <a:rPr lang="da-DK" sz="2400" dirty="0"/>
              <a:t> </a:t>
            </a:r>
            <a:r>
              <a:rPr lang="da-DK" sz="2400" dirty="0" err="1"/>
              <a:t>topography</a:t>
            </a:r>
            <a:r>
              <a:rPr lang="da-DK" sz="2400" dirty="0"/>
              <a:t> and the </a:t>
            </a:r>
            <a:r>
              <a:rPr lang="da-DK" sz="2400" dirty="0" err="1"/>
              <a:t>high</a:t>
            </a:r>
            <a:r>
              <a:rPr lang="da-DK" sz="2400" dirty="0"/>
              <a:t> elevation of the marine/</a:t>
            </a:r>
            <a:r>
              <a:rPr lang="da-DK" sz="2400" dirty="0" err="1"/>
              <a:t>subaerial</a:t>
            </a:r>
            <a:r>
              <a:rPr lang="da-DK" sz="2400" dirty="0"/>
              <a:t> interface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explained</a:t>
            </a:r>
            <a:r>
              <a:rPr lang="da-DK" sz="2400" dirty="0"/>
              <a:t> by </a:t>
            </a:r>
            <a:r>
              <a:rPr lang="da-DK" sz="2400" dirty="0" err="1"/>
              <a:t>differential</a:t>
            </a:r>
            <a:r>
              <a:rPr lang="da-DK" sz="2400" dirty="0"/>
              <a:t> erosion and </a:t>
            </a:r>
            <a:r>
              <a:rPr lang="da-DK" sz="2400" dirty="0" err="1"/>
              <a:t>associated</a:t>
            </a:r>
            <a:r>
              <a:rPr lang="da-DK" sz="2400" dirty="0"/>
              <a:t> </a:t>
            </a:r>
            <a:r>
              <a:rPr lang="da-DK" sz="2400" dirty="0" err="1"/>
              <a:t>flexural</a:t>
            </a:r>
            <a:r>
              <a:rPr lang="da-DK" sz="2400" dirty="0"/>
              <a:t> </a:t>
            </a:r>
            <a:r>
              <a:rPr lang="da-DK" sz="2400" dirty="0" err="1"/>
              <a:t>isostatic</a:t>
            </a:r>
            <a:r>
              <a:rPr lang="da-DK" sz="2400" dirty="0"/>
              <a:t> </a:t>
            </a:r>
            <a:r>
              <a:rPr lang="da-DK" sz="2400" dirty="0" err="1"/>
              <a:t>uplift</a:t>
            </a:r>
            <a:r>
              <a:rPr lang="da-DK" sz="2400" dirty="0"/>
              <a:t> of the </a:t>
            </a:r>
            <a:r>
              <a:rPr lang="da-DK" sz="2400" dirty="0" err="1"/>
              <a:t>shield</a:t>
            </a:r>
            <a:r>
              <a:rPr lang="da-DK" sz="2400" dirty="0"/>
              <a:t> </a:t>
            </a:r>
            <a:r>
              <a:rPr lang="da-DK" sz="2400" dirty="0" err="1"/>
              <a:t>volcano</a:t>
            </a:r>
            <a:r>
              <a:rPr lang="da-DK" sz="2400" dirty="0"/>
              <a:t> </a:t>
            </a:r>
            <a:r>
              <a:rPr lang="da-DK" sz="2400" dirty="0" err="1"/>
              <a:t>complex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formed</a:t>
            </a:r>
            <a:r>
              <a:rPr lang="da-DK" sz="2400" dirty="0"/>
              <a:t> from c. 62-60 Ma. </a:t>
            </a:r>
          </a:p>
          <a:p>
            <a:pPr marL="0" indent="0">
              <a:buNone/>
            </a:pPr>
            <a:r>
              <a:rPr lang="da-DK" sz="2400" dirty="0"/>
              <a:t>The </a:t>
            </a:r>
            <a:r>
              <a:rPr lang="da-DK" sz="2400" dirty="0" err="1"/>
              <a:t>magmatic</a:t>
            </a:r>
            <a:r>
              <a:rPr lang="da-DK" sz="2400" dirty="0"/>
              <a:t> </a:t>
            </a:r>
            <a:r>
              <a:rPr lang="da-DK" sz="2400" dirty="0" err="1"/>
              <a:t>activity</a:t>
            </a:r>
            <a:r>
              <a:rPr lang="da-DK" sz="2400" dirty="0"/>
              <a:t> </a:t>
            </a:r>
            <a:r>
              <a:rPr lang="da-DK" sz="2400" dirty="0" err="1"/>
              <a:t>caused</a:t>
            </a:r>
            <a:r>
              <a:rPr lang="da-DK" sz="2400" dirty="0"/>
              <a:t> </a:t>
            </a:r>
            <a:r>
              <a:rPr lang="da-DK" sz="2400" dirty="0" err="1"/>
              <a:t>crustal</a:t>
            </a:r>
            <a:r>
              <a:rPr lang="da-DK" sz="2400" dirty="0"/>
              <a:t> </a:t>
            </a:r>
            <a:r>
              <a:rPr lang="da-DK" sz="2400" dirty="0" err="1"/>
              <a:t>intrusions</a:t>
            </a:r>
            <a:r>
              <a:rPr lang="da-DK" sz="2400" dirty="0"/>
              <a:t>, </a:t>
            </a:r>
            <a:r>
              <a:rPr lang="da-DK" sz="2400" dirty="0" err="1"/>
              <a:t>which</a:t>
            </a:r>
            <a:r>
              <a:rPr lang="da-DK" sz="2400" dirty="0"/>
              <a:t> </a:t>
            </a:r>
            <a:r>
              <a:rPr lang="da-DK" sz="2400" dirty="0" err="1"/>
              <a:t>contributed</a:t>
            </a:r>
            <a:r>
              <a:rPr lang="da-DK" sz="2400" dirty="0"/>
              <a:t> (&lt; 2-400 m) to the </a:t>
            </a:r>
            <a:r>
              <a:rPr lang="da-DK" sz="2400" dirty="0" err="1"/>
              <a:t>topography</a:t>
            </a:r>
            <a:r>
              <a:rPr lang="da-DK" sz="2400" dirty="0"/>
              <a:t> by km-</a:t>
            </a:r>
            <a:r>
              <a:rPr lang="da-DK" sz="2400" dirty="0" err="1"/>
              <a:t>scale</a:t>
            </a:r>
            <a:r>
              <a:rPr lang="da-DK" sz="2400" dirty="0"/>
              <a:t> </a:t>
            </a:r>
            <a:r>
              <a:rPr lang="da-DK" sz="2400" dirty="0" err="1"/>
              <a:t>thickening</a:t>
            </a:r>
            <a:r>
              <a:rPr lang="da-DK" sz="2400" dirty="0"/>
              <a:t> of the </a:t>
            </a:r>
            <a:r>
              <a:rPr lang="da-DK" sz="2400" dirty="0" err="1"/>
              <a:t>crust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r>
              <a:rPr lang="da-DK" sz="2400" dirty="0"/>
              <a:t>This is </a:t>
            </a:r>
            <a:r>
              <a:rPr lang="da-DK" sz="2400" dirty="0" err="1"/>
              <a:t>corroborated</a:t>
            </a:r>
            <a:r>
              <a:rPr lang="da-DK" sz="2400" dirty="0"/>
              <a:t> by interpretation of </a:t>
            </a:r>
            <a:r>
              <a:rPr lang="da-DK" sz="2400" dirty="0" err="1"/>
              <a:t>wells</a:t>
            </a:r>
            <a:r>
              <a:rPr lang="da-DK" sz="2400" dirty="0"/>
              <a:t> Gro-3, Gant-1, Umiivik-1, the VR and AFT data of </a:t>
            </a:r>
            <a:r>
              <a:rPr lang="da-DK" sz="2400" dirty="0" err="1"/>
              <a:t>which</a:t>
            </a:r>
            <a:r>
              <a:rPr lang="da-DK" sz="2400" dirty="0"/>
              <a:t> </a:t>
            </a:r>
            <a:r>
              <a:rPr lang="da-DK" sz="2400" dirty="0" err="1"/>
              <a:t>require</a:t>
            </a:r>
            <a:r>
              <a:rPr lang="da-DK" sz="2400" dirty="0"/>
              <a:t> the heat from </a:t>
            </a:r>
            <a:r>
              <a:rPr lang="da-DK" sz="2400" dirty="0" err="1"/>
              <a:t>crustal</a:t>
            </a:r>
            <a:r>
              <a:rPr lang="da-DK" sz="2400" dirty="0"/>
              <a:t> </a:t>
            </a:r>
            <a:r>
              <a:rPr lang="da-DK" sz="2400" dirty="0" err="1"/>
              <a:t>intrusions</a:t>
            </a:r>
            <a:r>
              <a:rPr lang="da-DK" sz="2400" dirty="0"/>
              <a:t>.</a:t>
            </a:r>
          </a:p>
          <a:p>
            <a:pPr marL="0" indent="0">
              <a:buNone/>
            </a:pPr>
            <a:r>
              <a:rPr lang="da-DK" sz="2400" dirty="0"/>
              <a:t>The Neogene </a:t>
            </a:r>
            <a:r>
              <a:rPr lang="da-DK" sz="2400" dirty="0" err="1"/>
              <a:t>uplift</a:t>
            </a:r>
            <a:r>
              <a:rPr lang="da-DK" sz="2400" dirty="0"/>
              <a:t> is </a:t>
            </a:r>
            <a:r>
              <a:rPr lang="da-DK" sz="2400" dirty="0" err="1"/>
              <a:t>caused</a:t>
            </a:r>
            <a:r>
              <a:rPr lang="da-DK" sz="2400" dirty="0"/>
              <a:t> by </a:t>
            </a:r>
            <a:r>
              <a:rPr lang="da-DK" sz="2400" dirty="0" err="1"/>
              <a:t>flexural</a:t>
            </a:r>
            <a:r>
              <a:rPr lang="da-DK" sz="2400" dirty="0"/>
              <a:t> </a:t>
            </a:r>
            <a:r>
              <a:rPr lang="da-DK" sz="2400" dirty="0" err="1"/>
              <a:t>isostatic</a:t>
            </a:r>
            <a:r>
              <a:rPr lang="da-DK" sz="2400" dirty="0"/>
              <a:t> </a:t>
            </a:r>
            <a:r>
              <a:rPr lang="da-DK" sz="2400" dirty="0" err="1"/>
              <a:t>response</a:t>
            </a:r>
            <a:r>
              <a:rPr lang="da-DK" sz="2400" dirty="0"/>
              <a:t> to </a:t>
            </a:r>
            <a:r>
              <a:rPr lang="da-DK" sz="2400" dirty="0" err="1"/>
              <a:t>differential</a:t>
            </a:r>
            <a:r>
              <a:rPr lang="da-DK" sz="2400" dirty="0"/>
              <a:t> erosion.</a:t>
            </a:r>
          </a:p>
        </p:txBody>
      </p:sp>
    </p:spTree>
    <p:extLst>
      <p:ext uri="{BB962C8B-B14F-4D97-AF65-F5344CB8AC3E}">
        <p14:creationId xmlns:p14="http://schemas.microsoft.com/office/powerpoint/2010/main" val="232066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051720" y="3429000"/>
            <a:ext cx="136557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8572" cy="45928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04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051720" y="3429000"/>
            <a:ext cx="136557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7200" cy="45917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045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8572" cy="45928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2267744" y="3501008"/>
            <a:ext cx="116218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8572" cy="45928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2267744" y="3501008"/>
            <a:ext cx="116218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5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25" y="188640"/>
            <a:ext cx="10812787" cy="662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624"/>
            <a:ext cx="5678572" cy="45928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2267744" y="3501008"/>
            <a:ext cx="116218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8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1154</Words>
  <Application>Microsoft Macintosh PowerPoint</Application>
  <PresentationFormat>On-screen Show (4:3)</PresentationFormat>
  <Paragraphs>197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Default Design</vt:lpstr>
      <vt:lpstr>Ligning</vt:lpstr>
      <vt:lpstr>Durham Workshop, April 2017</vt:lpstr>
      <vt:lpstr>Data and 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Conclusions, AFT temperature histories</vt:lpstr>
      <vt:lpstr>Conclusions, AFT temperature histories</vt:lpstr>
      <vt:lpstr>Topography of the Nuussuaq Basin</vt:lpstr>
      <vt:lpstr>Topography of the Nuussuaq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Topography of the Nuussuaq Basin: Conclusions</vt:lpstr>
      <vt:lpstr>PowerPoint Presentation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Søren Bom Nielsen</dc:creator>
  <cp:lastModifiedBy>Gillian R. Foulger</cp:lastModifiedBy>
  <cp:revision>37</cp:revision>
  <dcterms:created xsi:type="dcterms:W3CDTF">2017-04-07T10:48:52Z</dcterms:created>
  <dcterms:modified xsi:type="dcterms:W3CDTF">2017-06-03T15:20:56Z</dcterms:modified>
</cp:coreProperties>
</file>