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8" r:id="rId3"/>
    <p:sldId id="329" r:id="rId4"/>
    <p:sldId id="261" r:id="rId5"/>
    <p:sldId id="323" r:id="rId6"/>
    <p:sldId id="318" r:id="rId7"/>
    <p:sldId id="322" r:id="rId8"/>
    <p:sldId id="328" r:id="rId9"/>
    <p:sldId id="324" r:id="rId10"/>
    <p:sldId id="283" r:id="rId11"/>
    <p:sldId id="325" r:id="rId12"/>
    <p:sldId id="326" r:id="rId13"/>
    <p:sldId id="266" r:id="rId14"/>
    <p:sldId id="299" r:id="rId15"/>
    <p:sldId id="278" r:id="rId16"/>
    <p:sldId id="285" r:id="rId17"/>
    <p:sldId id="286" r:id="rId18"/>
    <p:sldId id="315" r:id="rId19"/>
    <p:sldId id="320" r:id="rId20"/>
    <p:sldId id="281" r:id="rId21"/>
    <p:sldId id="287" r:id="rId22"/>
    <p:sldId id="289" r:id="rId23"/>
    <p:sldId id="319" r:id="rId24"/>
    <p:sldId id="327" r:id="rId25"/>
    <p:sldId id="313" r:id="rId26"/>
    <p:sldId id="314"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F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19" autoAdjust="0"/>
    <p:restoredTop sz="50132" autoAdjust="0"/>
  </p:normalViewPr>
  <p:slideViewPr>
    <p:cSldViewPr snapToGrid="0" snapToObjects="1">
      <p:cViewPr>
        <p:scale>
          <a:sx n="120" d="100"/>
          <a:sy n="120" d="100"/>
        </p:scale>
        <p:origin x="2968" y="33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75885F-34D1-5B40-A5D5-4E043628DB7F}" type="datetimeFigureOut">
              <a:rPr lang="en-US" smtClean="0"/>
              <a:pPr/>
              <a:t>11/3/17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CC8D03-734A-5E4E-9BB3-3154D15AAB7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dirty="0"/>
              <a:t>Abstract: Crustal features of Reykjanes Ridge and flanks have been interpreted as directly reflecting rapid mantle plume </a:t>
            </a:r>
            <a:r>
              <a:rPr lang="en-US" dirty="0" smtClean="0"/>
              <a:t>flow and temperature variations and as such arguably </a:t>
            </a:r>
            <a:r>
              <a:rPr lang="en-US" baseline="0" dirty="0" smtClean="0"/>
              <a:t>provide some of the strongest evidence for a dynamic classical plume (Morgan, 1971) beneath Iceland</a:t>
            </a:r>
            <a:r>
              <a:rPr lang="en-US" dirty="0" smtClean="0"/>
              <a:t>. </a:t>
            </a:r>
            <a:r>
              <a:rPr lang="en-US" dirty="0"/>
              <a:t>Here we propose that plate boundary processes and small-scale buoyant mantle convection </a:t>
            </a:r>
            <a:r>
              <a:rPr lang="en-US" dirty="0" smtClean="0"/>
              <a:t>superimposed on a broad and relatively</a:t>
            </a:r>
            <a:r>
              <a:rPr lang="en-US" baseline="0" dirty="0" smtClean="0"/>
              <a:t> passive thermochemical mantle anomaly </a:t>
            </a:r>
            <a:r>
              <a:rPr lang="en-US" dirty="0" smtClean="0"/>
              <a:t>can </a:t>
            </a:r>
            <a:r>
              <a:rPr lang="en-US" dirty="0"/>
              <a:t>instead explain these </a:t>
            </a:r>
            <a:r>
              <a:rPr lang="en-US" dirty="0" smtClean="0"/>
              <a:t>features (Martinez</a:t>
            </a:r>
            <a:r>
              <a:rPr lang="en-US" baseline="0" dirty="0" smtClean="0"/>
              <a:t> &amp; Hey, 2017)</a:t>
            </a:r>
            <a:r>
              <a:rPr lang="en-US" dirty="0" smtClean="0"/>
              <a:t>. </a:t>
            </a:r>
          </a:p>
          <a:p>
            <a:endParaRPr lang="en-US" dirty="0" smtClean="0"/>
          </a:p>
          <a:p>
            <a:r>
              <a:rPr lang="en-US" dirty="0" smtClean="0"/>
              <a:t>The </a:t>
            </a:r>
            <a:r>
              <a:rPr lang="en-US" dirty="0"/>
              <a:t>Reykjanes Ridge originated as a linear unsegmented axis spreading orthogonally. It became segmented following a change in plate opening direction. Segmented crust was thinner than unsegmented crust. The ridge then systematically and progressively eliminated the just-formed segmentation to reestablish its original geometry, even though it had to spread obliquely to do this. Prominent ridge-flank V-shaped crustal ridges and troughs formed in this latest spreading stage. </a:t>
            </a:r>
            <a:r>
              <a:rPr lang="en-US" dirty="0" smtClean="0"/>
              <a:t>All of these features have been proposed</a:t>
            </a:r>
            <a:r>
              <a:rPr lang="en-US" baseline="0" dirty="0" smtClean="0"/>
              <a:t> to reflect mantle plume flow and temperature effects.</a:t>
            </a:r>
            <a:endParaRPr lang="en-US" dirty="0"/>
          </a:p>
          <a:p>
            <a:endParaRPr lang="en-US" dirty="0"/>
          </a:p>
          <a:p>
            <a:r>
              <a:rPr lang="en-US" dirty="0" smtClean="0"/>
              <a:t>Plate boundary processes can instead account for all of them: The </a:t>
            </a:r>
            <a:r>
              <a:rPr lang="en-US" dirty="0"/>
              <a:t>abrupt segmentation of a ridge following a change in plate opening direction has been observed at other spreading centers to be a </a:t>
            </a:r>
            <a:r>
              <a:rPr lang="en-US" dirty="0" err="1" smtClean="0"/>
              <a:t>kinematically</a:t>
            </a:r>
            <a:r>
              <a:rPr lang="en-US" dirty="0" smtClean="0"/>
              <a:t>-driven mechanical </a:t>
            </a:r>
            <a:r>
              <a:rPr lang="en-US" dirty="0"/>
              <a:t>adjustment achieved through propagating ridges and need not involve mantle plume </a:t>
            </a:r>
            <a:r>
              <a:rPr lang="en-US" dirty="0" smtClean="0"/>
              <a:t>or thermal effects</a:t>
            </a:r>
            <a:r>
              <a:rPr lang="en-US" dirty="0"/>
              <a:t>. Thinner crust accreted in the segmented stage is a predicted effect of segmentation on plate-driven mantle upwelling and does not require mantle temperature changes. The reassembly of an axis back to its original configuration suggests a “memory” of the plate boundary zone due to a deep low-viscosity “wet” melting regime that remained linear following the abrupt change in opening direction and guided the reassembly of the axis. V-shaped crustal ridges can </a:t>
            </a:r>
            <a:r>
              <a:rPr lang="en-US" dirty="0" smtClean="0"/>
              <a:t>result from small-scale </a:t>
            </a:r>
            <a:r>
              <a:rPr lang="en-US" dirty="0"/>
              <a:t>mantle upwelling instabilities propagating along the long, deep and linear wet melting regime, instead of </a:t>
            </a:r>
            <a:r>
              <a:rPr lang="en-US" dirty="0" smtClean="0"/>
              <a:t>thermal pulses</a:t>
            </a:r>
            <a:r>
              <a:rPr lang="en-US" baseline="0" dirty="0" smtClean="0"/>
              <a:t> embedded in</a:t>
            </a:r>
            <a:r>
              <a:rPr lang="en-US" dirty="0" smtClean="0"/>
              <a:t> </a:t>
            </a:r>
            <a:r>
              <a:rPr lang="en-US" dirty="0"/>
              <a:t>mantle plume flow</a:t>
            </a:r>
            <a:r>
              <a:rPr lang="en-US" dirty="0" smtClean="0"/>
              <a:t>.</a:t>
            </a:r>
            <a:endParaRPr lang="en-US" dirty="0"/>
          </a:p>
          <a:p>
            <a:endParaRPr lang="en-US" dirty="0"/>
          </a:p>
          <a:p>
            <a:r>
              <a:rPr lang="en-US" dirty="0"/>
              <a:t>The existence of the Iceland hotspot and associated </a:t>
            </a:r>
            <a:r>
              <a:rPr lang="en-US" dirty="0" smtClean="0"/>
              <a:t>regional excess </a:t>
            </a:r>
            <a:r>
              <a:rPr lang="en-US" dirty="0"/>
              <a:t>melting on the Reykjanes Ridge may be explained by the slow advection of </a:t>
            </a:r>
            <a:r>
              <a:rPr lang="en-US" dirty="0" smtClean="0"/>
              <a:t>a broad </a:t>
            </a:r>
            <a:r>
              <a:rPr lang="en-US" dirty="0"/>
              <a:t>low-viscosity thermochemical </a:t>
            </a:r>
            <a:r>
              <a:rPr lang="en-US" dirty="0" smtClean="0"/>
              <a:t>anomaly possibly from </a:t>
            </a:r>
            <a:r>
              <a:rPr lang="en-US" dirty="0"/>
              <a:t>the deep mantle, as inferred from tomographic </a:t>
            </a:r>
            <a:r>
              <a:rPr lang="en-US" dirty="0" smtClean="0"/>
              <a:t>images (French &amp; </a:t>
            </a:r>
            <a:r>
              <a:rPr lang="en-US" dirty="0" err="1" smtClean="0"/>
              <a:t>Romanowicz</a:t>
            </a:r>
            <a:r>
              <a:rPr lang="en-US" dirty="0" smtClean="0"/>
              <a:t>, 2015). This anomaly may have existed</a:t>
            </a:r>
            <a:r>
              <a:rPr lang="en-US" baseline="0" dirty="0" smtClean="0"/>
              <a:t> passively below solidus depths prior to North Atlantic continental rifting. </a:t>
            </a:r>
            <a:r>
              <a:rPr lang="en-US" dirty="0" smtClean="0"/>
              <a:t>As </a:t>
            </a:r>
            <a:r>
              <a:rPr lang="en-US" dirty="0"/>
              <a:t>this low-viscosity fertile mantle </a:t>
            </a:r>
            <a:r>
              <a:rPr lang="en-US" dirty="0" smtClean="0"/>
              <a:t>rose above </a:t>
            </a:r>
            <a:r>
              <a:rPr lang="en-US" dirty="0"/>
              <a:t>the </a:t>
            </a:r>
            <a:r>
              <a:rPr lang="en-US" dirty="0" smtClean="0"/>
              <a:t>solidus (driven by the initial continental</a:t>
            </a:r>
            <a:r>
              <a:rPr lang="en-US" baseline="0" dirty="0" smtClean="0"/>
              <a:t> rifting and subsequent seafloor spreading)</a:t>
            </a:r>
            <a:r>
              <a:rPr lang="en-US" dirty="0" smtClean="0"/>
              <a:t>, </a:t>
            </a:r>
            <a:r>
              <a:rPr lang="en-US" dirty="0"/>
              <a:t>it may </a:t>
            </a:r>
            <a:r>
              <a:rPr lang="en-US" dirty="0" smtClean="0"/>
              <a:t>have triggered </a:t>
            </a:r>
            <a:r>
              <a:rPr lang="en-US" dirty="0"/>
              <a:t>shallow melt-induced small-scale convection </a:t>
            </a:r>
            <a:r>
              <a:rPr lang="en-US" dirty="0" smtClean="0"/>
              <a:t>as </a:t>
            </a:r>
            <a:r>
              <a:rPr lang="en-US" dirty="0"/>
              <a:t>the direct cause of the excess hotspot melting, rather than </a:t>
            </a:r>
            <a:r>
              <a:rPr lang="en-US" dirty="0" smtClean="0"/>
              <a:t>by a rapidly </a:t>
            </a:r>
            <a:r>
              <a:rPr lang="en-US" dirty="0"/>
              <a:t>rising </a:t>
            </a:r>
            <a:r>
              <a:rPr lang="en-US" dirty="0" smtClean="0"/>
              <a:t>jet of hot mantle (plume). Thus,</a:t>
            </a:r>
            <a:r>
              <a:rPr lang="en-US" baseline="0" dirty="0" smtClean="0"/>
              <a:t> dynamic crustal features of the North Atlantic margin and the Reykjanes Ridge and its flanks can be explained as the direct result of kinematic effects, plate boundary processes and small-scale upper mantle convection (which can evolve rapidly) superimposed on and and enhanced by a broad and relatively passive thermochemical mantle anomaly. </a:t>
            </a:r>
          </a:p>
          <a:p>
            <a:endParaRPr lang="en-US" baseline="0" dirty="0" smtClean="0"/>
          </a:p>
          <a:p>
            <a:r>
              <a:rPr lang="en-US" baseline="0" dirty="0" smtClean="0"/>
              <a:t>References: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French, S. W., and </a:t>
            </a:r>
            <a:r>
              <a:rPr lang="en-US" sz="1200" kern="1200" dirty="0" err="1" smtClean="0">
                <a:solidFill>
                  <a:schemeClr val="tx1"/>
                </a:solidFill>
                <a:effectLst/>
                <a:latin typeface="+mn-lt"/>
                <a:ea typeface="+mn-ea"/>
                <a:cs typeface="+mn-cs"/>
              </a:rPr>
              <a:t>Romanowicz</a:t>
            </a:r>
            <a:r>
              <a:rPr lang="en-US" sz="1200" kern="1200" dirty="0" smtClean="0">
                <a:solidFill>
                  <a:schemeClr val="tx1"/>
                </a:solidFill>
                <a:effectLst/>
                <a:latin typeface="+mn-lt"/>
                <a:ea typeface="+mn-ea"/>
                <a:cs typeface="+mn-cs"/>
              </a:rPr>
              <a:t>, B. (2015), Broad plumes rooted at the base of the Earth's mantle beneath major hotspots, </a:t>
            </a:r>
            <a:r>
              <a:rPr lang="en-US" sz="1200" i="1" kern="1200" dirty="0" smtClean="0">
                <a:solidFill>
                  <a:schemeClr val="tx1"/>
                </a:solidFill>
                <a:effectLst/>
                <a:latin typeface="+mn-lt"/>
                <a:ea typeface="+mn-ea"/>
                <a:cs typeface="+mn-cs"/>
              </a:rPr>
              <a:t>Nature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525</a:t>
            </a:r>
            <a:r>
              <a:rPr lang="en-US" sz="1200" kern="1200" dirty="0" smtClean="0">
                <a:solidFill>
                  <a:schemeClr val="tx1"/>
                </a:solidFill>
                <a:effectLst/>
                <a:latin typeface="+mn-lt"/>
                <a:ea typeface="+mn-ea"/>
                <a:cs typeface="+mn-cs"/>
              </a:rPr>
              <a:t>(7567), 95-99.</a:t>
            </a:r>
            <a:endParaRPr lang="en-US" baseline="0" dirty="0" smtClean="0"/>
          </a:p>
          <a:p>
            <a:r>
              <a:rPr lang="en-US" sz="1200" kern="1200" dirty="0" smtClean="0">
                <a:solidFill>
                  <a:schemeClr val="tx1"/>
                </a:solidFill>
                <a:effectLst/>
                <a:latin typeface="+mn-lt"/>
                <a:ea typeface="+mn-ea"/>
                <a:cs typeface="+mn-cs"/>
              </a:rPr>
              <a:t>Martinez, F., and Hey, R. (2017), Propagating buoyant mantle upwelling on the Reykjanes Ridge, </a:t>
            </a:r>
            <a:r>
              <a:rPr lang="en-US" sz="1200" i="1" kern="1200" dirty="0" smtClean="0">
                <a:solidFill>
                  <a:schemeClr val="tx1"/>
                </a:solidFill>
                <a:effectLst/>
                <a:latin typeface="+mn-lt"/>
                <a:ea typeface="+mn-ea"/>
                <a:cs typeface="+mn-cs"/>
              </a:rPr>
              <a:t>Earth and Planetary Science Letters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457</a:t>
            </a:r>
            <a:r>
              <a:rPr lang="en-US" sz="1200" kern="1200" dirty="0" smtClean="0">
                <a:solidFill>
                  <a:schemeClr val="tx1"/>
                </a:solidFill>
                <a:effectLst/>
                <a:latin typeface="+mn-lt"/>
                <a:ea typeface="+mn-ea"/>
                <a:cs typeface="+mn-cs"/>
              </a:rPr>
              <a:t>, 10-22.</a:t>
            </a:r>
          </a:p>
          <a:p>
            <a:r>
              <a:rPr lang="en-US" sz="1200" kern="1200" dirty="0" smtClean="0">
                <a:solidFill>
                  <a:schemeClr val="tx1"/>
                </a:solidFill>
                <a:effectLst/>
                <a:latin typeface="+mn-lt"/>
                <a:ea typeface="+mn-ea"/>
                <a:cs typeface="+mn-cs"/>
              </a:rPr>
              <a:t>Morgan, W. J. (1971), Convection plumes in the lower mantle, </a:t>
            </a:r>
            <a:r>
              <a:rPr lang="en-US" sz="1200" i="1" kern="1200" dirty="0" smtClean="0">
                <a:solidFill>
                  <a:schemeClr val="tx1"/>
                </a:solidFill>
                <a:effectLst/>
                <a:latin typeface="+mn-lt"/>
                <a:ea typeface="+mn-ea"/>
                <a:cs typeface="+mn-cs"/>
              </a:rPr>
              <a:t>Nature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230</a:t>
            </a:r>
            <a:r>
              <a:rPr lang="en-US" sz="1200" kern="1200" dirty="0" smtClean="0">
                <a:solidFill>
                  <a:schemeClr val="tx1"/>
                </a:solidFill>
                <a:effectLst/>
                <a:latin typeface="+mn-lt"/>
                <a:ea typeface="+mn-ea"/>
                <a:cs typeface="+mn-cs"/>
              </a:rPr>
              <a:t>, 43–44.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CC8D03-734A-5E4E-9BB3-3154D15AAB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interpretation of varying mantle temperature is based on a 2-D passive mantle upwelling model where temperature is the only variable controlling</a:t>
            </a:r>
            <a:r>
              <a:rPr lang="en-US" baseline="0" dirty="0" smtClean="0"/>
              <a:t> mantle melting.</a:t>
            </a:r>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10</a:t>
            </a:fld>
            <a:endParaRPr lang="en-US"/>
          </a:p>
        </p:txBody>
      </p:sp>
    </p:spTree>
    <p:extLst>
      <p:ext uri="{BB962C8B-B14F-4D97-AF65-F5344CB8AC3E}">
        <p14:creationId xmlns:p14="http://schemas.microsoft.com/office/powerpoint/2010/main" val="117822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Phipps Morgan</a:t>
            </a:r>
            <a:r>
              <a:rPr lang="en-US" baseline="0" dirty="0" smtClean="0"/>
              <a:t> and Forsyth showed that 3-D plate boundary segmentation can affect mantle melting by controlling the pattern of mantle advection.</a:t>
            </a:r>
          </a:p>
          <a:p>
            <a:r>
              <a:rPr lang="en-US" baseline="0" dirty="0" smtClean="0"/>
              <a:t>Along a </a:t>
            </a:r>
            <a:r>
              <a:rPr lang="en-US" baseline="0" dirty="0" smtClean="0"/>
              <a:t>segmented and offset ridge, mantle </a:t>
            </a:r>
            <a:r>
              <a:rPr lang="en-US" baseline="0" dirty="0" smtClean="0"/>
              <a:t>can flow into the segment horizontally (y component</a:t>
            </a:r>
            <a:r>
              <a:rPr lang="en-US" baseline="0" dirty="0" smtClean="0"/>
              <a:t>) across the segment ends. </a:t>
            </a:r>
            <a:r>
              <a:rPr lang="en-US" baseline="0" dirty="0" smtClean="0"/>
              <a:t>This decreases the vertical advection component near segment ends.</a:t>
            </a:r>
          </a:p>
          <a:p>
            <a:r>
              <a:rPr lang="en-US" baseline="0" dirty="0" smtClean="0"/>
              <a:t>Since horizontally flowing mantle does not undergo decompression it does not melt and therefore decreases the total melt production.</a:t>
            </a:r>
          </a:p>
          <a:p>
            <a:endParaRPr lang="en-US" baseline="0" dirty="0" smtClean="0"/>
          </a:p>
        </p:txBody>
      </p:sp>
      <p:sp>
        <p:nvSpPr>
          <p:cNvPr id="4" name="Slide Number Placeholder 3"/>
          <p:cNvSpPr>
            <a:spLocks noGrp="1"/>
          </p:cNvSpPr>
          <p:nvPr>
            <p:ph type="sldNum" sz="quarter" idx="10"/>
          </p:nvPr>
        </p:nvSpPr>
        <p:spPr/>
        <p:txBody>
          <a:bodyPr/>
          <a:lstStyle/>
          <a:p>
            <a:fld id="{30CC8D03-734A-5E4E-9BB3-3154D15AAB73}" type="slidenum">
              <a:rPr lang="en-US" smtClean="0"/>
              <a:pPr/>
              <a:t>11</a:t>
            </a:fld>
            <a:endParaRPr lang="en-US"/>
          </a:p>
        </p:txBody>
      </p:sp>
    </p:spTree>
    <p:extLst>
      <p:ext uri="{BB962C8B-B14F-4D97-AF65-F5344CB8AC3E}">
        <p14:creationId xmlns:p14="http://schemas.microsoft.com/office/powerpoint/2010/main" val="25546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arrows indicate the horizontal</a:t>
            </a:r>
            <a:r>
              <a:rPr lang="en-US" baseline="0" dirty="0" smtClean="0"/>
              <a:t> </a:t>
            </a:r>
            <a:r>
              <a:rPr lang="en-US" dirty="0" smtClean="0"/>
              <a:t>mantle flow component across segment ends.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12</a:t>
            </a:fld>
            <a:endParaRPr lang="en-US"/>
          </a:p>
        </p:txBody>
      </p:sp>
    </p:spTree>
    <p:extLst>
      <p:ext uri="{BB962C8B-B14F-4D97-AF65-F5344CB8AC3E}">
        <p14:creationId xmlns:p14="http://schemas.microsoft.com/office/powerpoint/2010/main" val="40966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three-dimensional calculation of the total vertical advection</a:t>
            </a:r>
            <a:r>
              <a:rPr lang="en-US" baseline="0" dirty="0" smtClean="0"/>
              <a:t> generated by a segmented ridge (52 x 30 km) within the melting regime (60-6 km depth) shows about a 30% reduction in total vertical mantle advection.  This translates directly into a 30 % crustal thickness reduction with no mantle temperature change.  </a:t>
            </a:r>
            <a:r>
              <a:rPr lang="en-US" baseline="0" dirty="0" smtClean="0"/>
              <a:t>The reduction in melting and crustal thickness is due purely to the 3-D change in the pattern of mantle advection caused by ridge segmentation relative to a linear (2-D) ridge.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13</a:t>
            </a:fld>
            <a:endParaRPr lang="en-US"/>
          </a:p>
        </p:txBody>
      </p:sp>
    </p:spTree>
    <p:extLst>
      <p:ext uri="{BB962C8B-B14F-4D97-AF65-F5344CB8AC3E}">
        <p14:creationId xmlns:p14="http://schemas.microsoft.com/office/powerpoint/2010/main" val="331535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close geometric fit of Anomalies</a:t>
            </a:r>
            <a:r>
              <a:rPr lang="en-US" baseline="0" dirty="0"/>
              <a:t> 24 to 18 to the rotated Reykjanes Ridge means that the present day Reykjanes Ridge reconfigured its geometry to closely conform to its original geometry and position at the time it formed, despite an intervening fragmentation of the plate boundary and ~30° rotation of the opening direction.  It means that the present-day ridge is spreading 30° obliquely because it wants to maintain the original geometry it had with respect to the mantle despite the plates now opening obliquely to the original direction.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 elimination of the transform faults was not simply a brittle to ductile transition as inferred in plume thermal models. </a:t>
            </a:r>
          </a:p>
          <a:p>
            <a:r>
              <a:rPr lang="en-US" dirty="0" smtClean="0"/>
              <a:t>Instead ridge segments</a:t>
            </a:r>
            <a:r>
              <a:rPr lang="en-US" baseline="0" dirty="0" smtClean="0"/>
              <a:t> migrated toward each other and toward their original locus to decrease the transform offsets. </a:t>
            </a:r>
          </a:p>
          <a:p>
            <a:r>
              <a:rPr lang="en-US" baseline="0" dirty="0" smtClean="0"/>
              <a:t>Ridge segments then subdivided to the level of axial volcanic ridges arrayed </a:t>
            </a:r>
            <a:r>
              <a:rPr lang="en-US" i="1" baseline="0" dirty="0" err="1" smtClean="0"/>
              <a:t>en</a:t>
            </a:r>
            <a:r>
              <a:rPr lang="en-US" i="1" baseline="0" dirty="0" smtClean="0"/>
              <a:t> echelon </a:t>
            </a:r>
            <a:r>
              <a:rPr lang="en-US" baseline="0" dirty="0" smtClean="0"/>
              <a:t>to achieve an oblique plate boundary zone even as the individual </a:t>
            </a:r>
            <a:r>
              <a:rPr lang="en-US" baseline="0" dirty="0" smtClean="0"/>
              <a:t>axial volcanic ridges (AVRs) </a:t>
            </a:r>
            <a:r>
              <a:rPr lang="en-US" baseline="0" dirty="0" smtClean="0"/>
              <a:t>remain orthogonal to the spreading direction. </a:t>
            </a:r>
          </a:p>
        </p:txBody>
      </p:sp>
      <p:sp>
        <p:nvSpPr>
          <p:cNvPr id="4" name="Slide Number Placeholder 3"/>
          <p:cNvSpPr>
            <a:spLocks noGrp="1"/>
          </p:cNvSpPr>
          <p:nvPr>
            <p:ph type="sldNum" sz="quarter" idx="10"/>
          </p:nvPr>
        </p:nvSpPr>
        <p:spPr/>
        <p:txBody>
          <a:bodyPr/>
          <a:lstStyle/>
          <a:p>
            <a:fld id="{65B66DDE-7397-E440-BD10-58B5B3BCECD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Viscosity structure of mantle</a:t>
            </a:r>
            <a:r>
              <a:rPr lang="en-US" dirty="0" smtClean="0"/>
              <a:t>:</a:t>
            </a:r>
          </a:p>
          <a:p>
            <a:r>
              <a:rPr lang="en-US" dirty="0" smtClean="0"/>
              <a:t>Following an abrupt change in opening direction the upper high-viscosity</a:t>
            </a:r>
            <a:r>
              <a:rPr lang="en-US" baseline="0" dirty="0" smtClean="0"/>
              <a:t> mantle responded mechanically and broke into a new series of spreading segments orthogonal to the new </a:t>
            </a:r>
            <a:r>
              <a:rPr lang="en-US" baseline="0" dirty="0" smtClean="0"/>
              <a:t>opening </a:t>
            </a:r>
            <a:r>
              <a:rPr lang="en-US" baseline="0" dirty="0" smtClean="0"/>
              <a:t>direction. </a:t>
            </a:r>
          </a:p>
          <a:p>
            <a:r>
              <a:rPr lang="en-US" baseline="0" dirty="0" smtClean="0"/>
              <a:t>The lower low-viscosity mantle was decoupled from this abrupt change and remained linear and guided the reassembly of the axis back toward its original configuration. </a:t>
            </a:r>
          </a:p>
          <a:p>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map view</a:t>
            </a:r>
            <a:r>
              <a:rPr lang="en-US" baseline="0" dirty="0" smtClean="0"/>
              <a:t> depiction, the pink area represents the lower low-viscosity part of the melting regime and the red area the upper high-viscosity part of the melting regime. </a:t>
            </a:r>
          </a:p>
          <a:p>
            <a:endParaRPr lang="en-US" baseline="0" dirty="0" smtClean="0"/>
          </a:p>
          <a:p>
            <a:r>
              <a:rPr lang="en-US" baseline="0" dirty="0" smtClean="0"/>
              <a:t>When the abrupt change in opening direction occurred the upper high-viscosity layer reacted mechanically and broke into a new set of ridge segments oriented orthogonally to the new spreading direction. </a:t>
            </a:r>
          </a:p>
          <a:p>
            <a:endParaRPr lang="en-US" baseline="0" dirty="0" smtClean="0"/>
          </a:p>
          <a:p>
            <a:r>
              <a:rPr lang="en-US" baseline="0" dirty="0" smtClean="0"/>
              <a:t>The lower low-viscosity part of the mantle was decoupled from this abrupt change and persisted in its original configuration. </a:t>
            </a:r>
          </a:p>
          <a:p>
            <a:r>
              <a:rPr lang="en-US" baseline="0" dirty="0" smtClean="0"/>
              <a:t>It guided the reassembly of the long linear axis even though it now had to spread obliquely to do this.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17</a:t>
            </a:fld>
            <a:endParaRPr lang="en-US"/>
          </a:p>
        </p:txBody>
      </p:sp>
    </p:spTree>
    <p:extLst>
      <p:ext uri="{BB962C8B-B14F-4D97-AF65-F5344CB8AC3E}">
        <p14:creationId xmlns:p14="http://schemas.microsoft.com/office/powerpoint/2010/main" val="2076154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V-shaped crustal ridges and troughs formed once the transform</a:t>
            </a:r>
            <a:r>
              <a:rPr lang="en-US" baseline="0" dirty="0" smtClean="0"/>
              <a:t> faults were eliminated. </a:t>
            </a:r>
            <a:r>
              <a:rPr lang="en-US" baseline="0" dirty="0" smtClean="0"/>
              <a:t>This has been explained in plume models as the result of thermal “pulses” embedded in mantle plume flow radiating outward from beneath Iceland and being entrained diachronously in ridge spreading.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18</a:t>
            </a:fld>
            <a:endParaRPr lang="en-US"/>
          </a:p>
        </p:txBody>
      </p:sp>
    </p:spTree>
    <p:extLst>
      <p:ext uri="{BB962C8B-B14F-4D97-AF65-F5344CB8AC3E}">
        <p14:creationId xmlns:p14="http://schemas.microsoft.com/office/powerpoint/2010/main" val="1715351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smtClean="0"/>
              <a:t>The</a:t>
            </a:r>
            <a:r>
              <a:rPr lang="en-US" baseline="0" dirty="0" smtClean="0"/>
              <a:t> prevalent plume model explains the V-shaped ridges as resulting from very high rates of upwelling within the plume stem with embedded thermal pulses. </a:t>
            </a:r>
          </a:p>
          <a:p>
            <a:r>
              <a:rPr lang="en-US" baseline="0" dirty="0" smtClean="0"/>
              <a:t>The radially spreading part of the plume must be expanding at hundreds of mm/</a:t>
            </a:r>
            <a:r>
              <a:rPr lang="en-US" baseline="0" dirty="0" err="1" smtClean="0"/>
              <a:t>yr</a:t>
            </a:r>
            <a:r>
              <a:rPr lang="en-US" baseline="0" dirty="0" smtClean="0"/>
              <a:t>  to account for the acute geometry of the V-shaped ridges with even faster rates of vertical advection within the plume stem due to radial spreading.  </a:t>
            </a:r>
          </a:p>
          <a:p>
            <a:endParaRPr lang="en-US" baseline="0" dirty="0" smtClean="0"/>
          </a:p>
          <a:p>
            <a:r>
              <a:rPr lang="en-US" baseline="0" dirty="0" smtClean="0"/>
              <a:t>However, Ito (</a:t>
            </a:r>
            <a:r>
              <a:rPr lang="en-US" baseline="0" dirty="0" smtClean="0"/>
              <a:t>2001) </a:t>
            </a:r>
            <a:r>
              <a:rPr lang="en-US" baseline="0" dirty="0" smtClean="0"/>
              <a:t>calculated that such high rates of upwelling would produce hundreds of km of crustal thickness if allowed to cross the solidus.</a:t>
            </a:r>
          </a:p>
          <a:p>
            <a:r>
              <a:rPr lang="en-US" dirty="0" smtClean="0"/>
              <a:t>He proposed that a high viscosity dehydration layer was </a:t>
            </a:r>
            <a:r>
              <a:rPr lang="en-US" dirty="0" smtClean="0"/>
              <a:t>required to </a:t>
            </a:r>
            <a:r>
              <a:rPr lang="en-US" dirty="0" smtClean="0"/>
              <a:t>laterally deflect</a:t>
            </a:r>
            <a:r>
              <a:rPr lang="en-US" baseline="0" dirty="0" smtClean="0"/>
              <a:t> the plume before crossing the solidus and that only the plate-driven component of extension would allow some hot plume material to be advected above the solidus and melt.  </a:t>
            </a:r>
            <a:endParaRPr lang="en-US" baseline="0" dirty="0" smtClean="0"/>
          </a:p>
          <a:p>
            <a:r>
              <a:rPr lang="en-US" baseline="0" dirty="0" smtClean="0"/>
              <a:t>This component of plume mantle, advected diachronously into the ridge melting regime as the solid-state plume spreads radially beneath the solidus, forms the V-shaped crustal ridges and troughs. </a:t>
            </a:r>
            <a:endParaRPr lang="en-US" baseline="0" dirty="0" smtClean="0"/>
          </a:p>
          <a:p>
            <a:endParaRPr lang="en-US" baseline="0" dirty="0" smtClean="0"/>
          </a:p>
          <a:p>
            <a:r>
              <a:rPr lang="en-US" baseline="0" dirty="0" smtClean="0"/>
              <a:t>Such a model, however, if generalized to other hotspots such as Hawaii would completely prevent plume melting since there is no ridge beneath Hawaii to provide the space </a:t>
            </a:r>
            <a:r>
              <a:rPr lang="en-US" baseline="0" dirty="0" smtClean="0"/>
              <a:t>and plate divergence needed </a:t>
            </a:r>
            <a:r>
              <a:rPr lang="en-US" baseline="0" dirty="0" smtClean="0"/>
              <a:t>for mantle advection above the solidus. </a:t>
            </a:r>
          </a:p>
          <a:p>
            <a:r>
              <a:rPr lang="en-US" dirty="0" smtClean="0"/>
              <a:t>Thus</a:t>
            </a:r>
            <a:r>
              <a:rPr lang="en-US" baseline="0" dirty="0" smtClean="0"/>
              <a:t> the mantle dehydration model (Ito, 2001) would predict no mantle melting beneath intraplate plumes such a proposed for Hawaii.</a:t>
            </a:r>
            <a:endParaRPr lang="en-US" dirty="0" smtClean="0"/>
          </a:p>
          <a:p>
            <a:endParaRPr lang="en-US" dirty="0" smtClean="0"/>
          </a:p>
          <a:p>
            <a:r>
              <a:rPr lang="en-US" dirty="0" smtClean="0"/>
              <a:t>References: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Ito, G. (2001), Reykjanes 'V'-shaped ridges originating from a pulsing and dehydrating mantle plume, </a:t>
            </a:r>
            <a:r>
              <a:rPr lang="en-US" sz="1200" i="1" kern="1200" dirty="0" smtClean="0">
                <a:solidFill>
                  <a:schemeClr val="tx1"/>
                </a:solidFill>
                <a:effectLst/>
                <a:latin typeface="+mn-lt"/>
                <a:ea typeface="+mn-ea"/>
                <a:cs typeface="+mn-cs"/>
              </a:rPr>
              <a:t>Nature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(6838), 681-684.</a:t>
            </a:r>
          </a:p>
          <a:p>
            <a:endParaRPr lang="en-US" dirty="0" smtClean="0"/>
          </a:p>
          <a:p>
            <a:r>
              <a:rPr lang="en-US" sz="1200" kern="1200" dirty="0" smtClean="0">
                <a:solidFill>
                  <a:schemeClr val="tx1"/>
                </a:solidFill>
                <a:effectLst/>
                <a:latin typeface="+mn-lt"/>
                <a:ea typeface="+mn-ea"/>
                <a:cs typeface="+mn-cs"/>
              </a:rPr>
              <a:t>Parnell-Turner, R., White, N., </a:t>
            </a:r>
            <a:r>
              <a:rPr lang="en-US" sz="1200" kern="1200" dirty="0" err="1" smtClean="0">
                <a:solidFill>
                  <a:schemeClr val="tx1"/>
                </a:solidFill>
                <a:effectLst/>
                <a:latin typeface="+mn-lt"/>
                <a:ea typeface="+mn-ea"/>
                <a:cs typeface="+mn-cs"/>
              </a:rPr>
              <a:t>Henstock</a:t>
            </a:r>
            <a:r>
              <a:rPr lang="en-US" sz="1200" kern="1200" dirty="0" smtClean="0">
                <a:solidFill>
                  <a:schemeClr val="tx1"/>
                </a:solidFill>
                <a:effectLst/>
                <a:latin typeface="+mn-lt"/>
                <a:ea typeface="+mn-ea"/>
                <a:cs typeface="+mn-cs"/>
              </a:rPr>
              <a:t>, T., Murton, B., </a:t>
            </a:r>
            <a:r>
              <a:rPr lang="en-US" sz="1200" kern="1200" dirty="0" err="1" smtClean="0">
                <a:solidFill>
                  <a:schemeClr val="tx1"/>
                </a:solidFill>
                <a:effectLst/>
                <a:latin typeface="+mn-lt"/>
                <a:ea typeface="+mn-ea"/>
                <a:cs typeface="+mn-cs"/>
              </a:rPr>
              <a:t>Maclennan</a:t>
            </a:r>
            <a:r>
              <a:rPr lang="en-US" sz="1200" kern="1200" dirty="0" smtClean="0">
                <a:solidFill>
                  <a:schemeClr val="tx1"/>
                </a:solidFill>
                <a:effectLst/>
                <a:latin typeface="+mn-lt"/>
                <a:ea typeface="+mn-ea"/>
                <a:cs typeface="+mn-cs"/>
              </a:rPr>
              <a:t>, J., and Jones, S. M. (2014), A continuous 55-million-year record of transient mantle plume activity beneath Iceland, </a:t>
            </a:r>
            <a:r>
              <a:rPr lang="en-US" sz="1200" i="1" kern="1200" dirty="0" smtClean="0">
                <a:solidFill>
                  <a:schemeClr val="tx1"/>
                </a:solidFill>
                <a:effectLst/>
                <a:latin typeface="+mn-lt"/>
                <a:ea typeface="+mn-ea"/>
                <a:cs typeface="+mn-cs"/>
              </a:rPr>
              <a:t>Nature </a:t>
            </a:r>
            <a:r>
              <a:rPr lang="en-US" sz="1200" i="1" kern="1200" dirty="0" err="1" smtClean="0">
                <a:solidFill>
                  <a:schemeClr val="tx1"/>
                </a:solidFill>
                <a:effectLst/>
                <a:latin typeface="+mn-lt"/>
                <a:ea typeface="+mn-ea"/>
                <a:cs typeface="+mn-cs"/>
              </a:rPr>
              <a:t>Geosci</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(12), 914-919.</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B66DDE-7397-E440-BD10-58B5B3BCECD4}" type="slidenum">
              <a:rPr lang="en-US" smtClean="0"/>
              <a:pPr/>
              <a:t>19</a:t>
            </a:fld>
            <a:endParaRPr lang="en-US"/>
          </a:p>
        </p:txBody>
      </p:sp>
    </p:spTree>
    <p:extLst>
      <p:ext uri="{BB962C8B-B14F-4D97-AF65-F5344CB8AC3E}">
        <p14:creationId xmlns:p14="http://schemas.microsoft.com/office/powerpoint/2010/main" val="116902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As the Reykjanes Ridge intersects the Iceland hotspot</a:t>
            </a:r>
            <a:r>
              <a:rPr lang="en-US" baseline="0" dirty="0" smtClean="0"/>
              <a:t> almost all of the features of the ridge and its flanks have been interpreted as due to variations in mantle plume flow and temperature. </a:t>
            </a:r>
          </a:p>
          <a:p>
            <a:r>
              <a:rPr lang="en-US" baseline="0" dirty="0" smtClean="0"/>
              <a:t>Here I will argue that they can be explained instead by plate boundary processes and small-scale upper mantle convection. </a:t>
            </a:r>
          </a:p>
          <a:p>
            <a:endParaRPr lang="en-US" dirty="0" smtClean="0"/>
          </a:p>
          <a:p>
            <a:r>
              <a:rPr lang="en-US" dirty="0" smtClean="0"/>
              <a:t>Satellite </a:t>
            </a:r>
            <a:r>
              <a:rPr lang="en-US" dirty="0"/>
              <a:t>gravity</a:t>
            </a:r>
            <a:r>
              <a:rPr lang="en-US" baseline="0" dirty="0"/>
              <a:t> data show the tectonic structure of the North Atlantic </a:t>
            </a:r>
            <a:r>
              <a:rPr lang="en-US" baseline="0" dirty="0" smtClean="0"/>
              <a:t>Basin.  </a:t>
            </a:r>
            <a:endParaRPr lang="en-US" baseline="0" dirty="0"/>
          </a:p>
          <a:p>
            <a:r>
              <a:rPr lang="en-US" baseline="0" dirty="0"/>
              <a:t>The Reykjanes Ridge had a distinct evolution from the Mid-Atlantic Ridge to the south. It originated as the plate boundary between Greenland and Eurasia when Greenland was a separate plate from North America.</a:t>
            </a:r>
          </a:p>
          <a:p>
            <a:r>
              <a:rPr lang="en-US" baseline="0" dirty="0"/>
              <a:t>Greenland was separating from North America across the Ran Ridge in the Labrador Sea and met the Reykjanes Ridge and southward continuation of the Mid-Atlantic Ridge at a triple junction.  When the Ran Ridge became extinct ~37 Ma the triple junction was converted to a transform fault and spreading across the Reykjanes Ridge changed in direction by about 30 degrees.  </a:t>
            </a:r>
          </a:p>
          <a:p>
            <a:endParaRPr lang="en-US" dirty="0"/>
          </a:p>
          <a:p>
            <a:r>
              <a:rPr lang="en-US" dirty="0"/>
              <a:t>GREENLAND</a:t>
            </a:r>
            <a:r>
              <a:rPr lang="en-US" baseline="0" dirty="0"/>
              <a:t> – EUROPE BREAKUP ~ 55 MA</a:t>
            </a:r>
          </a:p>
          <a:p>
            <a:r>
              <a:rPr lang="en-US" dirty="0"/>
              <a:t>CHANGE IN OPENING DIRECTION &amp; FRACTURE ZONE FORMATION ~ 37 MA</a:t>
            </a:r>
          </a:p>
          <a:p>
            <a:r>
              <a:rPr lang="en-US" dirty="0"/>
              <a:t>FRACTURE ZONE ELIMINATION BEGINS FROM THE NORTH ~ 40 MA</a:t>
            </a:r>
          </a:p>
          <a:p>
            <a:endParaRPr lang="en-US" dirty="0"/>
          </a:p>
          <a:p>
            <a:r>
              <a:rPr lang="en-US" dirty="0"/>
              <a:t>(Reference:</a:t>
            </a:r>
            <a:r>
              <a:rPr lang="en-US" baseline="0" dirty="0"/>
              <a:t> Vogt and Avery, 1974, JGR) </a:t>
            </a:r>
            <a:endParaRPr lang="en-US" dirty="0"/>
          </a:p>
          <a:p>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a:t>
            </a:r>
            <a:r>
              <a:rPr lang="en-US" baseline="0" dirty="0" smtClean="0"/>
              <a:t> slow spreading ridges are underlain by cells of small-scale convection that produce crustal segmentation whether or not the axis is offset. </a:t>
            </a:r>
          </a:p>
          <a:p>
            <a:r>
              <a:rPr lang="en-US" baseline="0" dirty="0" smtClean="0"/>
              <a:t>These segments of the Mid-Atlantic Ridge near 25°N have little to no offsets yet produce variations in crustal thickness of two km or more, the same as the Reykjanes Ridge V-shaped ridges. </a:t>
            </a:r>
          </a:p>
          <a:p>
            <a:r>
              <a:rPr lang="en-US" baseline="0" dirty="0" smtClean="0"/>
              <a:t>These non-transform discontinuities migrate along axis, both to the north and south so are not propelled by a regional mantle flow. </a:t>
            </a:r>
          </a:p>
          <a:p>
            <a:r>
              <a:rPr lang="en-US" baseline="0" dirty="0" smtClean="0"/>
              <a:t>They appear to migrate in response to small random variations in mantle </a:t>
            </a:r>
            <a:r>
              <a:rPr lang="en-US" baseline="0" dirty="0" smtClean="0"/>
              <a:t>properties, as they are not parallel to plate spreading flow lines (Wang et al.,  2015). </a:t>
            </a:r>
            <a:endParaRPr lang="en-US" baseline="0" dirty="0" smtClean="0"/>
          </a:p>
          <a:p>
            <a:endParaRPr lang="en-US" baseline="0" dirty="0" smtClean="0"/>
          </a:p>
          <a:p>
            <a:r>
              <a:rPr lang="en-US" baseline="0" dirty="0" smtClean="0"/>
              <a:t>Reference:</a:t>
            </a:r>
          </a:p>
          <a:p>
            <a:endParaRPr lang="en-US" baseline="0" dirty="0" smtClean="0"/>
          </a:p>
          <a:p>
            <a:r>
              <a:rPr lang="en-US" sz="1200" kern="1200" dirty="0" smtClean="0">
                <a:solidFill>
                  <a:schemeClr val="tx1"/>
                </a:solidFill>
                <a:effectLst/>
                <a:latin typeface="+mn-lt"/>
                <a:ea typeface="+mn-ea"/>
                <a:cs typeface="+mn-cs"/>
              </a:rPr>
              <a:t>Wang, T., </a:t>
            </a:r>
            <a:r>
              <a:rPr lang="en-US" sz="1200" kern="1200" dirty="0" err="1" smtClean="0">
                <a:solidFill>
                  <a:schemeClr val="tx1"/>
                </a:solidFill>
                <a:effectLst/>
                <a:latin typeface="+mn-lt"/>
                <a:ea typeface="+mn-ea"/>
                <a:cs typeface="+mn-cs"/>
              </a:rPr>
              <a:t>Tucholke</a:t>
            </a:r>
            <a:r>
              <a:rPr lang="en-US" sz="1200" kern="1200" dirty="0" smtClean="0">
                <a:solidFill>
                  <a:schemeClr val="tx1"/>
                </a:solidFill>
                <a:effectLst/>
                <a:latin typeface="+mn-lt"/>
                <a:ea typeface="+mn-ea"/>
                <a:cs typeface="+mn-cs"/>
              </a:rPr>
              <a:t>, B. E., and Lin, J. (2015), Spatial and temporal variations in crustal production at the Mid-Atlantic Ridge, 25°N–27°30′N and 0–27 Ma, </a:t>
            </a:r>
            <a:r>
              <a:rPr lang="en-US" sz="1200" i="1" kern="1200" dirty="0" smtClean="0">
                <a:solidFill>
                  <a:schemeClr val="tx1"/>
                </a:solidFill>
                <a:effectLst/>
                <a:latin typeface="+mn-lt"/>
                <a:ea typeface="+mn-ea"/>
                <a:cs typeface="+mn-cs"/>
              </a:rPr>
              <a:t>Journal of Geophysical Research: Solid Earth</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120</a:t>
            </a:r>
            <a:r>
              <a:rPr lang="en-US" sz="1200" kern="1200" dirty="0" smtClean="0">
                <a:solidFill>
                  <a:schemeClr val="tx1"/>
                </a:solidFill>
                <a:effectLst/>
                <a:latin typeface="+mn-lt"/>
                <a:ea typeface="+mn-ea"/>
                <a:cs typeface="+mn-cs"/>
              </a:rPr>
              <a:t>(4), 2119-2142.</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CC8D03-734A-5E4E-9BB3-3154D15AAB73}" type="slidenum">
              <a:rPr lang="en-US" smtClean="0"/>
              <a:pPr/>
              <a:t>20</a:t>
            </a:fld>
            <a:endParaRPr lang="en-US"/>
          </a:p>
        </p:txBody>
      </p:sp>
    </p:spTree>
    <p:extLst>
      <p:ext uri="{BB962C8B-B14F-4D97-AF65-F5344CB8AC3E}">
        <p14:creationId xmlns:p14="http://schemas.microsoft.com/office/powerpoint/2010/main" val="61822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contrast, the Reykjanes </a:t>
            </a:r>
            <a:r>
              <a:rPr lang="en-US" dirty="0"/>
              <a:t>Ridge has strong systematic variations in mantle properties as shown by the basement</a:t>
            </a:r>
            <a:r>
              <a:rPr lang="en-US" baseline="0" dirty="0"/>
              <a:t> residual depth anomaly away from Iceland.  </a:t>
            </a:r>
            <a:endParaRPr lang="en-US" baseline="0" dirty="0" smtClean="0"/>
          </a:p>
          <a:p>
            <a:r>
              <a:rPr lang="en-US" baseline="0" dirty="0" smtClean="0"/>
              <a:t>The profiles show a long-lived gradient from near the margin (dashed) to the </a:t>
            </a:r>
            <a:r>
              <a:rPr lang="en-US" baseline="0" dirty="0" smtClean="0"/>
              <a:t>present-day axis </a:t>
            </a:r>
            <a:r>
              <a:rPr lang="en-US" baseline="0" dirty="0" smtClean="0"/>
              <a:t>(heavy solid line</a:t>
            </a:r>
            <a:r>
              <a:rPr lang="en-US" baseline="0" dirty="0" smtClean="0"/>
              <a:t>).</a:t>
            </a:r>
          </a:p>
          <a:p>
            <a:endParaRPr lang="en-US" baseline="0" dirty="0" smtClean="0"/>
          </a:p>
          <a:p>
            <a:r>
              <a:rPr lang="en-US" baseline="0" dirty="0" smtClean="0"/>
              <a:t>Reference: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White, R. S. (1997), Rift-Plume Interaction in the North Atlantic, </a:t>
            </a:r>
            <a:r>
              <a:rPr lang="en-US" sz="1200" i="1" kern="1200" dirty="0" smtClean="0">
                <a:solidFill>
                  <a:schemeClr val="tx1"/>
                </a:solidFill>
                <a:effectLst/>
                <a:latin typeface="+mn-lt"/>
                <a:ea typeface="+mn-ea"/>
                <a:cs typeface="+mn-cs"/>
              </a:rPr>
              <a:t>Philosophical Transactions: Mathematical, Physical and Engineering Sciences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355</a:t>
            </a:r>
            <a:r>
              <a:rPr lang="en-US" sz="1200" kern="1200" dirty="0" smtClean="0">
                <a:solidFill>
                  <a:schemeClr val="tx1"/>
                </a:solidFill>
                <a:effectLst/>
                <a:latin typeface="+mn-lt"/>
                <a:ea typeface="+mn-ea"/>
                <a:cs typeface="+mn-cs"/>
              </a:rPr>
              <a:t>(1723), 319-339.</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0CC8D03-734A-5E4E-9BB3-3154D15AAB73}" type="slidenum">
              <a:rPr lang="en-US" smtClean="0"/>
              <a:pPr/>
              <a:t>21</a:t>
            </a:fld>
            <a:endParaRPr lang="en-US"/>
          </a:p>
        </p:txBody>
      </p:sp>
    </p:spTree>
    <p:extLst>
      <p:ext uri="{BB962C8B-B14F-4D97-AF65-F5344CB8AC3E}">
        <p14:creationId xmlns:p14="http://schemas.microsoft.com/office/powerpoint/2010/main" val="12503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a:t>
            </a:r>
            <a:r>
              <a:rPr lang="en-US" dirty="0" smtClean="0"/>
              <a:t>long-lived, strong </a:t>
            </a:r>
            <a:r>
              <a:rPr lang="en-US" dirty="0" smtClean="0"/>
              <a:t>and monotonic gradient</a:t>
            </a:r>
            <a:r>
              <a:rPr lang="en-US" baseline="0" dirty="0" smtClean="0"/>
              <a:t> in mantle properties indicated by the residual depth anomaly, small-scale convective cells should propagate rapidly and monotonically southward along the Reykjanes Ridge axis in a wave-like manner. Since it is only the upwelling instability that migrates, along-axis flow is not implied by this model</a:t>
            </a:r>
            <a:r>
              <a:rPr lang="en-US" baseline="0" dirty="0" smtClean="0"/>
              <a:t>. Thus extremely rapid plume upwelling beneath Iceland is not needed and a dehydration layer to deflect the plume (Ito, 2001) is obviated. </a:t>
            </a:r>
            <a:endParaRPr lang="en-US" baseline="0" dirty="0" smtClean="0"/>
          </a:p>
          <a:p>
            <a:r>
              <a:rPr lang="en-US" dirty="0" smtClean="0"/>
              <a:t>This model also</a:t>
            </a:r>
            <a:r>
              <a:rPr lang="en-US" baseline="0" dirty="0" smtClean="0"/>
              <a:t> does not imply mantle temperature variations since the variations in crustal thickness are caused by greater upwelling rate beneath the </a:t>
            </a:r>
            <a:r>
              <a:rPr lang="en-US" baseline="0" dirty="0" smtClean="0"/>
              <a:t>small-scale convective cells</a:t>
            </a:r>
            <a:r>
              <a:rPr lang="en-US" baseline="0" dirty="0" smtClean="0"/>
              <a:t>, not greater </a:t>
            </a:r>
            <a:r>
              <a:rPr lang="en-US" baseline="0" dirty="0" smtClean="0"/>
              <a:t>temperature (Martinez and Hey, 2017). </a:t>
            </a:r>
            <a:endParaRPr lang="en-US" baseline="0" dirty="0" smtClean="0"/>
          </a:p>
          <a:p>
            <a:endParaRPr lang="en-US" baseline="0" dirty="0" smtClean="0"/>
          </a:p>
          <a:p>
            <a:r>
              <a:rPr lang="en-US" dirty="0" smtClean="0"/>
              <a:t>References:</a:t>
            </a:r>
          </a:p>
          <a:p>
            <a:endParaRPr lang="en-US" dirty="0" smtClean="0"/>
          </a:p>
          <a:p>
            <a:r>
              <a:rPr lang="en-US" sz="1200" kern="1200" dirty="0" smtClean="0">
                <a:solidFill>
                  <a:schemeClr val="tx1"/>
                </a:solidFill>
                <a:effectLst/>
                <a:latin typeface="+mn-lt"/>
                <a:ea typeface="+mn-ea"/>
                <a:cs typeface="+mn-cs"/>
              </a:rPr>
              <a:t>Ito, G. (2001), Reykjanes 'V'-shaped ridges originating from a pulsing and dehydrating mantle plume, </a:t>
            </a:r>
            <a:r>
              <a:rPr lang="en-US" sz="1200" i="1" kern="1200" dirty="0" smtClean="0">
                <a:solidFill>
                  <a:schemeClr val="tx1"/>
                </a:solidFill>
                <a:effectLst/>
                <a:latin typeface="+mn-lt"/>
                <a:ea typeface="+mn-ea"/>
                <a:cs typeface="+mn-cs"/>
              </a:rPr>
              <a:t>Nature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(6838), 681-684.</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Martinez, F., and Hey, R. (2017), Propagating buoyant mantle upwelling on the Reykjanes Ridge, </a:t>
            </a:r>
            <a:r>
              <a:rPr lang="en-US" sz="1200" i="1" kern="1200" dirty="0" smtClean="0">
                <a:solidFill>
                  <a:schemeClr val="tx1"/>
                </a:solidFill>
                <a:effectLst/>
                <a:latin typeface="+mn-lt"/>
                <a:ea typeface="+mn-ea"/>
                <a:cs typeface="+mn-cs"/>
              </a:rPr>
              <a:t>Earth and Planetary Science Letters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457</a:t>
            </a:r>
            <a:r>
              <a:rPr lang="en-US" sz="1200" kern="1200" dirty="0" smtClean="0">
                <a:solidFill>
                  <a:schemeClr val="tx1"/>
                </a:solidFill>
                <a:effectLst/>
                <a:latin typeface="+mn-lt"/>
                <a:ea typeface="+mn-ea"/>
                <a:cs typeface="+mn-cs"/>
              </a:rPr>
              <a:t>, 10-22.</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CC8D03-734A-5E4E-9BB3-3154D15AAB73}" type="slidenum">
              <a:rPr lang="en-US" smtClean="0"/>
              <a:pPr/>
              <a:t>22</a:t>
            </a:fld>
            <a:endParaRPr lang="en-US"/>
          </a:p>
        </p:txBody>
      </p:sp>
    </p:spTree>
    <p:extLst>
      <p:ext uri="{BB962C8B-B14F-4D97-AF65-F5344CB8AC3E}">
        <p14:creationId xmlns:p14="http://schemas.microsoft.com/office/powerpoint/2010/main" val="1284698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Atlantic 24-28°N figure from Wang et al., (2015)</a:t>
            </a:r>
          </a:p>
          <a:p>
            <a:endParaRPr lang="en-US" dirty="0" smtClean="0"/>
          </a:p>
          <a:p>
            <a:r>
              <a:rPr lang="en-US" dirty="0" smtClean="0"/>
              <a:t>Reference: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Wang, T., </a:t>
            </a:r>
            <a:r>
              <a:rPr lang="en-US" sz="1200" kern="1200" dirty="0" err="1" smtClean="0">
                <a:solidFill>
                  <a:schemeClr val="tx1"/>
                </a:solidFill>
                <a:effectLst/>
                <a:latin typeface="+mn-lt"/>
                <a:ea typeface="+mn-ea"/>
                <a:cs typeface="+mn-cs"/>
              </a:rPr>
              <a:t>Tucholke</a:t>
            </a:r>
            <a:r>
              <a:rPr lang="en-US" sz="1200" kern="1200" dirty="0" smtClean="0">
                <a:solidFill>
                  <a:schemeClr val="tx1"/>
                </a:solidFill>
                <a:effectLst/>
                <a:latin typeface="+mn-lt"/>
                <a:ea typeface="+mn-ea"/>
                <a:cs typeface="+mn-cs"/>
              </a:rPr>
              <a:t>, B. E., and Lin, J. (2015), Spatial and temporal variations in crustal production at the Mid-Atlantic Ridge, 25°N–27°30′N and 0–27 Ma, </a:t>
            </a:r>
            <a:r>
              <a:rPr lang="en-US" sz="1200" i="1" kern="1200" dirty="0" smtClean="0">
                <a:solidFill>
                  <a:schemeClr val="tx1"/>
                </a:solidFill>
                <a:effectLst/>
                <a:latin typeface="+mn-lt"/>
                <a:ea typeface="+mn-ea"/>
                <a:cs typeface="+mn-cs"/>
              </a:rPr>
              <a:t>Journal of Geophysical Research: Solid Earth</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120</a:t>
            </a:r>
            <a:r>
              <a:rPr lang="en-US" sz="1200" kern="1200" dirty="0" smtClean="0">
                <a:solidFill>
                  <a:schemeClr val="tx1"/>
                </a:solidFill>
                <a:effectLst/>
                <a:latin typeface="+mn-lt"/>
                <a:ea typeface="+mn-ea"/>
                <a:cs typeface="+mn-cs"/>
              </a:rPr>
              <a:t>(4), 2119-2142.</a:t>
            </a:r>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23</a:t>
            </a:fld>
            <a:endParaRPr lang="en-US"/>
          </a:p>
        </p:txBody>
      </p:sp>
    </p:spTree>
    <p:extLst>
      <p:ext uri="{BB962C8B-B14F-4D97-AF65-F5344CB8AC3E}">
        <p14:creationId xmlns:p14="http://schemas.microsoft.com/office/powerpoint/2010/main" val="419741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 regional bathymetry of the North Atlantic basin indicates that there </a:t>
            </a:r>
            <a:r>
              <a:rPr lang="en-US" dirty="0" smtClean="0"/>
              <a:t>is </a:t>
            </a:r>
            <a:r>
              <a:rPr lang="en-US" baseline="0" dirty="0" smtClean="0"/>
              <a:t>anomalous </a:t>
            </a:r>
            <a:r>
              <a:rPr lang="en-US" baseline="0" dirty="0" smtClean="0"/>
              <a:t>mantle centered beneath </a:t>
            </a:r>
            <a:r>
              <a:rPr lang="en-US" baseline="0" dirty="0" smtClean="0"/>
              <a:t>Iceland. </a:t>
            </a:r>
            <a:endParaRPr lang="en-US" baseline="0" dirty="0" smtClean="0"/>
          </a:p>
          <a:p>
            <a:r>
              <a:rPr lang="en-US" baseline="0" dirty="0" smtClean="0"/>
              <a:t>What could </a:t>
            </a:r>
            <a:r>
              <a:rPr lang="en-US" baseline="0" dirty="0" smtClean="0"/>
              <a:t>cause this if </a:t>
            </a:r>
            <a:r>
              <a:rPr lang="en-US" baseline="0" dirty="0" smtClean="0"/>
              <a:t>not a plume?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24</a:t>
            </a:fld>
            <a:endParaRPr lang="en-US" dirty="0"/>
          </a:p>
        </p:txBody>
      </p:sp>
    </p:spTree>
    <p:extLst>
      <p:ext uri="{BB962C8B-B14F-4D97-AF65-F5344CB8AC3E}">
        <p14:creationId xmlns:p14="http://schemas.microsoft.com/office/powerpoint/2010/main" val="1123347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global</a:t>
            </a:r>
            <a:r>
              <a:rPr lang="en-US" baseline="0" dirty="0" smtClean="0"/>
              <a:t> tomographic </a:t>
            </a:r>
            <a:r>
              <a:rPr lang="en-US" baseline="0" dirty="0" smtClean="0"/>
              <a:t>studies image </a:t>
            </a:r>
            <a:r>
              <a:rPr lang="en-US" baseline="0" dirty="0" smtClean="0"/>
              <a:t>what they interpret as broad thermo-chemical anomalies in the mantle (on the order of 1000 </a:t>
            </a:r>
            <a:r>
              <a:rPr lang="en-US" baseline="0" dirty="0" smtClean="0"/>
              <a:t>km in width) </a:t>
            </a:r>
            <a:r>
              <a:rPr lang="en-US" baseline="0" dirty="0" smtClean="0"/>
              <a:t>extending from the core to the lithosphere. </a:t>
            </a:r>
          </a:p>
          <a:p>
            <a:endParaRPr lang="en-US" baseline="0" dirty="0" smtClean="0"/>
          </a:p>
          <a:p>
            <a:r>
              <a:rPr lang="en-US" baseline="0" dirty="0" smtClean="0"/>
              <a:t>If these </a:t>
            </a:r>
            <a:r>
              <a:rPr lang="en-US" baseline="0" dirty="0" smtClean="0"/>
              <a:t>images are accurate, they </a:t>
            </a:r>
            <a:r>
              <a:rPr lang="en-US" baseline="0" dirty="0" smtClean="0"/>
              <a:t>suggest that </a:t>
            </a:r>
            <a:r>
              <a:rPr lang="en-US" baseline="0" dirty="0" smtClean="0"/>
              <a:t>“plumes” </a:t>
            </a:r>
            <a:r>
              <a:rPr lang="en-US" baseline="0" dirty="0" smtClean="0"/>
              <a:t>are </a:t>
            </a:r>
            <a:r>
              <a:rPr lang="en-US" baseline="0" dirty="0" smtClean="0"/>
              <a:t>not narrow rapidly rising jets, but in fact are very </a:t>
            </a:r>
            <a:r>
              <a:rPr lang="en-US" baseline="0" dirty="0" smtClean="0"/>
              <a:t>slowly advecting </a:t>
            </a:r>
            <a:r>
              <a:rPr lang="en-US" baseline="0" dirty="0" smtClean="0"/>
              <a:t>broad thermochemical </a:t>
            </a:r>
            <a:r>
              <a:rPr lang="en-US" baseline="0" dirty="0" smtClean="0"/>
              <a:t>anomalies</a:t>
            </a:r>
            <a:r>
              <a:rPr lang="en-US" baseline="0" dirty="0" smtClean="0"/>
              <a:t>. </a:t>
            </a:r>
          </a:p>
          <a:p>
            <a:r>
              <a:rPr lang="en-US" baseline="0" dirty="0" smtClean="0"/>
              <a:t>Their size and geometry suggests relatively long-lived and passive features compared to upper mantle and lithospheric dynamics (French &amp; </a:t>
            </a:r>
            <a:r>
              <a:rPr lang="en-US" baseline="0" dirty="0" err="1" smtClean="0"/>
              <a:t>Romanowicz</a:t>
            </a:r>
            <a:r>
              <a:rPr lang="en-US" baseline="0" dirty="0" smtClean="0"/>
              <a:t>, 2015). </a:t>
            </a:r>
            <a:endParaRPr lang="en-US" baseline="0" dirty="0" smtClean="0"/>
          </a:p>
          <a:p>
            <a:endParaRPr lang="en-US" dirty="0" smtClean="0"/>
          </a:p>
          <a:p>
            <a:endParaRPr lang="en-US" dirty="0" smtClean="0"/>
          </a:p>
          <a:p>
            <a:r>
              <a:rPr lang="en-US" dirty="0" smtClean="0"/>
              <a:t>Reference: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French, S. W., and </a:t>
            </a:r>
            <a:r>
              <a:rPr lang="en-US" sz="1200" kern="1200" dirty="0" err="1" smtClean="0">
                <a:solidFill>
                  <a:schemeClr val="tx1"/>
                </a:solidFill>
                <a:effectLst/>
                <a:latin typeface="+mn-lt"/>
                <a:ea typeface="+mn-ea"/>
                <a:cs typeface="+mn-cs"/>
              </a:rPr>
              <a:t>Romanowicz</a:t>
            </a:r>
            <a:r>
              <a:rPr lang="en-US" sz="1200" kern="1200" dirty="0" smtClean="0">
                <a:solidFill>
                  <a:schemeClr val="tx1"/>
                </a:solidFill>
                <a:effectLst/>
                <a:latin typeface="+mn-lt"/>
                <a:ea typeface="+mn-ea"/>
                <a:cs typeface="+mn-cs"/>
              </a:rPr>
              <a:t>, B. (2015), Broad plumes rooted at the base of the Earth's mantle beneath major hotspots, </a:t>
            </a:r>
            <a:r>
              <a:rPr lang="en-US" sz="1200" i="1" kern="1200" dirty="0" smtClean="0">
                <a:solidFill>
                  <a:schemeClr val="tx1"/>
                </a:solidFill>
                <a:effectLst/>
                <a:latin typeface="+mn-lt"/>
                <a:ea typeface="+mn-ea"/>
                <a:cs typeface="+mn-cs"/>
              </a:rPr>
              <a:t>Nature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525</a:t>
            </a:r>
            <a:r>
              <a:rPr lang="en-US" sz="1200" kern="1200" dirty="0" smtClean="0">
                <a:solidFill>
                  <a:schemeClr val="tx1"/>
                </a:solidFill>
                <a:effectLst/>
                <a:latin typeface="+mn-lt"/>
                <a:ea typeface="+mn-ea"/>
                <a:cs typeface="+mn-cs"/>
              </a:rPr>
              <a:t>(7567), 95-99.</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25</a:t>
            </a:fld>
            <a:endParaRPr lang="en-US"/>
          </a:p>
        </p:txBody>
      </p:sp>
    </p:spTree>
    <p:extLst>
      <p:ext uri="{BB962C8B-B14F-4D97-AF65-F5344CB8AC3E}">
        <p14:creationId xmlns:p14="http://schemas.microsoft.com/office/powerpoint/2010/main" val="1728754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Dynamic behavior attributed to the Iceland mantle plume is actually due to </a:t>
            </a:r>
            <a:r>
              <a:rPr lang="en-US" dirty="0" smtClean="0"/>
              <a:t>kinematic effects, plate </a:t>
            </a:r>
            <a:r>
              <a:rPr lang="en-US" dirty="0" smtClean="0"/>
              <a:t>boundary processes and shallow small-scale mantle convection, which are processes that can evolve quickly.  Broad </a:t>
            </a:r>
            <a:r>
              <a:rPr lang="en-US" dirty="0" smtClean="0"/>
              <a:t>(on the order of 1000 km) and deep mantle thermo-chemical anomalies (as inferred tomographically) can </a:t>
            </a:r>
            <a:r>
              <a:rPr lang="en-US" dirty="0" smtClean="0"/>
              <a:t>only slowly advect and </a:t>
            </a:r>
            <a:r>
              <a:rPr lang="en-US" dirty="0" smtClean="0"/>
              <a:t>evolve, and are likely relatively</a:t>
            </a:r>
            <a:r>
              <a:rPr lang="en-US" baseline="0" dirty="0" smtClean="0"/>
              <a:t> passive features compared to lithospheric and upper mantle dynamics</a:t>
            </a:r>
            <a:r>
              <a:rPr lang="en-US" dirty="0" smtClean="0"/>
              <a:t>. </a:t>
            </a:r>
            <a:r>
              <a:rPr lang="en-US" dirty="0" smtClean="0"/>
              <a:t>The direct cause of excess “plume” melting is shallow small-scale convection acting on an anomalously low viscosity and fertile but relatively passive thermochemical mantle anomaly.</a:t>
            </a:r>
          </a:p>
          <a:p>
            <a:endParaRPr lang="en-US" smtClean="0"/>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26</a:t>
            </a:fld>
            <a:endParaRPr lang="en-US"/>
          </a:p>
        </p:txBody>
      </p:sp>
    </p:spTree>
    <p:extLst>
      <p:ext uri="{BB962C8B-B14F-4D97-AF65-F5344CB8AC3E}">
        <p14:creationId xmlns:p14="http://schemas.microsoft.com/office/powerpoint/2010/main" val="1803281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3</a:t>
            </a:fld>
            <a:endParaRPr lang="en-US" dirty="0"/>
          </a:p>
        </p:txBody>
      </p:sp>
    </p:spTree>
    <p:extLst>
      <p:ext uri="{BB962C8B-B14F-4D97-AF65-F5344CB8AC3E}">
        <p14:creationId xmlns:p14="http://schemas.microsoft.com/office/powerpoint/2010/main" val="5097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aseline="0" dirty="0"/>
              <a:t>Reykjanes Ridge exhibits three distinct types of seafloor on its flanks. The first is unsegmented orthogonal spreading on a long linear axis as shown by magnetic isochrons and satellite-derived gravity data.  The second is an abrupt transition to segmented orthogonal spreading on a stair-step geometry axis. And the third is a diachronous transition back to to unsegmented but now oblique spreading replacing the stair-step axis from north to south and forming V-shaped ridges and troughs on the ridge flanks.  All of these phases have been associated with variations in mantle plume flow and </a:t>
            </a:r>
            <a:r>
              <a:rPr lang="en-US" baseline="0" dirty="0" smtClean="0"/>
              <a:t>temperature, but can be explained as plate boundary pro</a:t>
            </a:r>
          </a:p>
          <a:p>
            <a:r>
              <a:rPr lang="en-US" baseline="0" dirty="0" err="1" smtClean="0"/>
              <a:t>cesses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researchers</a:t>
            </a:r>
            <a:r>
              <a:rPr lang="en-US" baseline="0" dirty="0" smtClean="0"/>
              <a:t> have attributed the thicker crust of the unsegmented stages to hotter plume mantle relative to cooler mantle in the segmented stages and to dynamic advance and withdrawal of mantle plume material</a:t>
            </a:r>
            <a:r>
              <a:rPr lang="en-US" baseline="0" dirty="0" smtClean="0"/>
              <a:t>.</a:t>
            </a:r>
          </a:p>
          <a:p>
            <a:r>
              <a:rPr lang="en-US" baseline="0" dirty="0" smtClean="0"/>
              <a:t>An underlying assumption in these interpretations is that transform faults (and ridge segmentation) cannot form when the mantle is too hot (due to mantle plume flow) because of a thermal weakening of the crust and/or lithosphere so that it behaves in a ductile manner. </a:t>
            </a:r>
          </a:p>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5</a:t>
            </a:fld>
            <a:endParaRPr lang="en-US"/>
          </a:p>
        </p:txBody>
      </p:sp>
    </p:spTree>
    <p:extLst>
      <p:ext uri="{BB962C8B-B14F-4D97-AF65-F5344CB8AC3E}">
        <p14:creationId xmlns:p14="http://schemas.microsoft.com/office/powerpoint/2010/main" val="86806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plume model the intersection of the plume thermal structure with the ridge axis lead</a:t>
            </a:r>
            <a:r>
              <a:rPr lang="en-US" baseline="0" dirty="0"/>
              <a:t> to brittle and ductile behavior </a:t>
            </a:r>
            <a:r>
              <a:rPr lang="en-US" baseline="0" dirty="0" smtClean="0"/>
              <a:t>of </a:t>
            </a:r>
            <a:r>
              <a:rPr lang="en-US" baseline="0" dirty="0"/>
              <a:t>the lithosphere resulting in the formation and elimination of transform faults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6</a:t>
            </a:fld>
            <a:endParaRPr lang="en-US" dirty="0"/>
          </a:p>
        </p:txBody>
      </p:sp>
    </p:spTree>
    <p:extLst>
      <p:ext uri="{BB962C8B-B14F-4D97-AF65-F5344CB8AC3E}">
        <p14:creationId xmlns:p14="http://schemas.microsoft.com/office/powerpoint/2010/main" val="193403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a:t>
            </a:r>
            <a:r>
              <a:rPr lang="en-US" baseline="0" dirty="0" err="1"/>
              <a:t>Parece</a:t>
            </a:r>
            <a:r>
              <a:rPr lang="en-US" baseline="0" dirty="0"/>
              <a:t> Vela basin, a </a:t>
            </a:r>
            <a:r>
              <a:rPr lang="en-US" baseline="0" dirty="0" err="1"/>
              <a:t>backarc</a:t>
            </a:r>
            <a:r>
              <a:rPr lang="en-US" baseline="0" dirty="0"/>
              <a:t> basin in the western Pacific without hotspot effects, an abrupt change in plate motion lead to the immediate formation of a segmented plate boundary. </a:t>
            </a:r>
            <a:endParaRPr lang="en-US" baseline="0" dirty="0" smtClean="0"/>
          </a:p>
          <a:p>
            <a:r>
              <a:rPr lang="en-US" baseline="0" dirty="0" smtClean="0"/>
              <a:t>This geologic observation shows that mantle thermal effects are not required to form transform faults and that they can be explained instead by abrupt kinematic changes. </a:t>
            </a:r>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7</a:t>
            </a:fld>
            <a:endParaRPr lang="en-US"/>
          </a:p>
        </p:txBody>
      </p:sp>
    </p:spTree>
    <p:extLst>
      <p:ext uri="{BB962C8B-B14F-4D97-AF65-F5344CB8AC3E}">
        <p14:creationId xmlns:p14="http://schemas.microsoft.com/office/powerpoint/2010/main" val="583760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a:t>
            </a:r>
            <a:r>
              <a:rPr lang="en-US" baseline="0" dirty="0" smtClean="0"/>
              <a:t> arrows indicate early nearly E-W basin opening with no transform faults followed by an abrupt change in opening direction essentially across an </a:t>
            </a:r>
            <a:r>
              <a:rPr lang="en-US" baseline="0" dirty="0" err="1" smtClean="0"/>
              <a:t>isochron</a:t>
            </a:r>
            <a:r>
              <a:rPr lang="en-US" baseline="0" dirty="0" smtClean="0"/>
              <a:t> (dashed line) to NE-SW opening.</a:t>
            </a:r>
          </a:p>
          <a:p>
            <a:r>
              <a:rPr lang="en-US" baseline="0" dirty="0" smtClean="0"/>
              <a:t>An array of closely-spaced transform faults abruptly formed to accommodate the new opening direction. Because of the very abrupt transition over ~1000 km, mantle temperature changes are not likely. </a:t>
            </a:r>
          </a:p>
          <a:p>
            <a:r>
              <a:rPr lang="en-US" baseline="0" dirty="0" smtClean="0"/>
              <a:t>There is no recognized plume that was active in this area. </a:t>
            </a:r>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8</a:t>
            </a:fld>
            <a:endParaRPr lang="en-US"/>
          </a:p>
        </p:txBody>
      </p:sp>
    </p:spTree>
    <p:extLst>
      <p:ext uri="{BB962C8B-B14F-4D97-AF65-F5344CB8AC3E}">
        <p14:creationId xmlns:p14="http://schemas.microsoft.com/office/powerpoint/2010/main" val="58376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plume model the intersection of the plume thermal structure with the ridge axis lead</a:t>
            </a:r>
            <a:r>
              <a:rPr lang="en-US" baseline="0" dirty="0"/>
              <a:t> to brittle and ductile behavior of </a:t>
            </a:r>
            <a:r>
              <a:rPr lang="en-US" baseline="0" dirty="0" smtClean="0"/>
              <a:t>the </a:t>
            </a:r>
            <a:r>
              <a:rPr lang="en-US" baseline="0" dirty="0"/>
              <a:t>lithosphere resulting in the formation and elimination of transform faults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9</a:t>
            </a:fld>
            <a:endParaRPr lang="en-US" dirty="0"/>
          </a:p>
        </p:txBody>
      </p:sp>
    </p:spTree>
    <p:extLst>
      <p:ext uri="{BB962C8B-B14F-4D97-AF65-F5344CB8AC3E}">
        <p14:creationId xmlns:p14="http://schemas.microsoft.com/office/powerpoint/2010/main" val="49502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62886A-23A1-4945-84BE-D7790567117B}" type="datetimeFigureOut">
              <a:rPr lang="en-US" smtClean="0"/>
              <a:pPr/>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2886A-23A1-4945-84BE-D7790567117B}" type="datetimeFigureOut">
              <a:rPr lang="en-US" smtClean="0"/>
              <a:pPr/>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62886A-23A1-4945-84BE-D7790567117B}" type="datetimeFigureOut">
              <a:rPr lang="en-US" smtClean="0"/>
              <a:pPr/>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62886A-23A1-4945-84BE-D7790567117B}" type="datetimeFigureOut">
              <a:rPr lang="en-US" smtClean="0"/>
              <a:pPr/>
              <a:t>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62886A-23A1-4945-84BE-D7790567117B}" type="datetimeFigureOut">
              <a:rPr lang="en-US" smtClean="0"/>
              <a:pPr/>
              <a:t>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2886A-23A1-4945-84BE-D7790567117B}" type="datetimeFigureOut">
              <a:rPr lang="en-US" smtClean="0"/>
              <a:pPr/>
              <a:t>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C62886A-23A1-4945-84BE-D7790567117B}" type="datetimeFigureOut">
              <a:rPr lang="en-US" smtClean="0"/>
              <a:pPr/>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C62886A-23A1-4945-84BE-D7790567117B}" type="datetimeFigureOut">
              <a:rPr lang="en-US" smtClean="0"/>
              <a:pPr/>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62886A-23A1-4945-84BE-D7790567117B}" type="datetimeFigureOut">
              <a:rPr lang="en-US" smtClean="0"/>
              <a:pPr/>
              <a:t>11/3/17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E34944-0E57-5941-8D4F-F14521A3CF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0000"/>
          </a:blip>
          <a:stretch>
            <a:fillRect/>
          </a:stretch>
        </p:blipFill>
        <p:spPr>
          <a:xfrm>
            <a:off x="0" y="0"/>
            <a:ext cx="9144000" cy="5143500"/>
          </a:xfrm>
          <a:prstGeom prst="rect">
            <a:avLst/>
          </a:prstGeom>
        </p:spPr>
      </p:pic>
      <p:sp>
        <p:nvSpPr>
          <p:cNvPr id="6" name="TextBox 5"/>
          <p:cNvSpPr txBox="1"/>
          <p:nvPr/>
        </p:nvSpPr>
        <p:spPr>
          <a:xfrm>
            <a:off x="0" y="0"/>
            <a:ext cx="9144000" cy="5216813"/>
          </a:xfrm>
          <a:prstGeom prst="rect">
            <a:avLst/>
          </a:prstGeom>
          <a:noFill/>
        </p:spPr>
        <p:txBody>
          <a:bodyPr wrap="square" rtlCol="0">
            <a:spAutoFit/>
          </a:bodyPr>
          <a:lstStyle/>
          <a:p>
            <a:pPr algn="ctr"/>
            <a:endParaRPr lang="en-US" sz="2100" dirty="0">
              <a:effectLst>
                <a:glow rad="101600">
                  <a:schemeClr val="bg1">
                    <a:alpha val="75000"/>
                  </a:schemeClr>
                </a:glow>
              </a:effectLst>
            </a:endParaRPr>
          </a:p>
          <a:p>
            <a:pPr algn="ctr"/>
            <a:endParaRPr lang="en-US" sz="2100" dirty="0">
              <a:effectLst>
                <a:glow rad="101600">
                  <a:schemeClr val="bg1">
                    <a:alpha val="75000"/>
                  </a:schemeClr>
                </a:glow>
              </a:effectLst>
            </a:endParaRPr>
          </a:p>
          <a:p>
            <a:pPr algn="ctr"/>
            <a:r>
              <a:rPr lang="en-US" sz="2100" dirty="0">
                <a:effectLst>
                  <a:glow rad="101600">
                    <a:schemeClr val="bg1">
                      <a:alpha val="75000"/>
                    </a:schemeClr>
                  </a:glow>
                </a:effectLst>
              </a:rPr>
              <a:t>PLATE BOUNDARY PROCESSES AND SMALL-SCALE</a:t>
            </a:r>
          </a:p>
          <a:p>
            <a:pPr algn="ctr"/>
            <a:r>
              <a:rPr lang="en-US" sz="2100" dirty="0">
                <a:effectLst>
                  <a:glow rad="101600">
                    <a:schemeClr val="bg1">
                      <a:alpha val="75000"/>
                    </a:schemeClr>
                  </a:glow>
                </a:effectLst>
              </a:rPr>
              <a:t>MANTLE CONVECTION BENEATH </a:t>
            </a:r>
          </a:p>
          <a:p>
            <a:pPr algn="ctr"/>
            <a:r>
              <a:rPr lang="en-US" sz="2100" dirty="0">
                <a:effectLst>
                  <a:glow rad="101600">
                    <a:schemeClr val="bg1">
                      <a:alpha val="75000"/>
                    </a:schemeClr>
                  </a:glow>
                </a:effectLst>
              </a:rPr>
              <a:t>THE REYKJANES RIDGE</a:t>
            </a:r>
          </a:p>
          <a:p>
            <a:pPr algn="ctr"/>
            <a:endParaRPr lang="en-US" sz="2100" dirty="0"/>
          </a:p>
          <a:p>
            <a:pPr algn="ctr"/>
            <a:r>
              <a:rPr lang="en-US" dirty="0">
                <a:effectLst>
                  <a:glow rad="101600">
                    <a:schemeClr val="bg1">
                      <a:alpha val="75000"/>
                    </a:schemeClr>
                  </a:glow>
                </a:effectLst>
              </a:rPr>
              <a:t>Fernando Martinez &amp; Richard Hey</a:t>
            </a:r>
          </a:p>
          <a:p>
            <a:pPr algn="ctr"/>
            <a:endParaRPr lang="en-US" sz="1400" dirty="0">
              <a:effectLst>
                <a:glow rad="101600">
                  <a:schemeClr val="bg1">
                    <a:alpha val="75000"/>
                  </a:schemeClr>
                </a:glow>
              </a:effectLst>
            </a:endParaRPr>
          </a:p>
          <a:p>
            <a:pPr algn="ctr"/>
            <a:r>
              <a:rPr lang="en-US" sz="1400" dirty="0">
                <a:effectLst>
                  <a:glow rad="101600">
                    <a:schemeClr val="bg1">
                      <a:alpha val="75000"/>
                    </a:schemeClr>
                  </a:glow>
                </a:effectLst>
              </a:rPr>
              <a:t>Hawaii Institute of Geophysics and Planetology</a:t>
            </a:r>
          </a:p>
          <a:p>
            <a:pPr algn="ctr"/>
            <a:r>
              <a:rPr lang="en-US" sz="1400" dirty="0">
                <a:effectLst>
                  <a:glow rad="101600">
                    <a:schemeClr val="bg1">
                      <a:alpha val="75000"/>
                    </a:schemeClr>
                  </a:glow>
                </a:effectLst>
              </a:rPr>
              <a:t>School of Ocean and Earth Science and Technology</a:t>
            </a:r>
          </a:p>
          <a:p>
            <a:pPr algn="ctr"/>
            <a:r>
              <a:rPr lang="en-US" sz="1400" dirty="0">
                <a:effectLst>
                  <a:glow rad="101600">
                    <a:schemeClr val="bg1">
                      <a:alpha val="75000"/>
                    </a:schemeClr>
                  </a:glow>
                </a:effectLst>
              </a:rPr>
              <a:t>University of Hawaii at Manoa</a:t>
            </a:r>
          </a:p>
          <a:p>
            <a:pPr algn="ctr"/>
            <a:endParaRPr lang="en-US" sz="1500" dirty="0">
              <a:effectLst>
                <a:glow rad="101600">
                  <a:schemeClr val="bg1">
                    <a:alpha val="75000"/>
                  </a:schemeClr>
                </a:glow>
              </a:effectLst>
            </a:endParaRPr>
          </a:p>
          <a:p>
            <a:pPr algn="ctr"/>
            <a:endParaRPr lang="en-US" sz="1500" dirty="0">
              <a:effectLst>
                <a:glow rad="101600">
                  <a:schemeClr val="bg1">
                    <a:alpha val="75000"/>
                  </a:schemeClr>
                </a:glow>
              </a:effectLst>
            </a:endParaRPr>
          </a:p>
          <a:p>
            <a:pPr algn="ctr"/>
            <a:endParaRPr lang="en-US" sz="1500" dirty="0">
              <a:effectLst>
                <a:glow rad="101600">
                  <a:schemeClr val="bg1">
                    <a:alpha val="75000"/>
                  </a:schemeClr>
                </a:glow>
              </a:effectLst>
            </a:endParaRPr>
          </a:p>
          <a:p>
            <a:pPr algn="ctr"/>
            <a:endParaRPr lang="en-US" sz="1500" dirty="0">
              <a:effectLst>
                <a:glow rad="101600">
                  <a:schemeClr val="bg1">
                    <a:alpha val="75000"/>
                  </a:schemeClr>
                </a:glow>
              </a:effectLst>
            </a:endParaRPr>
          </a:p>
          <a:p>
            <a:pPr algn="ctr"/>
            <a:endParaRPr lang="en-US" sz="1500" dirty="0">
              <a:effectLst>
                <a:glow rad="101600">
                  <a:schemeClr val="bg1">
                    <a:alpha val="75000"/>
                  </a:schemeClr>
                </a:glow>
              </a:effectLst>
            </a:endParaRPr>
          </a:p>
          <a:p>
            <a:pPr algn="ctr"/>
            <a:endParaRPr lang="en-US" sz="1500" dirty="0">
              <a:effectLst>
                <a:glow rad="101600">
                  <a:schemeClr val="bg1">
                    <a:alpha val="75000"/>
                  </a:schemeClr>
                </a:glow>
              </a:effectLst>
            </a:endParaRPr>
          </a:p>
          <a:p>
            <a:pPr algn="ctr"/>
            <a:endParaRPr lang="en-US" sz="1100" dirty="0">
              <a:effectLst>
                <a:glow rad="101600">
                  <a:schemeClr val="bg1">
                    <a:alpha val="75000"/>
                  </a:schemeClr>
                </a:glow>
              </a:effectLst>
            </a:endParaRPr>
          </a:p>
          <a:p>
            <a:pPr algn="ctr"/>
            <a:r>
              <a:rPr lang="en-US" sz="1100" dirty="0"/>
              <a:t>GSA 2017 SEATTLE, WA 25 OCTOBER 2017</a:t>
            </a:r>
          </a:p>
          <a:p>
            <a:pPr algn="ctr"/>
            <a:r>
              <a:rPr lang="en-US" sz="1100" dirty="0"/>
              <a:t>Session T240. Structure and Evolution of the North Atlantic-Arctic Realm</a:t>
            </a:r>
          </a:p>
          <a:p>
            <a:pPr algn="ct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69790" y="4575432"/>
            <a:ext cx="1997663" cy="461665"/>
          </a:xfrm>
          <a:prstGeom prst="rect">
            <a:avLst/>
          </a:prstGeom>
          <a:noFill/>
        </p:spPr>
        <p:txBody>
          <a:bodyPr wrap="none" rtlCol="0">
            <a:spAutoFit/>
          </a:bodyPr>
          <a:lstStyle/>
          <a:p>
            <a:r>
              <a:rPr lang="en-US" sz="1350" dirty="0"/>
              <a:t>Langmuir et al., 1992</a:t>
            </a:r>
          </a:p>
          <a:p>
            <a:r>
              <a:rPr lang="en-US" sz="1050" dirty="0"/>
              <a:t>AGU Geophysical Monograph 71 </a:t>
            </a:r>
          </a:p>
        </p:txBody>
      </p:sp>
      <p:sp>
        <p:nvSpPr>
          <p:cNvPr id="7" name="TextBox 6"/>
          <p:cNvSpPr txBox="1"/>
          <p:nvPr/>
        </p:nvSpPr>
        <p:spPr>
          <a:xfrm>
            <a:off x="3325581" y="310756"/>
            <a:ext cx="2211246" cy="584775"/>
          </a:xfrm>
          <a:prstGeom prst="rect">
            <a:avLst/>
          </a:prstGeom>
          <a:noFill/>
        </p:spPr>
        <p:txBody>
          <a:bodyPr wrap="none" rtlCol="0">
            <a:spAutoFit/>
          </a:bodyPr>
          <a:lstStyle/>
          <a:p>
            <a:r>
              <a:rPr lang="en-US" sz="1600" dirty="0"/>
              <a:t>2-D plate-driven mantle </a:t>
            </a:r>
          </a:p>
          <a:p>
            <a:r>
              <a:rPr lang="en-US" sz="1600" dirty="0"/>
              <a:t>advection and melting</a:t>
            </a:r>
          </a:p>
        </p:txBody>
      </p:sp>
      <p:pic>
        <p:nvPicPr>
          <p:cNvPr id="2" name="Picture 1"/>
          <p:cNvPicPr>
            <a:picLocks noChangeAspect="1"/>
          </p:cNvPicPr>
          <p:nvPr/>
        </p:nvPicPr>
        <p:blipFill>
          <a:blip r:embed="rId3"/>
          <a:stretch>
            <a:fillRect/>
          </a:stretch>
        </p:blipFill>
        <p:spPr>
          <a:xfrm>
            <a:off x="762000" y="951469"/>
            <a:ext cx="7584931" cy="357114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300" y="1082015"/>
            <a:ext cx="3038475" cy="1876706"/>
          </a:xfrm>
          <a:prstGeom prst="rect">
            <a:avLst/>
          </a:prstGeom>
        </p:spPr>
      </p:pic>
      <p:pic>
        <p:nvPicPr>
          <p:cNvPr id="3" name="Picture 2"/>
          <p:cNvPicPr>
            <a:picLocks noChangeAspect="1"/>
          </p:cNvPicPr>
          <p:nvPr/>
        </p:nvPicPr>
        <p:blipFill>
          <a:blip r:embed="rId4"/>
          <a:stretch>
            <a:fillRect/>
          </a:stretch>
        </p:blipFill>
        <p:spPr>
          <a:xfrm>
            <a:off x="1257300" y="3101596"/>
            <a:ext cx="3038475" cy="1795463"/>
          </a:xfrm>
          <a:prstGeom prst="rect">
            <a:avLst/>
          </a:prstGeom>
        </p:spPr>
      </p:pic>
      <p:pic>
        <p:nvPicPr>
          <p:cNvPr id="4" name="Picture 3"/>
          <p:cNvPicPr>
            <a:picLocks noChangeAspect="1"/>
          </p:cNvPicPr>
          <p:nvPr/>
        </p:nvPicPr>
        <p:blipFill>
          <a:blip r:embed="rId5"/>
          <a:stretch>
            <a:fillRect/>
          </a:stretch>
        </p:blipFill>
        <p:spPr>
          <a:xfrm>
            <a:off x="4467225" y="1110590"/>
            <a:ext cx="3038475" cy="1906175"/>
          </a:xfrm>
          <a:prstGeom prst="rect">
            <a:avLst/>
          </a:prstGeom>
        </p:spPr>
      </p:pic>
      <p:sp>
        <p:nvSpPr>
          <p:cNvPr id="5" name="TextBox 4"/>
          <p:cNvSpPr txBox="1"/>
          <p:nvPr/>
        </p:nvSpPr>
        <p:spPr>
          <a:xfrm>
            <a:off x="873760" y="150735"/>
            <a:ext cx="7051040" cy="800219"/>
          </a:xfrm>
          <a:prstGeom prst="rect">
            <a:avLst/>
          </a:prstGeom>
          <a:noFill/>
        </p:spPr>
        <p:txBody>
          <a:bodyPr wrap="square" rtlCol="0">
            <a:spAutoFit/>
          </a:bodyPr>
          <a:lstStyle/>
          <a:p>
            <a:pPr algn="ctr"/>
            <a:r>
              <a:rPr lang="en-US" sz="1600" dirty="0"/>
              <a:t>Three-Dimensional Flow and Temperature Perturbations Due to a Transform Offset: Effects on Oceanic Crustal and Upper Mantle Structure</a:t>
            </a:r>
          </a:p>
          <a:p>
            <a:pPr algn="ctr"/>
            <a:r>
              <a:rPr lang="en-US" sz="1400" dirty="0"/>
              <a:t>Phipps Morgan &amp; Forsyth, 1988, JGR</a:t>
            </a:r>
          </a:p>
        </p:txBody>
      </p:sp>
      <p:sp>
        <p:nvSpPr>
          <p:cNvPr id="6" name="TextBox 5"/>
          <p:cNvSpPr txBox="1"/>
          <p:nvPr/>
        </p:nvSpPr>
        <p:spPr>
          <a:xfrm>
            <a:off x="4447540" y="3213356"/>
            <a:ext cx="3548380" cy="1600438"/>
          </a:xfrm>
          <a:prstGeom prst="rect">
            <a:avLst/>
          </a:prstGeom>
          <a:noFill/>
        </p:spPr>
        <p:txBody>
          <a:bodyPr wrap="square" rtlCol="0">
            <a:spAutoFit/>
          </a:bodyPr>
          <a:lstStyle/>
          <a:p>
            <a:r>
              <a:rPr lang="en-US" sz="1400" dirty="0"/>
              <a:t>Passive plate-driven mantle upwelling decreases significantly at offset segment ends. Thus a segmented plate boundary will always generate less decompression melt than an unsegmented plate boundary due to the effect of segmentation on mantle advection with </a:t>
            </a:r>
            <a:r>
              <a:rPr lang="en-US" sz="1400" b="1" i="1" dirty="0"/>
              <a:t>no mantle temperature changes</a:t>
            </a:r>
            <a:r>
              <a:rPr lang="en-US" sz="1400" dirty="0"/>
              <a:t>. </a:t>
            </a:r>
          </a:p>
        </p:txBody>
      </p:sp>
    </p:spTree>
    <p:extLst>
      <p:ext uri="{BB962C8B-B14F-4D97-AF65-F5344CB8AC3E}">
        <p14:creationId xmlns:p14="http://schemas.microsoft.com/office/powerpoint/2010/main" val="1374366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300" y="1082015"/>
            <a:ext cx="3038475" cy="1876706"/>
          </a:xfrm>
          <a:prstGeom prst="rect">
            <a:avLst/>
          </a:prstGeom>
        </p:spPr>
      </p:pic>
      <p:pic>
        <p:nvPicPr>
          <p:cNvPr id="3" name="Picture 2"/>
          <p:cNvPicPr>
            <a:picLocks noChangeAspect="1"/>
          </p:cNvPicPr>
          <p:nvPr/>
        </p:nvPicPr>
        <p:blipFill>
          <a:blip r:embed="rId4"/>
          <a:stretch>
            <a:fillRect/>
          </a:stretch>
        </p:blipFill>
        <p:spPr>
          <a:xfrm>
            <a:off x="1257300" y="3101596"/>
            <a:ext cx="3038475" cy="1795463"/>
          </a:xfrm>
          <a:prstGeom prst="rect">
            <a:avLst/>
          </a:prstGeom>
        </p:spPr>
      </p:pic>
      <p:pic>
        <p:nvPicPr>
          <p:cNvPr id="4" name="Picture 3"/>
          <p:cNvPicPr>
            <a:picLocks noChangeAspect="1"/>
          </p:cNvPicPr>
          <p:nvPr/>
        </p:nvPicPr>
        <p:blipFill>
          <a:blip r:embed="rId5"/>
          <a:stretch>
            <a:fillRect/>
          </a:stretch>
        </p:blipFill>
        <p:spPr>
          <a:xfrm>
            <a:off x="4467225" y="1110590"/>
            <a:ext cx="3038475" cy="1906175"/>
          </a:xfrm>
          <a:prstGeom prst="rect">
            <a:avLst/>
          </a:prstGeom>
        </p:spPr>
      </p:pic>
      <p:sp>
        <p:nvSpPr>
          <p:cNvPr id="5" name="TextBox 4"/>
          <p:cNvSpPr txBox="1"/>
          <p:nvPr/>
        </p:nvSpPr>
        <p:spPr>
          <a:xfrm>
            <a:off x="873760" y="150735"/>
            <a:ext cx="7051040" cy="800219"/>
          </a:xfrm>
          <a:prstGeom prst="rect">
            <a:avLst/>
          </a:prstGeom>
          <a:noFill/>
        </p:spPr>
        <p:txBody>
          <a:bodyPr wrap="square" rtlCol="0">
            <a:spAutoFit/>
          </a:bodyPr>
          <a:lstStyle/>
          <a:p>
            <a:pPr algn="ctr"/>
            <a:r>
              <a:rPr lang="en-US" sz="1600" dirty="0"/>
              <a:t>Three-Dimensional Flow and Temperature Perturbations Due to a Transform Offset: Effects on Oceanic Crustal and Upper Mantle Structure</a:t>
            </a:r>
          </a:p>
          <a:p>
            <a:pPr algn="ctr"/>
            <a:r>
              <a:rPr lang="en-US" sz="1400" dirty="0"/>
              <a:t>Phipps Morgan &amp; Forsyth, 1988, JGR</a:t>
            </a:r>
          </a:p>
        </p:txBody>
      </p:sp>
      <p:sp>
        <p:nvSpPr>
          <p:cNvPr id="6" name="TextBox 5"/>
          <p:cNvSpPr txBox="1"/>
          <p:nvPr/>
        </p:nvSpPr>
        <p:spPr>
          <a:xfrm>
            <a:off x="4447540" y="3213356"/>
            <a:ext cx="3548380" cy="1600438"/>
          </a:xfrm>
          <a:prstGeom prst="rect">
            <a:avLst/>
          </a:prstGeom>
          <a:noFill/>
        </p:spPr>
        <p:txBody>
          <a:bodyPr wrap="square" rtlCol="0">
            <a:spAutoFit/>
          </a:bodyPr>
          <a:lstStyle/>
          <a:p>
            <a:r>
              <a:rPr lang="en-US" sz="1400" dirty="0"/>
              <a:t>Passive plate-driven mantle upwelling decreases significantly at offset segment ends. Thus a segmented plate boundary will always generate less decompression melt than an unsegmented plate boundary due to the effect of segmentation on mantle advection with </a:t>
            </a:r>
            <a:r>
              <a:rPr lang="en-US" sz="1400" b="1" i="1" dirty="0"/>
              <a:t>no mantle temperature changes</a:t>
            </a:r>
            <a:r>
              <a:rPr lang="en-US" sz="1400" dirty="0"/>
              <a:t>. </a:t>
            </a:r>
          </a:p>
        </p:txBody>
      </p:sp>
      <p:cxnSp>
        <p:nvCxnSpPr>
          <p:cNvPr id="8" name="Straight Arrow Connector 7"/>
          <p:cNvCxnSpPr/>
          <p:nvPr/>
        </p:nvCxnSpPr>
        <p:spPr>
          <a:xfrm>
            <a:off x="2749379" y="3441357"/>
            <a:ext cx="0" cy="420130"/>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490784" y="4007540"/>
            <a:ext cx="3090" cy="418338"/>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696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r_oneridge-zvel-detai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071" y="726877"/>
            <a:ext cx="3718224" cy="3600593"/>
          </a:xfrm>
          <a:prstGeom prst="rect">
            <a:avLst/>
          </a:prstGeom>
        </p:spPr>
      </p:pic>
      <p:pic>
        <p:nvPicPr>
          <p:cNvPr id="11" name="Picture 10" descr="rr52x30-zvel-detai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8005" y="726877"/>
            <a:ext cx="3704587" cy="3600593"/>
          </a:xfrm>
          <a:prstGeom prst="rect">
            <a:avLst/>
          </a:prstGeom>
        </p:spPr>
      </p:pic>
      <p:sp>
        <p:nvSpPr>
          <p:cNvPr id="12" name="TextBox 11"/>
          <p:cNvSpPr txBox="1"/>
          <p:nvPr/>
        </p:nvSpPr>
        <p:spPr>
          <a:xfrm>
            <a:off x="2415190" y="125193"/>
            <a:ext cx="4742402" cy="300082"/>
          </a:xfrm>
          <a:prstGeom prst="rect">
            <a:avLst/>
          </a:prstGeom>
          <a:noFill/>
        </p:spPr>
        <p:txBody>
          <a:bodyPr wrap="square" rtlCol="0">
            <a:spAutoFit/>
          </a:bodyPr>
          <a:lstStyle/>
          <a:p>
            <a:r>
              <a:rPr lang="en-US" sz="1350" dirty="0"/>
              <a:t>TOTAL VERTICAL MANTLE UPWELLING BETWEEN 6-60 KM DEPTH</a:t>
            </a:r>
          </a:p>
        </p:txBody>
      </p:sp>
      <p:sp>
        <p:nvSpPr>
          <p:cNvPr id="13" name="TextBox 12"/>
          <p:cNvSpPr txBox="1"/>
          <p:nvPr/>
        </p:nvSpPr>
        <p:spPr>
          <a:xfrm>
            <a:off x="1603626" y="426374"/>
            <a:ext cx="1891800" cy="276999"/>
          </a:xfrm>
          <a:prstGeom prst="rect">
            <a:avLst/>
          </a:prstGeom>
          <a:noFill/>
        </p:spPr>
        <p:txBody>
          <a:bodyPr wrap="none" rtlCol="0">
            <a:spAutoFit/>
          </a:bodyPr>
          <a:lstStyle/>
          <a:p>
            <a:r>
              <a:rPr lang="en-US" sz="1200"/>
              <a:t>UNSEGMENTED 2-D RIDGE </a:t>
            </a:r>
            <a:endParaRPr lang="en-US" sz="1200" dirty="0"/>
          </a:p>
        </p:txBody>
      </p:sp>
      <p:sp>
        <p:nvSpPr>
          <p:cNvPr id="14" name="TextBox 13"/>
          <p:cNvSpPr txBox="1"/>
          <p:nvPr/>
        </p:nvSpPr>
        <p:spPr>
          <a:xfrm>
            <a:off x="5233959" y="426374"/>
            <a:ext cx="2404761" cy="276999"/>
          </a:xfrm>
          <a:prstGeom prst="rect">
            <a:avLst/>
          </a:prstGeom>
          <a:noFill/>
        </p:spPr>
        <p:txBody>
          <a:bodyPr wrap="none" rtlCol="0">
            <a:spAutoFit/>
          </a:bodyPr>
          <a:lstStyle/>
          <a:p>
            <a:r>
              <a:rPr lang="en-US" sz="1200"/>
              <a:t>SEGMENTED 3-D RIDGE </a:t>
            </a:r>
            <a:r>
              <a:rPr lang="en-US" sz="1200" dirty="0"/>
              <a:t>52 X 30 KM</a:t>
            </a:r>
          </a:p>
        </p:txBody>
      </p:sp>
      <p:sp>
        <p:nvSpPr>
          <p:cNvPr id="15" name="TextBox 14"/>
          <p:cNvSpPr txBox="1"/>
          <p:nvPr/>
        </p:nvSpPr>
        <p:spPr>
          <a:xfrm>
            <a:off x="1061960" y="4340434"/>
            <a:ext cx="2929007" cy="415498"/>
          </a:xfrm>
          <a:prstGeom prst="rect">
            <a:avLst/>
          </a:prstGeom>
          <a:noFill/>
        </p:spPr>
        <p:txBody>
          <a:bodyPr wrap="none" rtlCol="0">
            <a:spAutoFit/>
          </a:bodyPr>
          <a:lstStyle/>
          <a:p>
            <a:r>
              <a:rPr lang="en-US" sz="1050" dirty="0"/>
              <a:t>VOLUME RATE OF UPWELLING = 12,148 KM</a:t>
            </a:r>
            <a:r>
              <a:rPr lang="en-US" sz="1050" baseline="30000" dirty="0"/>
              <a:t>3</a:t>
            </a:r>
            <a:r>
              <a:rPr lang="en-US" sz="1050" dirty="0"/>
              <a:t>/M.Y.</a:t>
            </a:r>
          </a:p>
          <a:p>
            <a:r>
              <a:rPr lang="en-US" sz="1050" dirty="0"/>
              <a:t>PEAK UPWELLING RATE = 6.37 KM</a:t>
            </a:r>
            <a:r>
              <a:rPr lang="en-US" sz="1050" baseline="30000" dirty="0"/>
              <a:t>3</a:t>
            </a:r>
            <a:r>
              <a:rPr lang="en-US" sz="1050" dirty="0"/>
              <a:t>/M.Y.</a:t>
            </a:r>
          </a:p>
        </p:txBody>
      </p:sp>
      <p:sp>
        <p:nvSpPr>
          <p:cNvPr id="16" name="TextBox 15"/>
          <p:cNvSpPr txBox="1"/>
          <p:nvPr/>
        </p:nvSpPr>
        <p:spPr>
          <a:xfrm>
            <a:off x="4998733" y="4350594"/>
            <a:ext cx="2860078" cy="415498"/>
          </a:xfrm>
          <a:prstGeom prst="rect">
            <a:avLst/>
          </a:prstGeom>
          <a:noFill/>
        </p:spPr>
        <p:txBody>
          <a:bodyPr wrap="none" rtlCol="0">
            <a:spAutoFit/>
          </a:bodyPr>
          <a:lstStyle/>
          <a:p>
            <a:r>
              <a:rPr lang="en-US" sz="1050" dirty="0"/>
              <a:t>VOLUME RATE OF UPWELLING = 8,671 KM</a:t>
            </a:r>
            <a:r>
              <a:rPr lang="en-US" sz="1050" baseline="30000" dirty="0"/>
              <a:t>3</a:t>
            </a:r>
            <a:r>
              <a:rPr lang="en-US" sz="1050" dirty="0"/>
              <a:t>/M.Y.</a:t>
            </a:r>
          </a:p>
          <a:p>
            <a:r>
              <a:rPr lang="en-US" sz="1050" dirty="0"/>
              <a:t>PEAK UPWELLING RATE = 5.68 KM</a:t>
            </a:r>
            <a:r>
              <a:rPr lang="en-US" sz="1050" baseline="30000" dirty="0"/>
              <a:t>3</a:t>
            </a:r>
            <a:r>
              <a:rPr lang="en-US" sz="1050" dirty="0"/>
              <a:t>/M.Y.</a:t>
            </a:r>
          </a:p>
        </p:txBody>
      </p:sp>
      <p:sp>
        <p:nvSpPr>
          <p:cNvPr id="9" name="TextBox 8"/>
          <p:cNvSpPr txBox="1"/>
          <p:nvPr/>
        </p:nvSpPr>
        <p:spPr>
          <a:xfrm>
            <a:off x="1722647" y="4730254"/>
            <a:ext cx="5619359" cy="300082"/>
          </a:xfrm>
          <a:prstGeom prst="rect">
            <a:avLst/>
          </a:prstGeom>
          <a:noFill/>
        </p:spPr>
        <p:txBody>
          <a:bodyPr wrap="none" rtlCol="0">
            <a:spAutoFit/>
          </a:bodyPr>
          <a:lstStyle/>
          <a:p>
            <a:r>
              <a:rPr lang="en-US" sz="1350" dirty="0"/>
              <a:t>~ 30 % less upwelling generated by segmented ridge than unsegmented ridge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6338" y="414338"/>
            <a:ext cx="6791325" cy="4314825"/>
          </a:xfrm>
          <a:prstGeom prst="rect">
            <a:avLst/>
          </a:prstGeom>
        </p:spPr>
      </p:pic>
      <p:sp>
        <p:nvSpPr>
          <p:cNvPr id="3" name="TextBox 2"/>
          <p:cNvSpPr txBox="1"/>
          <p:nvPr/>
        </p:nvSpPr>
        <p:spPr>
          <a:xfrm>
            <a:off x="3533775" y="137338"/>
            <a:ext cx="1751570" cy="300082"/>
          </a:xfrm>
          <a:prstGeom prst="rect">
            <a:avLst/>
          </a:prstGeom>
          <a:noFill/>
        </p:spPr>
        <p:txBody>
          <a:bodyPr wrap="none" rtlCol="0">
            <a:spAutoFit/>
          </a:bodyPr>
          <a:lstStyle/>
          <a:p>
            <a:r>
              <a:rPr lang="en-US" sz="1350" dirty="0"/>
              <a:t>MAGNETIC ANOMALY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28774"/>
            <a:ext cx="6861441" cy="2600126"/>
          </a:xfrm>
          <a:prstGeom prst="rect">
            <a:avLst/>
          </a:prstGeom>
        </p:spPr>
      </p:pic>
      <p:pic>
        <p:nvPicPr>
          <p:cNvPr id="6" name="Picture 5"/>
          <p:cNvPicPr>
            <a:picLocks noChangeAspect="1"/>
          </p:cNvPicPr>
          <p:nvPr/>
        </p:nvPicPr>
        <p:blipFill>
          <a:blip r:embed="rId4"/>
          <a:stretch>
            <a:fillRect/>
          </a:stretch>
        </p:blipFill>
        <p:spPr>
          <a:xfrm>
            <a:off x="1381125" y="2743200"/>
            <a:ext cx="3524250" cy="2247900"/>
          </a:xfrm>
          <a:prstGeom prst="rect">
            <a:avLst/>
          </a:prstGeom>
        </p:spPr>
      </p:pic>
      <p:sp>
        <p:nvSpPr>
          <p:cNvPr id="5" name="TextBox 4"/>
          <p:cNvSpPr txBox="1"/>
          <p:nvPr/>
        </p:nvSpPr>
        <p:spPr>
          <a:xfrm>
            <a:off x="5076825" y="2743200"/>
            <a:ext cx="2752725" cy="1754326"/>
          </a:xfrm>
          <a:prstGeom prst="rect">
            <a:avLst/>
          </a:prstGeom>
          <a:noFill/>
        </p:spPr>
        <p:txBody>
          <a:bodyPr wrap="square" rtlCol="0">
            <a:spAutoFit/>
          </a:bodyPr>
          <a:lstStyle/>
          <a:p>
            <a:r>
              <a:rPr lang="en-US" sz="1350" dirty="0"/>
              <a:t>Magnetic isochrons show that ridge segments first migrate toward each other decreasing the offsets across transform faults and non-transform discontinuities. Then the ridge segments break up into smaller segments to form an oblique plate boundary zone.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9755" y="116701"/>
            <a:ext cx="3624134" cy="338554"/>
          </a:xfrm>
          <a:prstGeom prst="rect">
            <a:avLst/>
          </a:prstGeom>
          <a:noFill/>
        </p:spPr>
        <p:txBody>
          <a:bodyPr wrap="none" rtlCol="0">
            <a:spAutoFit/>
          </a:bodyPr>
          <a:lstStyle/>
          <a:p>
            <a:r>
              <a:rPr lang="en-US" sz="1600" dirty="0"/>
              <a:t>MANTLE FLOW AND VISCOSITY LAYERING</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514350"/>
            <a:ext cx="7096760" cy="4341602"/>
          </a:xfrm>
          <a:prstGeom prst="rect">
            <a:avLst/>
          </a:prstGeom>
        </p:spPr>
      </p:pic>
      <p:sp>
        <p:nvSpPr>
          <p:cNvPr id="6" name="TextBox 5"/>
          <p:cNvSpPr txBox="1"/>
          <p:nvPr/>
        </p:nvSpPr>
        <p:spPr>
          <a:xfrm>
            <a:off x="195354" y="4705350"/>
            <a:ext cx="2494401" cy="300082"/>
          </a:xfrm>
          <a:prstGeom prst="rect">
            <a:avLst/>
          </a:prstGeom>
          <a:noFill/>
        </p:spPr>
        <p:txBody>
          <a:bodyPr wrap="none" rtlCol="0">
            <a:spAutoFit/>
          </a:bodyPr>
          <a:lstStyle/>
          <a:p>
            <a:r>
              <a:rPr lang="en-US" sz="1350" dirty="0"/>
              <a:t>From </a:t>
            </a:r>
            <a:r>
              <a:rPr lang="en-US" sz="1350" dirty="0" err="1"/>
              <a:t>Bonatti</a:t>
            </a:r>
            <a:r>
              <a:rPr lang="en-US" sz="1350" dirty="0"/>
              <a:t> et al., 2003, Nature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_3_Model_evolu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0" y="9525"/>
            <a:ext cx="5915025"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7806" y="0"/>
            <a:ext cx="6568388" cy="5143500"/>
          </a:xfrm>
          <a:prstGeom prst="rect">
            <a:avLst/>
          </a:prstGeom>
        </p:spPr>
      </p:pic>
    </p:spTree>
    <p:extLst>
      <p:ext uri="{BB962C8B-B14F-4D97-AF65-F5344CB8AC3E}">
        <p14:creationId xmlns:p14="http://schemas.microsoft.com/office/powerpoint/2010/main" val="1434889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4571" y="278584"/>
            <a:ext cx="6566754" cy="4435656"/>
          </a:xfrm>
          <a:prstGeom prst="rect">
            <a:avLst/>
          </a:prstGeom>
        </p:spPr>
      </p:pic>
      <p:sp>
        <p:nvSpPr>
          <p:cNvPr id="5" name="TextBox 4"/>
          <p:cNvSpPr txBox="1"/>
          <p:nvPr/>
        </p:nvSpPr>
        <p:spPr>
          <a:xfrm>
            <a:off x="6559179" y="4475481"/>
            <a:ext cx="2012859" cy="507831"/>
          </a:xfrm>
          <a:prstGeom prst="rect">
            <a:avLst/>
          </a:prstGeom>
          <a:noFill/>
        </p:spPr>
        <p:txBody>
          <a:bodyPr wrap="none" rtlCol="0">
            <a:spAutoFit/>
          </a:bodyPr>
          <a:lstStyle/>
          <a:p>
            <a:r>
              <a:rPr lang="en-US" sz="1350" dirty="0"/>
              <a:t>Parnell-Turner et al., 2014</a:t>
            </a:r>
          </a:p>
          <a:p>
            <a:r>
              <a:rPr lang="en-US" sz="1350" dirty="0"/>
              <a:t>Nature Geoscience</a:t>
            </a:r>
          </a:p>
        </p:txBody>
      </p:sp>
      <p:sp>
        <p:nvSpPr>
          <p:cNvPr id="4" name="TextBox 3"/>
          <p:cNvSpPr txBox="1"/>
          <p:nvPr/>
        </p:nvSpPr>
        <p:spPr>
          <a:xfrm>
            <a:off x="6730365" y="217624"/>
            <a:ext cx="2149948" cy="369332"/>
          </a:xfrm>
          <a:prstGeom prst="rect">
            <a:avLst/>
          </a:prstGeom>
          <a:noFill/>
        </p:spPr>
        <p:txBody>
          <a:bodyPr wrap="none" rtlCol="0">
            <a:spAutoFit/>
          </a:bodyPr>
          <a:lstStyle/>
          <a:p>
            <a:r>
              <a:rPr lang="en-US" dirty="0"/>
              <a:t>Pulsing plume model</a:t>
            </a:r>
          </a:p>
        </p:txBody>
      </p:sp>
    </p:spTree>
    <p:extLst>
      <p:ext uri="{BB962C8B-B14F-4D97-AF65-F5344CB8AC3E}">
        <p14:creationId xmlns:p14="http://schemas.microsoft.com/office/powerpoint/2010/main" val="1119362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104431"/>
            <a:ext cx="6858000" cy="4943819"/>
          </a:xfrm>
          <a:prstGeom prst="rect">
            <a:avLst/>
          </a:prstGeom>
        </p:spPr>
      </p:pic>
      <p:sp>
        <p:nvSpPr>
          <p:cNvPr id="3" name="TextBox 2"/>
          <p:cNvSpPr txBox="1"/>
          <p:nvPr/>
        </p:nvSpPr>
        <p:spPr>
          <a:xfrm>
            <a:off x="1477928" y="3895279"/>
            <a:ext cx="724878" cy="430887"/>
          </a:xfrm>
          <a:prstGeom prst="rect">
            <a:avLst/>
          </a:prstGeom>
          <a:noFill/>
        </p:spPr>
        <p:txBody>
          <a:bodyPr wrap="none" rtlCol="0">
            <a:spAutoFit/>
          </a:bodyPr>
          <a:lstStyle/>
          <a:p>
            <a:r>
              <a:rPr lang="en-US" sz="1100" dirty="0" smtClean="0">
                <a:solidFill>
                  <a:schemeClr val="bg1"/>
                </a:solidFill>
              </a:rPr>
              <a:t>NORTH</a:t>
            </a:r>
          </a:p>
          <a:p>
            <a:r>
              <a:rPr lang="en-US" sz="1100" dirty="0" smtClean="0">
                <a:solidFill>
                  <a:schemeClr val="bg1"/>
                </a:solidFill>
              </a:rPr>
              <a:t>AMERICA</a:t>
            </a:r>
            <a:endParaRPr lang="en-US" sz="1100" dirty="0">
              <a:solidFill>
                <a:schemeClr val="bg1"/>
              </a:solidFill>
            </a:endParaRPr>
          </a:p>
        </p:txBody>
      </p:sp>
      <p:sp>
        <p:nvSpPr>
          <p:cNvPr id="5" name="TextBox 4"/>
          <p:cNvSpPr txBox="1"/>
          <p:nvPr/>
        </p:nvSpPr>
        <p:spPr>
          <a:xfrm>
            <a:off x="6659543" y="3675540"/>
            <a:ext cx="731290" cy="446276"/>
          </a:xfrm>
          <a:prstGeom prst="rect">
            <a:avLst/>
          </a:prstGeom>
          <a:noFill/>
          <a:ln>
            <a:noFill/>
          </a:ln>
        </p:spPr>
        <p:txBody>
          <a:bodyPr wrap="none" rtlCol="0">
            <a:spAutoFit/>
          </a:bodyPr>
          <a:lstStyle/>
          <a:p>
            <a:endParaRPr lang="en-US" sz="1100" dirty="0" smtClean="0">
              <a:solidFill>
                <a:schemeClr val="bg1"/>
              </a:solidFill>
              <a:effectLst>
                <a:glow rad="215900">
                  <a:schemeClr val="tx1">
                    <a:alpha val="78000"/>
                  </a:schemeClr>
                </a:glow>
              </a:effectLst>
            </a:endParaRPr>
          </a:p>
          <a:p>
            <a:r>
              <a:rPr lang="en-US" sz="1200" dirty="0" smtClean="0">
                <a:solidFill>
                  <a:schemeClr val="bg1"/>
                </a:solidFill>
                <a:effectLst>
                  <a:glow rad="215900">
                    <a:schemeClr val="tx1">
                      <a:alpha val="78000"/>
                    </a:schemeClr>
                  </a:glow>
                </a:effectLst>
              </a:rPr>
              <a:t>EURASIA</a:t>
            </a:r>
            <a:endParaRPr lang="en-US" sz="1200" dirty="0">
              <a:solidFill>
                <a:schemeClr val="bg1"/>
              </a:solidFill>
              <a:effectLst>
                <a:glow rad="215900">
                  <a:schemeClr val="tx1">
                    <a:alpha val="78000"/>
                  </a:schemeClr>
                </a:glow>
              </a:effectLst>
            </a:endParaRPr>
          </a:p>
        </p:txBody>
      </p:sp>
      <p:sp>
        <p:nvSpPr>
          <p:cNvPr id="6" name="Rectangle 5"/>
          <p:cNvSpPr/>
          <p:nvPr/>
        </p:nvSpPr>
        <p:spPr>
          <a:xfrm>
            <a:off x="5700232" y="1765040"/>
            <a:ext cx="509157" cy="180754"/>
          </a:xfrm>
          <a:prstGeom prst="rect">
            <a:avLst/>
          </a:prstGeom>
          <a:solidFill>
            <a:schemeClr val="tx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560850" y="1679949"/>
            <a:ext cx="728084" cy="276999"/>
          </a:xfrm>
          <a:prstGeom prst="rect">
            <a:avLst/>
          </a:prstGeom>
          <a:noFill/>
          <a:effectLst>
            <a:glow rad="38100">
              <a:schemeClr val="accent1">
                <a:alpha val="99000"/>
              </a:schemeClr>
            </a:glow>
          </a:effectLst>
        </p:spPr>
        <p:txBody>
          <a:bodyPr wrap="none" rtlCol="0">
            <a:spAutoFit/>
          </a:bodyPr>
          <a:lstStyle/>
          <a:p>
            <a:r>
              <a:rPr lang="en-US" sz="1200" dirty="0" smtClean="0">
                <a:solidFill>
                  <a:schemeClr val="bg1"/>
                </a:solidFill>
                <a:effectLst>
                  <a:glow rad="63500">
                    <a:schemeClr val="tx1">
                      <a:alpha val="40000"/>
                    </a:schemeClr>
                  </a:glow>
                </a:effectLst>
              </a:rPr>
              <a:t>ICELAND</a:t>
            </a:r>
            <a:endParaRPr lang="en-US" sz="1200" dirty="0">
              <a:solidFill>
                <a:schemeClr val="bg1"/>
              </a:solidFill>
              <a:effectLst>
                <a:glow rad="63500">
                  <a:schemeClr val="tx1">
                    <a:alpha val="40000"/>
                  </a:schemeClr>
                </a:glo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_26N_MB.jpg"/>
          <p:cNvPicPr>
            <a:picLocks noChangeAspect="1"/>
          </p:cNvPicPr>
          <p:nvPr/>
        </p:nvPicPr>
        <p:blipFill>
          <a:blip r:embed="rId3"/>
          <a:stretch>
            <a:fillRect/>
          </a:stretch>
        </p:blipFill>
        <p:spPr>
          <a:xfrm>
            <a:off x="521315" y="132079"/>
            <a:ext cx="7992765" cy="4532009"/>
          </a:xfrm>
          <a:prstGeom prst="rect">
            <a:avLst/>
          </a:prstGeom>
        </p:spPr>
      </p:pic>
      <p:sp>
        <p:nvSpPr>
          <p:cNvPr id="3" name="TextBox 2"/>
          <p:cNvSpPr txBox="1"/>
          <p:nvPr/>
        </p:nvSpPr>
        <p:spPr>
          <a:xfrm>
            <a:off x="2571116" y="4749800"/>
            <a:ext cx="2887394" cy="338554"/>
          </a:xfrm>
          <a:prstGeom prst="rect">
            <a:avLst/>
          </a:prstGeom>
          <a:noFill/>
        </p:spPr>
        <p:txBody>
          <a:bodyPr wrap="none" rtlCol="0">
            <a:spAutoFit/>
          </a:bodyPr>
          <a:lstStyle/>
          <a:p>
            <a:r>
              <a:rPr lang="en-US" sz="1600" dirty="0"/>
              <a:t>Wang, </a:t>
            </a:r>
            <a:r>
              <a:rPr lang="en-US" sz="1600" dirty="0" err="1"/>
              <a:t>Tucholke</a:t>
            </a:r>
            <a:r>
              <a:rPr lang="en-US" sz="1600" dirty="0"/>
              <a:t> &amp; Lin, 2015, JGR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ite_residual_depth_anomaly.jpg"/>
          <p:cNvPicPr>
            <a:picLocks noChangeAspect="1"/>
          </p:cNvPicPr>
          <p:nvPr/>
        </p:nvPicPr>
        <p:blipFill>
          <a:blip r:embed="rId3"/>
          <a:stretch>
            <a:fillRect/>
          </a:stretch>
        </p:blipFill>
        <p:spPr>
          <a:xfrm>
            <a:off x="435599" y="361951"/>
            <a:ext cx="8190241" cy="4243000"/>
          </a:xfrm>
          <a:prstGeom prst="rect">
            <a:avLst/>
          </a:prstGeom>
        </p:spPr>
      </p:pic>
      <p:sp>
        <p:nvSpPr>
          <p:cNvPr id="9" name="TextBox 8"/>
          <p:cNvSpPr txBox="1"/>
          <p:nvPr/>
        </p:nvSpPr>
        <p:spPr>
          <a:xfrm>
            <a:off x="3511338" y="361950"/>
            <a:ext cx="2269083" cy="338554"/>
          </a:xfrm>
          <a:prstGeom prst="rect">
            <a:avLst/>
          </a:prstGeom>
          <a:noFill/>
        </p:spPr>
        <p:txBody>
          <a:bodyPr wrap="none" rtlCol="0">
            <a:spAutoFit/>
          </a:bodyPr>
          <a:lstStyle/>
          <a:p>
            <a:r>
              <a:rPr lang="en-US" sz="1600" dirty="0"/>
              <a:t>Residual Depth Anomaly </a:t>
            </a:r>
          </a:p>
        </p:txBody>
      </p:sp>
      <p:sp>
        <p:nvSpPr>
          <p:cNvPr id="10" name="TextBox 9"/>
          <p:cNvSpPr txBox="1"/>
          <p:nvPr/>
        </p:nvSpPr>
        <p:spPr>
          <a:xfrm>
            <a:off x="5729605" y="4703445"/>
            <a:ext cx="3238500" cy="307777"/>
          </a:xfrm>
          <a:prstGeom prst="rect">
            <a:avLst/>
          </a:prstGeom>
          <a:noFill/>
        </p:spPr>
        <p:txBody>
          <a:bodyPr wrap="square" rtlCol="0">
            <a:spAutoFit/>
          </a:bodyPr>
          <a:lstStyle/>
          <a:p>
            <a:r>
              <a:rPr lang="en-US" sz="1400" dirty="0"/>
              <a:t>R. White, Phil. Trans. R. Soc. </a:t>
            </a:r>
            <a:r>
              <a:rPr lang="en-US" sz="1400" dirty="0" err="1"/>
              <a:t>Lond</a:t>
            </a:r>
            <a:r>
              <a:rPr lang="en-US" sz="1400" dirty="0"/>
              <a:t>., 1997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76240" y="280630"/>
            <a:ext cx="3352800" cy="4647426"/>
          </a:xfrm>
          <a:prstGeom prst="rect">
            <a:avLst/>
          </a:prstGeom>
          <a:noFill/>
        </p:spPr>
        <p:txBody>
          <a:bodyPr wrap="square" rtlCol="0">
            <a:spAutoFit/>
          </a:bodyPr>
          <a:lstStyle/>
          <a:p>
            <a:pPr algn="ctr"/>
            <a:r>
              <a:rPr lang="en-US" sz="1400" b="1" dirty="0"/>
              <a:t>Sub-axial propagating buoyant mantle upwelling</a:t>
            </a:r>
            <a:endParaRPr lang="en-US" sz="1400" dirty="0"/>
          </a:p>
          <a:p>
            <a:pPr>
              <a:spcBef>
                <a:spcPts val="900"/>
              </a:spcBef>
            </a:pPr>
            <a:r>
              <a:rPr lang="en-US" sz="1400" dirty="0"/>
              <a:t>At time T1 buoyant upwelling initiates beneath Iceland and begins to propagate southward as shown in panels T2 and T3.</a:t>
            </a:r>
          </a:p>
          <a:p>
            <a:pPr>
              <a:spcBef>
                <a:spcPts val="900"/>
              </a:spcBef>
            </a:pPr>
            <a:r>
              <a:rPr lang="en-US" sz="1400" dirty="0"/>
              <a:t>The southward propagation is driven by gradients in mantle properties including elevated mantle water content and possibly temperature and fertility increasing toward Iceland. </a:t>
            </a:r>
          </a:p>
          <a:p>
            <a:pPr>
              <a:spcBef>
                <a:spcPts val="900"/>
              </a:spcBef>
            </a:pPr>
            <a:r>
              <a:rPr lang="en-US" sz="1400" dirty="0"/>
              <a:t>An important feature of this model is that buoyant mantle flow is upward beneath the axis </a:t>
            </a:r>
            <a:r>
              <a:rPr lang="en-US" sz="1400" i="1" dirty="0"/>
              <a:t>not </a:t>
            </a:r>
            <a:r>
              <a:rPr lang="en-US" sz="1400" dirty="0"/>
              <a:t>along-axis. Thus extremely rapid radial mantle flow inherent in pulsing plume modes is not needed. </a:t>
            </a:r>
          </a:p>
          <a:p>
            <a:pPr>
              <a:spcBef>
                <a:spcPts val="900"/>
              </a:spcBef>
            </a:pPr>
            <a:r>
              <a:rPr lang="en-US" sz="1400" dirty="0"/>
              <a:t>Propagating buoyant mantle instabilities can generate V-shaped crustal ridges without any mantle temperature variations and without any large-scale mantle flow.  </a:t>
            </a:r>
          </a:p>
        </p:txBody>
      </p:sp>
      <p:pic>
        <p:nvPicPr>
          <p:cNvPr id="4" name="Picture 3"/>
          <p:cNvPicPr>
            <a:picLocks noChangeAspect="1"/>
          </p:cNvPicPr>
          <p:nvPr/>
        </p:nvPicPr>
        <p:blipFill>
          <a:blip r:embed="rId3"/>
          <a:stretch>
            <a:fillRect/>
          </a:stretch>
        </p:blipFill>
        <p:spPr>
          <a:xfrm>
            <a:off x="1143000" y="0"/>
            <a:ext cx="4104343" cy="51435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4346489" cy="3403600"/>
          </a:xfrm>
          <a:prstGeom prst="rect">
            <a:avLst/>
          </a:prstGeom>
        </p:spPr>
      </p:pic>
      <p:pic>
        <p:nvPicPr>
          <p:cNvPr id="3" name="Picture 2" descr="MAR_26N_MB.jpg"/>
          <p:cNvPicPr>
            <a:picLocks noChangeAspect="1"/>
          </p:cNvPicPr>
          <p:nvPr/>
        </p:nvPicPr>
        <p:blipFill>
          <a:blip r:embed="rId4"/>
          <a:stretch>
            <a:fillRect/>
          </a:stretch>
        </p:blipFill>
        <p:spPr>
          <a:xfrm>
            <a:off x="4428462" y="2367280"/>
            <a:ext cx="4624098" cy="2621928"/>
          </a:xfrm>
          <a:prstGeom prst="rect">
            <a:avLst/>
          </a:prstGeom>
        </p:spPr>
      </p:pic>
      <p:sp>
        <p:nvSpPr>
          <p:cNvPr id="2" name="TextBox 1"/>
          <p:cNvSpPr txBox="1"/>
          <p:nvPr/>
        </p:nvSpPr>
        <p:spPr>
          <a:xfrm>
            <a:off x="4428462" y="223520"/>
            <a:ext cx="4552978" cy="2031325"/>
          </a:xfrm>
          <a:prstGeom prst="rect">
            <a:avLst/>
          </a:prstGeom>
          <a:noFill/>
        </p:spPr>
        <p:txBody>
          <a:bodyPr wrap="square" rtlCol="0">
            <a:spAutoFit/>
          </a:bodyPr>
          <a:lstStyle/>
          <a:p>
            <a:r>
              <a:rPr lang="en-US" sz="1400" dirty="0">
                <a:latin typeface="Arial" charset="0"/>
                <a:ea typeface="Arial" charset="0"/>
                <a:cs typeface="Arial" charset="0"/>
              </a:rPr>
              <a:t>The V-shaped ridges on the Reykjanes Ridge and migrating non-transform discontinuities on slow-spreading ridges are fundamentally similar phenomena. On the Reykjanes Ridge a large and systematic mantle gradient propels small-scale convective instabilities rapidly and monotonically along axis whereas on the slow spreading central Mid-Atlantic ridge mantle gradients are small and random leading to slowly and randomly propagating cells. </a:t>
            </a:r>
          </a:p>
        </p:txBody>
      </p:sp>
    </p:spTree>
    <p:extLst>
      <p:ext uri="{BB962C8B-B14F-4D97-AF65-F5344CB8AC3E}">
        <p14:creationId xmlns:p14="http://schemas.microsoft.com/office/powerpoint/2010/main" val="524360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6329" y="0"/>
            <a:ext cx="6722162" cy="5634318"/>
          </a:xfrm>
          <a:prstGeom prst="rect">
            <a:avLst/>
          </a:prstGeom>
        </p:spPr>
      </p:pic>
      <p:sp>
        <p:nvSpPr>
          <p:cNvPr id="3" name="TextBox 2"/>
          <p:cNvSpPr txBox="1"/>
          <p:nvPr/>
        </p:nvSpPr>
        <p:spPr>
          <a:xfrm>
            <a:off x="3067050" y="904875"/>
            <a:ext cx="1059906" cy="300082"/>
          </a:xfrm>
          <a:prstGeom prst="rect">
            <a:avLst/>
          </a:prstGeom>
          <a:noFill/>
        </p:spPr>
        <p:txBody>
          <a:bodyPr wrap="none" rtlCol="0">
            <a:spAutoFit/>
          </a:bodyPr>
          <a:lstStyle/>
          <a:p>
            <a:r>
              <a:rPr lang="en-US" sz="1350" dirty="0"/>
              <a:t>GREENLAND</a:t>
            </a:r>
          </a:p>
        </p:txBody>
      </p:sp>
      <p:sp>
        <p:nvSpPr>
          <p:cNvPr id="4" name="TextBox 3"/>
          <p:cNvSpPr txBox="1"/>
          <p:nvPr/>
        </p:nvSpPr>
        <p:spPr>
          <a:xfrm>
            <a:off x="4762501" y="1885950"/>
            <a:ext cx="795411" cy="300082"/>
          </a:xfrm>
          <a:prstGeom prst="rect">
            <a:avLst/>
          </a:prstGeom>
          <a:noFill/>
        </p:spPr>
        <p:txBody>
          <a:bodyPr wrap="none" rtlCol="0">
            <a:spAutoFit/>
          </a:bodyPr>
          <a:lstStyle/>
          <a:p>
            <a:r>
              <a:rPr lang="en-US" sz="1350" dirty="0"/>
              <a:t>ICELAND</a:t>
            </a:r>
          </a:p>
        </p:txBody>
      </p:sp>
      <p:sp>
        <p:nvSpPr>
          <p:cNvPr id="6" name="TextBox 5"/>
          <p:cNvSpPr txBox="1"/>
          <p:nvPr/>
        </p:nvSpPr>
        <p:spPr>
          <a:xfrm>
            <a:off x="6315075" y="3552825"/>
            <a:ext cx="797013" cy="300082"/>
          </a:xfrm>
          <a:prstGeom prst="rect">
            <a:avLst/>
          </a:prstGeom>
          <a:noFill/>
        </p:spPr>
        <p:txBody>
          <a:bodyPr wrap="none" rtlCol="0">
            <a:spAutoFit/>
          </a:bodyPr>
          <a:lstStyle/>
          <a:p>
            <a:r>
              <a:rPr lang="en-US" sz="1350" dirty="0"/>
              <a:t>EURASIA</a:t>
            </a:r>
          </a:p>
        </p:txBody>
      </p:sp>
      <p:sp>
        <p:nvSpPr>
          <p:cNvPr id="7" name="TextBox 6"/>
          <p:cNvSpPr txBox="1"/>
          <p:nvPr/>
        </p:nvSpPr>
        <p:spPr>
          <a:xfrm>
            <a:off x="1905001" y="3810000"/>
            <a:ext cx="885179" cy="461665"/>
          </a:xfrm>
          <a:prstGeom prst="rect">
            <a:avLst/>
          </a:prstGeom>
          <a:noFill/>
        </p:spPr>
        <p:txBody>
          <a:bodyPr wrap="none" rtlCol="0">
            <a:spAutoFit/>
          </a:bodyPr>
          <a:lstStyle/>
          <a:p>
            <a:r>
              <a:rPr lang="en-US" sz="1200" dirty="0">
                <a:effectLst>
                  <a:glow rad="101600">
                    <a:schemeClr val="bg1"/>
                  </a:glow>
                </a:effectLst>
                <a:latin typeface="Helvetica"/>
              </a:rPr>
              <a:t>NORTH </a:t>
            </a:r>
          </a:p>
          <a:p>
            <a:r>
              <a:rPr lang="en-US" sz="1200" dirty="0">
                <a:effectLst>
                  <a:glow rad="101600">
                    <a:schemeClr val="bg1"/>
                  </a:glow>
                </a:effectLst>
                <a:latin typeface="Helvetica"/>
              </a:rPr>
              <a:t>AMERICA</a:t>
            </a:r>
          </a:p>
        </p:txBody>
      </p:sp>
    </p:spTree>
    <p:extLst>
      <p:ext uri="{BB962C8B-B14F-4D97-AF65-F5344CB8AC3E}">
        <p14:creationId xmlns:p14="http://schemas.microsoft.com/office/powerpoint/2010/main" val="78775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5844" y="1552576"/>
            <a:ext cx="6575996" cy="3150281"/>
          </a:xfrm>
          <a:prstGeom prst="rect">
            <a:avLst/>
          </a:prstGeom>
        </p:spPr>
      </p:pic>
      <p:pic>
        <p:nvPicPr>
          <p:cNvPr id="6" name="Picture 5"/>
          <p:cNvPicPr>
            <a:picLocks noChangeAspect="1"/>
          </p:cNvPicPr>
          <p:nvPr/>
        </p:nvPicPr>
        <p:blipFill>
          <a:blip r:embed="rId3"/>
          <a:stretch>
            <a:fillRect/>
          </a:stretch>
        </p:blipFill>
        <p:spPr>
          <a:xfrm>
            <a:off x="868384" y="1520826"/>
            <a:ext cx="7132616" cy="3416934"/>
          </a:xfrm>
          <a:prstGeom prst="rect">
            <a:avLst/>
          </a:prstGeom>
        </p:spPr>
      </p:pic>
      <p:sp>
        <p:nvSpPr>
          <p:cNvPr id="8" name="Oval 7"/>
          <p:cNvSpPr/>
          <p:nvPr/>
        </p:nvSpPr>
        <p:spPr>
          <a:xfrm>
            <a:off x="553720" y="1393190"/>
            <a:ext cx="1447800" cy="15906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4"/>
          <a:stretch>
            <a:fillRect/>
          </a:stretch>
        </p:blipFill>
        <p:spPr>
          <a:xfrm>
            <a:off x="200026" y="1393903"/>
            <a:ext cx="1422796" cy="1582661"/>
          </a:xfrm>
          <a:prstGeom prst="rect">
            <a:avLst/>
          </a:prstGeom>
        </p:spPr>
      </p:pic>
      <p:pic>
        <p:nvPicPr>
          <p:cNvPr id="3" name="Picture 2"/>
          <p:cNvPicPr>
            <a:picLocks noChangeAspect="1"/>
          </p:cNvPicPr>
          <p:nvPr/>
        </p:nvPicPr>
        <p:blipFill>
          <a:blip r:embed="rId5"/>
          <a:stretch>
            <a:fillRect/>
          </a:stretch>
        </p:blipFill>
        <p:spPr>
          <a:xfrm>
            <a:off x="1683782" y="193092"/>
            <a:ext cx="5811520" cy="1279793"/>
          </a:xfrm>
          <a:prstGeom prst="rect">
            <a:avLst/>
          </a:prstGeom>
        </p:spPr>
      </p:pic>
      <p:sp>
        <p:nvSpPr>
          <p:cNvPr id="2" name="TextBox 1"/>
          <p:cNvSpPr txBox="1"/>
          <p:nvPr/>
        </p:nvSpPr>
        <p:spPr>
          <a:xfrm>
            <a:off x="4978400" y="1202104"/>
            <a:ext cx="3539430" cy="276999"/>
          </a:xfrm>
          <a:prstGeom prst="rect">
            <a:avLst/>
          </a:prstGeom>
          <a:noFill/>
        </p:spPr>
        <p:txBody>
          <a:bodyPr wrap="none" rtlCol="0">
            <a:spAutoFit/>
          </a:bodyPr>
          <a:lstStyle/>
          <a:p>
            <a:r>
              <a:rPr lang="en-US" sz="1200" dirty="0"/>
              <a:t>Scott W. French &amp; Barbara </a:t>
            </a:r>
            <a:r>
              <a:rPr lang="en-US" sz="1200" dirty="0" err="1"/>
              <a:t>Romanowicz</a:t>
            </a:r>
            <a:r>
              <a:rPr lang="en-US" sz="1200" dirty="0"/>
              <a:t>, Nature, 2015</a:t>
            </a:r>
          </a:p>
        </p:txBody>
      </p:sp>
      <p:sp>
        <p:nvSpPr>
          <p:cNvPr id="10" name="Oval 9"/>
          <p:cNvSpPr/>
          <p:nvPr/>
        </p:nvSpPr>
        <p:spPr>
          <a:xfrm>
            <a:off x="1415844" y="2697776"/>
            <a:ext cx="311966" cy="3759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2869782" y="4114800"/>
            <a:ext cx="2951898" cy="664177"/>
          </a:xfrm>
          <a:prstGeom prst="rect">
            <a:avLst/>
          </a:prstGeom>
        </p:spPr>
      </p:pic>
    </p:spTree>
    <p:extLst>
      <p:ext uri="{BB962C8B-B14F-4D97-AF65-F5344CB8AC3E}">
        <p14:creationId xmlns:p14="http://schemas.microsoft.com/office/powerpoint/2010/main" val="1815850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301" y="0"/>
            <a:ext cx="5893375" cy="5143501"/>
          </a:xfrm>
          <a:prstGeom prst="rect">
            <a:avLst/>
          </a:prstGeom>
        </p:spPr>
      </p:pic>
      <p:sp>
        <p:nvSpPr>
          <p:cNvPr id="3" name="TextBox 2"/>
          <p:cNvSpPr txBox="1"/>
          <p:nvPr/>
        </p:nvSpPr>
        <p:spPr>
          <a:xfrm>
            <a:off x="5730241" y="690880"/>
            <a:ext cx="3261360" cy="3970318"/>
          </a:xfrm>
          <a:prstGeom prst="rect">
            <a:avLst/>
          </a:prstGeom>
          <a:noFill/>
        </p:spPr>
        <p:txBody>
          <a:bodyPr wrap="square" rtlCol="0">
            <a:spAutoFit/>
          </a:bodyPr>
          <a:lstStyle/>
          <a:p>
            <a:r>
              <a:rPr lang="en-US" dirty="0"/>
              <a:t>Dynamic behavior attributed to the Iceland mantle plume is actually due to plate boundary processes and shallow small-scale mantle convection that can evolve quickly.  Broad thermo-chemical plumes can only slowly advect and evolve. The direct cause of excess “plume” melting is shallow small-scale convection acting on an anomalously low viscosity and fertile but relatively passive thermochemical mantle anomaly.</a:t>
            </a:r>
          </a:p>
        </p:txBody>
      </p:sp>
      <p:sp>
        <p:nvSpPr>
          <p:cNvPr id="4" name="TextBox 3"/>
          <p:cNvSpPr txBox="1"/>
          <p:nvPr/>
        </p:nvSpPr>
        <p:spPr>
          <a:xfrm>
            <a:off x="3257392" y="206791"/>
            <a:ext cx="2998128" cy="400110"/>
          </a:xfrm>
          <a:prstGeom prst="rect">
            <a:avLst/>
          </a:prstGeom>
          <a:noFill/>
        </p:spPr>
        <p:txBody>
          <a:bodyPr wrap="none" rtlCol="0">
            <a:spAutoFit/>
          </a:bodyPr>
          <a:lstStyle/>
          <a:p>
            <a:r>
              <a:rPr lang="en-US" sz="2000" dirty="0"/>
              <a:t>SUMMARY &amp; CONCLUSION</a:t>
            </a:r>
          </a:p>
        </p:txBody>
      </p:sp>
    </p:spTree>
    <p:extLst>
      <p:ext uri="{BB962C8B-B14F-4D97-AF65-F5344CB8AC3E}">
        <p14:creationId xmlns:p14="http://schemas.microsoft.com/office/powerpoint/2010/main" val="182908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104431"/>
            <a:ext cx="6858000" cy="4943819"/>
          </a:xfrm>
          <a:prstGeom prst="rect">
            <a:avLst/>
          </a:prstGeom>
          <a:noFill/>
          <a:ln>
            <a:noFill/>
          </a:ln>
        </p:spPr>
      </p:pic>
      <p:sp>
        <p:nvSpPr>
          <p:cNvPr id="2" name="Freeform 1"/>
          <p:cNvSpPr/>
          <p:nvPr/>
        </p:nvSpPr>
        <p:spPr>
          <a:xfrm>
            <a:off x="4427034" y="2102005"/>
            <a:ext cx="1025912" cy="1349297"/>
          </a:xfrm>
          <a:custGeom>
            <a:avLst/>
            <a:gdLst>
              <a:gd name="connsiteX0" fmla="*/ 1025912 w 1025912"/>
              <a:gd name="connsiteY0" fmla="*/ 0 h 1349297"/>
              <a:gd name="connsiteX1" fmla="*/ 841917 w 1025912"/>
              <a:gd name="connsiteY1" fmla="*/ 228600 h 1349297"/>
              <a:gd name="connsiteX2" fmla="*/ 635620 w 1025912"/>
              <a:gd name="connsiteY2" fmla="*/ 479502 h 1349297"/>
              <a:gd name="connsiteX3" fmla="*/ 462776 w 1025912"/>
              <a:gd name="connsiteY3" fmla="*/ 696951 h 1349297"/>
              <a:gd name="connsiteX4" fmla="*/ 301083 w 1025912"/>
              <a:gd name="connsiteY4" fmla="*/ 908824 h 1349297"/>
              <a:gd name="connsiteX5" fmla="*/ 200722 w 1025912"/>
              <a:gd name="connsiteY5" fmla="*/ 1042639 h 1349297"/>
              <a:gd name="connsiteX6" fmla="*/ 83634 w 1025912"/>
              <a:gd name="connsiteY6" fmla="*/ 1215483 h 1349297"/>
              <a:gd name="connsiteX7" fmla="*/ 0 w 1025912"/>
              <a:gd name="connsiteY7" fmla="*/ 1349297 h 134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912" h="1349297">
                <a:moveTo>
                  <a:pt x="1025912" y="0"/>
                </a:moveTo>
                <a:lnTo>
                  <a:pt x="841917" y="228600"/>
                </a:lnTo>
                <a:lnTo>
                  <a:pt x="635620" y="479502"/>
                </a:lnTo>
                <a:lnTo>
                  <a:pt x="462776" y="696951"/>
                </a:lnTo>
                <a:lnTo>
                  <a:pt x="301083" y="908824"/>
                </a:lnTo>
                <a:lnTo>
                  <a:pt x="200722" y="1042639"/>
                </a:lnTo>
                <a:lnTo>
                  <a:pt x="83634" y="1215483"/>
                </a:lnTo>
                <a:lnTo>
                  <a:pt x="0" y="1349297"/>
                </a:lnTo>
              </a:path>
            </a:pathLst>
          </a:cu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1906859" y="2609385"/>
            <a:ext cx="1739590" cy="825191"/>
          </a:xfrm>
          <a:custGeom>
            <a:avLst/>
            <a:gdLst>
              <a:gd name="connsiteX0" fmla="*/ 0 w 1739590"/>
              <a:gd name="connsiteY0" fmla="*/ 0 h 825191"/>
              <a:gd name="connsiteX1" fmla="*/ 195146 w 1739590"/>
              <a:gd name="connsiteY1" fmla="*/ 128239 h 825191"/>
              <a:gd name="connsiteX2" fmla="*/ 384717 w 1739590"/>
              <a:gd name="connsiteY2" fmla="*/ 217449 h 825191"/>
              <a:gd name="connsiteX3" fmla="*/ 618892 w 1739590"/>
              <a:gd name="connsiteY3" fmla="*/ 485078 h 825191"/>
              <a:gd name="connsiteX4" fmla="*/ 758282 w 1739590"/>
              <a:gd name="connsiteY4" fmla="*/ 613317 h 825191"/>
              <a:gd name="connsiteX5" fmla="*/ 858643 w 1739590"/>
              <a:gd name="connsiteY5" fmla="*/ 702527 h 825191"/>
              <a:gd name="connsiteX6" fmla="*/ 947853 w 1739590"/>
              <a:gd name="connsiteY6" fmla="*/ 702527 h 825191"/>
              <a:gd name="connsiteX7" fmla="*/ 1042639 w 1739590"/>
              <a:gd name="connsiteY7" fmla="*/ 724830 h 825191"/>
              <a:gd name="connsiteX8" fmla="*/ 1120697 w 1739590"/>
              <a:gd name="connsiteY8" fmla="*/ 786161 h 825191"/>
              <a:gd name="connsiteX9" fmla="*/ 1310268 w 1739590"/>
              <a:gd name="connsiteY9" fmla="*/ 808464 h 825191"/>
              <a:gd name="connsiteX10" fmla="*/ 1416204 w 1739590"/>
              <a:gd name="connsiteY10" fmla="*/ 775010 h 825191"/>
              <a:gd name="connsiteX11" fmla="*/ 1505414 w 1739590"/>
              <a:gd name="connsiteY11" fmla="*/ 763859 h 825191"/>
              <a:gd name="connsiteX12" fmla="*/ 1616926 w 1739590"/>
              <a:gd name="connsiteY12" fmla="*/ 814039 h 825191"/>
              <a:gd name="connsiteX13" fmla="*/ 1739590 w 1739590"/>
              <a:gd name="connsiteY13" fmla="*/ 825191 h 8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9590" h="825191">
                <a:moveTo>
                  <a:pt x="0" y="0"/>
                </a:moveTo>
                <a:lnTo>
                  <a:pt x="195146" y="128239"/>
                </a:lnTo>
                <a:lnTo>
                  <a:pt x="384717" y="217449"/>
                </a:lnTo>
                <a:lnTo>
                  <a:pt x="618892" y="485078"/>
                </a:lnTo>
                <a:lnTo>
                  <a:pt x="758282" y="613317"/>
                </a:lnTo>
                <a:lnTo>
                  <a:pt x="858643" y="702527"/>
                </a:lnTo>
                <a:lnTo>
                  <a:pt x="947853" y="702527"/>
                </a:lnTo>
                <a:lnTo>
                  <a:pt x="1042639" y="724830"/>
                </a:lnTo>
                <a:lnTo>
                  <a:pt x="1120697" y="786161"/>
                </a:lnTo>
                <a:lnTo>
                  <a:pt x="1310268" y="808464"/>
                </a:lnTo>
                <a:lnTo>
                  <a:pt x="1416204" y="775010"/>
                </a:lnTo>
                <a:lnTo>
                  <a:pt x="1505414" y="763859"/>
                </a:lnTo>
                <a:lnTo>
                  <a:pt x="1616926" y="814039"/>
                </a:lnTo>
                <a:lnTo>
                  <a:pt x="1739590" y="825191"/>
                </a:lnTo>
              </a:path>
            </a:pathLst>
          </a:custGeom>
          <a:noFill/>
          <a:ln w="3810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657600" y="3395546"/>
            <a:ext cx="1260088" cy="105937"/>
          </a:xfrm>
          <a:custGeom>
            <a:avLst/>
            <a:gdLst>
              <a:gd name="connsiteX0" fmla="*/ 1159727 w 1159727"/>
              <a:gd name="connsiteY0" fmla="*/ 100361 h 100361"/>
              <a:gd name="connsiteX1" fmla="*/ 947854 w 1159727"/>
              <a:gd name="connsiteY1" fmla="*/ 78058 h 100361"/>
              <a:gd name="connsiteX2" fmla="*/ 763859 w 1159727"/>
              <a:gd name="connsiteY2" fmla="*/ 61332 h 100361"/>
              <a:gd name="connsiteX3" fmla="*/ 618893 w 1159727"/>
              <a:gd name="connsiteY3" fmla="*/ 22302 h 100361"/>
              <a:gd name="connsiteX4" fmla="*/ 412595 w 1159727"/>
              <a:gd name="connsiteY4" fmla="*/ 0 h 100361"/>
              <a:gd name="connsiteX5" fmla="*/ 183995 w 1159727"/>
              <a:gd name="connsiteY5" fmla="*/ 16727 h 100361"/>
              <a:gd name="connsiteX6" fmla="*/ 0 w 1159727"/>
              <a:gd name="connsiteY6" fmla="*/ 16727 h 100361"/>
              <a:gd name="connsiteX7" fmla="*/ 0 w 1159727"/>
              <a:gd name="connsiteY7" fmla="*/ 16727 h 100361"/>
              <a:gd name="connsiteX8" fmla="*/ 250902 w 1159727"/>
              <a:gd name="connsiteY8" fmla="*/ 16727 h 100361"/>
              <a:gd name="connsiteX9" fmla="*/ 501805 w 1159727"/>
              <a:gd name="connsiteY9" fmla="*/ 16727 h 100361"/>
              <a:gd name="connsiteX10" fmla="*/ 680224 w 1159727"/>
              <a:gd name="connsiteY10" fmla="*/ 44605 h 100361"/>
              <a:gd name="connsiteX11" fmla="*/ 786161 w 1159727"/>
              <a:gd name="connsiteY11" fmla="*/ 50180 h 100361"/>
              <a:gd name="connsiteX12" fmla="*/ 908824 w 1159727"/>
              <a:gd name="connsiteY12" fmla="*/ 66907 h 100361"/>
              <a:gd name="connsiteX13" fmla="*/ 1031488 w 1159727"/>
              <a:gd name="connsiteY13" fmla="*/ 89210 h 100361"/>
              <a:gd name="connsiteX14" fmla="*/ 1159727 w 1159727"/>
              <a:gd name="connsiteY14" fmla="*/ 100361 h 10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9727" h="100361">
                <a:moveTo>
                  <a:pt x="1159727" y="100361"/>
                </a:moveTo>
                <a:lnTo>
                  <a:pt x="947854" y="78058"/>
                </a:lnTo>
                <a:lnTo>
                  <a:pt x="763859" y="61332"/>
                </a:lnTo>
                <a:lnTo>
                  <a:pt x="618893" y="22302"/>
                </a:lnTo>
                <a:lnTo>
                  <a:pt x="412595" y="0"/>
                </a:lnTo>
                <a:lnTo>
                  <a:pt x="183995" y="16727"/>
                </a:lnTo>
                <a:lnTo>
                  <a:pt x="0" y="16727"/>
                </a:lnTo>
                <a:lnTo>
                  <a:pt x="0" y="16727"/>
                </a:lnTo>
                <a:lnTo>
                  <a:pt x="250902" y="16727"/>
                </a:lnTo>
                <a:lnTo>
                  <a:pt x="501805" y="16727"/>
                </a:lnTo>
                <a:lnTo>
                  <a:pt x="680224" y="44605"/>
                </a:lnTo>
                <a:lnTo>
                  <a:pt x="786161" y="50180"/>
                </a:lnTo>
                <a:lnTo>
                  <a:pt x="908824" y="66907"/>
                </a:lnTo>
                <a:lnTo>
                  <a:pt x="1031488" y="89210"/>
                </a:lnTo>
                <a:lnTo>
                  <a:pt x="1159727" y="100361"/>
                </a:lnTo>
                <a:close/>
              </a:path>
            </a:pathLst>
          </a:custGeom>
          <a:ln w="38100">
            <a:solidFill>
              <a:srgbClr val="49FE17"/>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82068" y="3501483"/>
            <a:ext cx="83634" cy="568712"/>
          </a:xfrm>
          <a:custGeom>
            <a:avLst/>
            <a:gdLst>
              <a:gd name="connsiteX0" fmla="*/ 83634 w 83634"/>
              <a:gd name="connsiteY0" fmla="*/ 0 h 568712"/>
              <a:gd name="connsiteX1" fmla="*/ 83634 w 83634"/>
              <a:gd name="connsiteY1" fmla="*/ 0 h 568712"/>
              <a:gd name="connsiteX2" fmla="*/ 61332 w 83634"/>
              <a:gd name="connsiteY2" fmla="*/ 122663 h 568712"/>
              <a:gd name="connsiteX3" fmla="*/ 22303 w 83634"/>
              <a:gd name="connsiteY3" fmla="*/ 178419 h 568712"/>
              <a:gd name="connsiteX4" fmla="*/ 5576 w 83634"/>
              <a:gd name="connsiteY4" fmla="*/ 256478 h 568712"/>
              <a:gd name="connsiteX5" fmla="*/ 16727 w 83634"/>
              <a:gd name="connsiteY5" fmla="*/ 362415 h 568712"/>
              <a:gd name="connsiteX6" fmla="*/ 0 w 83634"/>
              <a:gd name="connsiteY6" fmla="*/ 473927 h 568712"/>
              <a:gd name="connsiteX7" fmla="*/ 11152 w 83634"/>
              <a:gd name="connsiteY7" fmla="*/ 568712 h 568712"/>
              <a:gd name="connsiteX8" fmla="*/ 11152 w 83634"/>
              <a:gd name="connsiteY8" fmla="*/ 568712 h 568712"/>
              <a:gd name="connsiteX9" fmla="*/ 11152 w 83634"/>
              <a:gd name="connsiteY9" fmla="*/ 568712 h 56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34" h="568712">
                <a:moveTo>
                  <a:pt x="83634" y="0"/>
                </a:moveTo>
                <a:lnTo>
                  <a:pt x="83634" y="0"/>
                </a:lnTo>
                <a:lnTo>
                  <a:pt x="61332" y="122663"/>
                </a:lnTo>
                <a:lnTo>
                  <a:pt x="22303" y="178419"/>
                </a:lnTo>
                <a:lnTo>
                  <a:pt x="5576" y="256478"/>
                </a:lnTo>
                <a:lnTo>
                  <a:pt x="16727" y="362415"/>
                </a:lnTo>
                <a:lnTo>
                  <a:pt x="0" y="473927"/>
                </a:lnTo>
                <a:lnTo>
                  <a:pt x="11152" y="568712"/>
                </a:lnTo>
                <a:lnTo>
                  <a:pt x="11152" y="568712"/>
                </a:lnTo>
                <a:lnTo>
                  <a:pt x="11152" y="568712"/>
                </a:ln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76490" y="3752386"/>
            <a:ext cx="902811" cy="369332"/>
          </a:xfrm>
          <a:prstGeom prst="rect">
            <a:avLst/>
          </a:prstGeom>
          <a:noFill/>
        </p:spPr>
        <p:txBody>
          <a:bodyPr wrap="none" rtlCol="0">
            <a:spAutoFit/>
          </a:bodyPr>
          <a:lstStyle/>
          <a:p>
            <a:r>
              <a:rPr lang="en-US" sz="900" dirty="0" smtClean="0"/>
              <a:t>MID-ATLANTIC </a:t>
            </a:r>
          </a:p>
          <a:p>
            <a:r>
              <a:rPr lang="en-US" sz="900" dirty="0" smtClean="0"/>
              <a:t>RIDGE</a:t>
            </a:r>
            <a:endParaRPr lang="en-US" sz="900" dirty="0"/>
          </a:p>
        </p:txBody>
      </p:sp>
      <p:sp>
        <p:nvSpPr>
          <p:cNvPr id="8" name="Freeform 7"/>
          <p:cNvSpPr/>
          <p:nvPr/>
        </p:nvSpPr>
        <p:spPr>
          <a:xfrm>
            <a:off x="4790003" y="4214718"/>
            <a:ext cx="109001" cy="290670"/>
          </a:xfrm>
          <a:custGeom>
            <a:avLst/>
            <a:gdLst>
              <a:gd name="connsiteX0" fmla="*/ 0 w 109001"/>
              <a:gd name="connsiteY0" fmla="*/ 0 h 290670"/>
              <a:gd name="connsiteX1" fmla="*/ 0 w 109001"/>
              <a:gd name="connsiteY1" fmla="*/ 109001 h 290670"/>
              <a:gd name="connsiteX2" fmla="*/ 18167 w 109001"/>
              <a:gd name="connsiteY2" fmla="*/ 199836 h 290670"/>
              <a:gd name="connsiteX3" fmla="*/ 48445 w 109001"/>
              <a:gd name="connsiteY3" fmla="*/ 248281 h 290670"/>
              <a:gd name="connsiteX4" fmla="*/ 109001 w 109001"/>
              <a:gd name="connsiteY4" fmla="*/ 290670 h 29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01" h="290670">
                <a:moveTo>
                  <a:pt x="0" y="0"/>
                </a:moveTo>
                <a:lnTo>
                  <a:pt x="0" y="109001"/>
                </a:lnTo>
                <a:lnTo>
                  <a:pt x="18167" y="199836"/>
                </a:lnTo>
                <a:lnTo>
                  <a:pt x="48445" y="248281"/>
                </a:lnTo>
                <a:lnTo>
                  <a:pt x="109001" y="290670"/>
                </a:ln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77928" y="3895279"/>
            <a:ext cx="724878" cy="430887"/>
          </a:xfrm>
          <a:prstGeom prst="rect">
            <a:avLst/>
          </a:prstGeom>
          <a:noFill/>
        </p:spPr>
        <p:txBody>
          <a:bodyPr wrap="none" rtlCol="0">
            <a:spAutoFit/>
          </a:bodyPr>
          <a:lstStyle/>
          <a:p>
            <a:r>
              <a:rPr lang="en-US" sz="1100" dirty="0" smtClean="0">
                <a:solidFill>
                  <a:schemeClr val="bg1"/>
                </a:solidFill>
              </a:rPr>
              <a:t>NORTH</a:t>
            </a:r>
          </a:p>
          <a:p>
            <a:r>
              <a:rPr lang="en-US" sz="1100" dirty="0" smtClean="0">
                <a:solidFill>
                  <a:schemeClr val="bg1"/>
                </a:solidFill>
              </a:rPr>
              <a:t>AMERICA</a:t>
            </a:r>
            <a:endParaRPr lang="en-US" sz="1100" dirty="0">
              <a:solidFill>
                <a:schemeClr val="bg1"/>
              </a:solidFill>
            </a:endParaRPr>
          </a:p>
        </p:txBody>
      </p:sp>
      <p:sp>
        <p:nvSpPr>
          <p:cNvPr id="10" name="TextBox 9"/>
          <p:cNvSpPr txBox="1"/>
          <p:nvPr/>
        </p:nvSpPr>
        <p:spPr>
          <a:xfrm>
            <a:off x="6659543" y="3675540"/>
            <a:ext cx="731290" cy="446276"/>
          </a:xfrm>
          <a:prstGeom prst="rect">
            <a:avLst/>
          </a:prstGeom>
          <a:noFill/>
          <a:ln>
            <a:noFill/>
          </a:ln>
        </p:spPr>
        <p:txBody>
          <a:bodyPr wrap="none" rtlCol="0">
            <a:spAutoFit/>
          </a:bodyPr>
          <a:lstStyle/>
          <a:p>
            <a:endParaRPr lang="en-US" sz="1100" dirty="0" smtClean="0">
              <a:solidFill>
                <a:schemeClr val="bg1"/>
              </a:solidFill>
              <a:effectLst>
                <a:glow rad="215900">
                  <a:schemeClr val="tx1">
                    <a:alpha val="78000"/>
                  </a:schemeClr>
                </a:glow>
              </a:effectLst>
            </a:endParaRPr>
          </a:p>
          <a:p>
            <a:r>
              <a:rPr lang="en-US" sz="1200" dirty="0" smtClean="0">
                <a:solidFill>
                  <a:schemeClr val="bg1"/>
                </a:solidFill>
                <a:effectLst>
                  <a:glow rad="215900">
                    <a:schemeClr val="tx1">
                      <a:alpha val="78000"/>
                    </a:schemeClr>
                  </a:glow>
                </a:effectLst>
              </a:rPr>
              <a:t>EURASIA</a:t>
            </a:r>
            <a:endParaRPr lang="en-US" sz="1200" dirty="0">
              <a:solidFill>
                <a:schemeClr val="bg1"/>
              </a:solidFill>
              <a:effectLst>
                <a:glow rad="215900">
                  <a:schemeClr val="tx1">
                    <a:alpha val="78000"/>
                  </a:schemeClr>
                </a:glow>
              </a:effectLst>
            </a:endParaRPr>
          </a:p>
        </p:txBody>
      </p:sp>
      <p:sp>
        <p:nvSpPr>
          <p:cNvPr id="12" name="Rectangle 11"/>
          <p:cNvSpPr/>
          <p:nvPr/>
        </p:nvSpPr>
        <p:spPr>
          <a:xfrm>
            <a:off x="5700232" y="1765040"/>
            <a:ext cx="509157" cy="180754"/>
          </a:xfrm>
          <a:prstGeom prst="rect">
            <a:avLst/>
          </a:prstGeom>
          <a:solidFill>
            <a:schemeClr val="tx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560850" y="1679949"/>
            <a:ext cx="728084" cy="276999"/>
          </a:xfrm>
          <a:prstGeom prst="rect">
            <a:avLst/>
          </a:prstGeom>
          <a:noFill/>
          <a:effectLst>
            <a:glow rad="38100">
              <a:schemeClr val="accent1">
                <a:alpha val="99000"/>
              </a:schemeClr>
            </a:glow>
          </a:effectLst>
        </p:spPr>
        <p:txBody>
          <a:bodyPr wrap="none" rtlCol="0">
            <a:spAutoFit/>
          </a:bodyPr>
          <a:lstStyle/>
          <a:p>
            <a:r>
              <a:rPr lang="en-US" sz="1200" dirty="0" smtClean="0">
                <a:solidFill>
                  <a:schemeClr val="bg1"/>
                </a:solidFill>
                <a:effectLst>
                  <a:glow rad="63500">
                    <a:schemeClr val="tx1">
                      <a:alpha val="40000"/>
                    </a:schemeClr>
                  </a:glow>
                </a:effectLst>
              </a:rPr>
              <a:t>ICELAND</a:t>
            </a:r>
            <a:endParaRPr lang="en-US" sz="1200" dirty="0">
              <a:solidFill>
                <a:schemeClr val="bg1"/>
              </a:solidFill>
              <a:effectLst>
                <a:glow rad="63500">
                  <a:schemeClr val="tx1">
                    <a:alpha val="40000"/>
                  </a:schemeClr>
                </a:glow>
              </a:effectLst>
            </a:endParaRPr>
          </a:p>
        </p:txBody>
      </p:sp>
    </p:spTree>
    <p:extLst>
      <p:ext uri="{BB962C8B-B14F-4D97-AF65-F5344CB8AC3E}">
        <p14:creationId xmlns:p14="http://schemas.microsoft.com/office/powerpoint/2010/main" val="1152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1" y="598446"/>
            <a:ext cx="8737600" cy="3778312"/>
          </a:xfrm>
          <a:prstGeom prst="rect">
            <a:avLst/>
          </a:prstGeom>
        </p:spPr>
      </p:pic>
      <p:sp>
        <p:nvSpPr>
          <p:cNvPr id="5" name="TextBox 4"/>
          <p:cNvSpPr txBox="1"/>
          <p:nvPr/>
        </p:nvSpPr>
        <p:spPr>
          <a:xfrm>
            <a:off x="2013699" y="373701"/>
            <a:ext cx="1076320" cy="330090"/>
          </a:xfrm>
          <a:prstGeom prst="rect">
            <a:avLst/>
          </a:prstGeom>
          <a:noFill/>
        </p:spPr>
        <p:txBody>
          <a:bodyPr wrap="none" rtlCol="0">
            <a:spAutoFit/>
          </a:bodyPr>
          <a:lstStyle/>
          <a:p>
            <a:r>
              <a:rPr lang="en-US" sz="1350" dirty="0"/>
              <a:t>MAGNETICS </a:t>
            </a:r>
          </a:p>
        </p:txBody>
      </p:sp>
      <p:sp>
        <p:nvSpPr>
          <p:cNvPr id="6" name="TextBox 5"/>
          <p:cNvSpPr txBox="1"/>
          <p:nvPr/>
        </p:nvSpPr>
        <p:spPr>
          <a:xfrm>
            <a:off x="5582208" y="388705"/>
            <a:ext cx="2189638" cy="300082"/>
          </a:xfrm>
          <a:prstGeom prst="rect">
            <a:avLst/>
          </a:prstGeom>
          <a:noFill/>
        </p:spPr>
        <p:txBody>
          <a:bodyPr wrap="none" rtlCol="0">
            <a:spAutoFit/>
          </a:bodyPr>
          <a:lstStyle/>
          <a:p>
            <a:r>
              <a:rPr lang="en-US" sz="1350" dirty="0"/>
              <a:t>SATELLITE-DERIVED GRAVITY</a:t>
            </a:r>
          </a:p>
        </p:txBody>
      </p:sp>
      <p:sp>
        <p:nvSpPr>
          <p:cNvPr id="7" name="TextBox 6"/>
          <p:cNvSpPr txBox="1"/>
          <p:nvPr/>
        </p:nvSpPr>
        <p:spPr>
          <a:xfrm>
            <a:off x="2143126" y="150159"/>
            <a:ext cx="5115183" cy="300082"/>
          </a:xfrm>
          <a:prstGeom prst="rect">
            <a:avLst/>
          </a:prstGeom>
          <a:noFill/>
        </p:spPr>
        <p:txBody>
          <a:bodyPr wrap="none" rtlCol="0">
            <a:spAutoFit/>
          </a:bodyPr>
          <a:lstStyle/>
          <a:p>
            <a:r>
              <a:rPr lang="en-US" sz="1350" dirty="0"/>
              <a:t>3 MODES OF SEAFLOOR SPREADING FLANKING THE REYKJANES RIDGE </a:t>
            </a:r>
          </a:p>
        </p:txBody>
      </p:sp>
      <p:sp>
        <p:nvSpPr>
          <p:cNvPr id="9" name="TextBox 8"/>
          <p:cNvSpPr txBox="1"/>
          <p:nvPr/>
        </p:nvSpPr>
        <p:spPr>
          <a:xfrm>
            <a:off x="1514475" y="4323782"/>
            <a:ext cx="6267450" cy="646344"/>
          </a:xfrm>
          <a:prstGeom prst="rect">
            <a:avLst/>
          </a:prstGeom>
          <a:noFill/>
        </p:spPr>
        <p:txBody>
          <a:bodyPr wrap="square" rtlCol="0">
            <a:spAutoFit/>
          </a:bodyPr>
          <a:lstStyle/>
          <a:p>
            <a:pPr marL="257175" indent="-257175">
              <a:buAutoNum type="arabicParenR"/>
            </a:pPr>
            <a:r>
              <a:rPr lang="en-US" sz="1200" dirty="0"/>
              <a:t>UNSEGMENTED ORTHOGONAL SPREADING ON A LONG  LINEAR RIDGE (THICK CRUST)</a:t>
            </a:r>
          </a:p>
          <a:p>
            <a:pPr marL="257175" indent="-257175">
              <a:buAutoNum type="arabicParenR"/>
            </a:pPr>
            <a:r>
              <a:rPr lang="en-US" sz="1200" dirty="0"/>
              <a:t>ORTHOGONAL SPREADING ON A SEGMENTED  RIDGE (THINNER CRUST)</a:t>
            </a:r>
          </a:p>
          <a:p>
            <a:pPr marL="257175" indent="-257175">
              <a:buAutoNum type="arabicParenR"/>
            </a:pPr>
            <a:r>
              <a:rPr lang="en-US" sz="1200" dirty="0"/>
              <a:t>OBLIQUE SPREADING ON AN UNSEGMENTED LINEAR RIDGE (THICK CRUST)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766480"/>
            <a:ext cx="6858000" cy="4023697"/>
          </a:xfrm>
          <a:prstGeom prst="rect">
            <a:avLst/>
          </a:prstGeom>
        </p:spPr>
      </p:pic>
      <p:sp>
        <p:nvSpPr>
          <p:cNvPr id="5" name="TextBox 4"/>
          <p:cNvSpPr txBox="1"/>
          <p:nvPr/>
        </p:nvSpPr>
        <p:spPr>
          <a:xfrm>
            <a:off x="6249889" y="4771314"/>
            <a:ext cx="2820837" cy="363099"/>
          </a:xfrm>
          <a:prstGeom prst="rect">
            <a:avLst/>
          </a:prstGeom>
          <a:noFill/>
        </p:spPr>
        <p:txBody>
          <a:bodyPr wrap="none" rtlCol="0">
            <a:spAutoFit/>
          </a:bodyPr>
          <a:lstStyle/>
          <a:p>
            <a:r>
              <a:rPr lang="en-US" sz="1350" dirty="0"/>
              <a:t>White, 1997, Phil. Trans. R. Soc. </a:t>
            </a:r>
            <a:r>
              <a:rPr lang="en-US" sz="1350" dirty="0" err="1"/>
              <a:t>Lond</a:t>
            </a:r>
            <a:r>
              <a:rPr lang="en-US" sz="1350" dirty="0"/>
              <a:t>.</a:t>
            </a:r>
          </a:p>
        </p:txBody>
      </p:sp>
      <p:sp>
        <p:nvSpPr>
          <p:cNvPr id="6" name="TextBox 5"/>
          <p:cNvSpPr txBox="1"/>
          <p:nvPr/>
        </p:nvSpPr>
        <p:spPr>
          <a:xfrm>
            <a:off x="1485901" y="295275"/>
            <a:ext cx="6321731" cy="300082"/>
          </a:xfrm>
          <a:prstGeom prst="rect">
            <a:avLst/>
          </a:prstGeom>
          <a:noFill/>
        </p:spPr>
        <p:txBody>
          <a:bodyPr wrap="none" rtlCol="0">
            <a:spAutoFit/>
          </a:bodyPr>
          <a:lstStyle/>
          <a:p>
            <a:r>
              <a:rPr lang="en-US" sz="1350" dirty="0" err="1"/>
              <a:t>Tectonomagmatic</a:t>
            </a:r>
            <a:r>
              <a:rPr lang="en-US" sz="1350" dirty="0"/>
              <a:t> regimes inferred to result from mantle plume temperature variations</a:t>
            </a:r>
          </a:p>
        </p:txBody>
      </p:sp>
      <p:sp>
        <p:nvSpPr>
          <p:cNvPr id="2" name="Rectangle 1"/>
          <p:cNvSpPr/>
          <p:nvPr/>
        </p:nvSpPr>
        <p:spPr>
          <a:xfrm rot="18530095">
            <a:off x="3497964" y="2133084"/>
            <a:ext cx="1233671" cy="369332"/>
          </a:xfrm>
          <a:prstGeom prst="rect">
            <a:avLst/>
          </a:prstGeom>
        </p:spPr>
        <p:txBody>
          <a:bodyPr wrap="none">
            <a:spAutoFit/>
          </a:bodyPr>
          <a:lstStyle/>
          <a:p>
            <a:r>
              <a:rPr lang="en-US" b="1">
                <a:solidFill>
                  <a:srgbClr val="008000"/>
                </a:solidFill>
                <a:effectLst>
                  <a:glow rad="114300">
                    <a:schemeClr val="bg1">
                      <a:alpha val="75000"/>
                    </a:schemeClr>
                  </a:glow>
                </a:effectLst>
              </a:rPr>
              <a:t>Thick Crust</a:t>
            </a:r>
            <a:endParaRPr lang="en-US" b="1" dirty="0">
              <a:solidFill>
                <a:srgbClr val="008000"/>
              </a:solidFill>
              <a:effectLst>
                <a:glow rad="114300">
                  <a:schemeClr val="bg1">
                    <a:alpha val="75000"/>
                  </a:schemeClr>
                </a:glow>
              </a:effectLst>
            </a:endParaRPr>
          </a:p>
        </p:txBody>
      </p:sp>
      <p:sp>
        <p:nvSpPr>
          <p:cNvPr id="7" name="Rectangle 6"/>
          <p:cNvSpPr/>
          <p:nvPr/>
        </p:nvSpPr>
        <p:spPr>
          <a:xfrm rot="18102568">
            <a:off x="2187324" y="2285484"/>
            <a:ext cx="1233671" cy="369332"/>
          </a:xfrm>
          <a:prstGeom prst="rect">
            <a:avLst/>
          </a:prstGeom>
        </p:spPr>
        <p:txBody>
          <a:bodyPr wrap="none">
            <a:spAutoFit/>
          </a:bodyPr>
          <a:lstStyle/>
          <a:p>
            <a:r>
              <a:rPr lang="en-US" b="1">
                <a:solidFill>
                  <a:srgbClr val="008000"/>
                </a:solidFill>
                <a:effectLst>
                  <a:glow rad="114300">
                    <a:schemeClr val="bg1">
                      <a:alpha val="75000"/>
                    </a:schemeClr>
                  </a:glow>
                </a:effectLst>
              </a:rPr>
              <a:t>Thick Crust</a:t>
            </a:r>
            <a:endParaRPr lang="en-US" b="1" dirty="0">
              <a:solidFill>
                <a:srgbClr val="008000"/>
              </a:solidFill>
              <a:effectLst>
                <a:glow rad="114300">
                  <a:schemeClr val="bg1">
                    <a:alpha val="75000"/>
                  </a:schemeClr>
                </a:glow>
              </a:effectLst>
            </a:endParaRPr>
          </a:p>
        </p:txBody>
      </p:sp>
      <p:sp>
        <p:nvSpPr>
          <p:cNvPr id="8" name="Rectangle 7"/>
          <p:cNvSpPr/>
          <p:nvPr/>
        </p:nvSpPr>
        <p:spPr>
          <a:xfrm rot="18729883">
            <a:off x="4839084" y="3047484"/>
            <a:ext cx="1233671" cy="369332"/>
          </a:xfrm>
          <a:prstGeom prst="rect">
            <a:avLst/>
          </a:prstGeom>
        </p:spPr>
        <p:txBody>
          <a:bodyPr wrap="none">
            <a:spAutoFit/>
          </a:bodyPr>
          <a:lstStyle/>
          <a:p>
            <a:r>
              <a:rPr lang="en-US" b="1">
                <a:solidFill>
                  <a:srgbClr val="008000"/>
                </a:solidFill>
                <a:effectLst>
                  <a:glow rad="114300">
                    <a:schemeClr val="bg1">
                      <a:alpha val="75000"/>
                    </a:schemeClr>
                  </a:glow>
                </a:effectLst>
              </a:rPr>
              <a:t>Thick Crust</a:t>
            </a:r>
            <a:endParaRPr lang="en-US" b="1" dirty="0">
              <a:solidFill>
                <a:srgbClr val="008000"/>
              </a:solidFill>
              <a:effectLst>
                <a:glow rad="114300">
                  <a:schemeClr val="bg1">
                    <a:alpha val="75000"/>
                  </a:schemeClr>
                </a:glow>
              </a:effectLst>
            </a:endParaRPr>
          </a:p>
        </p:txBody>
      </p:sp>
      <p:sp>
        <p:nvSpPr>
          <p:cNvPr id="3" name="Rectangle 2"/>
          <p:cNvSpPr/>
          <p:nvPr/>
        </p:nvSpPr>
        <p:spPr>
          <a:xfrm rot="18377558">
            <a:off x="3858632" y="3403084"/>
            <a:ext cx="1203215" cy="369332"/>
          </a:xfrm>
          <a:prstGeom prst="rect">
            <a:avLst/>
          </a:prstGeom>
        </p:spPr>
        <p:txBody>
          <a:bodyPr wrap="none">
            <a:spAutoFit/>
          </a:bodyPr>
          <a:lstStyle/>
          <a:p>
            <a:r>
              <a:rPr lang="en-US" b="1">
                <a:solidFill>
                  <a:srgbClr val="3366FF"/>
                </a:solidFill>
                <a:effectLst>
                  <a:glow rad="114300">
                    <a:schemeClr val="bg1">
                      <a:alpha val="75000"/>
                    </a:schemeClr>
                  </a:glow>
                </a:effectLst>
              </a:rPr>
              <a:t>Thin  Crust</a:t>
            </a:r>
            <a:endParaRPr lang="en-US" b="1" dirty="0">
              <a:solidFill>
                <a:srgbClr val="3366FF"/>
              </a:solidFill>
              <a:effectLst>
                <a:glow rad="114300">
                  <a:schemeClr val="bg1">
                    <a:alpha val="75000"/>
                  </a:schemeClr>
                </a:glow>
              </a:effectLst>
            </a:endParaRPr>
          </a:p>
        </p:txBody>
      </p:sp>
      <p:sp>
        <p:nvSpPr>
          <p:cNvPr id="9" name="Rectangle 8"/>
          <p:cNvSpPr/>
          <p:nvPr/>
        </p:nvSpPr>
        <p:spPr>
          <a:xfrm rot="18377558">
            <a:off x="2273672" y="3331964"/>
            <a:ext cx="1203215" cy="369332"/>
          </a:xfrm>
          <a:prstGeom prst="rect">
            <a:avLst/>
          </a:prstGeom>
        </p:spPr>
        <p:txBody>
          <a:bodyPr wrap="none">
            <a:spAutoFit/>
          </a:bodyPr>
          <a:lstStyle/>
          <a:p>
            <a:r>
              <a:rPr lang="en-US" b="1">
                <a:solidFill>
                  <a:srgbClr val="3366FF"/>
                </a:solidFill>
                <a:effectLst>
                  <a:glow rad="114300">
                    <a:schemeClr val="bg1">
                      <a:alpha val="75000"/>
                    </a:schemeClr>
                  </a:glow>
                </a:effectLst>
              </a:rPr>
              <a:t>Thin  Crust</a:t>
            </a:r>
            <a:endParaRPr lang="en-US" b="1" dirty="0">
              <a:solidFill>
                <a:srgbClr val="3366FF"/>
              </a:solidFill>
              <a:effectLst>
                <a:glow rad="114300">
                  <a:schemeClr val="bg1">
                    <a:alpha val="75000"/>
                  </a:schemeClr>
                </a:glow>
              </a:effectLst>
            </a:endParaRPr>
          </a:p>
        </p:txBody>
      </p:sp>
    </p:spTree>
    <p:extLst>
      <p:ext uri="{BB962C8B-B14F-4D97-AF65-F5344CB8AC3E}">
        <p14:creationId xmlns:p14="http://schemas.microsoft.com/office/powerpoint/2010/main" val="1243946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474" y="1"/>
            <a:ext cx="5990301" cy="5024438"/>
          </a:xfrm>
          <a:prstGeom prst="rect">
            <a:avLst/>
          </a:prstGeom>
        </p:spPr>
      </p:pic>
      <p:sp>
        <p:nvSpPr>
          <p:cNvPr id="8" name="Freeform 7"/>
          <p:cNvSpPr/>
          <p:nvPr/>
        </p:nvSpPr>
        <p:spPr>
          <a:xfrm>
            <a:off x="1755967" y="2795115"/>
            <a:ext cx="2826328" cy="919598"/>
          </a:xfrm>
          <a:custGeom>
            <a:avLst/>
            <a:gdLst>
              <a:gd name="connsiteX0" fmla="*/ 0 w 3636434"/>
              <a:gd name="connsiteY0" fmla="*/ 0 h 1143000"/>
              <a:gd name="connsiteX1" fmla="*/ 127000 w 3636434"/>
              <a:gd name="connsiteY1" fmla="*/ 118533 h 1143000"/>
              <a:gd name="connsiteX2" fmla="*/ 254000 w 3636434"/>
              <a:gd name="connsiteY2" fmla="*/ 228600 h 1143000"/>
              <a:gd name="connsiteX3" fmla="*/ 381000 w 3636434"/>
              <a:gd name="connsiteY3" fmla="*/ 296333 h 1143000"/>
              <a:gd name="connsiteX4" fmla="*/ 512234 w 3636434"/>
              <a:gd name="connsiteY4" fmla="*/ 372533 h 1143000"/>
              <a:gd name="connsiteX5" fmla="*/ 673100 w 3636434"/>
              <a:gd name="connsiteY5" fmla="*/ 376767 h 1143000"/>
              <a:gd name="connsiteX6" fmla="*/ 1223434 w 3636434"/>
              <a:gd name="connsiteY6" fmla="*/ 419100 h 1143000"/>
              <a:gd name="connsiteX7" fmla="*/ 1761067 w 3636434"/>
              <a:gd name="connsiteY7" fmla="*/ 486833 h 1143000"/>
              <a:gd name="connsiteX8" fmla="*/ 2226734 w 3636434"/>
              <a:gd name="connsiteY8" fmla="*/ 546100 h 1143000"/>
              <a:gd name="connsiteX9" fmla="*/ 2683934 w 3636434"/>
              <a:gd name="connsiteY9" fmla="*/ 626533 h 1143000"/>
              <a:gd name="connsiteX10" fmla="*/ 3035300 w 3636434"/>
              <a:gd name="connsiteY10" fmla="*/ 685800 h 1143000"/>
              <a:gd name="connsiteX11" fmla="*/ 3166534 w 3636434"/>
              <a:gd name="connsiteY11" fmla="*/ 698500 h 1143000"/>
              <a:gd name="connsiteX12" fmla="*/ 3306234 w 3636434"/>
              <a:gd name="connsiteY12" fmla="*/ 766233 h 1143000"/>
              <a:gd name="connsiteX13" fmla="*/ 3450167 w 3636434"/>
              <a:gd name="connsiteY13" fmla="*/ 884767 h 1143000"/>
              <a:gd name="connsiteX14" fmla="*/ 3547534 w 3636434"/>
              <a:gd name="connsiteY14" fmla="*/ 1020233 h 1143000"/>
              <a:gd name="connsiteX15" fmla="*/ 3636434 w 3636434"/>
              <a:gd name="connsiteY1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6434" h="1143000">
                <a:moveTo>
                  <a:pt x="0" y="0"/>
                </a:moveTo>
                <a:lnTo>
                  <a:pt x="127000" y="118533"/>
                </a:lnTo>
                <a:lnTo>
                  <a:pt x="254000" y="228600"/>
                </a:lnTo>
                <a:lnTo>
                  <a:pt x="381000" y="296333"/>
                </a:lnTo>
                <a:lnTo>
                  <a:pt x="512234" y="372533"/>
                </a:lnTo>
                <a:lnTo>
                  <a:pt x="673100" y="376767"/>
                </a:lnTo>
                <a:lnTo>
                  <a:pt x="1223434" y="419100"/>
                </a:lnTo>
                <a:lnTo>
                  <a:pt x="1761067" y="486833"/>
                </a:lnTo>
                <a:lnTo>
                  <a:pt x="2226734" y="546100"/>
                </a:lnTo>
                <a:lnTo>
                  <a:pt x="2683934" y="626533"/>
                </a:lnTo>
                <a:lnTo>
                  <a:pt x="3035300" y="685800"/>
                </a:lnTo>
                <a:lnTo>
                  <a:pt x="3166534" y="698500"/>
                </a:lnTo>
                <a:lnTo>
                  <a:pt x="3306234" y="766233"/>
                </a:lnTo>
                <a:lnTo>
                  <a:pt x="3450167" y="884767"/>
                </a:lnTo>
                <a:lnTo>
                  <a:pt x="3547534" y="1020233"/>
                </a:lnTo>
                <a:lnTo>
                  <a:pt x="3636434" y="114300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p>
        </p:txBody>
      </p:sp>
      <p:sp>
        <p:nvSpPr>
          <p:cNvPr id="5" name="TextBox 4"/>
          <p:cNvSpPr txBox="1"/>
          <p:nvPr/>
        </p:nvSpPr>
        <p:spPr>
          <a:xfrm>
            <a:off x="4357370" y="4371976"/>
            <a:ext cx="1531638" cy="507831"/>
          </a:xfrm>
          <a:prstGeom prst="rect">
            <a:avLst/>
          </a:prstGeom>
          <a:noFill/>
        </p:spPr>
        <p:txBody>
          <a:bodyPr wrap="none" rtlCol="0">
            <a:spAutoFit/>
          </a:bodyPr>
          <a:lstStyle/>
          <a:p>
            <a:r>
              <a:rPr lang="en-US" sz="1350" dirty="0">
                <a:solidFill>
                  <a:srgbClr val="FF0000"/>
                </a:solidFill>
              </a:rPr>
              <a:t>Red line:</a:t>
            </a:r>
          </a:p>
          <a:p>
            <a:r>
              <a:rPr lang="en-US" sz="1350" dirty="0">
                <a:solidFill>
                  <a:srgbClr val="FF0000"/>
                </a:solidFill>
              </a:rPr>
              <a:t>Spreading flow line</a:t>
            </a:r>
          </a:p>
        </p:txBody>
      </p:sp>
      <p:sp>
        <p:nvSpPr>
          <p:cNvPr id="7" name="TextBox 6"/>
          <p:cNvSpPr txBox="1"/>
          <p:nvPr/>
        </p:nvSpPr>
        <p:spPr>
          <a:xfrm rot="18173604">
            <a:off x="984561" y="3315122"/>
            <a:ext cx="1068562" cy="330090"/>
          </a:xfrm>
          <a:prstGeom prst="rect">
            <a:avLst/>
          </a:prstGeom>
          <a:noFill/>
        </p:spPr>
        <p:txBody>
          <a:bodyPr wrap="none" rtlCol="0">
            <a:spAutoFit/>
          </a:bodyPr>
          <a:lstStyle/>
          <a:p>
            <a:r>
              <a:rPr lang="en-US" sz="1350" b="1" dirty="0">
                <a:solidFill>
                  <a:srgbClr val="008000"/>
                </a:solidFill>
                <a:effectLst>
                  <a:glow rad="114300">
                    <a:schemeClr val="bg1">
                      <a:alpha val="75000"/>
                    </a:schemeClr>
                  </a:glow>
                </a:effectLst>
              </a:rPr>
              <a:t>Thick Crust</a:t>
            </a:r>
          </a:p>
        </p:txBody>
      </p:sp>
      <p:sp>
        <p:nvSpPr>
          <p:cNvPr id="9" name="TextBox 8"/>
          <p:cNvSpPr txBox="1"/>
          <p:nvPr/>
        </p:nvSpPr>
        <p:spPr>
          <a:xfrm rot="18173604">
            <a:off x="2958452" y="2484306"/>
            <a:ext cx="971420" cy="300082"/>
          </a:xfrm>
          <a:prstGeom prst="rect">
            <a:avLst/>
          </a:prstGeom>
          <a:noFill/>
        </p:spPr>
        <p:txBody>
          <a:bodyPr wrap="none" rtlCol="0">
            <a:spAutoFit/>
          </a:bodyPr>
          <a:lstStyle/>
          <a:p>
            <a:r>
              <a:rPr lang="en-US" sz="1350" b="1" dirty="0">
                <a:solidFill>
                  <a:srgbClr val="008000"/>
                </a:solidFill>
              </a:rPr>
              <a:t>Thick Crust</a:t>
            </a:r>
          </a:p>
        </p:txBody>
      </p:sp>
      <p:sp>
        <p:nvSpPr>
          <p:cNvPr id="10" name="TextBox 9"/>
          <p:cNvSpPr txBox="1"/>
          <p:nvPr/>
        </p:nvSpPr>
        <p:spPr>
          <a:xfrm rot="18880382">
            <a:off x="4336091" y="3019212"/>
            <a:ext cx="1068562" cy="330090"/>
          </a:xfrm>
          <a:prstGeom prst="rect">
            <a:avLst/>
          </a:prstGeom>
          <a:noFill/>
        </p:spPr>
        <p:txBody>
          <a:bodyPr wrap="none" rtlCol="0">
            <a:spAutoFit/>
          </a:bodyPr>
          <a:lstStyle/>
          <a:p>
            <a:r>
              <a:rPr lang="en-US" sz="1350" b="1" dirty="0">
                <a:solidFill>
                  <a:srgbClr val="008000"/>
                </a:solidFill>
                <a:effectLst>
                  <a:glow rad="114300">
                    <a:schemeClr val="bg1">
                      <a:alpha val="75000"/>
                    </a:schemeClr>
                  </a:glow>
                </a:effectLst>
              </a:rPr>
              <a:t>Thick Crust</a:t>
            </a:r>
          </a:p>
        </p:txBody>
      </p:sp>
      <p:sp>
        <p:nvSpPr>
          <p:cNvPr id="11" name="TextBox 10"/>
          <p:cNvSpPr txBox="1"/>
          <p:nvPr/>
        </p:nvSpPr>
        <p:spPr>
          <a:xfrm rot="18173604">
            <a:off x="1503879" y="3615483"/>
            <a:ext cx="1042114" cy="363099"/>
          </a:xfrm>
          <a:prstGeom prst="rect">
            <a:avLst/>
          </a:prstGeom>
          <a:noFill/>
        </p:spPr>
        <p:txBody>
          <a:bodyPr wrap="none" rtlCol="0">
            <a:spAutoFit/>
          </a:bodyPr>
          <a:lstStyle/>
          <a:p>
            <a:r>
              <a:rPr lang="en-US" sz="1350" b="1" dirty="0">
                <a:solidFill>
                  <a:srgbClr val="3366FF"/>
                </a:solidFill>
                <a:effectLst>
                  <a:glow rad="114300">
                    <a:schemeClr val="bg1">
                      <a:alpha val="75000"/>
                    </a:schemeClr>
                  </a:glow>
                </a:effectLst>
              </a:rPr>
              <a:t>Thin  Crust</a:t>
            </a:r>
          </a:p>
        </p:txBody>
      </p:sp>
      <p:sp>
        <p:nvSpPr>
          <p:cNvPr id="13" name="TextBox 12"/>
          <p:cNvSpPr txBox="1"/>
          <p:nvPr/>
        </p:nvSpPr>
        <p:spPr>
          <a:xfrm rot="18173604">
            <a:off x="3001209" y="3756447"/>
            <a:ext cx="1042114" cy="330090"/>
          </a:xfrm>
          <a:prstGeom prst="rect">
            <a:avLst/>
          </a:prstGeom>
          <a:noFill/>
        </p:spPr>
        <p:txBody>
          <a:bodyPr wrap="none" rtlCol="0">
            <a:spAutoFit/>
          </a:bodyPr>
          <a:lstStyle/>
          <a:p>
            <a:r>
              <a:rPr lang="en-US" sz="1350" b="1" dirty="0">
                <a:solidFill>
                  <a:srgbClr val="3366FF"/>
                </a:solidFill>
                <a:effectLst>
                  <a:glow rad="114300">
                    <a:schemeClr val="bg1">
                      <a:alpha val="75000"/>
                    </a:schemeClr>
                  </a:glow>
                </a:effectLst>
              </a:rPr>
              <a:t>Thin  Crust</a:t>
            </a:r>
          </a:p>
        </p:txBody>
      </p:sp>
      <p:sp>
        <p:nvSpPr>
          <p:cNvPr id="2" name="TextBox 1"/>
          <p:cNvSpPr txBox="1"/>
          <p:nvPr/>
        </p:nvSpPr>
        <p:spPr>
          <a:xfrm>
            <a:off x="6156961" y="1026160"/>
            <a:ext cx="2773680" cy="2308324"/>
          </a:xfrm>
          <a:prstGeom prst="rect">
            <a:avLst/>
          </a:prstGeom>
          <a:noFill/>
        </p:spPr>
        <p:txBody>
          <a:bodyPr wrap="square" rtlCol="0">
            <a:spAutoFit/>
          </a:bodyPr>
          <a:lstStyle/>
          <a:p>
            <a:r>
              <a:rPr lang="en-US" sz="1200" dirty="0">
                <a:latin typeface="Arial" charset="0"/>
                <a:ea typeface="Arial" charset="0"/>
                <a:cs typeface="Arial" charset="0"/>
              </a:rPr>
              <a:t>Mantle plume model proposes that</a:t>
            </a:r>
          </a:p>
          <a:p>
            <a:r>
              <a:rPr lang="en-US" sz="1200" dirty="0">
                <a:latin typeface="Arial" charset="0"/>
                <a:ea typeface="Arial" charset="0"/>
                <a:cs typeface="Arial" charset="0"/>
              </a:rPr>
              <a:t>high mantle temperatures prevents </a:t>
            </a:r>
          </a:p>
          <a:p>
            <a:r>
              <a:rPr lang="en-US" sz="1200" dirty="0">
                <a:latin typeface="Arial" charset="0"/>
                <a:ea typeface="Arial" charset="0"/>
                <a:cs typeface="Arial" charset="0"/>
              </a:rPr>
              <a:t>transform faults from forming so that</a:t>
            </a:r>
          </a:p>
          <a:p>
            <a:r>
              <a:rPr lang="en-US" sz="1200" dirty="0">
                <a:latin typeface="Arial" charset="0"/>
                <a:ea typeface="Arial" charset="0"/>
                <a:cs typeface="Arial" charset="0"/>
              </a:rPr>
              <a:t>both changes in plate opening direction and mantle temperature were involved in forming transform faults but only an increase in temperature involved in eliminating the transform faults. This idea is based on the greater crustal thicknesses in the unsegmented stages of spreading. </a:t>
            </a:r>
          </a:p>
        </p:txBody>
      </p:sp>
    </p:spTree>
    <p:extLst>
      <p:ext uri="{BB962C8B-B14F-4D97-AF65-F5344CB8AC3E}">
        <p14:creationId xmlns:p14="http://schemas.microsoft.com/office/powerpoint/2010/main" val="982051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0" y="715887"/>
            <a:ext cx="3238500" cy="4427614"/>
          </a:xfrm>
          <a:prstGeom prst="rect">
            <a:avLst/>
          </a:prstGeom>
        </p:spPr>
      </p:pic>
      <p:pic>
        <p:nvPicPr>
          <p:cNvPr id="10" name="Picture 9"/>
          <p:cNvPicPr>
            <a:picLocks noChangeAspect="1"/>
          </p:cNvPicPr>
          <p:nvPr/>
        </p:nvPicPr>
        <p:blipFill>
          <a:blip r:embed="rId4"/>
          <a:stretch>
            <a:fillRect/>
          </a:stretch>
        </p:blipFill>
        <p:spPr>
          <a:xfrm>
            <a:off x="3453607" y="88904"/>
            <a:ext cx="2046287" cy="235414"/>
          </a:xfrm>
          <a:prstGeom prst="rect">
            <a:avLst/>
          </a:prstGeom>
        </p:spPr>
      </p:pic>
      <p:pic>
        <p:nvPicPr>
          <p:cNvPr id="11" name="Picture 10"/>
          <p:cNvPicPr>
            <a:picLocks noChangeAspect="1"/>
          </p:cNvPicPr>
          <p:nvPr/>
        </p:nvPicPr>
        <p:blipFill>
          <a:blip r:embed="rId5"/>
          <a:stretch>
            <a:fillRect/>
          </a:stretch>
        </p:blipFill>
        <p:spPr>
          <a:xfrm>
            <a:off x="2804642" y="272235"/>
            <a:ext cx="3422964" cy="220663"/>
          </a:xfrm>
          <a:prstGeom prst="rect">
            <a:avLst/>
          </a:prstGeom>
        </p:spPr>
      </p:pic>
      <p:pic>
        <p:nvPicPr>
          <p:cNvPr id="12" name="Picture 11"/>
          <p:cNvPicPr>
            <a:picLocks noChangeAspect="1"/>
          </p:cNvPicPr>
          <p:nvPr/>
        </p:nvPicPr>
        <p:blipFill>
          <a:blip r:embed="rId6"/>
          <a:stretch>
            <a:fillRect/>
          </a:stretch>
        </p:blipFill>
        <p:spPr>
          <a:xfrm>
            <a:off x="3669937" y="453248"/>
            <a:ext cx="1917872" cy="148374"/>
          </a:xfrm>
          <a:prstGeom prst="rect">
            <a:avLst/>
          </a:prstGeom>
        </p:spPr>
      </p:pic>
      <p:pic>
        <p:nvPicPr>
          <p:cNvPr id="13" name="Picture 12"/>
          <p:cNvPicPr>
            <a:picLocks noChangeAspect="1"/>
          </p:cNvPicPr>
          <p:nvPr/>
        </p:nvPicPr>
        <p:blipFill>
          <a:blip r:embed="rId7"/>
          <a:stretch>
            <a:fillRect/>
          </a:stretch>
        </p:blipFill>
        <p:spPr>
          <a:xfrm>
            <a:off x="4716940" y="715886"/>
            <a:ext cx="3224135" cy="4427614"/>
          </a:xfrm>
          <a:prstGeom prst="rect">
            <a:avLst/>
          </a:prstGeom>
          <a:effectLst/>
        </p:spPr>
      </p:pic>
      <p:sp>
        <p:nvSpPr>
          <p:cNvPr id="15" name="TextBox 14"/>
          <p:cNvSpPr txBox="1"/>
          <p:nvPr/>
        </p:nvSpPr>
        <p:spPr>
          <a:xfrm>
            <a:off x="6489967" y="755894"/>
            <a:ext cx="1367889" cy="300082"/>
          </a:xfrm>
          <a:prstGeom prst="rect">
            <a:avLst/>
          </a:prstGeom>
          <a:noFill/>
        </p:spPr>
        <p:txBody>
          <a:bodyPr wrap="square" rtlCol="0">
            <a:spAutoFit/>
          </a:bodyPr>
          <a:lstStyle/>
          <a:p>
            <a:r>
              <a:rPr lang="en-US" sz="1350">
                <a:effectLst>
                  <a:glow rad="88900">
                    <a:schemeClr val="bg1">
                      <a:alpha val="90000"/>
                    </a:schemeClr>
                  </a:glow>
                </a:effectLst>
              </a:rPr>
              <a:t>BATHYMETRY</a:t>
            </a:r>
            <a:endParaRPr lang="en-US" sz="1350" dirty="0">
              <a:effectLst>
                <a:glow rad="88900">
                  <a:schemeClr val="bg1">
                    <a:alpha val="90000"/>
                  </a:schemeClr>
                </a:glow>
              </a:effectLst>
            </a:endParaRPr>
          </a:p>
        </p:txBody>
      </p:sp>
    </p:spTree>
    <p:extLst>
      <p:ext uri="{BB962C8B-B14F-4D97-AF65-F5344CB8AC3E}">
        <p14:creationId xmlns:p14="http://schemas.microsoft.com/office/powerpoint/2010/main" val="1220524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0" y="715887"/>
            <a:ext cx="3238500" cy="4427614"/>
          </a:xfrm>
          <a:prstGeom prst="rect">
            <a:avLst/>
          </a:prstGeom>
        </p:spPr>
      </p:pic>
      <p:pic>
        <p:nvPicPr>
          <p:cNvPr id="10" name="Picture 9"/>
          <p:cNvPicPr>
            <a:picLocks noChangeAspect="1"/>
          </p:cNvPicPr>
          <p:nvPr/>
        </p:nvPicPr>
        <p:blipFill>
          <a:blip r:embed="rId4"/>
          <a:stretch>
            <a:fillRect/>
          </a:stretch>
        </p:blipFill>
        <p:spPr>
          <a:xfrm>
            <a:off x="3453607" y="88904"/>
            <a:ext cx="2046287" cy="235414"/>
          </a:xfrm>
          <a:prstGeom prst="rect">
            <a:avLst/>
          </a:prstGeom>
        </p:spPr>
      </p:pic>
      <p:pic>
        <p:nvPicPr>
          <p:cNvPr id="11" name="Picture 10"/>
          <p:cNvPicPr>
            <a:picLocks noChangeAspect="1"/>
          </p:cNvPicPr>
          <p:nvPr/>
        </p:nvPicPr>
        <p:blipFill>
          <a:blip r:embed="rId5"/>
          <a:stretch>
            <a:fillRect/>
          </a:stretch>
        </p:blipFill>
        <p:spPr>
          <a:xfrm>
            <a:off x="2804642" y="272235"/>
            <a:ext cx="3422964" cy="220663"/>
          </a:xfrm>
          <a:prstGeom prst="rect">
            <a:avLst/>
          </a:prstGeom>
        </p:spPr>
      </p:pic>
      <p:pic>
        <p:nvPicPr>
          <p:cNvPr id="12" name="Picture 11"/>
          <p:cNvPicPr>
            <a:picLocks noChangeAspect="1"/>
          </p:cNvPicPr>
          <p:nvPr/>
        </p:nvPicPr>
        <p:blipFill>
          <a:blip r:embed="rId6"/>
          <a:stretch>
            <a:fillRect/>
          </a:stretch>
        </p:blipFill>
        <p:spPr>
          <a:xfrm>
            <a:off x="3669937" y="453248"/>
            <a:ext cx="1917872" cy="148374"/>
          </a:xfrm>
          <a:prstGeom prst="rect">
            <a:avLst/>
          </a:prstGeom>
        </p:spPr>
      </p:pic>
      <p:pic>
        <p:nvPicPr>
          <p:cNvPr id="13" name="Picture 12"/>
          <p:cNvPicPr>
            <a:picLocks noChangeAspect="1"/>
          </p:cNvPicPr>
          <p:nvPr/>
        </p:nvPicPr>
        <p:blipFill>
          <a:blip r:embed="rId7"/>
          <a:stretch>
            <a:fillRect/>
          </a:stretch>
        </p:blipFill>
        <p:spPr>
          <a:xfrm>
            <a:off x="4716940" y="715886"/>
            <a:ext cx="3224135" cy="4427614"/>
          </a:xfrm>
          <a:prstGeom prst="rect">
            <a:avLst/>
          </a:prstGeom>
          <a:effectLst/>
        </p:spPr>
      </p:pic>
      <p:sp>
        <p:nvSpPr>
          <p:cNvPr id="15" name="TextBox 14"/>
          <p:cNvSpPr txBox="1"/>
          <p:nvPr/>
        </p:nvSpPr>
        <p:spPr>
          <a:xfrm>
            <a:off x="6489967" y="755894"/>
            <a:ext cx="1367889" cy="300082"/>
          </a:xfrm>
          <a:prstGeom prst="rect">
            <a:avLst/>
          </a:prstGeom>
          <a:noFill/>
        </p:spPr>
        <p:txBody>
          <a:bodyPr wrap="square" rtlCol="0">
            <a:spAutoFit/>
          </a:bodyPr>
          <a:lstStyle/>
          <a:p>
            <a:r>
              <a:rPr lang="en-US" sz="1350">
                <a:effectLst>
                  <a:glow rad="88900">
                    <a:schemeClr val="bg1">
                      <a:alpha val="90000"/>
                    </a:schemeClr>
                  </a:glow>
                </a:effectLst>
              </a:rPr>
              <a:t>BATHYMETRY</a:t>
            </a:r>
            <a:endParaRPr lang="en-US" sz="1350" dirty="0">
              <a:effectLst>
                <a:glow rad="88900">
                  <a:schemeClr val="bg1">
                    <a:alpha val="90000"/>
                  </a:schemeClr>
                </a:glow>
              </a:effectLst>
            </a:endParaRPr>
          </a:p>
        </p:txBody>
      </p:sp>
      <p:cxnSp>
        <p:nvCxnSpPr>
          <p:cNvPr id="3" name="Straight Arrow Connector 2"/>
          <p:cNvCxnSpPr/>
          <p:nvPr/>
        </p:nvCxnSpPr>
        <p:spPr>
          <a:xfrm flipV="1">
            <a:off x="5085906" y="4178808"/>
            <a:ext cx="885126" cy="91110"/>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227606" y="3083540"/>
            <a:ext cx="524722" cy="866668"/>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a:off x="5934455" y="806572"/>
            <a:ext cx="236675" cy="4063974"/>
          </a:xfrm>
          <a:custGeom>
            <a:avLst/>
            <a:gdLst>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54864 w 539496"/>
              <a:gd name="connsiteY16" fmla="*/ 530352 h 4443984"/>
              <a:gd name="connsiteX17" fmla="*/ 173736 w 539496"/>
              <a:gd name="connsiteY17" fmla="*/ 182880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96427 w 539496"/>
              <a:gd name="connsiteY16" fmla="*/ 839110 h 4443984"/>
              <a:gd name="connsiteX17" fmla="*/ 173736 w 539496"/>
              <a:gd name="connsiteY17" fmla="*/ 182880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96427 w 539496"/>
              <a:gd name="connsiteY16" fmla="*/ 856923 h 4443984"/>
              <a:gd name="connsiteX17" fmla="*/ 173736 w 539496"/>
              <a:gd name="connsiteY17" fmla="*/ 182880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120178 w 539496"/>
              <a:gd name="connsiteY16" fmla="*/ 1088492 h 4443984"/>
              <a:gd name="connsiteX17" fmla="*/ 173736 w 539496"/>
              <a:gd name="connsiteY17" fmla="*/ 182880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120178 w 539496"/>
              <a:gd name="connsiteY16" fmla="*/ 1088492 h 4443984"/>
              <a:gd name="connsiteX17" fmla="*/ 161861 w 539496"/>
              <a:gd name="connsiteY17" fmla="*/ 539139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91440 w 539496"/>
              <a:gd name="connsiteY14" fmla="*/ 2286000 h 4443984"/>
              <a:gd name="connsiteX15" fmla="*/ 91440 w 539496"/>
              <a:gd name="connsiteY15" fmla="*/ 1490472 h 4443984"/>
              <a:gd name="connsiteX16" fmla="*/ 120178 w 539496"/>
              <a:gd name="connsiteY16" fmla="*/ 1088492 h 4443984"/>
              <a:gd name="connsiteX17" fmla="*/ 161861 w 539496"/>
              <a:gd name="connsiteY17" fmla="*/ 539139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233944 w 539496"/>
              <a:gd name="connsiteY14" fmla="*/ 2286000 h 4443984"/>
              <a:gd name="connsiteX15" fmla="*/ 91440 w 539496"/>
              <a:gd name="connsiteY15" fmla="*/ 1490472 h 4443984"/>
              <a:gd name="connsiteX16" fmla="*/ 120178 w 539496"/>
              <a:gd name="connsiteY16" fmla="*/ 1088492 h 4443984"/>
              <a:gd name="connsiteX17" fmla="*/ 161861 w 539496"/>
              <a:gd name="connsiteY17" fmla="*/ 539139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233944 w 539496"/>
              <a:gd name="connsiteY14" fmla="*/ 2286000 h 4443984"/>
              <a:gd name="connsiteX15" fmla="*/ 186443 w 539496"/>
              <a:gd name="connsiteY15" fmla="*/ 1460783 h 4443984"/>
              <a:gd name="connsiteX16" fmla="*/ 120178 w 539496"/>
              <a:gd name="connsiteY16" fmla="*/ 1088492 h 4443984"/>
              <a:gd name="connsiteX17" fmla="*/ 161861 w 539496"/>
              <a:gd name="connsiteY17" fmla="*/ 539139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233944 w 539496"/>
              <a:gd name="connsiteY14" fmla="*/ 2286000 h 4443984"/>
              <a:gd name="connsiteX15" fmla="*/ 186443 w 539496"/>
              <a:gd name="connsiteY15" fmla="*/ 1460783 h 4443984"/>
              <a:gd name="connsiteX16" fmla="*/ 197368 w 539496"/>
              <a:gd name="connsiteY16" fmla="*/ 1052866 h 4443984"/>
              <a:gd name="connsiteX17" fmla="*/ 161861 w 539496"/>
              <a:gd name="connsiteY17" fmla="*/ 539139 h 4443984"/>
              <a:gd name="connsiteX18" fmla="*/ 539496 w 539496"/>
              <a:gd name="connsiteY18" fmla="*/ 0 h 4443984"/>
              <a:gd name="connsiteX0" fmla="*/ 0 w 539496"/>
              <a:gd name="connsiteY0" fmla="*/ 4443984 h 4443984"/>
              <a:gd name="connsiteX1" fmla="*/ 0 w 539496"/>
              <a:gd name="connsiteY1" fmla="*/ 4443984 h 4443984"/>
              <a:gd name="connsiteX2" fmla="*/ 18288 w 539496"/>
              <a:gd name="connsiteY2" fmla="*/ 4361688 h 4443984"/>
              <a:gd name="connsiteX3" fmla="*/ 27432 w 539496"/>
              <a:gd name="connsiteY3" fmla="*/ 4334256 h 4443984"/>
              <a:gd name="connsiteX4" fmla="*/ 45720 w 539496"/>
              <a:gd name="connsiteY4" fmla="*/ 4306824 h 4443984"/>
              <a:gd name="connsiteX5" fmla="*/ 54864 w 539496"/>
              <a:gd name="connsiteY5" fmla="*/ 4279392 h 4443984"/>
              <a:gd name="connsiteX6" fmla="*/ 73152 w 539496"/>
              <a:gd name="connsiteY6" fmla="*/ 4233672 h 4443984"/>
              <a:gd name="connsiteX7" fmla="*/ 82296 w 539496"/>
              <a:gd name="connsiteY7" fmla="*/ 4206240 h 4443984"/>
              <a:gd name="connsiteX8" fmla="*/ 100584 w 539496"/>
              <a:gd name="connsiteY8" fmla="*/ 4169664 h 4443984"/>
              <a:gd name="connsiteX9" fmla="*/ 128016 w 539496"/>
              <a:gd name="connsiteY9" fmla="*/ 4114800 h 4443984"/>
              <a:gd name="connsiteX10" fmla="*/ 128016 w 539496"/>
              <a:gd name="connsiteY10" fmla="*/ 3968496 h 4443984"/>
              <a:gd name="connsiteX11" fmla="*/ 118872 w 539496"/>
              <a:gd name="connsiteY11" fmla="*/ 3648456 h 4443984"/>
              <a:gd name="connsiteX12" fmla="*/ 109728 w 539496"/>
              <a:gd name="connsiteY12" fmla="*/ 3474720 h 4443984"/>
              <a:gd name="connsiteX13" fmla="*/ 109728 w 539496"/>
              <a:gd name="connsiteY13" fmla="*/ 2843784 h 4443984"/>
              <a:gd name="connsiteX14" fmla="*/ 233944 w 539496"/>
              <a:gd name="connsiteY14" fmla="*/ 2286000 h 4443984"/>
              <a:gd name="connsiteX15" fmla="*/ 186443 w 539496"/>
              <a:gd name="connsiteY15" fmla="*/ 1460783 h 4443984"/>
              <a:gd name="connsiteX16" fmla="*/ 197368 w 539496"/>
              <a:gd name="connsiteY16" fmla="*/ 1052866 h 4443984"/>
              <a:gd name="connsiteX17" fmla="*/ 173737 w 539496"/>
              <a:gd name="connsiteY17" fmla="*/ 794459 h 4443984"/>
              <a:gd name="connsiteX18" fmla="*/ 539496 w 539496"/>
              <a:gd name="connsiteY18" fmla="*/ 0 h 4443984"/>
              <a:gd name="connsiteX0" fmla="*/ 0 w 260426"/>
              <a:gd name="connsiteY0" fmla="*/ 4058036 h 4058036"/>
              <a:gd name="connsiteX1" fmla="*/ 0 w 260426"/>
              <a:gd name="connsiteY1" fmla="*/ 4058036 h 4058036"/>
              <a:gd name="connsiteX2" fmla="*/ 18288 w 260426"/>
              <a:gd name="connsiteY2" fmla="*/ 3975740 h 4058036"/>
              <a:gd name="connsiteX3" fmla="*/ 27432 w 260426"/>
              <a:gd name="connsiteY3" fmla="*/ 3948308 h 4058036"/>
              <a:gd name="connsiteX4" fmla="*/ 45720 w 260426"/>
              <a:gd name="connsiteY4" fmla="*/ 3920876 h 4058036"/>
              <a:gd name="connsiteX5" fmla="*/ 54864 w 260426"/>
              <a:gd name="connsiteY5" fmla="*/ 3893444 h 4058036"/>
              <a:gd name="connsiteX6" fmla="*/ 73152 w 260426"/>
              <a:gd name="connsiteY6" fmla="*/ 3847724 h 4058036"/>
              <a:gd name="connsiteX7" fmla="*/ 82296 w 260426"/>
              <a:gd name="connsiteY7" fmla="*/ 3820292 h 4058036"/>
              <a:gd name="connsiteX8" fmla="*/ 100584 w 260426"/>
              <a:gd name="connsiteY8" fmla="*/ 3783716 h 4058036"/>
              <a:gd name="connsiteX9" fmla="*/ 128016 w 260426"/>
              <a:gd name="connsiteY9" fmla="*/ 3728852 h 4058036"/>
              <a:gd name="connsiteX10" fmla="*/ 128016 w 260426"/>
              <a:gd name="connsiteY10" fmla="*/ 3582548 h 4058036"/>
              <a:gd name="connsiteX11" fmla="*/ 118872 w 260426"/>
              <a:gd name="connsiteY11" fmla="*/ 3262508 h 4058036"/>
              <a:gd name="connsiteX12" fmla="*/ 109728 w 260426"/>
              <a:gd name="connsiteY12" fmla="*/ 3088772 h 4058036"/>
              <a:gd name="connsiteX13" fmla="*/ 109728 w 260426"/>
              <a:gd name="connsiteY13" fmla="*/ 2457836 h 4058036"/>
              <a:gd name="connsiteX14" fmla="*/ 233944 w 260426"/>
              <a:gd name="connsiteY14" fmla="*/ 1900052 h 4058036"/>
              <a:gd name="connsiteX15" fmla="*/ 186443 w 260426"/>
              <a:gd name="connsiteY15" fmla="*/ 1074835 h 4058036"/>
              <a:gd name="connsiteX16" fmla="*/ 197368 w 260426"/>
              <a:gd name="connsiteY16" fmla="*/ 666918 h 4058036"/>
              <a:gd name="connsiteX17" fmla="*/ 173737 w 260426"/>
              <a:gd name="connsiteY17" fmla="*/ 408511 h 4058036"/>
              <a:gd name="connsiteX18" fmla="*/ 260426 w 260426"/>
              <a:gd name="connsiteY18" fmla="*/ 0 h 4058036"/>
              <a:gd name="connsiteX0" fmla="*/ 0 w 260426"/>
              <a:gd name="connsiteY0" fmla="*/ 4058036 h 4058036"/>
              <a:gd name="connsiteX1" fmla="*/ 0 w 260426"/>
              <a:gd name="connsiteY1" fmla="*/ 4058036 h 4058036"/>
              <a:gd name="connsiteX2" fmla="*/ 18288 w 260426"/>
              <a:gd name="connsiteY2" fmla="*/ 3975740 h 4058036"/>
              <a:gd name="connsiteX3" fmla="*/ 27432 w 260426"/>
              <a:gd name="connsiteY3" fmla="*/ 3948308 h 4058036"/>
              <a:gd name="connsiteX4" fmla="*/ 45720 w 260426"/>
              <a:gd name="connsiteY4" fmla="*/ 3920876 h 4058036"/>
              <a:gd name="connsiteX5" fmla="*/ 54864 w 260426"/>
              <a:gd name="connsiteY5" fmla="*/ 3893444 h 4058036"/>
              <a:gd name="connsiteX6" fmla="*/ 73152 w 260426"/>
              <a:gd name="connsiteY6" fmla="*/ 3847724 h 4058036"/>
              <a:gd name="connsiteX7" fmla="*/ 82296 w 260426"/>
              <a:gd name="connsiteY7" fmla="*/ 3820292 h 4058036"/>
              <a:gd name="connsiteX8" fmla="*/ 100584 w 260426"/>
              <a:gd name="connsiteY8" fmla="*/ 3783716 h 4058036"/>
              <a:gd name="connsiteX9" fmla="*/ 128016 w 260426"/>
              <a:gd name="connsiteY9" fmla="*/ 3728852 h 4058036"/>
              <a:gd name="connsiteX10" fmla="*/ 128016 w 260426"/>
              <a:gd name="connsiteY10" fmla="*/ 3582548 h 4058036"/>
              <a:gd name="connsiteX11" fmla="*/ 118872 w 260426"/>
              <a:gd name="connsiteY11" fmla="*/ 3262508 h 4058036"/>
              <a:gd name="connsiteX12" fmla="*/ 109728 w 260426"/>
              <a:gd name="connsiteY12" fmla="*/ 3088772 h 4058036"/>
              <a:gd name="connsiteX13" fmla="*/ 109728 w 260426"/>
              <a:gd name="connsiteY13" fmla="*/ 2457836 h 4058036"/>
              <a:gd name="connsiteX14" fmla="*/ 233944 w 260426"/>
              <a:gd name="connsiteY14" fmla="*/ 1900052 h 4058036"/>
              <a:gd name="connsiteX15" fmla="*/ 186443 w 260426"/>
              <a:gd name="connsiteY15" fmla="*/ 1074835 h 4058036"/>
              <a:gd name="connsiteX16" fmla="*/ 197368 w 260426"/>
              <a:gd name="connsiteY16" fmla="*/ 666918 h 4058036"/>
              <a:gd name="connsiteX17" fmla="*/ 173737 w 260426"/>
              <a:gd name="connsiteY17" fmla="*/ 408511 h 4058036"/>
              <a:gd name="connsiteX18" fmla="*/ 260426 w 260426"/>
              <a:gd name="connsiteY18" fmla="*/ 0 h 4058036"/>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734790 h 4063974"/>
              <a:gd name="connsiteX10" fmla="*/ 128016 w 236675"/>
              <a:gd name="connsiteY10" fmla="*/ 3588486 h 4063974"/>
              <a:gd name="connsiteX11" fmla="*/ 118872 w 236675"/>
              <a:gd name="connsiteY11" fmla="*/ 3268446 h 4063974"/>
              <a:gd name="connsiteX12" fmla="*/ 109728 w 236675"/>
              <a:gd name="connsiteY12" fmla="*/ 3094710 h 4063974"/>
              <a:gd name="connsiteX13" fmla="*/ 109728 w 236675"/>
              <a:gd name="connsiteY13" fmla="*/ 2463774 h 4063974"/>
              <a:gd name="connsiteX14" fmla="*/ 233944 w 236675"/>
              <a:gd name="connsiteY14" fmla="*/ 1905990 h 4063974"/>
              <a:gd name="connsiteX15" fmla="*/ 186443 w 236675"/>
              <a:gd name="connsiteY15" fmla="*/ 1080773 h 4063974"/>
              <a:gd name="connsiteX16" fmla="*/ 197368 w 236675"/>
              <a:gd name="connsiteY16" fmla="*/ 672856 h 4063974"/>
              <a:gd name="connsiteX17" fmla="*/ 173737 w 236675"/>
              <a:gd name="connsiteY17" fmla="*/ 414449 h 4063974"/>
              <a:gd name="connsiteX18" fmla="*/ 236675 w 236675"/>
              <a:gd name="connsiteY18"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734790 h 4063974"/>
              <a:gd name="connsiteX10" fmla="*/ 128016 w 236675"/>
              <a:gd name="connsiteY10" fmla="*/ 3588486 h 4063974"/>
              <a:gd name="connsiteX11" fmla="*/ 118872 w 236675"/>
              <a:gd name="connsiteY11" fmla="*/ 3268446 h 4063974"/>
              <a:gd name="connsiteX12" fmla="*/ 109728 w 236675"/>
              <a:gd name="connsiteY12" fmla="*/ 3094710 h 4063974"/>
              <a:gd name="connsiteX13" fmla="*/ 109728 w 236675"/>
              <a:gd name="connsiteY13" fmla="*/ 2463774 h 4063974"/>
              <a:gd name="connsiteX14" fmla="*/ 233944 w 236675"/>
              <a:gd name="connsiteY14" fmla="*/ 1905990 h 4063974"/>
              <a:gd name="connsiteX15" fmla="*/ 186443 w 236675"/>
              <a:gd name="connsiteY15" fmla="*/ 1080773 h 4063974"/>
              <a:gd name="connsiteX16" fmla="*/ 197368 w 236675"/>
              <a:gd name="connsiteY16" fmla="*/ 672856 h 4063974"/>
              <a:gd name="connsiteX17" fmla="*/ 203425 w 236675"/>
              <a:gd name="connsiteY17" fmla="*/ 414449 h 4063974"/>
              <a:gd name="connsiteX18" fmla="*/ 236675 w 236675"/>
              <a:gd name="connsiteY18"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734790 h 4063974"/>
              <a:gd name="connsiteX10" fmla="*/ 128016 w 236675"/>
              <a:gd name="connsiteY10" fmla="*/ 3588486 h 4063974"/>
              <a:gd name="connsiteX11" fmla="*/ 118872 w 236675"/>
              <a:gd name="connsiteY11" fmla="*/ 3268446 h 4063974"/>
              <a:gd name="connsiteX12" fmla="*/ 109728 w 236675"/>
              <a:gd name="connsiteY12" fmla="*/ 3094710 h 4063974"/>
              <a:gd name="connsiteX13" fmla="*/ 109728 w 236675"/>
              <a:gd name="connsiteY13" fmla="*/ 2463774 h 4063974"/>
              <a:gd name="connsiteX14" fmla="*/ 233944 w 236675"/>
              <a:gd name="connsiteY14" fmla="*/ 1905990 h 4063974"/>
              <a:gd name="connsiteX15" fmla="*/ 233944 w 236675"/>
              <a:gd name="connsiteY15" fmla="*/ 1104524 h 4063974"/>
              <a:gd name="connsiteX16" fmla="*/ 197368 w 236675"/>
              <a:gd name="connsiteY16" fmla="*/ 672856 h 4063974"/>
              <a:gd name="connsiteX17" fmla="*/ 203425 w 236675"/>
              <a:gd name="connsiteY17" fmla="*/ 414449 h 4063974"/>
              <a:gd name="connsiteX18" fmla="*/ 236675 w 236675"/>
              <a:gd name="connsiteY18"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734790 h 4063974"/>
              <a:gd name="connsiteX10" fmla="*/ 128016 w 236675"/>
              <a:gd name="connsiteY10" fmla="*/ 3588486 h 4063974"/>
              <a:gd name="connsiteX11" fmla="*/ 118872 w 236675"/>
              <a:gd name="connsiteY11" fmla="*/ 3268446 h 4063974"/>
              <a:gd name="connsiteX12" fmla="*/ 109728 w 236675"/>
              <a:gd name="connsiteY12" fmla="*/ 3094710 h 4063974"/>
              <a:gd name="connsiteX13" fmla="*/ 169105 w 236675"/>
              <a:gd name="connsiteY13" fmla="*/ 2481587 h 4063974"/>
              <a:gd name="connsiteX14" fmla="*/ 233944 w 236675"/>
              <a:gd name="connsiteY14" fmla="*/ 1905990 h 4063974"/>
              <a:gd name="connsiteX15" fmla="*/ 233944 w 236675"/>
              <a:gd name="connsiteY15" fmla="*/ 1104524 h 4063974"/>
              <a:gd name="connsiteX16" fmla="*/ 197368 w 236675"/>
              <a:gd name="connsiteY16" fmla="*/ 672856 h 4063974"/>
              <a:gd name="connsiteX17" fmla="*/ 203425 w 236675"/>
              <a:gd name="connsiteY17" fmla="*/ 414449 h 4063974"/>
              <a:gd name="connsiteX18" fmla="*/ 236675 w 236675"/>
              <a:gd name="connsiteY18"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734790 h 4063974"/>
              <a:gd name="connsiteX10" fmla="*/ 128016 w 236675"/>
              <a:gd name="connsiteY10" fmla="*/ 3588486 h 4063974"/>
              <a:gd name="connsiteX11" fmla="*/ 118872 w 236675"/>
              <a:gd name="connsiteY11" fmla="*/ 3268446 h 4063974"/>
              <a:gd name="connsiteX12" fmla="*/ 127541 w 236675"/>
              <a:gd name="connsiteY12" fmla="*/ 3035334 h 4063974"/>
              <a:gd name="connsiteX13" fmla="*/ 169105 w 236675"/>
              <a:gd name="connsiteY13" fmla="*/ 2481587 h 4063974"/>
              <a:gd name="connsiteX14" fmla="*/ 233944 w 236675"/>
              <a:gd name="connsiteY14" fmla="*/ 1905990 h 4063974"/>
              <a:gd name="connsiteX15" fmla="*/ 233944 w 236675"/>
              <a:gd name="connsiteY15" fmla="*/ 1104524 h 4063974"/>
              <a:gd name="connsiteX16" fmla="*/ 197368 w 236675"/>
              <a:gd name="connsiteY16" fmla="*/ 672856 h 4063974"/>
              <a:gd name="connsiteX17" fmla="*/ 203425 w 236675"/>
              <a:gd name="connsiteY17" fmla="*/ 414449 h 4063974"/>
              <a:gd name="connsiteX18" fmla="*/ 236675 w 236675"/>
              <a:gd name="connsiteY18"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54864 w 236675"/>
              <a:gd name="connsiteY5" fmla="*/ 3899382 h 4063974"/>
              <a:gd name="connsiteX6" fmla="*/ 73152 w 236675"/>
              <a:gd name="connsiteY6" fmla="*/ 3853662 h 4063974"/>
              <a:gd name="connsiteX7" fmla="*/ 82296 w 236675"/>
              <a:gd name="connsiteY7" fmla="*/ 3826230 h 4063974"/>
              <a:gd name="connsiteX8" fmla="*/ 100584 w 236675"/>
              <a:gd name="connsiteY8" fmla="*/ 3789654 h 4063974"/>
              <a:gd name="connsiteX9" fmla="*/ 128016 w 236675"/>
              <a:gd name="connsiteY9" fmla="*/ 3588486 h 4063974"/>
              <a:gd name="connsiteX10" fmla="*/ 118872 w 236675"/>
              <a:gd name="connsiteY10" fmla="*/ 3268446 h 4063974"/>
              <a:gd name="connsiteX11" fmla="*/ 127541 w 236675"/>
              <a:gd name="connsiteY11" fmla="*/ 3035334 h 4063974"/>
              <a:gd name="connsiteX12" fmla="*/ 169105 w 236675"/>
              <a:gd name="connsiteY12" fmla="*/ 2481587 h 4063974"/>
              <a:gd name="connsiteX13" fmla="*/ 233944 w 236675"/>
              <a:gd name="connsiteY13" fmla="*/ 1905990 h 4063974"/>
              <a:gd name="connsiteX14" fmla="*/ 233944 w 236675"/>
              <a:gd name="connsiteY14" fmla="*/ 1104524 h 4063974"/>
              <a:gd name="connsiteX15" fmla="*/ 197368 w 236675"/>
              <a:gd name="connsiteY15" fmla="*/ 672856 h 4063974"/>
              <a:gd name="connsiteX16" fmla="*/ 203425 w 236675"/>
              <a:gd name="connsiteY16" fmla="*/ 414449 h 4063974"/>
              <a:gd name="connsiteX17" fmla="*/ 236675 w 236675"/>
              <a:gd name="connsiteY17"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45720 w 236675"/>
              <a:gd name="connsiteY4" fmla="*/ 3926814 h 4063974"/>
              <a:gd name="connsiteX5" fmla="*/ 73152 w 236675"/>
              <a:gd name="connsiteY5" fmla="*/ 3853662 h 4063974"/>
              <a:gd name="connsiteX6" fmla="*/ 82296 w 236675"/>
              <a:gd name="connsiteY6" fmla="*/ 3826230 h 4063974"/>
              <a:gd name="connsiteX7" fmla="*/ 100584 w 236675"/>
              <a:gd name="connsiteY7" fmla="*/ 3789654 h 4063974"/>
              <a:gd name="connsiteX8" fmla="*/ 128016 w 236675"/>
              <a:gd name="connsiteY8" fmla="*/ 3588486 h 4063974"/>
              <a:gd name="connsiteX9" fmla="*/ 118872 w 236675"/>
              <a:gd name="connsiteY9" fmla="*/ 3268446 h 4063974"/>
              <a:gd name="connsiteX10" fmla="*/ 127541 w 236675"/>
              <a:gd name="connsiteY10" fmla="*/ 3035334 h 4063974"/>
              <a:gd name="connsiteX11" fmla="*/ 169105 w 236675"/>
              <a:gd name="connsiteY11" fmla="*/ 2481587 h 4063974"/>
              <a:gd name="connsiteX12" fmla="*/ 233944 w 236675"/>
              <a:gd name="connsiteY12" fmla="*/ 1905990 h 4063974"/>
              <a:gd name="connsiteX13" fmla="*/ 233944 w 236675"/>
              <a:gd name="connsiteY13" fmla="*/ 1104524 h 4063974"/>
              <a:gd name="connsiteX14" fmla="*/ 197368 w 236675"/>
              <a:gd name="connsiteY14" fmla="*/ 672856 h 4063974"/>
              <a:gd name="connsiteX15" fmla="*/ 203425 w 236675"/>
              <a:gd name="connsiteY15" fmla="*/ 414449 h 4063974"/>
              <a:gd name="connsiteX16" fmla="*/ 236675 w 236675"/>
              <a:gd name="connsiteY16" fmla="*/ 0 h 4063974"/>
              <a:gd name="connsiteX0" fmla="*/ 0 w 236675"/>
              <a:gd name="connsiteY0" fmla="*/ 4063974 h 4063974"/>
              <a:gd name="connsiteX1" fmla="*/ 0 w 236675"/>
              <a:gd name="connsiteY1" fmla="*/ 4063974 h 4063974"/>
              <a:gd name="connsiteX2" fmla="*/ 18288 w 236675"/>
              <a:gd name="connsiteY2" fmla="*/ 3981678 h 4063974"/>
              <a:gd name="connsiteX3" fmla="*/ 27432 w 236675"/>
              <a:gd name="connsiteY3" fmla="*/ 3954246 h 4063974"/>
              <a:gd name="connsiteX4" fmla="*/ 73152 w 236675"/>
              <a:gd name="connsiteY4" fmla="*/ 3853662 h 4063974"/>
              <a:gd name="connsiteX5" fmla="*/ 82296 w 236675"/>
              <a:gd name="connsiteY5" fmla="*/ 3826230 h 4063974"/>
              <a:gd name="connsiteX6" fmla="*/ 100584 w 236675"/>
              <a:gd name="connsiteY6" fmla="*/ 3789654 h 4063974"/>
              <a:gd name="connsiteX7" fmla="*/ 128016 w 236675"/>
              <a:gd name="connsiteY7" fmla="*/ 3588486 h 4063974"/>
              <a:gd name="connsiteX8" fmla="*/ 118872 w 236675"/>
              <a:gd name="connsiteY8" fmla="*/ 3268446 h 4063974"/>
              <a:gd name="connsiteX9" fmla="*/ 127541 w 236675"/>
              <a:gd name="connsiteY9" fmla="*/ 3035334 h 4063974"/>
              <a:gd name="connsiteX10" fmla="*/ 169105 w 236675"/>
              <a:gd name="connsiteY10" fmla="*/ 2481587 h 4063974"/>
              <a:gd name="connsiteX11" fmla="*/ 233944 w 236675"/>
              <a:gd name="connsiteY11" fmla="*/ 1905990 h 4063974"/>
              <a:gd name="connsiteX12" fmla="*/ 233944 w 236675"/>
              <a:gd name="connsiteY12" fmla="*/ 1104524 h 4063974"/>
              <a:gd name="connsiteX13" fmla="*/ 197368 w 236675"/>
              <a:gd name="connsiteY13" fmla="*/ 672856 h 4063974"/>
              <a:gd name="connsiteX14" fmla="*/ 203425 w 236675"/>
              <a:gd name="connsiteY14" fmla="*/ 414449 h 4063974"/>
              <a:gd name="connsiteX15" fmla="*/ 236675 w 236675"/>
              <a:gd name="connsiteY15" fmla="*/ 0 h 4063974"/>
              <a:gd name="connsiteX0" fmla="*/ 0 w 236675"/>
              <a:gd name="connsiteY0" fmla="*/ 4063974 h 4063974"/>
              <a:gd name="connsiteX1" fmla="*/ 0 w 236675"/>
              <a:gd name="connsiteY1" fmla="*/ 4063974 h 4063974"/>
              <a:gd name="connsiteX2" fmla="*/ 18288 w 236675"/>
              <a:gd name="connsiteY2" fmla="*/ 3981678 h 4063974"/>
              <a:gd name="connsiteX3" fmla="*/ 73152 w 236675"/>
              <a:gd name="connsiteY3" fmla="*/ 3853662 h 4063974"/>
              <a:gd name="connsiteX4" fmla="*/ 82296 w 236675"/>
              <a:gd name="connsiteY4" fmla="*/ 3826230 h 4063974"/>
              <a:gd name="connsiteX5" fmla="*/ 100584 w 236675"/>
              <a:gd name="connsiteY5" fmla="*/ 3789654 h 4063974"/>
              <a:gd name="connsiteX6" fmla="*/ 128016 w 236675"/>
              <a:gd name="connsiteY6" fmla="*/ 3588486 h 4063974"/>
              <a:gd name="connsiteX7" fmla="*/ 118872 w 236675"/>
              <a:gd name="connsiteY7" fmla="*/ 3268446 h 4063974"/>
              <a:gd name="connsiteX8" fmla="*/ 127541 w 236675"/>
              <a:gd name="connsiteY8" fmla="*/ 3035334 h 4063974"/>
              <a:gd name="connsiteX9" fmla="*/ 169105 w 236675"/>
              <a:gd name="connsiteY9" fmla="*/ 2481587 h 4063974"/>
              <a:gd name="connsiteX10" fmla="*/ 233944 w 236675"/>
              <a:gd name="connsiteY10" fmla="*/ 1905990 h 4063974"/>
              <a:gd name="connsiteX11" fmla="*/ 233944 w 236675"/>
              <a:gd name="connsiteY11" fmla="*/ 1104524 h 4063974"/>
              <a:gd name="connsiteX12" fmla="*/ 197368 w 236675"/>
              <a:gd name="connsiteY12" fmla="*/ 672856 h 4063974"/>
              <a:gd name="connsiteX13" fmla="*/ 203425 w 236675"/>
              <a:gd name="connsiteY13" fmla="*/ 414449 h 4063974"/>
              <a:gd name="connsiteX14" fmla="*/ 236675 w 236675"/>
              <a:gd name="connsiteY14" fmla="*/ 0 h 4063974"/>
              <a:gd name="connsiteX0" fmla="*/ 0 w 236675"/>
              <a:gd name="connsiteY0" fmla="*/ 4063974 h 4063974"/>
              <a:gd name="connsiteX1" fmla="*/ 0 w 236675"/>
              <a:gd name="connsiteY1" fmla="*/ 4063974 h 4063974"/>
              <a:gd name="connsiteX2" fmla="*/ 18288 w 236675"/>
              <a:gd name="connsiteY2" fmla="*/ 3981678 h 4063974"/>
              <a:gd name="connsiteX3" fmla="*/ 73152 w 236675"/>
              <a:gd name="connsiteY3" fmla="*/ 3853662 h 4063974"/>
              <a:gd name="connsiteX4" fmla="*/ 100584 w 236675"/>
              <a:gd name="connsiteY4" fmla="*/ 3789654 h 4063974"/>
              <a:gd name="connsiteX5" fmla="*/ 128016 w 236675"/>
              <a:gd name="connsiteY5" fmla="*/ 3588486 h 4063974"/>
              <a:gd name="connsiteX6" fmla="*/ 118872 w 236675"/>
              <a:gd name="connsiteY6" fmla="*/ 3268446 h 4063974"/>
              <a:gd name="connsiteX7" fmla="*/ 127541 w 236675"/>
              <a:gd name="connsiteY7" fmla="*/ 3035334 h 4063974"/>
              <a:gd name="connsiteX8" fmla="*/ 169105 w 236675"/>
              <a:gd name="connsiteY8" fmla="*/ 2481587 h 4063974"/>
              <a:gd name="connsiteX9" fmla="*/ 233944 w 236675"/>
              <a:gd name="connsiteY9" fmla="*/ 1905990 h 4063974"/>
              <a:gd name="connsiteX10" fmla="*/ 233944 w 236675"/>
              <a:gd name="connsiteY10" fmla="*/ 1104524 h 4063974"/>
              <a:gd name="connsiteX11" fmla="*/ 197368 w 236675"/>
              <a:gd name="connsiteY11" fmla="*/ 672856 h 4063974"/>
              <a:gd name="connsiteX12" fmla="*/ 203425 w 236675"/>
              <a:gd name="connsiteY12" fmla="*/ 414449 h 4063974"/>
              <a:gd name="connsiteX13" fmla="*/ 236675 w 236675"/>
              <a:gd name="connsiteY13" fmla="*/ 0 h 4063974"/>
              <a:gd name="connsiteX0" fmla="*/ 0 w 236675"/>
              <a:gd name="connsiteY0" fmla="*/ 4063974 h 4063974"/>
              <a:gd name="connsiteX1" fmla="*/ 0 w 236675"/>
              <a:gd name="connsiteY1" fmla="*/ 4063974 h 4063974"/>
              <a:gd name="connsiteX2" fmla="*/ 18288 w 236675"/>
              <a:gd name="connsiteY2" fmla="*/ 3981678 h 4063974"/>
              <a:gd name="connsiteX3" fmla="*/ 100584 w 236675"/>
              <a:gd name="connsiteY3" fmla="*/ 3789654 h 4063974"/>
              <a:gd name="connsiteX4" fmla="*/ 128016 w 236675"/>
              <a:gd name="connsiteY4" fmla="*/ 3588486 h 4063974"/>
              <a:gd name="connsiteX5" fmla="*/ 118872 w 236675"/>
              <a:gd name="connsiteY5" fmla="*/ 3268446 h 4063974"/>
              <a:gd name="connsiteX6" fmla="*/ 127541 w 236675"/>
              <a:gd name="connsiteY6" fmla="*/ 3035334 h 4063974"/>
              <a:gd name="connsiteX7" fmla="*/ 169105 w 236675"/>
              <a:gd name="connsiteY7" fmla="*/ 2481587 h 4063974"/>
              <a:gd name="connsiteX8" fmla="*/ 233944 w 236675"/>
              <a:gd name="connsiteY8" fmla="*/ 1905990 h 4063974"/>
              <a:gd name="connsiteX9" fmla="*/ 233944 w 236675"/>
              <a:gd name="connsiteY9" fmla="*/ 1104524 h 4063974"/>
              <a:gd name="connsiteX10" fmla="*/ 197368 w 236675"/>
              <a:gd name="connsiteY10" fmla="*/ 672856 h 4063974"/>
              <a:gd name="connsiteX11" fmla="*/ 203425 w 236675"/>
              <a:gd name="connsiteY11" fmla="*/ 414449 h 4063974"/>
              <a:gd name="connsiteX12" fmla="*/ 236675 w 236675"/>
              <a:gd name="connsiteY12" fmla="*/ 0 h 4063974"/>
              <a:gd name="connsiteX0" fmla="*/ 0 w 236675"/>
              <a:gd name="connsiteY0" fmla="*/ 4063974 h 4063974"/>
              <a:gd name="connsiteX1" fmla="*/ 0 w 236675"/>
              <a:gd name="connsiteY1" fmla="*/ 4063974 h 4063974"/>
              <a:gd name="connsiteX2" fmla="*/ 47976 w 236675"/>
              <a:gd name="connsiteY2" fmla="*/ 3922301 h 4063974"/>
              <a:gd name="connsiteX3" fmla="*/ 100584 w 236675"/>
              <a:gd name="connsiteY3" fmla="*/ 3789654 h 4063974"/>
              <a:gd name="connsiteX4" fmla="*/ 128016 w 236675"/>
              <a:gd name="connsiteY4" fmla="*/ 3588486 h 4063974"/>
              <a:gd name="connsiteX5" fmla="*/ 118872 w 236675"/>
              <a:gd name="connsiteY5" fmla="*/ 3268446 h 4063974"/>
              <a:gd name="connsiteX6" fmla="*/ 127541 w 236675"/>
              <a:gd name="connsiteY6" fmla="*/ 3035334 h 4063974"/>
              <a:gd name="connsiteX7" fmla="*/ 169105 w 236675"/>
              <a:gd name="connsiteY7" fmla="*/ 2481587 h 4063974"/>
              <a:gd name="connsiteX8" fmla="*/ 233944 w 236675"/>
              <a:gd name="connsiteY8" fmla="*/ 1905990 h 4063974"/>
              <a:gd name="connsiteX9" fmla="*/ 233944 w 236675"/>
              <a:gd name="connsiteY9" fmla="*/ 1104524 h 4063974"/>
              <a:gd name="connsiteX10" fmla="*/ 197368 w 236675"/>
              <a:gd name="connsiteY10" fmla="*/ 672856 h 4063974"/>
              <a:gd name="connsiteX11" fmla="*/ 203425 w 236675"/>
              <a:gd name="connsiteY11" fmla="*/ 414449 h 4063974"/>
              <a:gd name="connsiteX12" fmla="*/ 236675 w 236675"/>
              <a:gd name="connsiteY12" fmla="*/ 0 h 40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675" h="4063974">
                <a:moveTo>
                  <a:pt x="0" y="4063974"/>
                </a:moveTo>
                <a:lnTo>
                  <a:pt x="0" y="4063974"/>
                </a:lnTo>
                <a:cubicBezTo>
                  <a:pt x="7996" y="4040362"/>
                  <a:pt x="31212" y="3968021"/>
                  <a:pt x="47976" y="3922301"/>
                </a:cubicBezTo>
                <a:cubicBezTo>
                  <a:pt x="64740" y="3876581"/>
                  <a:pt x="87244" y="3845290"/>
                  <a:pt x="100584" y="3789654"/>
                </a:cubicBezTo>
                <a:cubicBezTo>
                  <a:pt x="113924" y="3734018"/>
                  <a:pt x="124968" y="3675354"/>
                  <a:pt x="128016" y="3588486"/>
                </a:cubicBezTo>
                <a:cubicBezTo>
                  <a:pt x="131064" y="3501618"/>
                  <a:pt x="118872" y="3380583"/>
                  <a:pt x="118872" y="3268446"/>
                </a:cubicBezTo>
                <a:lnTo>
                  <a:pt x="127541" y="3035334"/>
                </a:lnTo>
                <a:lnTo>
                  <a:pt x="169105" y="2481587"/>
                </a:lnTo>
                <a:lnTo>
                  <a:pt x="233944" y="1905990"/>
                </a:lnTo>
                <a:lnTo>
                  <a:pt x="233944" y="1104524"/>
                </a:lnTo>
                <a:cubicBezTo>
                  <a:pt x="235606" y="887403"/>
                  <a:pt x="195706" y="889977"/>
                  <a:pt x="197368" y="672856"/>
                </a:cubicBezTo>
                <a:lnTo>
                  <a:pt x="203425" y="414449"/>
                </a:lnTo>
                <a:cubicBezTo>
                  <a:pt x="240238" y="317863"/>
                  <a:pt x="193924" y="197526"/>
                  <a:pt x="236675" y="0"/>
                </a:cubicBezTo>
              </a:path>
            </a:pathLst>
          </a:custGeom>
          <a:noFill/>
          <a:ln w="41275">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158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474" y="1"/>
            <a:ext cx="5990301" cy="5024438"/>
          </a:xfrm>
          <a:prstGeom prst="rect">
            <a:avLst/>
          </a:prstGeom>
        </p:spPr>
      </p:pic>
      <p:sp>
        <p:nvSpPr>
          <p:cNvPr id="8" name="Freeform 7"/>
          <p:cNvSpPr/>
          <p:nvPr/>
        </p:nvSpPr>
        <p:spPr>
          <a:xfrm>
            <a:off x="1755967" y="2795115"/>
            <a:ext cx="2826328" cy="919598"/>
          </a:xfrm>
          <a:custGeom>
            <a:avLst/>
            <a:gdLst>
              <a:gd name="connsiteX0" fmla="*/ 0 w 3636434"/>
              <a:gd name="connsiteY0" fmla="*/ 0 h 1143000"/>
              <a:gd name="connsiteX1" fmla="*/ 127000 w 3636434"/>
              <a:gd name="connsiteY1" fmla="*/ 118533 h 1143000"/>
              <a:gd name="connsiteX2" fmla="*/ 254000 w 3636434"/>
              <a:gd name="connsiteY2" fmla="*/ 228600 h 1143000"/>
              <a:gd name="connsiteX3" fmla="*/ 381000 w 3636434"/>
              <a:gd name="connsiteY3" fmla="*/ 296333 h 1143000"/>
              <a:gd name="connsiteX4" fmla="*/ 512234 w 3636434"/>
              <a:gd name="connsiteY4" fmla="*/ 372533 h 1143000"/>
              <a:gd name="connsiteX5" fmla="*/ 673100 w 3636434"/>
              <a:gd name="connsiteY5" fmla="*/ 376767 h 1143000"/>
              <a:gd name="connsiteX6" fmla="*/ 1223434 w 3636434"/>
              <a:gd name="connsiteY6" fmla="*/ 419100 h 1143000"/>
              <a:gd name="connsiteX7" fmla="*/ 1761067 w 3636434"/>
              <a:gd name="connsiteY7" fmla="*/ 486833 h 1143000"/>
              <a:gd name="connsiteX8" fmla="*/ 2226734 w 3636434"/>
              <a:gd name="connsiteY8" fmla="*/ 546100 h 1143000"/>
              <a:gd name="connsiteX9" fmla="*/ 2683934 w 3636434"/>
              <a:gd name="connsiteY9" fmla="*/ 626533 h 1143000"/>
              <a:gd name="connsiteX10" fmla="*/ 3035300 w 3636434"/>
              <a:gd name="connsiteY10" fmla="*/ 685800 h 1143000"/>
              <a:gd name="connsiteX11" fmla="*/ 3166534 w 3636434"/>
              <a:gd name="connsiteY11" fmla="*/ 698500 h 1143000"/>
              <a:gd name="connsiteX12" fmla="*/ 3306234 w 3636434"/>
              <a:gd name="connsiteY12" fmla="*/ 766233 h 1143000"/>
              <a:gd name="connsiteX13" fmla="*/ 3450167 w 3636434"/>
              <a:gd name="connsiteY13" fmla="*/ 884767 h 1143000"/>
              <a:gd name="connsiteX14" fmla="*/ 3547534 w 3636434"/>
              <a:gd name="connsiteY14" fmla="*/ 1020233 h 1143000"/>
              <a:gd name="connsiteX15" fmla="*/ 3636434 w 3636434"/>
              <a:gd name="connsiteY1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6434" h="1143000">
                <a:moveTo>
                  <a:pt x="0" y="0"/>
                </a:moveTo>
                <a:lnTo>
                  <a:pt x="127000" y="118533"/>
                </a:lnTo>
                <a:lnTo>
                  <a:pt x="254000" y="228600"/>
                </a:lnTo>
                <a:lnTo>
                  <a:pt x="381000" y="296333"/>
                </a:lnTo>
                <a:lnTo>
                  <a:pt x="512234" y="372533"/>
                </a:lnTo>
                <a:lnTo>
                  <a:pt x="673100" y="376767"/>
                </a:lnTo>
                <a:lnTo>
                  <a:pt x="1223434" y="419100"/>
                </a:lnTo>
                <a:lnTo>
                  <a:pt x="1761067" y="486833"/>
                </a:lnTo>
                <a:lnTo>
                  <a:pt x="2226734" y="546100"/>
                </a:lnTo>
                <a:lnTo>
                  <a:pt x="2683934" y="626533"/>
                </a:lnTo>
                <a:lnTo>
                  <a:pt x="3035300" y="685800"/>
                </a:lnTo>
                <a:lnTo>
                  <a:pt x="3166534" y="698500"/>
                </a:lnTo>
                <a:lnTo>
                  <a:pt x="3306234" y="766233"/>
                </a:lnTo>
                <a:lnTo>
                  <a:pt x="3450167" y="884767"/>
                </a:lnTo>
                <a:lnTo>
                  <a:pt x="3547534" y="1020233"/>
                </a:lnTo>
                <a:lnTo>
                  <a:pt x="3636434" y="114300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p>
        </p:txBody>
      </p:sp>
      <p:sp>
        <p:nvSpPr>
          <p:cNvPr id="5" name="TextBox 4"/>
          <p:cNvSpPr txBox="1"/>
          <p:nvPr/>
        </p:nvSpPr>
        <p:spPr>
          <a:xfrm>
            <a:off x="4357370" y="4371976"/>
            <a:ext cx="1531638" cy="507831"/>
          </a:xfrm>
          <a:prstGeom prst="rect">
            <a:avLst/>
          </a:prstGeom>
          <a:noFill/>
        </p:spPr>
        <p:txBody>
          <a:bodyPr wrap="none" rtlCol="0">
            <a:spAutoFit/>
          </a:bodyPr>
          <a:lstStyle/>
          <a:p>
            <a:r>
              <a:rPr lang="en-US" sz="1350" dirty="0">
                <a:solidFill>
                  <a:srgbClr val="FF0000"/>
                </a:solidFill>
              </a:rPr>
              <a:t>Red line:</a:t>
            </a:r>
          </a:p>
          <a:p>
            <a:r>
              <a:rPr lang="en-US" sz="1350" dirty="0">
                <a:solidFill>
                  <a:srgbClr val="FF0000"/>
                </a:solidFill>
              </a:rPr>
              <a:t>Spreading flow line</a:t>
            </a:r>
          </a:p>
        </p:txBody>
      </p:sp>
      <p:sp>
        <p:nvSpPr>
          <p:cNvPr id="7" name="TextBox 6"/>
          <p:cNvSpPr txBox="1"/>
          <p:nvPr/>
        </p:nvSpPr>
        <p:spPr>
          <a:xfrm rot="17715525">
            <a:off x="883008" y="2934162"/>
            <a:ext cx="1200550" cy="300082"/>
          </a:xfrm>
          <a:prstGeom prst="rect">
            <a:avLst/>
          </a:prstGeom>
          <a:noFill/>
        </p:spPr>
        <p:txBody>
          <a:bodyPr wrap="square" rtlCol="0">
            <a:spAutoFit/>
          </a:bodyPr>
          <a:lstStyle/>
          <a:p>
            <a:r>
              <a:rPr lang="en-US" sz="1350" b="1" dirty="0">
                <a:solidFill>
                  <a:srgbClr val="008000"/>
                </a:solidFill>
                <a:effectLst>
                  <a:glow rad="114300">
                    <a:schemeClr val="bg1">
                      <a:alpha val="75000"/>
                    </a:schemeClr>
                  </a:glow>
                </a:effectLst>
              </a:rPr>
              <a:t>Thick Crust</a:t>
            </a:r>
          </a:p>
        </p:txBody>
      </p:sp>
      <p:sp>
        <p:nvSpPr>
          <p:cNvPr id="9" name="TextBox 8"/>
          <p:cNvSpPr txBox="1"/>
          <p:nvPr/>
        </p:nvSpPr>
        <p:spPr>
          <a:xfrm rot="18173604">
            <a:off x="2958452" y="2484306"/>
            <a:ext cx="971420" cy="300082"/>
          </a:xfrm>
          <a:prstGeom prst="rect">
            <a:avLst/>
          </a:prstGeom>
          <a:noFill/>
        </p:spPr>
        <p:txBody>
          <a:bodyPr wrap="none" rtlCol="0">
            <a:spAutoFit/>
          </a:bodyPr>
          <a:lstStyle/>
          <a:p>
            <a:r>
              <a:rPr lang="en-US" sz="1350" b="1" dirty="0">
                <a:solidFill>
                  <a:srgbClr val="008000"/>
                </a:solidFill>
              </a:rPr>
              <a:t>Thick Crust</a:t>
            </a:r>
          </a:p>
        </p:txBody>
      </p:sp>
      <p:sp>
        <p:nvSpPr>
          <p:cNvPr id="10" name="TextBox 9"/>
          <p:cNvSpPr txBox="1"/>
          <p:nvPr/>
        </p:nvSpPr>
        <p:spPr>
          <a:xfrm rot="18880382">
            <a:off x="4336091" y="3019212"/>
            <a:ext cx="1068562" cy="330090"/>
          </a:xfrm>
          <a:prstGeom prst="rect">
            <a:avLst/>
          </a:prstGeom>
          <a:noFill/>
        </p:spPr>
        <p:txBody>
          <a:bodyPr wrap="none" rtlCol="0">
            <a:spAutoFit/>
          </a:bodyPr>
          <a:lstStyle/>
          <a:p>
            <a:r>
              <a:rPr lang="en-US" sz="1350" b="1" dirty="0">
                <a:solidFill>
                  <a:srgbClr val="008000"/>
                </a:solidFill>
                <a:effectLst>
                  <a:glow rad="114300">
                    <a:schemeClr val="bg1">
                      <a:alpha val="75000"/>
                    </a:schemeClr>
                  </a:glow>
                </a:effectLst>
              </a:rPr>
              <a:t>Thick Crust</a:t>
            </a:r>
          </a:p>
        </p:txBody>
      </p:sp>
      <p:sp>
        <p:nvSpPr>
          <p:cNvPr id="11" name="TextBox 10"/>
          <p:cNvSpPr txBox="1"/>
          <p:nvPr/>
        </p:nvSpPr>
        <p:spPr>
          <a:xfrm rot="18173604">
            <a:off x="1503879" y="3615483"/>
            <a:ext cx="1042114" cy="363099"/>
          </a:xfrm>
          <a:prstGeom prst="rect">
            <a:avLst/>
          </a:prstGeom>
          <a:noFill/>
        </p:spPr>
        <p:txBody>
          <a:bodyPr wrap="none" rtlCol="0">
            <a:spAutoFit/>
          </a:bodyPr>
          <a:lstStyle/>
          <a:p>
            <a:r>
              <a:rPr lang="en-US" sz="1350" b="1" dirty="0">
                <a:solidFill>
                  <a:srgbClr val="3366FF"/>
                </a:solidFill>
                <a:effectLst>
                  <a:glow rad="114300">
                    <a:schemeClr val="bg1">
                      <a:alpha val="75000"/>
                    </a:schemeClr>
                  </a:glow>
                </a:effectLst>
              </a:rPr>
              <a:t>Thin  Crust</a:t>
            </a:r>
          </a:p>
        </p:txBody>
      </p:sp>
      <p:sp>
        <p:nvSpPr>
          <p:cNvPr id="13" name="TextBox 12"/>
          <p:cNvSpPr txBox="1"/>
          <p:nvPr/>
        </p:nvSpPr>
        <p:spPr>
          <a:xfrm rot="18173604">
            <a:off x="3001209" y="3756447"/>
            <a:ext cx="1042114" cy="330090"/>
          </a:xfrm>
          <a:prstGeom prst="rect">
            <a:avLst/>
          </a:prstGeom>
          <a:noFill/>
        </p:spPr>
        <p:txBody>
          <a:bodyPr wrap="none" rtlCol="0">
            <a:spAutoFit/>
          </a:bodyPr>
          <a:lstStyle/>
          <a:p>
            <a:r>
              <a:rPr lang="en-US" sz="1350" b="1" dirty="0">
                <a:solidFill>
                  <a:srgbClr val="3366FF"/>
                </a:solidFill>
                <a:effectLst>
                  <a:glow rad="114300">
                    <a:schemeClr val="bg1">
                      <a:alpha val="75000"/>
                    </a:schemeClr>
                  </a:glow>
                </a:effectLst>
              </a:rPr>
              <a:t>Thin  Crust</a:t>
            </a:r>
          </a:p>
        </p:txBody>
      </p:sp>
      <p:sp>
        <p:nvSpPr>
          <p:cNvPr id="2" name="TextBox 1"/>
          <p:cNvSpPr txBox="1"/>
          <p:nvPr/>
        </p:nvSpPr>
        <p:spPr>
          <a:xfrm>
            <a:off x="6156961" y="1026160"/>
            <a:ext cx="2773680" cy="3323987"/>
          </a:xfrm>
          <a:prstGeom prst="rect">
            <a:avLst/>
          </a:prstGeom>
          <a:noFill/>
        </p:spPr>
        <p:txBody>
          <a:bodyPr wrap="square" rtlCol="0">
            <a:spAutoFit/>
          </a:bodyPr>
          <a:lstStyle/>
          <a:p>
            <a:r>
              <a:rPr lang="en-US" sz="1400" dirty="0">
                <a:latin typeface="Arial" charset="0"/>
                <a:ea typeface="Arial" charset="0"/>
                <a:cs typeface="Arial" charset="0"/>
              </a:rPr>
              <a:t>Mantle plume model proposes that high mantle temperatures prevents transform faults from forming so that both changes in plate opening direction and mantle temperature were involved in forming transform faults but only an increase in temperature involved in eliminating the transform faults. This idea is also motivated by observed changes in crustal thicknesses between unsegmented and segmented  stages of spreading. </a:t>
            </a:r>
          </a:p>
        </p:txBody>
      </p:sp>
    </p:spTree>
    <p:extLst>
      <p:ext uri="{BB962C8B-B14F-4D97-AF65-F5344CB8AC3E}">
        <p14:creationId xmlns:p14="http://schemas.microsoft.com/office/powerpoint/2010/main" val="15362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4512</TotalTime>
  <Words>3649</Words>
  <Application>Microsoft Macintosh PowerPoint</Application>
  <PresentationFormat>On-screen Show (16:9)</PresentationFormat>
  <Paragraphs>247</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Hawaii at Manoa</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Fernando Martinez</dc:creator>
  <cp:lastModifiedBy>Fernando Martinez</cp:lastModifiedBy>
  <cp:revision>106</cp:revision>
  <dcterms:created xsi:type="dcterms:W3CDTF">2016-12-06T21:34:56Z</dcterms:created>
  <dcterms:modified xsi:type="dcterms:W3CDTF">2017-11-03T21:33:10Z</dcterms:modified>
</cp:coreProperties>
</file>