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309" r:id="rId29"/>
    <p:sldId id="284" r:id="rId30"/>
    <p:sldId id="285" r:id="rId31"/>
    <p:sldId id="286" r:id="rId32"/>
    <p:sldId id="287" r:id="rId33"/>
    <p:sldId id="288" r:id="rId34"/>
    <p:sldId id="289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290" r:id="rId43"/>
    <p:sldId id="291" r:id="rId44"/>
    <p:sldId id="292" r:id="rId45"/>
    <p:sldId id="308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</p:sldIdLst>
  <p:sldSz cx="13004800" cy="9753600"/>
  <p:notesSz cx="6794500" cy="9931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608" y="-21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3E6D5-7269-4804-8581-C9C26245F43C}" type="datetimeFigureOut">
              <a:rPr lang="en-GB" smtClean="0"/>
              <a:t>03/06/17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B5CBD-3143-4E83-93B4-B3636C32C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875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05933" y="4717415"/>
            <a:ext cx="4982634" cy="446913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70021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50031" indent="-25003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8.gif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8839-2.jpg" descr="IMG_8839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202" y="-35406"/>
            <a:ext cx="13036841" cy="8692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Onshore deformation associated with the opening of the Labrador Sea from the Aillik Domain of the Makkovik Province, Labrador, Canada"/>
          <p:cNvSpPr>
            <a:spLocks noGrp="1"/>
          </p:cNvSpPr>
          <p:nvPr>
            <p:ph type="ctrTitle"/>
          </p:nvPr>
        </p:nvSpPr>
        <p:spPr>
          <a:xfrm>
            <a:off x="1081235" y="684684"/>
            <a:ext cx="11659159" cy="3842888"/>
          </a:xfrm>
          <a:prstGeom prst="rect">
            <a:avLst/>
          </a:prstGeom>
        </p:spPr>
        <p:txBody>
          <a:bodyPr/>
          <a:lstStyle>
            <a:lvl1pPr marR="416052" algn="just" defTabSz="416052">
              <a:spcBef>
                <a:spcPts val="1000"/>
              </a:spcBef>
              <a:defRPr sz="5187">
                <a:solidFill>
                  <a:srgbClr val="FFFFFF"/>
                </a:solidFill>
              </a:defRPr>
            </a:lvl1pPr>
          </a:lstStyle>
          <a:p>
            <a:r>
              <a:t>Onshore deformation associated with the opening of the Labrador Sea from the Aillik Domain of the Makkovik Province, Labrador, Canada</a:t>
            </a:r>
          </a:p>
        </p:txBody>
      </p:sp>
      <p:pic>
        <p:nvPicPr>
          <p:cNvPr id="130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rcRect l="26521" t="9279" r="68308" b="81896"/>
          <a:stretch>
            <a:fillRect/>
          </a:stretch>
        </p:blipFill>
        <p:spPr>
          <a:xfrm>
            <a:off x="2257770" y="8671908"/>
            <a:ext cx="1203731" cy="1155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rcRect l="57876" t="69026" r="33150" b="12178"/>
          <a:stretch>
            <a:fillRect/>
          </a:stretch>
        </p:blipFill>
        <p:spPr>
          <a:xfrm>
            <a:off x="10050453" y="8662986"/>
            <a:ext cx="901581" cy="1062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creen Shot 2014-09-30 at 14.09.49.png" descr="Screen Shot 2014-09-30 at 14.09.49.png"/>
          <p:cNvPicPr>
            <a:picLocks noChangeAspect="1"/>
          </p:cNvPicPr>
          <p:nvPr/>
        </p:nvPicPr>
        <p:blipFill>
          <a:blip r:embed="rId5">
            <a:extLst/>
          </a:blip>
          <a:srcRect l="7077" t="11438" r="80746" b="79949"/>
          <a:stretch>
            <a:fillRect/>
          </a:stretch>
        </p:blipFill>
        <p:spPr>
          <a:xfrm>
            <a:off x="7264842" y="8715635"/>
            <a:ext cx="2348499" cy="1038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2011_Spectrum Logo text_as_curves.jpg" descr="2011_Spectrum Logo text_as_curve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07174" y="8848627"/>
            <a:ext cx="3303222" cy="686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8xwAXlT4_400x400.jpg" descr="8xwAXlT4_400x40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767363" y="8702743"/>
            <a:ext cx="998043" cy="99804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Alex Peace1, Edward Dempsey2, Ken McCaffrey2, Jonny Imber2, Jordan Phethean2 &amp; Kim Welford1…"/>
          <p:cNvSpPr/>
          <p:nvPr/>
        </p:nvSpPr>
        <p:spPr>
          <a:xfrm>
            <a:off x="174568" y="6663597"/>
            <a:ext cx="9396804" cy="1765301"/>
          </a:xfrm>
          <a:prstGeom prst="rect">
            <a:avLst/>
          </a:prstGeom>
          <a:solidFill>
            <a:srgbClr val="FFFFFF">
              <a:alpha val="6408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/>
            </a:pPr>
            <a:r>
              <a:t>Alex Peace</a:t>
            </a:r>
            <a:r>
              <a:rPr baseline="31999"/>
              <a:t>1</a:t>
            </a:r>
            <a:r>
              <a:t>, Edward Dempsey</a:t>
            </a:r>
            <a:r>
              <a:rPr baseline="31999"/>
              <a:t>2</a:t>
            </a:r>
            <a:r>
              <a:t>, Ken McCaffrey</a:t>
            </a:r>
            <a:r>
              <a:rPr baseline="31999"/>
              <a:t>2</a:t>
            </a:r>
            <a:r>
              <a:t>, Jonny Imber</a:t>
            </a:r>
            <a:r>
              <a:rPr baseline="31999"/>
              <a:t>2</a:t>
            </a:r>
            <a:r>
              <a:t>, Jordan Phethean</a:t>
            </a:r>
            <a:r>
              <a:rPr baseline="31999"/>
              <a:t>2</a:t>
            </a:r>
            <a:r>
              <a:t> &amp; Kim Welford</a:t>
            </a:r>
            <a:r>
              <a:rPr baseline="31999"/>
              <a:t>1</a:t>
            </a:r>
          </a:p>
          <a:p>
            <a:pPr algn="l" defTabSz="914400">
              <a:lnSpc>
                <a:spcPct val="80000"/>
              </a:lnSpc>
              <a:defRPr sz="2900"/>
            </a:pPr>
            <a:r>
              <a:rPr baseline="31999"/>
              <a:t>1</a:t>
            </a:r>
            <a:r>
              <a:t>Memorial University of Newfoundland, Canada</a:t>
            </a:r>
          </a:p>
          <a:p>
            <a:pPr algn="l" defTabSz="914400">
              <a:lnSpc>
                <a:spcPct val="80000"/>
              </a:lnSpc>
              <a:defRPr sz="2900"/>
            </a:pPr>
            <a:r>
              <a:rPr baseline="31999"/>
              <a:t>2</a:t>
            </a:r>
            <a:r>
              <a:t>Durham University, UK</a:t>
            </a:r>
          </a:p>
        </p:txBody>
      </p:sp>
      <p:pic>
        <p:nvPicPr>
          <p:cNvPr id="136" name="logo-mun.gif" descr="logo-mun.gif"/>
          <p:cNvPicPr>
            <a:picLocks noChangeAspect="1"/>
          </p:cNvPicPr>
          <p:nvPr/>
        </p:nvPicPr>
        <p:blipFill>
          <a:blip r:embed="rId8">
            <a:extLst/>
          </a:blip>
          <a:srcRect t="13994" b="12269"/>
          <a:stretch>
            <a:fillRect/>
          </a:stretch>
        </p:blipFill>
        <p:spPr>
          <a:xfrm>
            <a:off x="32620" y="8645831"/>
            <a:ext cx="2261080" cy="1118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eace_et_al_Figure_3.png" descr="Peace_et_al_Figure_3.png"/>
          <p:cNvPicPr>
            <a:picLocks noChangeAspect="1"/>
          </p:cNvPicPr>
          <p:nvPr/>
        </p:nvPicPr>
        <p:blipFill>
          <a:blip r:embed="rId2">
            <a:extLst/>
          </a:blip>
          <a:srcRect b="13757"/>
          <a:stretch>
            <a:fillRect/>
          </a:stretch>
        </p:blipFill>
        <p:spPr>
          <a:xfrm>
            <a:off x="185651" y="800143"/>
            <a:ext cx="8533433" cy="849292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ample and data collection locations"/>
          <p:cNvSpPr>
            <a:spLocks noGrp="1"/>
          </p:cNvSpPr>
          <p:nvPr>
            <p:ph type="ctrTitle"/>
          </p:nvPr>
        </p:nvSpPr>
        <p:spPr>
          <a:xfrm>
            <a:off x="8036893" y="2102415"/>
            <a:ext cx="4738084" cy="2559349"/>
          </a:xfrm>
          <a:prstGeom prst="rect">
            <a:avLst/>
          </a:prstGeom>
        </p:spPr>
        <p:txBody>
          <a:bodyPr/>
          <a:lstStyle>
            <a:lvl1pPr defTabSz="391414">
              <a:defRPr sz="5360"/>
            </a:lvl1pPr>
          </a:lstStyle>
          <a:p>
            <a:r>
              <a:t>Sample and data collection locations</a:t>
            </a:r>
          </a:p>
        </p:txBody>
      </p:sp>
      <p:pic>
        <p:nvPicPr>
          <p:cNvPr id="182" name="Peace_et_al_Figure_3.png" descr="Peace_et_al_Figure_3.png"/>
          <p:cNvPicPr>
            <a:picLocks noChangeAspect="1"/>
          </p:cNvPicPr>
          <p:nvPr/>
        </p:nvPicPr>
        <p:blipFill>
          <a:blip r:embed="rId2">
            <a:extLst/>
          </a:blip>
          <a:srcRect l="50966" t="85105"/>
          <a:stretch>
            <a:fillRect/>
          </a:stretch>
        </p:blipFill>
        <p:spPr>
          <a:xfrm>
            <a:off x="8714004" y="6423544"/>
            <a:ext cx="4025904" cy="1411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eace_et_al_Figure_3.png" descr="Peace_et_al_Figure_3.png"/>
          <p:cNvPicPr>
            <a:picLocks noChangeAspect="1"/>
          </p:cNvPicPr>
          <p:nvPr/>
        </p:nvPicPr>
        <p:blipFill>
          <a:blip r:embed="rId2">
            <a:extLst/>
          </a:blip>
          <a:srcRect t="85105" r="49687"/>
          <a:stretch>
            <a:fillRect/>
          </a:stretch>
        </p:blipFill>
        <p:spPr>
          <a:xfrm>
            <a:off x="8909205" y="5026370"/>
            <a:ext cx="4130937" cy="1411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17-02-28 at 13.18.47.png" descr="Screen Shot 2017-02-28 at 13.18.47.png"/>
          <p:cNvPicPr>
            <a:picLocks noChangeAspect="1"/>
          </p:cNvPicPr>
          <p:nvPr/>
        </p:nvPicPr>
        <p:blipFill>
          <a:blip r:embed="rId2">
            <a:extLst/>
          </a:blip>
          <a:srcRect l="14527" t="6793" r="11499" b="4681"/>
          <a:stretch>
            <a:fillRect/>
          </a:stretch>
        </p:blipFill>
        <p:spPr>
          <a:xfrm>
            <a:off x="-26445" y="16233"/>
            <a:ext cx="13058033" cy="9766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9785.jpg" descr="IMG_97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77550"/>
            <a:ext cx="13004801" cy="8649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9777.jpg" descr="IMG_97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1990"/>
            <a:ext cx="13004800" cy="8649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eace_et_al_Figure_5.png" descr="Peace_et_al_Figure_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eace_et_al_Figure_6.png" descr="Peace_et_al_Figure_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371" y="2613000"/>
            <a:ext cx="6664227" cy="666422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Planes to poles stereonet of Aillik Domain basement fabric measurements"/>
          <p:cNvSpPr>
            <a:spLocks noGrp="1"/>
          </p:cNvSpPr>
          <p:nvPr>
            <p:ph type="ctrTitle"/>
          </p:nvPr>
        </p:nvSpPr>
        <p:spPr>
          <a:xfrm>
            <a:off x="74561" y="79086"/>
            <a:ext cx="12856965" cy="1922664"/>
          </a:xfrm>
          <a:prstGeom prst="rect">
            <a:avLst/>
          </a:prstGeom>
        </p:spPr>
        <p:txBody>
          <a:bodyPr/>
          <a:lstStyle>
            <a:lvl1pPr defTabSz="408940">
              <a:defRPr sz="5600"/>
            </a:lvl1pPr>
          </a:lstStyle>
          <a:p>
            <a:r>
              <a:t>Planes to poles stereonet of Aillik Domain basement fabric measurements</a:t>
            </a:r>
          </a:p>
        </p:txBody>
      </p:sp>
      <p:sp>
        <p:nvSpPr>
          <p:cNvPr id="195" name="Dominant structural trend of folding with E-W dipping limbs…"/>
          <p:cNvSpPr/>
          <p:nvPr/>
        </p:nvSpPr>
        <p:spPr>
          <a:xfrm>
            <a:off x="6978545" y="3888362"/>
            <a:ext cx="5800174" cy="4482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07414" marR="457200" indent="-228599" algn="l" defTabSz="457200">
              <a:lnSpc>
                <a:spcPts val="3200"/>
              </a:lnSpc>
              <a:spcBef>
                <a:spcPts val="1200"/>
              </a:spcBef>
              <a:buSzPct val="100000"/>
              <a:buChar char="•"/>
              <a:defRPr sz="3200"/>
            </a:pPr>
            <a:r>
              <a:t>Dominant structural trend of folding with E-W dipping limbs </a:t>
            </a:r>
          </a:p>
          <a:p>
            <a:pPr marL="907414" marR="457200" indent="-228599" algn="l" defTabSz="457200">
              <a:lnSpc>
                <a:spcPts val="3200"/>
              </a:lnSpc>
              <a:spcBef>
                <a:spcPts val="1200"/>
              </a:spcBef>
              <a:buSzPct val="100000"/>
              <a:buChar char="•"/>
              <a:defRPr sz="3200"/>
            </a:pPr>
            <a:r>
              <a:t>2σ contour intervals</a:t>
            </a:r>
          </a:p>
          <a:p>
            <a:pPr marL="907414" marR="457200" indent="-228599" algn="l" defTabSz="457200">
              <a:lnSpc>
                <a:spcPts val="3200"/>
              </a:lnSpc>
              <a:spcBef>
                <a:spcPts val="1200"/>
              </a:spcBef>
              <a:buSzPct val="100000"/>
              <a:buChar char="•"/>
              <a:defRPr sz="3200"/>
            </a:pPr>
            <a:r>
              <a:t>Axial plane for data calculated as: 005/87 E using Stereonet software for OSX (Cardozo and Allendinger, 2013)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Brittle deformation with observable kinematic indicators"/>
          <p:cNvSpPr>
            <a:spLocks noGrp="1"/>
          </p:cNvSpPr>
          <p:nvPr>
            <p:ph type="ctrTitle"/>
          </p:nvPr>
        </p:nvSpPr>
        <p:spPr>
          <a:xfrm>
            <a:off x="165506" y="57579"/>
            <a:ext cx="6357780" cy="3093918"/>
          </a:xfrm>
          <a:prstGeom prst="rect">
            <a:avLst/>
          </a:prstGeom>
        </p:spPr>
        <p:txBody>
          <a:bodyPr anchor="t"/>
          <a:lstStyle>
            <a:lvl1pPr defTabSz="397256">
              <a:defRPr sz="5440"/>
            </a:lvl1pPr>
          </a:lstStyle>
          <a:p>
            <a:r>
              <a:t>Brittle deformation with observable kinematic indicators</a:t>
            </a:r>
          </a:p>
        </p:txBody>
      </p:sp>
      <p:sp>
        <p:nvSpPr>
          <p:cNvPr id="198" name="Brittle deformation is widespread but reliable kinematic indicators are surprisingly rare…"/>
          <p:cNvSpPr>
            <a:spLocks noGrp="1"/>
          </p:cNvSpPr>
          <p:nvPr>
            <p:ph type="subTitle" sz="half" idx="1"/>
          </p:nvPr>
        </p:nvSpPr>
        <p:spPr>
          <a:xfrm>
            <a:off x="135301" y="2960081"/>
            <a:ext cx="6198904" cy="6290077"/>
          </a:xfrm>
          <a:prstGeom prst="rect">
            <a:avLst/>
          </a:prstGeom>
        </p:spPr>
        <p:txBody>
          <a:bodyPr/>
          <a:lstStyle/>
          <a:p>
            <a:pPr marL="167639" indent="-167639" algn="l" defTabSz="514095">
              <a:spcBef>
                <a:spcPts val="2000"/>
              </a:spcBef>
              <a:buSzPct val="100000"/>
              <a:buChar char="•"/>
              <a:defRPr sz="2816"/>
            </a:pPr>
            <a:r>
              <a:t>Brittle deformation is widespread but reliable kinematic indicators are surprisingly rare</a:t>
            </a:r>
          </a:p>
          <a:p>
            <a:pPr marL="167639" indent="-167639" algn="l" defTabSz="514095">
              <a:spcBef>
                <a:spcPts val="2000"/>
              </a:spcBef>
              <a:buSzPct val="100000"/>
              <a:buChar char="•"/>
              <a:defRPr sz="2816"/>
            </a:pPr>
            <a:r>
              <a:t>Some of the deformation with kinematic indicators was associated with significant epidote dominated mineralization, whilst at other locations minimal mineralisation was observed</a:t>
            </a:r>
          </a:p>
          <a:p>
            <a:pPr marL="167639" indent="-167639" algn="l" defTabSz="514095">
              <a:spcBef>
                <a:spcPts val="2000"/>
              </a:spcBef>
              <a:buSzPct val="100000"/>
              <a:buChar char="•"/>
              <a:defRPr sz="2816"/>
            </a:pPr>
            <a:r>
              <a:t>Epidote dominated mineralization usually associated with proximity to mafic dykes the youngest of which are ~550 - 590 Ma </a:t>
            </a:r>
          </a:p>
        </p:txBody>
      </p:sp>
      <p:pic>
        <p:nvPicPr>
          <p:cNvPr id="199" name="IMG_9734.jpg" descr="IMG_97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3243" y="-1"/>
            <a:ext cx="648721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9942.jpg" descr="IMG_99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91" y="-22060"/>
            <a:ext cx="13027322" cy="8664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Makkovik Quarry"/>
          <p:cNvSpPr/>
          <p:nvPr/>
        </p:nvSpPr>
        <p:spPr>
          <a:xfrm>
            <a:off x="231306" y="8677840"/>
            <a:ext cx="12522629" cy="96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420624">
              <a:defRPr sz="5760"/>
            </a:lvl1pPr>
          </a:lstStyle>
          <a:p>
            <a:r>
              <a:t>Makkovik Quarry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9946.jpg" descr="IMG_99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70" y="-14139"/>
            <a:ext cx="13004801" cy="864962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licken lines in Makkovik Quarry"/>
          <p:cNvSpPr/>
          <p:nvPr/>
        </p:nvSpPr>
        <p:spPr>
          <a:xfrm>
            <a:off x="231306" y="8677840"/>
            <a:ext cx="12522629" cy="96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420624">
              <a:defRPr sz="5760"/>
            </a:lvl1pPr>
          </a:lstStyle>
          <a:p>
            <a:r>
              <a:t>Slicken lines in Makkovik Quarry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Body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IMG_9594.jpg" descr="IMG_95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10"/>
            <a:ext cx="13004800" cy="864962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licken lines on Big Island"/>
          <p:cNvSpPr/>
          <p:nvPr/>
        </p:nvSpPr>
        <p:spPr>
          <a:xfrm>
            <a:off x="231306" y="8677840"/>
            <a:ext cx="12522629" cy="96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420624">
              <a:defRPr sz="5760"/>
            </a:lvl1pPr>
          </a:lstStyle>
          <a:p>
            <a:r>
              <a:t>Slicken lines on Big Island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resentation Outline"/>
          <p:cNvSpPr>
            <a:spLocks noGrp="1"/>
          </p:cNvSpPr>
          <p:nvPr>
            <p:ph type="title"/>
          </p:nvPr>
        </p:nvSpPr>
        <p:spPr>
          <a:xfrm>
            <a:off x="6277435" y="-80535"/>
            <a:ext cx="6855019" cy="19931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defRPr sz="6240"/>
            </a:lvl1pPr>
          </a:lstStyle>
          <a:p>
            <a:r>
              <a:t>Presentation Outline</a:t>
            </a:r>
          </a:p>
        </p:txBody>
      </p:sp>
      <p:sp>
        <p:nvSpPr>
          <p:cNvPr id="139" name="Aims, Context &amp; Rationale…"/>
          <p:cNvSpPr>
            <a:spLocks noGrp="1"/>
          </p:cNvSpPr>
          <p:nvPr>
            <p:ph type="body" sz="half" idx="1"/>
          </p:nvPr>
        </p:nvSpPr>
        <p:spPr>
          <a:xfrm>
            <a:off x="6623701" y="2050387"/>
            <a:ext cx="6256039" cy="7586062"/>
          </a:xfrm>
          <a:prstGeom prst="rect">
            <a:avLst/>
          </a:prstGeom>
        </p:spPr>
        <p:txBody>
          <a:bodyPr/>
          <a:lstStyle/>
          <a:p>
            <a:pPr marL="431165" indent="-431165" defTabSz="566674">
              <a:spcBef>
                <a:spcPts val="4000"/>
              </a:spcBef>
              <a:defRPr sz="2910"/>
            </a:pPr>
            <a:r>
              <a:t>Aims, Context &amp; Rationale</a:t>
            </a:r>
          </a:p>
          <a:p>
            <a:pPr marL="431165" indent="-431165" defTabSz="566674">
              <a:spcBef>
                <a:spcPts val="4000"/>
              </a:spcBef>
              <a:defRPr sz="2910"/>
            </a:pPr>
            <a:r>
              <a:t>Study Area and Geological Setting</a:t>
            </a:r>
          </a:p>
          <a:p>
            <a:pPr marL="431165" indent="-431165" defTabSz="566674">
              <a:spcBef>
                <a:spcPts val="4000"/>
              </a:spcBef>
              <a:defRPr sz="2910"/>
            </a:pPr>
            <a:r>
              <a:t>Approach and Methodology</a:t>
            </a:r>
          </a:p>
          <a:p>
            <a:pPr marL="431165" indent="-431165" defTabSz="566674">
              <a:spcBef>
                <a:spcPts val="4000"/>
              </a:spcBef>
              <a:defRPr sz="2910"/>
            </a:pPr>
            <a:r>
              <a:t>Field Observations</a:t>
            </a:r>
          </a:p>
          <a:p>
            <a:pPr marL="431165" indent="-431165" defTabSz="566674">
              <a:spcBef>
                <a:spcPts val="4000"/>
              </a:spcBef>
              <a:defRPr sz="2910"/>
            </a:pPr>
            <a:r>
              <a:t>Stress Inversion</a:t>
            </a:r>
          </a:p>
          <a:p>
            <a:pPr marL="431165" indent="-431165" defTabSz="566674">
              <a:spcBef>
                <a:spcPts val="4000"/>
              </a:spcBef>
              <a:defRPr sz="2910"/>
            </a:pPr>
            <a:r>
              <a:t>MOVE Deformation Model</a:t>
            </a:r>
          </a:p>
          <a:p>
            <a:pPr marL="431165" indent="-431165" defTabSz="566674">
              <a:spcBef>
                <a:spcPts val="4000"/>
              </a:spcBef>
              <a:defRPr sz="2910"/>
            </a:pPr>
            <a:r>
              <a:t>Conclusions</a:t>
            </a:r>
          </a:p>
          <a:p>
            <a:pPr marL="431165" indent="-431165" defTabSz="566674">
              <a:spcBef>
                <a:spcPts val="4000"/>
              </a:spcBef>
              <a:defRPr sz="2910"/>
            </a:pPr>
            <a:r>
              <a:t>Future Research</a:t>
            </a:r>
          </a:p>
        </p:txBody>
      </p:sp>
      <p:pic>
        <p:nvPicPr>
          <p:cNvPr id="140" name="IMG_9930-small.jpg" descr="IMG_9930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32" y="5046"/>
            <a:ext cx="6509330" cy="976280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outh of Ikey’s Point, Labrador"/>
          <p:cNvSpPr/>
          <p:nvPr/>
        </p:nvSpPr>
        <p:spPr>
          <a:xfrm>
            <a:off x="110045" y="8839215"/>
            <a:ext cx="6030206" cy="95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45363">
              <a:defRPr sz="3359">
                <a:solidFill>
                  <a:srgbClr val="FFFFFF"/>
                </a:solidFill>
              </a:defRPr>
            </a:lvl1pPr>
          </a:lstStyle>
          <a:p>
            <a:r>
              <a:t>South of Ikey’s Point, Labrador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Body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IMG_9080.jpg" descr="IMG_90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015"/>
            <a:ext cx="13004800" cy="864962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licken lines on Makkovik Peninsula"/>
          <p:cNvSpPr/>
          <p:nvPr/>
        </p:nvSpPr>
        <p:spPr>
          <a:xfrm>
            <a:off x="231306" y="8677840"/>
            <a:ext cx="12522629" cy="96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420624">
              <a:defRPr sz="5760"/>
            </a:lvl1pPr>
          </a:lstStyle>
          <a:p>
            <a:r>
              <a:t>Slicken lines on Makkovik Peninsula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9706.jpg" descr="IMG_97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852"/>
            <a:ext cx="13004801" cy="864962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Damage zone on Big Island with abundant slip surfaces"/>
          <p:cNvSpPr/>
          <p:nvPr/>
        </p:nvSpPr>
        <p:spPr>
          <a:xfrm>
            <a:off x="231306" y="8677840"/>
            <a:ext cx="12522629" cy="96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80415">
              <a:defRPr sz="3839"/>
            </a:lvl1pPr>
          </a:lstStyle>
          <a:p>
            <a:r>
              <a:t>Damage zone on Big Island with abundant slip surfaces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1000848.JPG" descr="P10008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Mineralised fractures near Ford’s Bight Point"/>
          <p:cNvSpPr/>
          <p:nvPr/>
        </p:nvSpPr>
        <p:spPr>
          <a:xfrm>
            <a:off x="138807" y="-649152"/>
            <a:ext cx="5481799" cy="330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91414">
              <a:defRPr sz="5360">
                <a:solidFill>
                  <a:srgbClr val="FFFFFF"/>
                </a:solidFill>
              </a:defRPr>
            </a:lvl1pPr>
          </a:lstStyle>
          <a:p>
            <a:r>
              <a:t>Mineralised fractures near Ford’s Bight Point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G_9574.jpg" descr="IMG_95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439770" y="-2896935"/>
            <a:ext cx="10117595" cy="1521191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Epidote surface in Amphibolite dyke near Makkovik"/>
          <p:cNvSpPr/>
          <p:nvPr/>
        </p:nvSpPr>
        <p:spPr>
          <a:xfrm>
            <a:off x="124918" y="8541649"/>
            <a:ext cx="12730418" cy="1101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15468">
              <a:defRPr sz="4320">
                <a:solidFill>
                  <a:srgbClr val="FFFFFF"/>
                </a:solidFill>
              </a:defRPr>
            </a:lvl1pPr>
          </a:lstStyle>
          <a:p>
            <a:r>
              <a:t>Epidote surface in Amphibolite dyke near Makkovik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tress Inversion: Methodology"/>
          <p:cNvSpPr>
            <a:spLocks noGrp="1"/>
          </p:cNvSpPr>
          <p:nvPr>
            <p:ph type="ctrTitle"/>
          </p:nvPr>
        </p:nvSpPr>
        <p:spPr>
          <a:xfrm>
            <a:off x="231876" y="-55632"/>
            <a:ext cx="12433039" cy="1304815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Stress Inversion: Methodology</a:t>
            </a:r>
          </a:p>
        </p:txBody>
      </p:sp>
      <p:sp>
        <p:nvSpPr>
          <p:cNvPr id="227" name="Model A…"/>
          <p:cNvSpPr>
            <a:spLocks noGrp="1"/>
          </p:cNvSpPr>
          <p:nvPr>
            <p:ph type="subTitle" sz="quarter" idx="1"/>
          </p:nvPr>
        </p:nvSpPr>
        <p:spPr>
          <a:xfrm>
            <a:off x="-31861" y="4879720"/>
            <a:ext cx="5772856" cy="435450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169163" algn="l" defTabSz="432308">
              <a:spcBef>
                <a:spcPts val="1400"/>
              </a:spcBef>
              <a:buClr>
                <a:srgbClr val="000000"/>
              </a:buClr>
              <a:defRPr sz="4440"/>
            </a:pPr>
            <a:r>
              <a:rPr dirty="0"/>
              <a:t>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Model A</a:t>
            </a:r>
            <a:r>
              <a:rPr dirty="0"/>
              <a:t> </a:t>
            </a:r>
          </a:p>
          <a:p>
            <a:pPr indent="169163" algn="l" defTabSz="432308">
              <a:spcBef>
                <a:spcPts val="1400"/>
              </a:spcBef>
              <a:buClr>
                <a:srgbClr val="000000"/>
              </a:buClr>
              <a:defRPr sz="2368"/>
            </a:pPr>
            <a:r>
              <a:rPr dirty="0"/>
              <a:t>(</a:t>
            </a:r>
            <a:r>
              <a:rPr dirty="0" smtClean="0"/>
              <a:t>A</a:t>
            </a:r>
            <a:r>
              <a:rPr lang="en-GB" dirty="0" err="1" smtClean="0"/>
              <a:t>ll</a:t>
            </a:r>
            <a:r>
              <a:rPr lang="en-GB" dirty="0" smtClean="0"/>
              <a:t> brittle deformation</a:t>
            </a:r>
            <a:r>
              <a:rPr dirty="0" smtClean="0"/>
              <a:t>)</a:t>
            </a:r>
            <a:endParaRPr dirty="0"/>
          </a:p>
          <a:p>
            <a:pPr marL="338327" indent="-169163" algn="l" defTabSz="432308">
              <a:spcBef>
                <a:spcPts val="1400"/>
              </a:spcBef>
              <a:buClr>
                <a:srgbClr val="000000"/>
              </a:buClr>
              <a:buSzPct val="98000"/>
              <a:buChar char="•"/>
              <a:defRPr sz="2368"/>
            </a:pPr>
            <a:endParaRPr dirty="0"/>
          </a:p>
          <a:p>
            <a:pPr indent="169163" algn="l" defTabSz="432308">
              <a:spcBef>
                <a:spcPts val="1400"/>
              </a:spcBef>
              <a:buClr>
                <a:srgbClr val="000000"/>
              </a:buClr>
              <a:defRPr sz="2368"/>
            </a:pPr>
            <a:endParaRPr dirty="0"/>
          </a:p>
          <a:p>
            <a:pPr indent="169163" algn="l" defTabSz="432308">
              <a:spcBef>
                <a:spcPts val="1400"/>
              </a:spcBef>
              <a:buClr>
                <a:srgbClr val="000000"/>
              </a:buClr>
              <a:defRPr sz="2368"/>
            </a:pPr>
            <a:endParaRPr dirty="0"/>
          </a:p>
          <a:p>
            <a:pPr indent="169163" algn="l" defTabSz="432308">
              <a:spcBef>
                <a:spcPts val="1400"/>
              </a:spcBef>
              <a:buClr>
                <a:srgbClr val="000000"/>
              </a:buClr>
              <a:defRPr sz="4440"/>
            </a:pPr>
            <a:r>
              <a:rPr dirty="0"/>
              <a:t>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Model B</a:t>
            </a:r>
            <a:r>
              <a:rPr dirty="0"/>
              <a:t> </a:t>
            </a:r>
          </a:p>
          <a:p>
            <a:pPr indent="169163" algn="l" defTabSz="432308">
              <a:spcBef>
                <a:spcPts val="1400"/>
              </a:spcBef>
              <a:buClr>
                <a:srgbClr val="000000"/>
              </a:buClr>
              <a:defRPr sz="2368"/>
            </a:pPr>
            <a:r>
              <a:rPr dirty="0" smtClean="0"/>
              <a:t>(</a:t>
            </a:r>
            <a:r>
              <a:rPr lang="en-GB" dirty="0" smtClean="0"/>
              <a:t>Epidote bearing brittle deformation</a:t>
            </a:r>
            <a:r>
              <a:rPr dirty="0" smtClean="0"/>
              <a:t>)</a:t>
            </a:r>
            <a:endParaRPr dirty="0"/>
          </a:p>
        </p:txBody>
      </p:sp>
      <p:pic>
        <p:nvPicPr>
          <p:cNvPr id="228" name="P1000848.JPG" descr="P10008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2318" y="4382666"/>
            <a:ext cx="3198183" cy="2398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9594.jpg" descr="IMG_959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36020" y="4458485"/>
            <a:ext cx="3362503" cy="223643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+"/>
          <p:cNvSpPr/>
          <p:nvPr/>
        </p:nvSpPr>
        <p:spPr>
          <a:xfrm>
            <a:off x="7662570" y="4603824"/>
            <a:ext cx="2030625" cy="177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5675">
              <a:defRPr sz="10920"/>
            </a:lvl1pPr>
          </a:lstStyle>
          <a:p>
            <a:r>
              <a:t>+</a:t>
            </a:r>
          </a:p>
        </p:txBody>
      </p:sp>
      <p:sp>
        <p:nvSpPr>
          <p:cNvPr id="231" name="Important to separate deformation associated with different age events…"/>
          <p:cNvSpPr/>
          <p:nvPr/>
        </p:nvSpPr>
        <p:spPr>
          <a:xfrm>
            <a:off x="345981" y="1586353"/>
            <a:ext cx="1255673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l">
              <a:spcBef>
                <a:spcPts val="2000"/>
              </a:spcBef>
              <a:buClr>
                <a:srgbClr val="000000"/>
              </a:buClr>
              <a:buSzPct val="98000"/>
              <a:buChar char="•"/>
              <a:defRPr sz="2900"/>
            </a:pPr>
            <a:r>
              <a:t>Important to separate deformation associated with different age events</a:t>
            </a:r>
          </a:p>
          <a:p>
            <a:pPr marL="457200" indent="-228600" algn="l">
              <a:spcBef>
                <a:spcPts val="2000"/>
              </a:spcBef>
              <a:buClr>
                <a:srgbClr val="000000"/>
              </a:buClr>
              <a:buSzPct val="98000"/>
              <a:buChar char="•"/>
              <a:defRPr sz="2900"/>
            </a:pPr>
            <a:r>
              <a:t>Epidote mineralisation usually associated with deformation in ~ 590-555 Ma mafic dykes (Tappe et al., 2007; 2006)</a:t>
            </a:r>
          </a:p>
          <a:p>
            <a:pPr marL="457200" indent="-228600" algn="l">
              <a:spcBef>
                <a:spcPts val="2000"/>
              </a:spcBef>
              <a:buClr>
                <a:srgbClr val="000000"/>
              </a:buClr>
              <a:buSzPct val="98000"/>
              <a:buChar char="•"/>
              <a:defRPr sz="2900"/>
            </a:pPr>
            <a:r>
              <a:t>Does all deformation represent the same event?</a:t>
            </a:r>
          </a:p>
        </p:txBody>
      </p:sp>
      <p:pic>
        <p:nvPicPr>
          <p:cNvPr id="232" name="P1000848.JPG" descr="P10008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9296" y="7053391"/>
            <a:ext cx="3198184" cy="2398637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="/>
          <p:cNvSpPr/>
          <p:nvPr/>
        </p:nvSpPr>
        <p:spPr>
          <a:xfrm>
            <a:off x="4767934" y="7228299"/>
            <a:ext cx="2030625" cy="177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5675">
              <a:defRPr sz="10920"/>
            </a:lvl1pPr>
          </a:lstStyle>
          <a:p>
            <a:r>
              <a:t>=</a:t>
            </a:r>
          </a:p>
        </p:txBody>
      </p:sp>
      <p:sp>
        <p:nvSpPr>
          <p:cNvPr id="234" name="="/>
          <p:cNvSpPr/>
          <p:nvPr/>
        </p:nvSpPr>
        <p:spPr>
          <a:xfrm>
            <a:off x="3245367" y="4194914"/>
            <a:ext cx="2030625" cy="177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5675">
              <a:defRPr sz="10920"/>
            </a:lvl1pPr>
          </a:lstStyle>
          <a:p>
            <a:r>
              <a:t>=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eace_et_al_Figure_12.png" descr="Peace_et_al_Figure_12.png"/>
          <p:cNvPicPr>
            <a:picLocks noChangeAspect="1"/>
          </p:cNvPicPr>
          <p:nvPr/>
        </p:nvPicPr>
        <p:blipFill>
          <a:blip r:embed="rId2">
            <a:extLst/>
          </a:blip>
          <a:srcRect b="51639"/>
          <a:stretch>
            <a:fillRect/>
          </a:stretch>
        </p:blipFill>
        <p:spPr>
          <a:xfrm>
            <a:off x="500078" y="3035392"/>
            <a:ext cx="12213993" cy="624180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tress Inversion - Results"/>
          <p:cNvSpPr>
            <a:spLocks noGrp="1"/>
          </p:cNvSpPr>
          <p:nvPr>
            <p:ph type="ctrTitle"/>
          </p:nvPr>
        </p:nvSpPr>
        <p:spPr>
          <a:xfrm>
            <a:off x="214373" y="160373"/>
            <a:ext cx="12522629" cy="9654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4">
              <a:defRPr sz="5760"/>
            </a:lvl1pPr>
          </a:lstStyle>
          <a:p>
            <a:r>
              <a:t>Stress Inversion - Results</a:t>
            </a:r>
          </a:p>
        </p:txBody>
      </p:sp>
      <p:sp>
        <p:nvSpPr>
          <p:cNvPr id="243" name="Just Epidote mineralization"/>
          <p:cNvSpPr/>
          <p:nvPr/>
        </p:nvSpPr>
        <p:spPr>
          <a:xfrm>
            <a:off x="7766218" y="1882922"/>
            <a:ext cx="4240579" cy="112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9522">
              <a:defRPr sz="3280"/>
            </a:lvl1pPr>
          </a:lstStyle>
          <a:p>
            <a:r>
              <a:rPr lang="en-GB" dirty="0" smtClean="0"/>
              <a:t>Epidote bearing brittle deformation</a:t>
            </a:r>
            <a:endParaRPr dirty="0"/>
          </a:p>
        </p:txBody>
      </p:sp>
      <p:sp>
        <p:nvSpPr>
          <p:cNvPr id="244" name="Epidote + None Epidote Mineralization"/>
          <p:cNvSpPr/>
          <p:nvPr/>
        </p:nvSpPr>
        <p:spPr>
          <a:xfrm>
            <a:off x="730309" y="1813618"/>
            <a:ext cx="5715106" cy="1107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3679">
              <a:defRPr sz="3200"/>
            </a:lvl1pPr>
          </a:lstStyle>
          <a:p>
            <a:r>
              <a:rPr lang="en-GB" dirty="0" smtClean="0"/>
              <a:t>All brittle </a:t>
            </a:r>
          </a:p>
          <a:p>
            <a:r>
              <a:rPr lang="en-GB" dirty="0" smtClean="0"/>
              <a:t>deformation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tress Inversion - Results"/>
          <p:cNvSpPr>
            <a:spLocks noGrp="1"/>
          </p:cNvSpPr>
          <p:nvPr>
            <p:ph type="ctrTitle"/>
          </p:nvPr>
        </p:nvSpPr>
        <p:spPr>
          <a:xfrm>
            <a:off x="214373" y="160373"/>
            <a:ext cx="12522629" cy="9654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4">
              <a:defRPr sz="5760"/>
            </a:lvl1pPr>
          </a:lstStyle>
          <a:p>
            <a:r>
              <a:t>Stress Inversion - Results</a:t>
            </a:r>
          </a:p>
        </p:txBody>
      </p:sp>
      <p:pic>
        <p:nvPicPr>
          <p:cNvPr id="247" name="Peace_et_al_Figure_12.png" descr="Peace_et_al_Figure_12.png"/>
          <p:cNvPicPr>
            <a:picLocks noChangeAspect="1"/>
          </p:cNvPicPr>
          <p:nvPr/>
        </p:nvPicPr>
        <p:blipFill>
          <a:blip r:embed="rId2">
            <a:extLst/>
          </a:blip>
          <a:srcRect t="51038"/>
          <a:stretch>
            <a:fillRect/>
          </a:stretch>
        </p:blipFill>
        <p:spPr>
          <a:xfrm>
            <a:off x="524186" y="2920852"/>
            <a:ext cx="12213992" cy="631931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Just Epidote mineralization"/>
          <p:cNvSpPr/>
          <p:nvPr/>
        </p:nvSpPr>
        <p:spPr>
          <a:xfrm>
            <a:off x="7766218" y="1882922"/>
            <a:ext cx="4240579" cy="112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9522">
              <a:defRPr sz="3280"/>
            </a:lvl1pPr>
          </a:lstStyle>
          <a:p>
            <a:r>
              <a:rPr lang="en-GB" dirty="0" smtClean="0"/>
              <a:t>Epidote bearing brittle deformation</a:t>
            </a:r>
            <a:endParaRPr dirty="0"/>
          </a:p>
        </p:txBody>
      </p:sp>
      <p:sp>
        <p:nvSpPr>
          <p:cNvPr id="7" name="Epidote + None Epidote Mineralization"/>
          <p:cNvSpPr/>
          <p:nvPr/>
        </p:nvSpPr>
        <p:spPr>
          <a:xfrm>
            <a:off x="730309" y="1813618"/>
            <a:ext cx="5715106" cy="1107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3679">
              <a:defRPr sz="3200"/>
            </a:lvl1pPr>
          </a:lstStyle>
          <a:p>
            <a:r>
              <a:rPr lang="en-GB" dirty="0" smtClean="0"/>
              <a:t>All brittle </a:t>
            </a:r>
          </a:p>
          <a:p>
            <a:r>
              <a:rPr lang="en-GB" dirty="0" smtClean="0"/>
              <a:t>deformation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eace_et_al_Figure_13.png" descr="Peace_et_al_Figure_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342" y="731771"/>
            <a:ext cx="7566516" cy="939436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tress Inversion - Results"/>
          <p:cNvSpPr>
            <a:spLocks noGrp="1"/>
          </p:cNvSpPr>
          <p:nvPr>
            <p:ph type="ctrTitle"/>
          </p:nvPr>
        </p:nvSpPr>
        <p:spPr>
          <a:xfrm>
            <a:off x="214373" y="160373"/>
            <a:ext cx="12522629" cy="9654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4">
              <a:defRPr sz="5760"/>
            </a:lvl1pPr>
          </a:lstStyle>
          <a:p>
            <a:r>
              <a:t>Stress Inversion - Results</a:t>
            </a:r>
          </a:p>
        </p:txBody>
      </p:sp>
      <p:sp>
        <p:nvSpPr>
          <p:cNvPr id="253" name="Just Epidote mineralization"/>
          <p:cNvSpPr/>
          <p:nvPr/>
        </p:nvSpPr>
        <p:spPr>
          <a:xfrm>
            <a:off x="7863453" y="7149767"/>
            <a:ext cx="4240578" cy="112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9522">
              <a:defRPr sz="3280"/>
            </a:lvl1pPr>
          </a:lstStyle>
          <a:p>
            <a:r>
              <a:rPr lang="en-GB" dirty="0" smtClean="0"/>
              <a:t>Epidote bearing brittle deformation</a:t>
            </a:r>
            <a:endParaRPr dirty="0"/>
          </a:p>
        </p:txBody>
      </p:sp>
      <p:sp>
        <p:nvSpPr>
          <p:cNvPr id="254" name="Epidote + None Epidote Mineralization"/>
          <p:cNvSpPr/>
          <p:nvPr/>
        </p:nvSpPr>
        <p:spPr>
          <a:xfrm>
            <a:off x="7018112" y="2332200"/>
            <a:ext cx="5715105" cy="1107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3679">
              <a:defRPr sz="3200"/>
            </a:lvl1pPr>
          </a:lstStyle>
          <a:p>
            <a:r>
              <a:rPr lang="en-GB" dirty="0" smtClean="0"/>
              <a:t>All brittle deformation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eace_et_al_Figure_13.png" descr="Peace_et_al_Figure_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342" y="731771"/>
            <a:ext cx="7566516" cy="939436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tress Inversion - Results"/>
          <p:cNvSpPr>
            <a:spLocks noGrp="1"/>
          </p:cNvSpPr>
          <p:nvPr>
            <p:ph type="ctrTitle"/>
          </p:nvPr>
        </p:nvSpPr>
        <p:spPr>
          <a:xfrm>
            <a:off x="214373" y="160373"/>
            <a:ext cx="12522629" cy="9654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4">
              <a:defRPr sz="5760"/>
            </a:lvl1pPr>
          </a:lstStyle>
          <a:p>
            <a:r>
              <a:t>Stress Inversion - Results</a:t>
            </a:r>
          </a:p>
        </p:txBody>
      </p:sp>
      <p:sp>
        <p:nvSpPr>
          <p:cNvPr id="253" name="Just Epidote mineralization"/>
          <p:cNvSpPr/>
          <p:nvPr/>
        </p:nvSpPr>
        <p:spPr>
          <a:xfrm>
            <a:off x="7863453" y="7149767"/>
            <a:ext cx="4240578" cy="112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9522">
              <a:defRPr sz="3280"/>
            </a:lvl1pPr>
          </a:lstStyle>
          <a:p>
            <a:r>
              <a:rPr lang="en-GB" dirty="0" smtClean="0"/>
              <a:t>Epidote bearing brittle deformation</a:t>
            </a:r>
            <a:endParaRPr dirty="0"/>
          </a:p>
        </p:txBody>
      </p:sp>
      <p:sp>
        <p:nvSpPr>
          <p:cNvPr id="254" name="Epidote + None Epidote Mineralization"/>
          <p:cNvSpPr/>
          <p:nvPr/>
        </p:nvSpPr>
        <p:spPr>
          <a:xfrm>
            <a:off x="7018112" y="2332200"/>
            <a:ext cx="5715105" cy="1107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33679">
              <a:defRPr sz="3200"/>
            </a:lvl1pPr>
          </a:lstStyle>
          <a:p>
            <a:r>
              <a:rPr lang="en-GB" dirty="0" smtClean="0"/>
              <a:t>All brittle deformation</a:t>
            </a:r>
            <a:endParaRPr dirty="0"/>
          </a:p>
        </p:txBody>
      </p:sp>
      <p:sp>
        <p:nvSpPr>
          <p:cNvPr id="2" name="Oval 1"/>
          <p:cNvSpPr/>
          <p:nvPr/>
        </p:nvSpPr>
        <p:spPr>
          <a:xfrm rot="19584688">
            <a:off x="539725" y="6537699"/>
            <a:ext cx="3888432" cy="1224136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Oval 6"/>
          <p:cNvSpPr/>
          <p:nvPr/>
        </p:nvSpPr>
        <p:spPr>
          <a:xfrm rot="1948872">
            <a:off x="3502620" y="2146250"/>
            <a:ext cx="3888432" cy="1224136"/>
          </a:xfrm>
          <a:prstGeom prst="ellipse">
            <a:avLst/>
          </a:prstGeom>
          <a:noFill/>
          <a:ln w="38100" cap="flat">
            <a:solidFill>
              <a:srgbClr val="00B05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69262461"/>
      </p:ext>
    </p:extLst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eace_et_al_Figure_14.png" descr="Peace_et_al_Figure_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717" y="1375509"/>
            <a:ext cx="9371666" cy="68374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Paleostress Analysis  - Comparison with W.Greenland"/>
          <p:cNvSpPr>
            <a:spLocks noGrp="1"/>
          </p:cNvSpPr>
          <p:nvPr>
            <p:ph type="ctrTitle"/>
          </p:nvPr>
        </p:nvSpPr>
        <p:spPr>
          <a:xfrm>
            <a:off x="45040" y="-127494"/>
            <a:ext cx="12896286" cy="1222554"/>
          </a:xfrm>
          <a:prstGeom prst="rect">
            <a:avLst/>
          </a:prstGeom>
        </p:spPr>
        <p:txBody>
          <a:bodyPr/>
          <a:lstStyle>
            <a:lvl1pPr defTabSz="303783">
              <a:defRPr sz="4160"/>
            </a:lvl1pPr>
          </a:lstStyle>
          <a:p>
            <a:r>
              <a:t>Paleostress Analysis  - Comparison with W.Greenland</a:t>
            </a:r>
          </a:p>
        </p:txBody>
      </p:sp>
      <p:sp>
        <p:nvSpPr>
          <p:cNvPr id="258" name="Greenland extension directions from  Abdelmalak et al. (2012)"/>
          <p:cNvSpPr/>
          <p:nvPr/>
        </p:nvSpPr>
        <p:spPr>
          <a:xfrm>
            <a:off x="74914" y="9006522"/>
            <a:ext cx="12794090" cy="63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257047">
              <a:defRPr sz="3520"/>
            </a:lvl1pPr>
          </a:lstStyle>
          <a:p>
            <a:r>
              <a:t>Greenland extension directions from  Abdelmalak et al. (2012)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tudy Context"/>
          <p:cNvSpPr>
            <a:spLocks noGrp="1"/>
          </p:cNvSpPr>
          <p:nvPr>
            <p:ph type="title"/>
          </p:nvPr>
        </p:nvSpPr>
        <p:spPr>
          <a:xfrm>
            <a:off x="-28032" y="26082"/>
            <a:ext cx="6555977" cy="1796927"/>
          </a:xfrm>
          <a:prstGeom prst="rect">
            <a:avLst/>
          </a:prstGeom>
        </p:spPr>
        <p:txBody>
          <a:bodyPr/>
          <a:lstStyle/>
          <a:p>
            <a:r>
              <a:t>Study Context</a:t>
            </a:r>
          </a:p>
        </p:txBody>
      </p:sp>
      <p:pic>
        <p:nvPicPr>
          <p:cNvPr id="144" name="IMG_9317-small.jpg" descr="IMG_9317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2440" y="-1"/>
            <a:ext cx="650319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Cape Strawberry, Labrador"/>
          <p:cNvSpPr/>
          <p:nvPr/>
        </p:nvSpPr>
        <p:spPr>
          <a:xfrm>
            <a:off x="6700336" y="8824186"/>
            <a:ext cx="6030206" cy="95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80415">
              <a:defRPr sz="3839">
                <a:solidFill>
                  <a:srgbClr val="FFFFFF"/>
                </a:solidFill>
              </a:defRPr>
            </a:lvl1pPr>
          </a:lstStyle>
          <a:p>
            <a:r>
              <a:t>Cape Strawberry, Labrador</a:t>
            </a:r>
          </a:p>
        </p:txBody>
      </p:sp>
      <p:sp>
        <p:nvSpPr>
          <p:cNvPr id="146" name="In June and July 2015 4 weeks fieldwork was conducted in the Aillik Domain of the Makkovik Province, Labrador…"/>
          <p:cNvSpPr/>
          <p:nvPr/>
        </p:nvSpPr>
        <p:spPr>
          <a:xfrm>
            <a:off x="187265" y="1854200"/>
            <a:ext cx="6117286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spcBef>
                <a:spcPts val="2200"/>
              </a:spcBef>
              <a:buSzPct val="100000"/>
              <a:buChar char="•"/>
              <a:defRPr sz="3200"/>
            </a:pPr>
            <a:r>
              <a:t>In June and July 2015 4 weeks fieldwork was conducted in the Aillik Domain of the Makkovik Province, Labrador</a:t>
            </a:r>
          </a:p>
          <a:p>
            <a:pPr marL="228600" indent="-228600" algn="l">
              <a:spcBef>
                <a:spcPts val="2200"/>
              </a:spcBef>
              <a:buSzPct val="100000"/>
              <a:buChar char="•"/>
              <a:defRPr sz="3200"/>
            </a:pPr>
            <a:r>
              <a:t>The main aim of this study was to reevaluate the proposed Mesozoic rift-related magmatism</a:t>
            </a:r>
          </a:p>
          <a:p>
            <a:pPr marL="228600" indent="-228600" algn="l">
              <a:spcBef>
                <a:spcPts val="2200"/>
              </a:spcBef>
              <a:buSzPct val="100000"/>
              <a:buChar char="•"/>
              <a:defRPr sz="3200"/>
            </a:pPr>
            <a:r>
              <a:t>Presented here are the supplementary structural results collected alongside the aforementioned study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eace_et_al_Figure_14.png" descr="Peace_et_al_Figure_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717" y="1375509"/>
            <a:ext cx="9371666" cy="683749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Paleostress Analysis  - Comparison with W.Greenland"/>
          <p:cNvSpPr>
            <a:spLocks noGrp="1"/>
          </p:cNvSpPr>
          <p:nvPr>
            <p:ph type="ctrTitle"/>
          </p:nvPr>
        </p:nvSpPr>
        <p:spPr>
          <a:xfrm>
            <a:off x="45040" y="-127494"/>
            <a:ext cx="12896286" cy="1222554"/>
          </a:xfrm>
          <a:prstGeom prst="rect">
            <a:avLst/>
          </a:prstGeom>
        </p:spPr>
        <p:txBody>
          <a:bodyPr/>
          <a:lstStyle>
            <a:lvl1pPr defTabSz="303783">
              <a:defRPr sz="4160"/>
            </a:lvl1pPr>
          </a:lstStyle>
          <a:p>
            <a:r>
              <a:t>Paleostress Analysis  - Comparison with W.Greenland</a:t>
            </a:r>
          </a:p>
        </p:txBody>
      </p:sp>
      <p:pic>
        <p:nvPicPr>
          <p:cNvPr id="262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153322">
            <a:off x="8877397" y="4482668"/>
            <a:ext cx="2270787" cy="317501"/>
          </a:xfrm>
          <a:prstGeom prst="rect">
            <a:avLst/>
          </a:prstGeom>
        </p:spPr>
      </p:pic>
      <p:pic>
        <p:nvPicPr>
          <p:cNvPr id="264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13679">
            <a:off x="8926424" y="4482668"/>
            <a:ext cx="2172732" cy="317501"/>
          </a:xfrm>
          <a:prstGeom prst="rect">
            <a:avLst/>
          </a:prstGeom>
        </p:spPr>
      </p:pic>
      <p:sp>
        <p:nvSpPr>
          <p:cNvPr id="266" name="Greenland extension directions from  Abdelmalak et al. (2012)"/>
          <p:cNvSpPr/>
          <p:nvPr/>
        </p:nvSpPr>
        <p:spPr>
          <a:xfrm>
            <a:off x="74914" y="9006522"/>
            <a:ext cx="12794090" cy="63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257047">
              <a:defRPr sz="3520"/>
            </a:lvl1pPr>
          </a:lstStyle>
          <a:p>
            <a:r>
              <a:t>Greenland extension directions from  Abdelmalak et al. (2012)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eace_et_al_Figure_15.png" descr="Peace_et_al_Figure_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7310" y="5813749"/>
            <a:ext cx="6253442" cy="380315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ift propagation and basement fabric?"/>
          <p:cNvSpPr>
            <a:spLocks noGrp="1"/>
          </p:cNvSpPr>
          <p:nvPr>
            <p:ph type="ctrTitle"/>
          </p:nvPr>
        </p:nvSpPr>
        <p:spPr>
          <a:xfrm>
            <a:off x="106424" y="126880"/>
            <a:ext cx="12856965" cy="982529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r>
              <a:t>Rift propagation and basement fabric?</a:t>
            </a:r>
          </a:p>
        </p:txBody>
      </p:sp>
      <p:pic>
        <p:nvPicPr>
          <p:cNvPr id="270" name="Peace_et_al_Figure_6.png" descr="Peace_et_al_Figure_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2342" y="1142722"/>
            <a:ext cx="4804706" cy="4804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eace_et_al_Figure_14.png" descr="Peace_et_al_Figure_14.png"/>
          <p:cNvPicPr>
            <a:picLocks noChangeAspect="1"/>
          </p:cNvPicPr>
          <p:nvPr/>
        </p:nvPicPr>
        <p:blipFill>
          <a:blip r:embed="rId4">
            <a:extLst/>
          </a:blip>
          <a:srcRect l="13632" t="574" r="51849" b="37198"/>
          <a:stretch>
            <a:fillRect/>
          </a:stretch>
        </p:blipFill>
        <p:spPr>
          <a:xfrm>
            <a:off x="193181" y="1272986"/>
            <a:ext cx="3997528" cy="5257728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Extension direction from W. Greenland (Abdelmalak et al., 2012)"/>
          <p:cNvSpPr/>
          <p:nvPr/>
        </p:nvSpPr>
        <p:spPr>
          <a:xfrm>
            <a:off x="258106" y="6571912"/>
            <a:ext cx="388679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Extension direction from W. Greenland (Abdelmalak et al., 2012)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996" y="3306579"/>
            <a:ext cx="11736051" cy="522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lip and dialation modeled fold.jpg" descr="slip and dialation modeled fol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3375" y="982972"/>
            <a:ext cx="5524708" cy="456348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83874" y="-344069"/>
            <a:ext cx="12840299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77" name="Low reactivation potential"/>
          <p:cNvSpPr>
            <a:spLocks noGrp="1"/>
          </p:cNvSpPr>
          <p:nvPr>
            <p:ph type="subTitle" sz="quarter" idx="1"/>
          </p:nvPr>
        </p:nvSpPr>
        <p:spPr>
          <a:xfrm>
            <a:off x="38237" y="8495650"/>
            <a:ext cx="4364371" cy="495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84886">
              <a:defRPr sz="2656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Low reactivation potential</a:t>
            </a:r>
          </a:p>
        </p:txBody>
      </p:sp>
      <p:sp>
        <p:nvSpPr>
          <p:cNvPr id="278" name="High reactivation potential"/>
          <p:cNvSpPr/>
          <p:nvPr/>
        </p:nvSpPr>
        <p:spPr>
          <a:xfrm>
            <a:off x="8459608" y="8462222"/>
            <a:ext cx="4728654" cy="49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484886">
              <a:defRPr sz="2656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High reactivation potential</a:t>
            </a:r>
          </a:p>
        </p:txBody>
      </p:sp>
      <p:sp>
        <p:nvSpPr>
          <p:cNvPr id="279" name="Slip and Dilation Tendency"/>
          <p:cNvSpPr/>
          <p:nvPr/>
        </p:nvSpPr>
        <p:spPr>
          <a:xfrm>
            <a:off x="4149307" y="9132421"/>
            <a:ext cx="4728654" cy="49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defTabSz="484886">
              <a:defRPr sz="2656"/>
            </a:lvl1pPr>
          </a:lstStyle>
          <a:p>
            <a:r>
              <a:t>Slip and Dilation Tendency</a:t>
            </a:r>
          </a:p>
        </p:txBody>
      </p:sp>
      <p:sp>
        <p:nvSpPr>
          <p:cNvPr id="280" name="Slip and Dilation Tendency - The ratio of resolved shear stress to normal stress on a plane…"/>
          <p:cNvSpPr/>
          <p:nvPr/>
        </p:nvSpPr>
        <p:spPr>
          <a:xfrm>
            <a:off x="483240" y="1276281"/>
            <a:ext cx="8000029" cy="1827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87452" indent="-187452" algn="l" defTabSz="479044">
              <a:spcBef>
                <a:spcPts val="2400"/>
              </a:spcBef>
              <a:buSzPct val="100000"/>
              <a:buChar char="•"/>
              <a:defRPr sz="2624"/>
            </a:pPr>
            <a:r>
              <a:t>Slip and Dilation Tendency - The ratio of resolved shear stress to normal stress on a plane</a:t>
            </a:r>
          </a:p>
          <a:p>
            <a:pPr marL="187452" indent="-187452" algn="l" defTabSz="479044">
              <a:spcBef>
                <a:spcPts val="2400"/>
              </a:spcBef>
              <a:buSzPct val="100000"/>
              <a:buChar char="•"/>
              <a:defRPr sz="2624"/>
            </a:pPr>
            <a:r>
              <a:t>The greater the value the more likely slip is to occur</a:t>
            </a:r>
          </a:p>
        </p:txBody>
      </p:sp>
      <p:sp>
        <p:nvSpPr>
          <p:cNvPr id="281" name="Black = Modelled…"/>
          <p:cNvSpPr/>
          <p:nvPr/>
        </p:nvSpPr>
        <p:spPr>
          <a:xfrm>
            <a:off x="9735744" y="5496553"/>
            <a:ext cx="2811629" cy="1123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69163" indent="-169163" algn="l" defTabSz="432308">
              <a:spcBef>
                <a:spcPts val="2200"/>
              </a:spcBef>
              <a:buSzPct val="100000"/>
              <a:buChar char="•"/>
              <a:defRPr sz="2368"/>
            </a:pPr>
            <a:r>
              <a:t>Black = Modelled</a:t>
            </a:r>
          </a:p>
          <a:p>
            <a:pPr marL="169163" indent="-169163" algn="l" defTabSz="432308">
              <a:spcBef>
                <a:spcPts val="2200"/>
              </a:spcBef>
              <a:buSzPct val="100000"/>
              <a:buChar char="•"/>
              <a:defRPr sz="2368"/>
            </a:pPr>
            <a:r>
              <a:t>White = Observed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419" y="1796535"/>
            <a:ext cx="12783028" cy="654221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4 ‘easy slip’ horizons identified and allowed to slip…"/>
          <p:cNvSpPr>
            <a:spLocks noGrp="1"/>
          </p:cNvSpPr>
          <p:nvPr>
            <p:ph type="subTitle" sz="quarter" idx="1"/>
          </p:nvPr>
        </p:nvSpPr>
        <p:spPr>
          <a:xfrm>
            <a:off x="2148819" y="8525823"/>
            <a:ext cx="8860935" cy="1060046"/>
          </a:xfrm>
          <a:prstGeom prst="rect">
            <a:avLst/>
          </a:prstGeom>
        </p:spPr>
        <p:txBody>
          <a:bodyPr/>
          <a:lstStyle/>
          <a:p>
            <a:pPr marL="214884" indent="-214884" algn="l" defTabSz="549148">
              <a:buSzPct val="100000"/>
              <a:buChar char="•"/>
              <a:defRPr sz="3008"/>
            </a:pPr>
            <a:r>
              <a:t>4 ‘easy slip’ horizons identified and allowed to slip</a:t>
            </a:r>
          </a:p>
          <a:p>
            <a:pPr marL="214884" indent="-214884" algn="l" defTabSz="549148">
              <a:buSzPct val="100000"/>
              <a:buChar char="•"/>
              <a:defRPr sz="3008"/>
            </a:pPr>
            <a:r>
              <a:t>Modelled at 3 km</a:t>
            </a:r>
          </a:p>
        </p:txBody>
      </p:sp>
      <p:sp>
        <p:nvSpPr>
          <p:cNvPr id="285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86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87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4"/>
            <a:ext cx="10066314" cy="5544616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3"/>
            <a:ext cx="10066314" cy="5544617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  <p:extLst>
      <p:ext uri="{BB962C8B-B14F-4D97-AF65-F5344CB8AC3E}">
        <p14:creationId xmlns:p14="http://schemas.microsoft.com/office/powerpoint/2010/main" val="2463190698"/>
      </p:ext>
    </p:extLst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4"/>
            <a:ext cx="10066314" cy="5544617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  <p:extLst>
      <p:ext uri="{BB962C8B-B14F-4D97-AF65-F5344CB8AC3E}">
        <p14:creationId xmlns:p14="http://schemas.microsoft.com/office/powerpoint/2010/main" val="2783677358"/>
      </p:ext>
    </p:extLst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4"/>
            <a:ext cx="10066314" cy="5544617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  <p:extLst>
      <p:ext uri="{BB962C8B-B14F-4D97-AF65-F5344CB8AC3E}">
        <p14:creationId xmlns:p14="http://schemas.microsoft.com/office/powerpoint/2010/main" val="1169236166"/>
      </p:ext>
    </p:extLst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4"/>
            <a:ext cx="10066314" cy="5544617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  <p:extLst>
      <p:ext uri="{BB962C8B-B14F-4D97-AF65-F5344CB8AC3E}">
        <p14:creationId xmlns:p14="http://schemas.microsoft.com/office/powerpoint/2010/main" val="3650218023"/>
      </p:ext>
    </p:extLst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4"/>
            <a:ext cx="10066314" cy="5544617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  <p:extLst>
      <p:ext uri="{BB962C8B-B14F-4D97-AF65-F5344CB8AC3E}">
        <p14:creationId xmlns:p14="http://schemas.microsoft.com/office/powerpoint/2010/main" val="3912818786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tudy Context"/>
          <p:cNvSpPr>
            <a:spLocks noGrp="1"/>
          </p:cNvSpPr>
          <p:nvPr>
            <p:ph type="title"/>
          </p:nvPr>
        </p:nvSpPr>
        <p:spPr>
          <a:xfrm>
            <a:off x="-28032" y="26082"/>
            <a:ext cx="6555977" cy="1796927"/>
          </a:xfrm>
          <a:prstGeom prst="rect">
            <a:avLst/>
          </a:prstGeom>
        </p:spPr>
        <p:txBody>
          <a:bodyPr/>
          <a:lstStyle/>
          <a:p>
            <a:r>
              <a:t>Study Context</a:t>
            </a:r>
          </a:p>
        </p:txBody>
      </p:sp>
      <p:pic>
        <p:nvPicPr>
          <p:cNvPr id="149" name="IMG_9317-small.jpg" descr="IMG_9317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2440" y="-1"/>
            <a:ext cx="650319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ape Strawberry, Labrador"/>
          <p:cNvSpPr/>
          <p:nvPr/>
        </p:nvSpPr>
        <p:spPr>
          <a:xfrm>
            <a:off x="6700336" y="8824186"/>
            <a:ext cx="6030206" cy="95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80415">
              <a:defRPr sz="3839">
                <a:solidFill>
                  <a:srgbClr val="FFFFFF"/>
                </a:solidFill>
              </a:defRPr>
            </a:lvl1pPr>
          </a:lstStyle>
          <a:p>
            <a:r>
              <a:t>Cape Strawberry, Labrador</a:t>
            </a:r>
          </a:p>
        </p:txBody>
      </p:sp>
      <p:sp>
        <p:nvSpPr>
          <p:cNvPr id="151" name="In June and July 2015 4 weeks fieldwork was conducted in the Aillik Domain of the Makkovik Province, Labrador…"/>
          <p:cNvSpPr/>
          <p:nvPr/>
        </p:nvSpPr>
        <p:spPr>
          <a:xfrm>
            <a:off x="187265" y="1854200"/>
            <a:ext cx="6117286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spcBef>
                <a:spcPts val="2200"/>
              </a:spcBef>
              <a:buSzPct val="100000"/>
              <a:buChar char="•"/>
              <a:defRPr sz="3200"/>
            </a:pPr>
            <a:r>
              <a:t>In June and July 2015 4 weeks fieldwork was conducted in the Aillik Domain of the Makkovik Province, Labrador</a:t>
            </a:r>
          </a:p>
          <a:p>
            <a:pPr marL="228600" indent="-228600" algn="l">
              <a:spcBef>
                <a:spcPts val="2200"/>
              </a:spcBef>
              <a:buSzPct val="100000"/>
              <a:buChar char="•"/>
              <a:defRPr sz="3200"/>
            </a:pPr>
            <a:r>
              <a:t>The main aim of this study was to reevaluate the proposed Mesozoic rift-related magmatism</a:t>
            </a:r>
          </a:p>
          <a:p>
            <a:pPr marL="228600" indent="-228600" algn="l">
              <a:spcBef>
                <a:spcPts val="2200"/>
              </a:spcBef>
              <a:buSzPct val="100000"/>
              <a:buChar char="•"/>
              <a:defRPr sz="3200"/>
            </a:pPr>
            <a:r>
              <a:t>Presented here are the supplementary structural results collected alongside the aforementioned study</a:t>
            </a:r>
          </a:p>
        </p:txBody>
      </p:sp>
      <p:pic>
        <p:nvPicPr>
          <p:cNvPr id="152" name="Screen Shot 2017-01-17 at 14.58.17.png" descr="Screen Shot 2017-01-17 at 14.58.17.png"/>
          <p:cNvPicPr>
            <a:picLocks noChangeAspect="1"/>
          </p:cNvPicPr>
          <p:nvPr/>
        </p:nvPicPr>
        <p:blipFill>
          <a:blip r:embed="rId3">
            <a:extLst/>
          </a:blip>
          <a:srcRect l="10533" t="2084" r="10449" b="1353"/>
          <a:stretch>
            <a:fillRect/>
          </a:stretch>
        </p:blipFill>
        <p:spPr>
          <a:xfrm>
            <a:off x="6153402" y="4478268"/>
            <a:ext cx="6900272" cy="527028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Line"/>
          <p:cNvSpPr/>
          <p:nvPr/>
        </p:nvSpPr>
        <p:spPr>
          <a:xfrm>
            <a:off x="4371165" y="5581987"/>
            <a:ext cx="1741193" cy="83334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4"/>
            <a:ext cx="10066314" cy="5544617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  <p:extLst>
      <p:ext uri="{BB962C8B-B14F-4D97-AF65-F5344CB8AC3E}">
        <p14:creationId xmlns:p14="http://schemas.microsoft.com/office/powerpoint/2010/main" val="812999173"/>
      </p:ext>
    </p:extLst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8" y="1492424"/>
            <a:ext cx="10066314" cy="5544616"/>
          </a:xfrm>
          <a:prstGeom prst="rect">
            <a:avLst/>
          </a:prstGeom>
        </p:spPr>
      </p:pic>
      <p:sp>
        <p:nvSpPr>
          <p:cNvPr id="290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104650" y="131873"/>
            <a:ext cx="12840300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1" name="Each frame represents ~1% extension…"/>
          <p:cNvSpPr/>
          <p:nvPr/>
        </p:nvSpPr>
        <p:spPr>
          <a:xfrm>
            <a:off x="1311266" y="7264172"/>
            <a:ext cx="11187684" cy="233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Each frame represents ~1% extension 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Progressively allowing slip to occur on identified ‘weak’ surfaces and propagate through sediments above</a:t>
            </a:r>
          </a:p>
          <a:p>
            <a:pPr marL="514350" indent="-171450" algn="l" defTabSz="438150">
              <a:spcBef>
                <a:spcPts val="1400"/>
              </a:spcBef>
              <a:buSzPct val="100000"/>
              <a:buChar char="•"/>
              <a:defRPr sz="2400"/>
            </a:pPr>
            <a:r>
              <a:t>Allows us to investigate how deformation may occur if it localised onto structures similar to those in the field area</a:t>
            </a:r>
          </a:p>
        </p:txBody>
      </p:sp>
      <p:sp>
        <p:nvSpPr>
          <p:cNvPr id="292" name="Oceanward"/>
          <p:cNvSpPr/>
          <p:nvPr/>
        </p:nvSpPr>
        <p:spPr>
          <a:xfrm>
            <a:off x="10257193" y="4253254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/>
            </a:lvl1pPr>
          </a:lstStyle>
          <a:p>
            <a:r>
              <a:t>Oceanward</a:t>
            </a:r>
          </a:p>
        </p:txBody>
      </p:sp>
      <p:sp>
        <p:nvSpPr>
          <p:cNvPr id="293" name="Continentward"/>
          <p:cNvSpPr/>
          <p:nvPr/>
        </p:nvSpPr>
        <p:spPr>
          <a:xfrm>
            <a:off x="-1407" y="4167636"/>
            <a:ext cx="2668675" cy="72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19937">
              <a:defRPr sz="2848"/>
            </a:lvl1pPr>
          </a:lstStyle>
          <a:p>
            <a:r>
              <a:t>Continentward</a:t>
            </a:r>
          </a:p>
        </p:txBody>
      </p:sp>
    </p:spTree>
    <p:extLst>
      <p:ext uri="{BB962C8B-B14F-4D97-AF65-F5344CB8AC3E}">
        <p14:creationId xmlns:p14="http://schemas.microsoft.com/office/powerpoint/2010/main" val="4122422306"/>
      </p:ext>
    </p:extLst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-1000 m"/>
          <p:cNvSpPr>
            <a:spLocks noGrp="1"/>
          </p:cNvSpPr>
          <p:nvPr>
            <p:ph type="subTitle" sz="quarter" idx="1"/>
          </p:nvPr>
        </p:nvSpPr>
        <p:spPr>
          <a:xfrm>
            <a:off x="3694088" y="7045320"/>
            <a:ext cx="1340037" cy="495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84886">
              <a:defRPr sz="2656"/>
            </a:lvl1pPr>
          </a:lstStyle>
          <a:p>
            <a:r>
              <a:t>-1000 m</a:t>
            </a:r>
          </a:p>
        </p:txBody>
      </p:sp>
      <p:sp>
        <p:nvSpPr>
          <p:cNvPr id="296" name="MOVE reactivation modelling results"/>
          <p:cNvSpPr>
            <a:spLocks noGrp="1"/>
          </p:cNvSpPr>
          <p:nvPr>
            <p:ph type="ctrTitle"/>
          </p:nvPr>
        </p:nvSpPr>
        <p:spPr>
          <a:xfrm>
            <a:off x="82316" y="-58231"/>
            <a:ext cx="12840299" cy="135706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r>
              <a:t>MOVE reactivation modelling results</a:t>
            </a:r>
          </a:p>
        </p:txBody>
      </p:sp>
      <p:sp>
        <p:nvSpPr>
          <p:cNvPr id="297" name="Model suggests that the preferentially orientated pre-existing structures could have aided rift propagation through the proto-Labrador Sea region…"/>
          <p:cNvSpPr/>
          <p:nvPr/>
        </p:nvSpPr>
        <p:spPr>
          <a:xfrm>
            <a:off x="400545" y="7567383"/>
            <a:ext cx="12506392" cy="1605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marL="397763" indent="-198881" algn="l" defTabSz="508254">
              <a:spcBef>
                <a:spcPts val="2100"/>
              </a:spcBef>
              <a:buSzPct val="100000"/>
              <a:buChar char="•"/>
              <a:defRPr sz="2784"/>
            </a:pPr>
            <a:r>
              <a:t>Model suggests that the preferentially orientated pre-existing structures could have aided rift propagation through the proto-Labrador Sea region</a:t>
            </a:r>
          </a:p>
          <a:p>
            <a:pPr marL="397763" indent="-198881" algn="l" defTabSz="508254">
              <a:spcBef>
                <a:spcPts val="2100"/>
              </a:spcBef>
              <a:buSzPct val="100000"/>
              <a:buChar char="•"/>
              <a:defRPr sz="2784"/>
            </a:pPr>
            <a:r>
              <a:t>But this model requires further developing and refining</a:t>
            </a:r>
          </a:p>
        </p:txBody>
      </p:sp>
      <p:pic>
        <p:nvPicPr>
          <p:cNvPr id="29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4708" t="10418" r="9054" b="1882"/>
          <a:stretch>
            <a:fillRect/>
          </a:stretch>
        </p:blipFill>
        <p:spPr>
          <a:xfrm>
            <a:off x="64695" y="1800546"/>
            <a:ext cx="6564691" cy="51623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9" name="pasted-image.pdf" descr="pasted-image.pdf"/>
          <p:cNvPicPr>
            <a:picLocks/>
          </p:cNvPicPr>
          <p:nvPr/>
        </p:nvPicPr>
        <p:blipFill>
          <a:blip r:embed="rId3">
            <a:extLst/>
          </a:blip>
          <a:srcRect t="91539" b="2292"/>
          <a:stretch>
            <a:fillRect/>
          </a:stretch>
        </p:blipFill>
        <p:spPr>
          <a:xfrm>
            <a:off x="5081211" y="7124839"/>
            <a:ext cx="3122458" cy="3894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20900" r="11238" b="22057"/>
          <a:stretch>
            <a:fillRect/>
          </a:stretch>
        </p:blipFill>
        <p:spPr>
          <a:xfrm rot="20043553">
            <a:off x="6436712" y="2385664"/>
            <a:ext cx="6498254" cy="350481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1" name="300 m"/>
          <p:cNvSpPr/>
          <p:nvPr/>
        </p:nvSpPr>
        <p:spPr>
          <a:xfrm>
            <a:off x="8104208" y="7019201"/>
            <a:ext cx="1340037" cy="4957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rmAutofit lnSpcReduction="10000"/>
          </a:bodyPr>
          <a:lstStyle>
            <a:lvl1pPr defTabSz="484886">
              <a:defRPr sz="2656"/>
            </a:lvl1pPr>
          </a:lstStyle>
          <a:p>
            <a:r>
              <a:t>300 m</a:t>
            </a:r>
          </a:p>
        </p:txBody>
      </p:sp>
      <p:sp>
        <p:nvSpPr>
          <p:cNvPr id="302" name="Labrador"/>
          <p:cNvSpPr/>
          <p:nvPr/>
        </p:nvSpPr>
        <p:spPr>
          <a:xfrm>
            <a:off x="7561223" y="3862070"/>
            <a:ext cx="1417064" cy="551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rmAutofit/>
          </a:bodyPr>
          <a:lstStyle>
            <a:lvl1pPr algn="l" defTabSz="403097">
              <a:defRPr sz="2208"/>
            </a:lvl1pPr>
          </a:lstStyle>
          <a:p>
            <a:r>
              <a:rPr dirty="0"/>
              <a:t>Labrador</a:t>
            </a:r>
          </a:p>
        </p:txBody>
      </p:sp>
      <p:sp>
        <p:nvSpPr>
          <p:cNvPr id="303" name="Labrador…"/>
          <p:cNvSpPr/>
          <p:nvPr/>
        </p:nvSpPr>
        <p:spPr>
          <a:xfrm>
            <a:off x="10318824" y="3107594"/>
            <a:ext cx="1479131" cy="684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rmAutofit lnSpcReduction="10000"/>
          </a:bodyPr>
          <a:lstStyle/>
          <a:p>
            <a:pPr algn="l" defTabSz="356362">
              <a:defRPr sz="1952"/>
            </a:pPr>
            <a:r>
              <a:rPr dirty="0"/>
              <a:t>Labrador</a:t>
            </a:r>
          </a:p>
          <a:p>
            <a:pPr algn="l" defTabSz="356362">
              <a:defRPr sz="1952"/>
            </a:pPr>
            <a:r>
              <a:rPr dirty="0"/>
              <a:t>Sea</a:t>
            </a:r>
          </a:p>
        </p:txBody>
      </p:sp>
      <p:sp>
        <p:nvSpPr>
          <p:cNvPr id="304" name="Labrador…"/>
          <p:cNvSpPr/>
          <p:nvPr/>
        </p:nvSpPr>
        <p:spPr>
          <a:xfrm>
            <a:off x="3897611" y="2872865"/>
            <a:ext cx="1479130" cy="684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rmAutofit lnSpcReduction="10000"/>
          </a:bodyPr>
          <a:lstStyle/>
          <a:p>
            <a:pPr algn="l" defTabSz="356362">
              <a:defRPr sz="1952"/>
            </a:pPr>
            <a:r>
              <a:t>Labrador</a:t>
            </a:r>
          </a:p>
          <a:p>
            <a:pPr algn="l" defTabSz="356362">
              <a:defRPr sz="1952"/>
            </a:pPr>
            <a:r>
              <a:t>Sea</a:t>
            </a:r>
          </a:p>
        </p:txBody>
      </p:sp>
      <p:sp>
        <p:nvSpPr>
          <p:cNvPr id="305" name="Labrador"/>
          <p:cNvSpPr/>
          <p:nvPr/>
        </p:nvSpPr>
        <p:spPr>
          <a:xfrm>
            <a:off x="1437885" y="2555597"/>
            <a:ext cx="1417064" cy="551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rmAutofit/>
          </a:bodyPr>
          <a:lstStyle>
            <a:lvl1pPr algn="l" defTabSz="403097">
              <a:defRPr sz="2208"/>
            </a:lvl1pPr>
          </a:lstStyle>
          <a:p>
            <a:r>
              <a:t>Labrador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9948">
            <a:off x="10698419" y="4896355"/>
            <a:ext cx="1701676" cy="17016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onclusions"/>
          <p:cNvSpPr>
            <a:spLocks noGrp="1"/>
          </p:cNvSpPr>
          <p:nvPr>
            <p:ph type="ctrTitle"/>
          </p:nvPr>
        </p:nvSpPr>
        <p:spPr>
          <a:xfrm>
            <a:off x="3353936" y="-68727"/>
            <a:ext cx="12728173" cy="11637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defRPr sz="7040"/>
            </a:lvl1pPr>
          </a:lstStyle>
          <a:p>
            <a:r>
              <a:t>Conclusions</a:t>
            </a:r>
          </a:p>
        </p:txBody>
      </p:sp>
      <p:pic>
        <p:nvPicPr>
          <p:cNvPr id="309" name="Peace_et_al_Figure_14.png" descr="Peace_et_al_Figure_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2669" y="1175386"/>
            <a:ext cx="5542577" cy="4043819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he epidote deformation event was produced during an ENE-WSW extensional event younger than ~590-555 Ma (mafic dykes).…"/>
          <p:cNvSpPr/>
          <p:nvPr/>
        </p:nvSpPr>
        <p:spPr>
          <a:xfrm>
            <a:off x="-287036" y="-188132"/>
            <a:ext cx="6790104" cy="9959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409257" marR="228600" indent="-184149" algn="l" defTabSz="228600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2350"/>
            </a:pPr>
            <a:r>
              <a:t>The epidote deformation event was produced during an ENE-WSW extensional event younger than ~590-555 Ma (mafic dykes).</a:t>
            </a:r>
          </a:p>
          <a:p>
            <a:pPr marL="409257" marR="228600" indent="-184149" algn="l" defTabSz="228600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2350"/>
            </a:pPr>
            <a:r>
              <a:t>It is possible that this event produced all brittle deformation analysed, with the epidote mineralization being a localized mineralogical effect. </a:t>
            </a:r>
          </a:p>
          <a:p>
            <a:pPr marL="409257" marR="228600" indent="-184149" algn="l" defTabSz="228600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2350"/>
            </a:pPr>
            <a:r>
              <a:t>The deformation event(s) analysed in this study possibly represent an onshore expression of rifting prior to the opening of the Labrador Sea.</a:t>
            </a:r>
          </a:p>
          <a:p>
            <a:pPr marL="409257" marR="228600" indent="-184149" algn="l" defTabSz="228600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2350"/>
            </a:pPr>
            <a:r>
              <a:t>Basement fabric is orientated parallel to the rifting direction inferred by previous studies on the conjugate West Greenland margin and by our stress inversion</a:t>
            </a:r>
          </a:p>
          <a:p>
            <a:pPr marL="409257" marR="228600" indent="-184149" algn="l" defTabSz="228600">
              <a:lnSpc>
                <a:spcPct val="120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2350"/>
            </a:pPr>
            <a:r>
              <a:t>This orientation potentially made the Aillik Domain particularly susceptible to ~E-W rifting, allowing rifting to easily propagate.</a:t>
            </a:r>
          </a:p>
        </p:txBody>
      </p:sp>
      <p:pic>
        <p:nvPicPr>
          <p:cNvPr id="31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13118" r="23242" b="10257"/>
          <a:stretch>
            <a:fillRect/>
          </a:stretch>
        </p:blipFill>
        <p:spPr>
          <a:xfrm>
            <a:off x="6614020" y="5531679"/>
            <a:ext cx="6158957" cy="3865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Future Work"/>
          <p:cNvSpPr>
            <a:spLocks noGrp="1"/>
          </p:cNvSpPr>
          <p:nvPr>
            <p:ph type="ctrTitle"/>
          </p:nvPr>
        </p:nvSpPr>
        <p:spPr>
          <a:xfrm>
            <a:off x="468855" y="97754"/>
            <a:ext cx="5390330" cy="11637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defRPr sz="7040"/>
            </a:lvl1pPr>
          </a:lstStyle>
          <a:p>
            <a:r>
              <a:rPr dirty="0"/>
              <a:t>Future Work</a:t>
            </a:r>
          </a:p>
        </p:txBody>
      </p:sp>
      <p:sp>
        <p:nvSpPr>
          <p:cNvPr id="314" name="Further analysis is required from elsewhere in Labrador…"/>
          <p:cNvSpPr/>
          <p:nvPr/>
        </p:nvSpPr>
        <p:spPr>
          <a:xfrm>
            <a:off x="-376086" y="2134590"/>
            <a:ext cx="7208761" cy="6113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Further analysis is required from elsewhere in Labrador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From both within the </a:t>
            </a:r>
            <a:r>
              <a:rPr dirty="0" err="1"/>
              <a:t>Makkovik</a:t>
            </a:r>
            <a:r>
              <a:rPr dirty="0"/>
              <a:t> Province but also from elsewhere on the margin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Chronology of deformation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Further develop MOVE models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Leading Tickles, Newfoundland </a:t>
            </a:r>
          </a:p>
        </p:txBody>
      </p:sp>
      <p:pic>
        <p:nvPicPr>
          <p:cNvPr id="1028" name="Picture 4" descr="C:\Users\lptn53\Desktop\devonian basemen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09" y="2069898"/>
            <a:ext cx="6107918" cy="242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ptn53\Desktop\permian basemen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08" y="5896553"/>
            <a:ext cx="6107918" cy="24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6983" y="1060376"/>
            <a:ext cx="495007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Devonian </a:t>
            </a:r>
            <a:r>
              <a:rPr lang="en-GB" dirty="0"/>
              <a:t>s</a:t>
            </a:r>
            <a:r>
              <a: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tress regime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1791" y="4940290"/>
            <a:ext cx="471924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Permian</a:t>
            </a:r>
            <a:r>
              <a: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GB" dirty="0"/>
              <a:t>s</a:t>
            </a:r>
            <a:r>
              <a: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tress regime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Future Work"/>
          <p:cNvSpPr>
            <a:spLocks noGrp="1"/>
          </p:cNvSpPr>
          <p:nvPr>
            <p:ph type="ctrTitle"/>
          </p:nvPr>
        </p:nvSpPr>
        <p:spPr>
          <a:xfrm>
            <a:off x="468855" y="97754"/>
            <a:ext cx="5390330" cy="11637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defRPr sz="7040"/>
            </a:lvl1pPr>
          </a:lstStyle>
          <a:p>
            <a:r>
              <a:rPr dirty="0"/>
              <a:t>Future Work</a:t>
            </a:r>
          </a:p>
        </p:txBody>
      </p:sp>
      <p:sp>
        <p:nvSpPr>
          <p:cNvPr id="314" name="Further analysis is required from elsewhere in Labrador…"/>
          <p:cNvSpPr/>
          <p:nvPr/>
        </p:nvSpPr>
        <p:spPr>
          <a:xfrm>
            <a:off x="-376086" y="2134590"/>
            <a:ext cx="7208761" cy="6113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Further analysis is required from elsewhere in Labrador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From both within the </a:t>
            </a:r>
            <a:r>
              <a:rPr dirty="0" err="1"/>
              <a:t>Makkovik</a:t>
            </a:r>
            <a:r>
              <a:rPr dirty="0"/>
              <a:t> Province but also from elsewhere on the margin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Chronology of deformation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Further develop MOVE models</a:t>
            </a:r>
          </a:p>
          <a:p>
            <a:pPr marL="665238" marR="448055" indent="-224027" algn="l" defTabSz="448055">
              <a:lnSpc>
                <a:spcPct val="120000"/>
              </a:lnSpc>
              <a:spcBef>
                <a:spcPts val="1100"/>
              </a:spcBef>
              <a:buSzPct val="100000"/>
              <a:buChar char="•"/>
              <a:defRPr sz="3332"/>
            </a:pPr>
            <a:r>
              <a:rPr dirty="0"/>
              <a:t>Leading Tickles, Newfoundland </a:t>
            </a:r>
          </a:p>
        </p:txBody>
      </p:sp>
      <p:pic>
        <p:nvPicPr>
          <p:cNvPr id="315" name="IMG_9748.jpg" descr="IMG_97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2339" y="-1"/>
            <a:ext cx="648721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Boudinaged dyke on Big Island (upcoming JSG photo of the Month)"/>
          <p:cNvSpPr/>
          <p:nvPr/>
        </p:nvSpPr>
        <p:spPr>
          <a:xfrm>
            <a:off x="133841" y="8381738"/>
            <a:ext cx="6209862" cy="169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2500"/>
            </a:lvl1pPr>
          </a:lstStyle>
          <a:p>
            <a:r>
              <a:t>Boudinaged dyke on Big Island (upcoming JSG photo of the Month) </a:t>
            </a:r>
          </a:p>
        </p:txBody>
      </p:sp>
    </p:spTree>
    <p:extLst>
      <p:ext uri="{BB962C8B-B14F-4D97-AF65-F5344CB8AC3E}">
        <p14:creationId xmlns:p14="http://schemas.microsoft.com/office/powerpoint/2010/main" val="2555290224"/>
      </p:ext>
    </p:extLst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MAGRiT Group"/>
          <p:cNvSpPr>
            <a:spLocks noGrp="1"/>
          </p:cNvSpPr>
          <p:nvPr>
            <p:ph type="ctrTitle"/>
          </p:nvPr>
        </p:nvSpPr>
        <p:spPr>
          <a:xfrm>
            <a:off x="1712486" y="200239"/>
            <a:ext cx="9231357" cy="11717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defRPr sz="7040"/>
            </a:lvl1pPr>
          </a:lstStyle>
          <a:p>
            <a:r>
              <a:t>MAGRiT Group</a:t>
            </a:r>
          </a:p>
        </p:txBody>
      </p:sp>
      <p:sp>
        <p:nvSpPr>
          <p:cNvPr id="319" name="Re-processing of Vintage Seismic Reflection Data Across the Continental Slope and Newfoundland Basin - Ryan Laidley - MSc. Candidate"/>
          <p:cNvSpPr>
            <a:spLocks noGrp="1"/>
          </p:cNvSpPr>
          <p:nvPr>
            <p:ph type="subTitle" sz="quarter" idx="1"/>
          </p:nvPr>
        </p:nvSpPr>
        <p:spPr>
          <a:xfrm>
            <a:off x="1838848" y="3797848"/>
            <a:ext cx="5710635" cy="1716948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Re-processing of Vintage Seismic Reflection Data Across the Continental Slope and Newfoundland Basin - Ryan Laidley - MSc. Candidate</a:t>
            </a:r>
          </a:p>
        </p:txBody>
      </p:sp>
      <p:pic>
        <p:nvPicPr>
          <p:cNvPr id="32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385" y="3743402"/>
            <a:ext cx="1444294" cy="1444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t="42142" r="41539" b="1447"/>
          <a:stretch>
            <a:fillRect/>
          </a:stretch>
        </p:blipFill>
        <p:spPr>
          <a:xfrm>
            <a:off x="250418" y="215406"/>
            <a:ext cx="1284666" cy="1239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312" y="1819339"/>
            <a:ext cx="1449368" cy="144936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Understanding the petroleum basin evolution of the West Orphan Basin and the conjugate Rockall Basin using seismic megatransects - Heide MacMahon - MSc. Candidate"/>
          <p:cNvSpPr/>
          <p:nvPr/>
        </p:nvSpPr>
        <p:spPr>
          <a:xfrm>
            <a:off x="1856903" y="1864595"/>
            <a:ext cx="5971531" cy="131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lnSpc>
                <a:spcPct val="90000"/>
              </a:lnSpc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Understanding the petroleum basin evolution of the West Orphan Basin and the conjugate Rockall Basin using seismic megatransects - Heide MacMahon - MSc. Candidate</a:t>
            </a:r>
          </a:p>
        </p:txBody>
      </p:sp>
      <p:sp>
        <p:nvSpPr>
          <p:cNvPr id="324" name="Understanding the petroleum basin evolution of the East Orphan Basin and the conjugate Porcupine Basin using seismic megatransects - MSc. Candidate"/>
          <p:cNvSpPr/>
          <p:nvPr/>
        </p:nvSpPr>
        <p:spPr>
          <a:xfrm>
            <a:off x="1869012" y="5777682"/>
            <a:ext cx="5909015" cy="141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lnSpc>
                <a:spcPts val="2600"/>
              </a:lnSpc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Understanding the petroleum basin evolution of the East Orphan Basin and the conjugate Porcupine Basin using seismic megatransects - MSc. Candidate</a:t>
            </a:r>
          </a:p>
        </p:txBody>
      </p:sp>
      <p:pic>
        <p:nvPicPr>
          <p:cNvPr id="325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155" y="5697297"/>
            <a:ext cx="1431001" cy="143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27" descr="Picture 27"/>
          <p:cNvPicPr>
            <a:picLocks noChangeAspect="1"/>
          </p:cNvPicPr>
          <p:nvPr/>
        </p:nvPicPr>
        <p:blipFill>
          <a:blip r:embed="rId6">
            <a:extLst/>
          </a:blip>
          <a:srcRect l="11288" t="24496" r="9154" b="14263"/>
          <a:stretch>
            <a:fillRect/>
          </a:stretch>
        </p:blipFill>
        <p:spPr>
          <a:xfrm>
            <a:off x="295950" y="7717359"/>
            <a:ext cx="1370422" cy="1406018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ifted margin and sedimentary structure of the Porcupine Abyssal Plain, outboard of Goban Spur, southwest Ireland, from constrained seismic re-processing - BSc (hons.) student"/>
          <p:cNvSpPr/>
          <p:nvPr/>
        </p:nvSpPr>
        <p:spPr>
          <a:xfrm>
            <a:off x="1809164" y="7675370"/>
            <a:ext cx="6290119" cy="1413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Rifted margin and sedimentary structure of the Porcupine Abyssal Plain, outboard of Goban Spur, southwest Ireland, from constrained seismic re-processing - BSc (hons.) student</a:t>
            </a:r>
          </a:p>
        </p:txBody>
      </p:sp>
      <p:pic>
        <p:nvPicPr>
          <p:cNvPr id="328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rcRect l="10" t="62" r="241" b="1"/>
          <a:stretch>
            <a:fillRect/>
          </a:stretch>
        </p:blipFill>
        <p:spPr>
          <a:xfrm>
            <a:off x="9303676" y="5815144"/>
            <a:ext cx="2866763" cy="392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logo-mun.gif" descr="logo-mun.gif"/>
          <p:cNvPicPr>
            <a:picLocks noChangeAspect="1"/>
          </p:cNvPicPr>
          <p:nvPr/>
        </p:nvPicPr>
        <p:blipFill>
          <a:blip r:embed="rId8">
            <a:extLst/>
          </a:blip>
          <a:srcRect t="13994" b="12269"/>
          <a:stretch>
            <a:fillRect/>
          </a:stretch>
        </p:blipFill>
        <p:spPr>
          <a:xfrm>
            <a:off x="10666753" y="331564"/>
            <a:ext cx="2261080" cy="1118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oup 1"/>
          <p:cNvGrpSpPr/>
          <p:nvPr/>
        </p:nvGrpSpPr>
        <p:grpSpPr>
          <a:xfrm>
            <a:off x="8904160" y="3156170"/>
            <a:ext cx="3520147" cy="2533464"/>
            <a:chOff x="0" y="0"/>
            <a:chExt cx="3520145" cy="2533462"/>
          </a:xfrm>
        </p:grpSpPr>
        <p:pic>
          <p:nvPicPr>
            <p:cNvPr id="330" name="Picture 2" descr="Picture 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520146" cy="2533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" name="TextBox 4"/>
            <p:cNvSpPr/>
            <p:nvPr/>
          </p:nvSpPr>
          <p:spPr>
            <a:xfrm>
              <a:off x="2137236" y="1021619"/>
              <a:ext cx="312629" cy="33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9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332" name="TextBox 17"/>
            <p:cNvSpPr/>
            <p:nvPr/>
          </p:nvSpPr>
          <p:spPr>
            <a:xfrm>
              <a:off x="1865609" y="1671795"/>
              <a:ext cx="340814" cy="33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9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A’</a:t>
              </a:r>
            </a:p>
          </p:txBody>
        </p:sp>
        <p:sp>
          <p:nvSpPr>
            <p:cNvPr id="333" name="Freeform: Shape 5"/>
            <p:cNvSpPr/>
            <p:nvPr/>
          </p:nvSpPr>
          <p:spPr>
            <a:xfrm flipH="1">
              <a:off x="1909171" y="1165120"/>
              <a:ext cx="322879" cy="69444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335" name="Picture 8" descr="Picture 8"/>
          <p:cNvPicPr>
            <a:picLocks noChangeAspect="1"/>
          </p:cNvPicPr>
          <p:nvPr/>
        </p:nvPicPr>
        <p:blipFill>
          <a:blip r:embed="rId10">
            <a:extLst/>
          </a:blip>
          <a:srcRect l="25031" t="40569" r="833" b="21311"/>
          <a:stretch>
            <a:fillRect/>
          </a:stretch>
        </p:blipFill>
        <p:spPr>
          <a:xfrm>
            <a:off x="7903310" y="1472358"/>
            <a:ext cx="4935076" cy="142738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+ Prof., PhD student and Postdoctoral fellow"/>
          <p:cNvSpPr/>
          <p:nvPr/>
        </p:nvSpPr>
        <p:spPr>
          <a:xfrm>
            <a:off x="266233" y="9252840"/>
            <a:ext cx="6308558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22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+ Prof., PhD student and Postdoctoral fellow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hank you for listening!"/>
          <p:cNvSpPr/>
          <p:nvPr/>
        </p:nvSpPr>
        <p:spPr>
          <a:xfrm>
            <a:off x="6581938" y="-670307"/>
            <a:ext cx="6357045" cy="1070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8000"/>
            </a:lvl1pPr>
          </a:lstStyle>
          <a:p>
            <a:r>
              <a:t>Thank you for listening!</a:t>
            </a:r>
          </a:p>
        </p:txBody>
      </p:sp>
      <p:pic>
        <p:nvPicPr>
          <p:cNvPr id="339" name="IMG_9229.jpg" descr="IMG_92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06" y="-2370"/>
            <a:ext cx="650396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North Atlantic analogues and intraplate deformation discussion"/>
          <p:cNvSpPr>
            <a:spLocks noGrp="1"/>
          </p:cNvSpPr>
          <p:nvPr>
            <p:ph type="title"/>
          </p:nvPr>
        </p:nvSpPr>
        <p:spPr>
          <a:xfrm>
            <a:off x="121162" y="180905"/>
            <a:ext cx="12788931" cy="2101260"/>
          </a:xfrm>
          <a:prstGeom prst="rect">
            <a:avLst/>
          </a:prstGeom>
        </p:spPr>
        <p:txBody>
          <a:bodyPr/>
          <a:lstStyle>
            <a:lvl1pPr defTabSz="473201">
              <a:defRPr sz="6480"/>
            </a:lvl1pPr>
          </a:lstStyle>
          <a:p>
            <a:r>
              <a:t>North Atlantic analogues and intraplate deformation discussion</a:t>
            </a:r>
          </a:p>
        </p:txBody>
      </p:sp>
      <p:sp>
        <p:nvSpPr>
          <p:cNvPr id="342" name="Some general thoughts…"/>
          <p:cNvSpPr>
            <a:spLocks noGrp="1"/>
          </p:cNvSpPr>
          <p:nvPr>
            <p:ph type="body" idx="1"/>
          </p:nvPr>
        </p:nvSpPr>
        <p:spPr>
          <a:xfrm>
            <a:off x="181991" y="2464732"/>
            <a:ext cx="8038600" cy="7151185"/>
          </a:xfrm>
          <a:prstGeom prst="rect">
            <a:avLst/>
          </a:prstGeom>
        </p:spPr>
        <p:txBody>
          <a:bodyPr/>
          <a:lstStyle/>
          <a:p>
            <a:pPr marL="0" marR="397763" indent="0" defTabSz="397763">
              <a:lnSpc>
                <a:spcPct val="107916"/>
              </a:lnSpc>
              <a:spcBef>
                <a:spcPts val="3000"/>
              </a:spcBef>
              <a:buSzTx/>
              <a:buNone/>
              <a:defRPr sz="3306">
                <a:latin typeface="Calibri"/>
                <a:ea typeface="Calibri"/>
                <a:cs typeface="Calibri"/>
                <a:sym typeface="Calibri"/>
              </a:defRPr>
            </a:pPr>
            <a:r>
              <a:t>Some general thoughts</a:t>
            </a:r>
          </a:p>
          <a:p>
            <a:pPr marL="397763" marR="397763" indent="-198881" defTabSz="397763">
              <a:lnSpc>
                <a:spcPct val="107916"/>
              </a:lnSpc>
              <a:spcBef>
                <a:spcPts val="3000"/>
              </a:spcBef>
              <a:buSzTx/>
              <a:buNone/>
              <a:defRPr sz="3306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Is it appropriate to bring in these two topics into one paper? </a:t>
            </a:r>
          </a:p>
          <a:p>
            <a:pPr marL="397763" marR="397763" indent="-198881" defTabSz="397763">
              <a:lnSpc>
                <a:spcPct val="107916"/>
              </a:lnSpc>
              <a:spcBef>
                <a:spcPts val="3000"/>
              </a:spcBef>
              <a:buSzTx/>
              <a:buNone/>
              <a:defRPr sz="3306">
                <a:latin typeface="Calibri"/>
                <a:ea typeface="Calibri"/>
                <a:cs typeface="Calibri"/>
                <a:sym typeface="Calibri"/>
              </a:defRPr>
            </a:pPr>
            <a:r>
              <a:t>Or would be be better splitting this into multiple papers?</a:t>
            </a:r>
          </a:p>
          <a:p>
            <a:pPr marL="397763" marR="397763" indent="-198881" defTabSz="397763">
              <a:lnSpc>
                <a:spcPct val="107916"/>
              </a:lnSpc>
              <a:spcBef>
                <a:spcPts val="3000"/>
              </a:spcBef>
              <a:buSzTx/>
              <a:buNone/>
              <a:defRPr sz="3306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How to organise the paper?</a:t>
            </a:r>
          </a:p>
          <a:p>
            <a:pPr marL="397763" marR="397763" indent="-198881" defTabSz="397763">
              <a:lnSpc>
                <a:spcPct val="107916"/>
              </a:lnSpc>
              <a:spcBef>
                <a:spcPts val="3000"/>
              </a:spcBef>
              <a:buSzTx/>
              <a:buNone/>
              <a:defRPr sz="3306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I feel that intraplate deformation is one aspect of the comparison and should be a section within here but potentially also a paper on its own?</a:t>
            </a:r>
          </a:p>
        </p:txBody>
      </p:sp>
      <p:pic>
        <p:nvPicPr>
          <p:cNvPr id="343" name="confused-boy-clipart-1.jpg" descr="confused-boy-clipart-1.jpg"/>
          <p:cNvPicPr>
            <a:picLocks noChangeAspect="1"/>
          </p:cNvPicPr>
          <p:nvPr/>
        </p:nvPicPr>
        <p:blipFill>
          <a:blip r:embed="rId2">
            <a:extLst/>
          </a:blip>
          <a:srcRect r="12918"/>
          <a:stretch>
            <a:fillRect/>
          </a:stretch>
        </p:blipFill>
        <p:spPr>
          <a:xfrm>
            <a:off x="8741330" y="3059490"/>
            <a:ext cx="2743727" cy="5704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omparison to other regions - how to organise the comparison?"/>
          <p:cNvSpPr>
            <a:spLocks noGrp="1"/>
          </p:cNvSpPr>
          <p:nvPr>
            <p:ph type="title"/>
          </p:nvPr>
        </p:nvSpPr>
        <p:spPr>
          <a:xfrm>
            <a:off x="790287" y="-224626"/>
            <a:ext cx="11099801" cy="2159001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r>
              <a:t>Comparison to other regions - how to organise the comparison?</a:t>
            </a:r>
          </a:p>
        </p:txBody>
      </p:sp>
      <p:sp>
        <p:nvSpPr>
          <p:cNvPr id="346" name="• Multiple ways comparisons can be made – spatial, temporal etc.…"/>
          <p:cNvSpPr>
            <a:spLocks noGrp="1"/>
          </p:cNvSpPr>
          <p:nvPr>
            <p:ph type="body" idx="1"/>
          </p:nvPr>
        </p:nvSpPr>
        <p:spPr>
          <a:xfrm>
            <a:off x="474180" y="2694189"/>
            <a:ext cx="11914267" cy="6412754"/>
          </a:xfrm>
          <a:prstGeom prst="rect">
            <a:avLst/>
          </a:prstGeom>
        </p:spPr>
        <p:txBody>
          <a:bodyPr/>
          <a:lstStyle/>
          <a:p>
            <a:pPr marL="347472" marR="347472" indent="-173736" defTabSz="347472">
              <a:lnSpc>
                <a:spcPct val="107916"/>
              </a:lnSpc>
              <a:spcBef>
                <a:spcPts val="1700"/>
              </a:spcBef>
              <a:buSzTx/>
              <a:buNone/>
              <a:defRPr sz="3192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Multiple ways comparisons can be made – spatial, temporal etc.</a:t>
            </a:r>
          </a:p>
          <a:p>
            <a:pPr marL="347472" marR="347472" indent="-173736" defTabSz="347472">
              <a:lnSpc>
                <a:spcPct val="107916"/>
              </a:lnSpc>
              <a:spcBef>
                <a:spcPts val="1700"/>
              </a:spcBef>
              <a:buSzTx/>
              <a:buNone/>
              <a:defRPr sz="3192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Comparison can be made with the different parts of the rift/breakup cycle</a:t>
            </a:r>
          </a:p>
          <a:p>
            <a:pPr marL="347472" marR="347472" indent="-173736" defTabSz="347472">
              <a:lnSpc>
                <a:spcPct val="107916"/>
              </a:lnSpc>
              <a:spcBef>
                <a:spcPts val="1700"/>
              </a:spcBef>
              <a:buSzTx/>
              <a:buNone/>
              <a:defRPr sz="3192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Do we want to consider the whole Wilson Cycle – i.e. consider analogues to orogens that preceded the Atlantic Opening? This could build on work such as Krabbendam (2001) where the likelihood of opening along modern orogens is considered.</a:t>
            </a:r>
          </a:p>
          <a:p>
            <a:pPr marL="347472" marR="347472" indent="-173736" defTabSz="347472">
              <a:lnSpc>
                <a:spcPct val="107916"/>
              </a:lnSpc>
              <a:spcBef>
                <a:spcPts val="1700"/>
              </a:spcBef>
              <a:buSzTx/>
              <a:buNone/>
              <a:defRPr sz="3192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Modern analogues vs. ancient analogues</a:t>
            </a:r>
          </a:p>
          <a:p>
            <a:pPr marL="347472" marR="347472" indent="-173736" defTabSz="347472">
              <a:lnSpc>
                <a:spcPct val="107916"/>
              </a:lnSpc>
              <a:spcBef>
                <a:spcPts val="1700"/>
              </a:spcBef>
              <a:buSzTx/>
              <a:buNone/>
              <a:defRPr sz="3192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Does ‘other regions’ also include conjugates? Much of the previous work has been ‘one sided’ in this way.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udy Area - Makkovik, Labrador"/>
          <p:cNvSpPr>
            <a:spLocks noGrp="1"/>
          </p:cNvSpPr>
          <p:nvPr>
            <p:ph type="ctrTitle"/>
          </p:nvPr>
        </p:nvSpPr>
        <p:spPr>
          <a:xfrm>
            <a:off x="113542" y="135059"/>
            <a:ext cx="12717134" cy="1641683"/>
          </a:xfrm>
          <a:prstGeom prst="rect">
            <a:avLst/>
          </a:prstGeom>
        </p:spPr>
        <p:txBody>
          <a:bodyPr anchor="ctr"/>
          <a:lstStyle>
            <a:lvl1pPr defTabSz="490727">
              <a:defRPr sz="6719"/>
            </a:lvl1pPr>
          </a:lstStyle>
          <a:p>
            <a:r>
              <a:t>Study Area - Makkovik, Labrador</a:t>
            </a:r>
          </a:p>
        </p:txBody>
      </p:sp>
      <p:pic>
        <p:nvPicPr>
          <p:cNvPr id="156" name="Peace_et_al_Figure_1.png" descr="Peace_et_al_Figure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618" y="1827927"/>
            <a:ext cx="12591128" cy="707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gions: modern analogues"/>
          <p:cNvSpPr>
            <a:spLocks noGrp="1"/>
          </p:cNvSpPr>
          <p:nvPr>
            <p:ph type="title"/>
          </p:nvPr>
        </p:nvSpPr>
        <p:spPr>
          <a:xfrm>
            <a:off x="465863" y="120075"/>
            <a:ext cx="11741204" cy="1706027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r>
              <a:t>Regions: modern analogues</a:t>
            </a:r>
          </a:p>
        </p:txBody>
      </p:sp>
      <p:sp>
        <p:nvSpPr>
          <p:cNvPr id="349" name="Rifting:…"/>
          <p:cNvSpPr>
            <a:spLocks noGrp="1"/>
          </p:cNvSpPr>
          <p:nvPr>
            <p:ph type="body" idx="1"/>
          </p:nvPr>
        </p:nvSpPr>
        <p:spPr>
          <a:xfrm>
            <a:off x="506416" y="1630226"/>
            <a:ext cx="11539152" cy="7707442"/>
          </a:xfrm>
          <a:prstGeom prst="rect">
            <a:avLst/>
          </a:prstGeom>
        </p:spPr>
        <p:txBody>
          <a:bodyPr/>
          <a:lstStyle/>
          <a:p>
            <a:pPr marL="0" marR="457200" indent="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t>Rifting:</a:t>
            </a:r>
          </a:p>
          <a:p>
            <a:pPr marL="457200" marR="457200" indent="-22860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East African rift system</a:t>
            </a:r>
          </a:p>
          <a:p>
            <a:pPr marL="457200" marR="457200" indent="-22860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Rio Grande</a:t>
            </a:r>
          </a:p>
          <a:p>
            <a:pPr marL="457200" marR="457200" indent="-22860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Snake River Plain</a:t>
            </a:r>
          </a:p>
          <a:p>
            <a:pPr marL="0" marR="457200" indent="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t>Breakup achieved/happening:</a:t>
            </a:r>
          </a:p>
          <a:p>
            <a:pPr marL="228600" marR="457200" indent="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 i="1">
                <a:latin typeface="Calibri"/>
                <a:ea typeface="Calibri"/>
                <a:cs typeface="Calibri"/>
                <a:sym typeface="Calibri"/>
              </a:defRPr>
            </a:pPr>
            <a:r>
              <a:t>Adjacent regions:</a:t>
            </a:r>
          </a:p>
          <a:p>
            <a:pPr marL="685800" marR="457200" indent="-22860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South/Central Atlantic Opening</a:t>
            </a:r>
          </a:p>
          <a:p>
            <a:pPr marL="685800" marR="457200" indent="-22860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Arctic Opening</a:t>
            </a:r>
          </a:p>
          <a:p>
            <a:pPr marL="685800" marR="457200" indent="-22860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In what ways are these regions similar to different?</a:t>
            </a:r>
          </a:p>
          <a:p>
            <a:pPr marL="228600" marR="457200" indent="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 i="1">
                <a:latin typeface="Calibri"/>
                <a:ea typeface="Calibri"/>
                <a:cs typeface="Calibri"/>
                <a:sym typeface="Calibri"/>
              </a:defRPr>
            </a:pPr>
            <a:r>
              <a:t>Elsewhere:</a:t>
            </a:r>
          </a:p>
          <a:p>
            <a:pPr marL="685800" marR="457200" indent="-228600" defTabSz="457200">
              <a:lnSpc>
                <a:spcPct val="107916"/>
              </a:lnSpc>
              <a:spcBef>
                <a:spcPts val="800"/>
              </a:spcBef>
              <a:buSz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	</a:t>
            </a:r>
            <a:r>
              <a:t>Non-Atlantic passive margins e.g. Australia, Antarctica, India, East Africa, Red Sea, South China Sea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gions: Ancient analogues"/>
          <p:cNvSpPr>
            <a:spLocks noGrp="1"/>
          </p:cNvSpPr>
          <p:nvPr>
            <p:ph type="title"/>
          </p:nvPr>
        </p:nvSpPr>
        <p:spPr>
          <a:xfrm>
            <a:off x="465863" y="120075"/>
            <a:ext cx="11741204" cy="1706027"/>
          </a:xfrm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Regions: Ancient analogues</a:t>
            </a:r>
          </a:p>
        </p:txBody>
      </p:sp>
      <p:sp>
        <p:nvSpPr>
          <p:cNvPr id="352" name="Rifting/breakup/margins:…"/>
          <p:cNvSpPr>
            <a:spLocks noGrp="1"/>
          </p:cNvSpPr>
          <p:nvPr>
            <p:ph type="body" idx="1"/>
          </p:nvPr>
        </p:nvSpPr>
        <p:spPr>
          <a:xfrm>
            <a:off x="323927" y="2015480"/>
            <a:ext cx="11820409" cy="7721621"/>
          </a:xfrm>
          <a:prstGeom prst="rect">
            <a:avLst/>
          </a:prstGeom>
        </p:spPr>
        <p:txBody>
          <a:bodyPr/>
          <a:lstStyle/>
          <a:p>
            <a:pPr marL="0" marR="393192" indent="0" defTabSz="393192">
              <a:lnSpc>
                <a:spcPct val="107916"/>
              </a:lnSpc>
              <a:spcBef>
                <a:spcPts val="1900"/>
              </a:spcBef>
              <a:buSzTx/>
              <a:buNone/>
              <a:defRPr sz="3612" b="1">
                <a:latin typeface="Arial"/>
                <a:ea typeface="Arial"/>
                <a:cs typeface="Arial"/>
                <a:sym typeface="Arial"/>
              </a:defRPr>
            </a:pPr>
            <a:r>
              <a:t>Rifting/breakup/margins:</a:t>
            </a:r>
          </a:p>
          <a:p>
            <a:pPr marL="393192" marR="393192" indent="-196596" defTabSz="393192">
              <a:lnSpc>
                <a:spcPct val="107916"/>
              </a:lnSpc>
              <a:spcBef>
                <a:spcPts val="1900"/>
              </a:spcBef>
              <a:buSzTx/>
              <a:buNone/>
              <a:defRPr sz="3612">
                <a:latin typeface="Arial"/>
                <a:ea typeface="Arial"/>
                <a:cs typeface="Arial"/>
                <a:sym typeface="Arial"/>
              </a:defRPr>
            </a:pPr>
            <a:r>
              <a:t>•	 Tethys margin preserved in the Alpine orogeny</a:t>
            </a:r>
          </a:p>
          <a:p>
            <a:pPr marL="393192" marR="393192" indent="-196596" defTabSz="393192">
              <a:lnSpc>
                <a:spcPct val="107916"/>
              </a:lnSpc>
              <a:spcBef>
                <a:spcPts val="1900"/>
              </a:spcBef>
              <a:buSzPct val="100000"/>
              <a:defRPr sz="3612">
                <a:latin typeface="Arial"/>
                <a:ea typeface="Arial"/>
                <a:cs typeface="Arial"/>
                <a:sym typeface="Arial"/>
              </a:defRPr>
            </a:pPr>
            <a:r>
              <a:t> Many other ancient margins preserved in orogenic belts </a:t>
            </a:r>
          </a:p>
          <a:p>
            <a:pPr marL="393192" marR="393192" indent="-196596" defTabSz="393192">
              <a:lnSpc>
                <a:spcPct val="107916"/>
              </a:lnSpc>
              <a:spcBef>
                <a:spcPts val="1900"/>
              </a:spcBef>
              <a:buSzPct val="100000"/>
              <a:defRPr sz="3612">
                <a:latin typeface="Arial"/>
                <a:ea typeface="Arial"/>
                <a:cs typeface="Arial"/>
                <a:sym typeface="Arial"/>
              </a:defRPr>
            </a:pPr>
            <a:r>
              <a:t> As has been done extensively with the Alpine/Tethys margin do other preserved margins show similar structure?</a:t>
            </a:r>
          </a:p>
          <a:p>
            <a:pPr marL="393192" marR="393192" indent="-196596" defTabSz="393192">
              <a:lnSpc>
                <a:spcPct val="107916"/>
              </a:lnSpc>
              <a:spcBef>
                <a:spcPts val="1900"/>
              </a:spcBef>
              <a:buSzTx/>
              <a:buNone/>
              <a:defRPr sz="3612" b="1">
                <a:latin typeface="Arial"/>
                <a:ea typeface="Arial"/>
                <a:cs typeface="Arial"/>
                <a:sym typeface="Arial"/>
              </a:defRPr>
            </a:pPr>
            <a:r>
              <a:t>Microcontinents:</a:t>
            </a:r>
          </a:p>
          <a:p>
            <a:pPr marL="393192" marR="393192" indent="-196596" defTabSz="393192">
              <a:lnSpc>
                <a:spcPct val="107916"/>
              </a:lnSpc>
              <a:spcBef>
                <a:spcPts val="1900"/>
              </a:spcBef>
              <a:buSzPct val="100000"/>
              <a:defRPr sz="3612">
                <a:latin typeface="Arial"/>
                <a:ea typeface="Arial"/>
                <a:cs typeface="Arial"/>
                <a:sym typeface="Arial"/>
              </a:defRPr>
            </a:pPr>
            <a:r>
              <a:t>Several preserved in accreted terrains e.g. Avalonia?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pecific aspects of the NA to make comparisons with"/>
          <p:cNvSpPr>
            <a:spLocks noGrp="1"/>
          </p:cNvSpPr>
          <p:nvPr>
            <p:ph type="title"/>
          </p:nvPr>
        </p:nvSpPr>
        <p:spPr>
          <a:xfrm>
            <a:off x="121162" y="180905"/>
            <a:ext cx="12608501" cy="1907524"/>
          </a:xfrm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r>
              <a:t>Specific aspects of the NA to make comparisons with</a:t>
            </a:r>
          </a:p>
        </p:txBody>
      </p:sp>
      <p:sp>
        <p:nvSpPr>
          <p:cNvPr id="355" name="Microcontinents…"/>
          <p:cNvSpPr>
            <a:spLocks noGrp="1"/>
          </p:cNvSpPr>
          <p:nvPr>
            <p:ph type="body" idx="1"/>
          </p:nvPr>
        </p:nvSpPr>
        <p:spPr>
          <a:xfrm>
            <a:off x="323927" y="1609950"/>
            <a:ext cx="9757115" cy="8217682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Microcontinents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Magmatism/melting anomalies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Transform margins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Intraplate deformation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Tectonic inheritance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Application of NA concepts to elsewhere"/>
          <p:cNvSpPr>
            <a:spLocks noGrp="1"/>
          </p:cNvSpPr>
          <p:nvPr>
            <p:ph type="title"/>
          </p:nvPr>
        </p:nvSpPr>
        <p:spPr>
          <a:xfrm>
            <a:off x="100885" y="79522"/>
            <a:ext cx="12880334" cy="2188545"/>
          </a:xfrm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Application of NA concepts to elsewhere</a:t>
            </a:r>
          </a:p>
        </p:txBody>
      </p:sp>
      <p:sp>
        <p:nvSpPr>
          <p:cNvPr id="358" name="This is how I would propose bringing the paper together.…"/>
          <p:cNvSpPr>
            <a:spLocks noGrp="1"/>
          </p:cNvSpPr>
          <p:nvPr>
            <p:ph type="body" idx="1"/>
          </p:nvPr>
        </p:nvSpPr>
        <p:spPr>
          <a:xfrm>
            <a:off x="674806" y="2279075"/>
            <a:ext cx="11557607" cy="6790087"/>
          </a:xfrm>
          <a:prstGeom prst="rect">
            <a:avLst/>
          </a:prstGeom>
        </p:spPr>
        <p:txBody>
          <a:bodyPr/>
          <a:lstStyle/>
          <a:p>
            <a:pPr marL="457200" marR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defRPr sz="4300">
                <a:latin typeface="Calibri"/>
                <a:ea typeface="Calibri"/>
                <a:cs typeface="Calibri"/>
                <a:sym typeface="Calibri"/>
              </a:defRPr>
            </a:pPr>
            <a:r>
              <a:t>This is how I would propose bringing the paper together. </a:t>
            </a:r>
          </a:p>
          <a:p>
            <a:pPr marL="457200" marR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defRPr sz="4300">
                <a:latin typeface="Calibri"/>
                <a:ea typeface="Calibri"/>
                <a:cs typeface="Calibri"/>
                <a:sym typeface="Calibri"/>
              </a:defRPr>
            </a:pPr>
            <a:r>
              <a:t>Can the concepts we have developed on the NA be applied to resolve ambiguities in other regions? </a:t>
            </a:r>
          </a:p>
          <a:p>
            <a:pPr marL="457200" marR="457200" indent="-228600" defTabSz="457200">
              <a:lnSpc>
                <a:spcPct val="107916"/>
              </a:lnSpc>
              <a:spcBef>
                <a:spcPts val="800"/>
              </a:spcBef>
              <a:buSzPct val="100000"/>
              <a:defRPr sz="4300">
                <a:latin typeface="Calibri"/>
                <a:ea typeface="Calibri"/>
                <a:cs typeface="Calibri"/>
                <a:sym typeface="Calibri"/>
              </a:defRPr>
            </a:pPr>
            <a:r>
              <a:t>Maybe we can state whether the Atlantic is a ‘normal’ case or not when compared to ancient and modern analogues?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eace_et_al_Figure_2.png" descr="Peace_et_al_Figure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0433" y="1522253"/>
            <a:ext cx="10542519" cy="793913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Geological Setting - The Makkovik Province"/>
          <p:cNvSpPr>
            <a:spLocks noGrp="1"/>
          </p:cNvSpPr>
          <p:nvPr>
            <p:ph type="ctrTitle"/>
          </p:nvPr>
        </p:nvSpPr>
        <p:spPr>
          <a:xfrm>
            <a:off x="65157" y="114172"/>
            <a:ext cx="12764315" cy="1641684"/>
          </a:xfrm>
          <a:prstGeom prst="rect">
            <a:avLst/>
          </a:prstGeom>
        </p:spPr>
        <p:txBody>
          <a:bodyPr anchor="ctr"/>
          <a:lstStyle>
            <a:lvl1pPr defTabSz="373887">
              <a:defRPr sz="5119"/>
            </a:lvl1pPr>
          </a:lstStyle>
          <a:p>
            <a:r>
              <a:t>Geological Setting - The Makkovik Province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ationale - Onshore structural studies in West Greenland"/>
          <p:cNvSpPr>
            <a:spLocks noGrp="1"/>
          </p:cNvSpPr>
          <p:nvPr>
            <p:ph type="title"/>
          </p:nvPr>
        </p:nvSpPr>
        <p:spPr>
          <a:xfrm>
            <a:off x="67252" y="68083"/>
            <a:ext cx="8019034" cy="1712696"/>
          </a:xfrm>
          <a:prstGeom prst="rect">
            <a:avLst/>
          </a:prstGeom>
        </p:spPr>
        <p:txBody>
          <a:bodyPr/>
          <a:lstStyle>
            <a:lvl1pPr defTabSz="338835">
              <a:defRPr sz="4640"/>
            </a:lvl1pPr>
          </a:lstStyle>
          <a:p>
            <a:r>
              <a:t>Rationale - Onshore structural studies in West Greenland</a:t>
            </a:r>
          </a:p>
        </p:txBody>
      </p:sp>
      <p:sp>
        <p:nvSpPr>
          <p:cNvPr id="162" name="Previous work identifies the role of pre-existing structures in W.Greenland (Wilson et al., 2006)…"/>
          <p:cNvSpPr>
            <a:spLocks noGrp="1"/>
          </p:cNvSpPr>
          <p:nvPr>
            <p:ph type="body" sz="half" idx="1"/>
          </p:nvPr>
        </p:nvSpPr>
        <p:spPr>
          <a:xfrm>
            <a:off x="61690" y="1841945"/>
            <a:ext cx="5555343" cy="7753197"/>
          </a:xfrm>
          <a:prstGeom prst="rect">
            <a:avLst/>
          </a:prstGeom>
        </p:spPr>
        <p:txBody>
          <a:bodyPr/>
          <a:lstStyle/>
          <a:p>
            <a:pPr marL="363474" indent="-123444" defTabSz="315468">
              <a:spcBef>
                <a:spcPts val="2200"/>
              </a:spcBef>
              <a:buSzPct val="100000"/>
              <a:defRPr sz="3240"/>
            </a:pPr>
            <a:r>
              <a:t> Previous work identifies the role of pre-existing structures in W.Greenland (Wilson et al., 2006)</a:t>
            </a:r>
          </a:p>
          <a:p>
            <a:pPr marL="363474" indent="-123444" defTabSz="315468">
              <a:spcBef>
                <a:spcPts val="2200"/>
              </a:spcBef>
              <a:buSzPct val="100000"/>
              <a:defRPr sz="3240"/>
            </a:pPr>
            <a:r>
              <a:t> Stress Inversion has been conducted in W.Greenland (Abdelmalak et al., 2012)</a:t>
            </a:r>
          </a:p>
          <a:p>
            <a:pPr marL="363474" indent="-123444" defTabSz="315468">
              <a:spcBef>
                <a:spcPts val="2200"/>
              </a:spcBef>
              <a:buSzPct val="100000"/>
              <a:defRPr sz="3240"/>
            </a:pPr>
            <a:r>
              <a:t> However, it has been suggested that different structural regimes were in operation on the conjugate margins during rifting (Peace et al., 2016)</a:t>
            </a:r>
          </a:p>
        </p:txBody>
      </p:sp>
      <p:pic>
        <p:nvPicPr>
          <p:cNvPr id="163" name="Screen Shot 2017-03-07 at 10.02.56.png" descr="Screen Shot 2017-03-07 at 10.02.56.png"/>
          <p:cNvPicPr>
            <a:picLocks noChangeAspect="1"/>
          </p:cNvPicPr>
          <p:nvPr/>
        </p:nvPicPr>
        <p:blipFill>
          <a:blip r:embed="rId2">
            <a:extLst/>
          </a:blip>
          <a:srcRect l="57716" t="44479" r="21856" b="12359"/>
          <a:stretch>
            <a:fillRect/>
          </a:stretch>
        </p:blipFill>
        <p:spPr>
          <a:xfrm>
            <a:off x="5601004" y="2515559"/>
            <a:ext cx="3441920" cy="454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creen Shot 2017-03-07 at 10.05.36.png" descr="Screen Shot 2017-03-07 at 10.05.36.png"/>
          <p:cNvPicPr>
            <a:picLocks noChangeAspect="1"/>
          </p:cNvPicPr>
          <p:nvPr/>
        </p:nvPicPr>
        <p:blipFill>
          <a:blip r:embed="rId3">
            <a:extLst/>
          </a:blip>
          <a:srcRect l="3360" t="34018" r="74994" b="42550"/>
          <a:stretch>
            <a:fillRect/>
          </a:stretch>
        </p:blipFill>
        <p:spPr>
          <a:xfrm>
            <a:off x="8704707" y="6425169"/>
            <a:ext cx="4322633" cy="292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reen Shot 2016-10-19 at 17.26.24.png" descr="Screen Shot 2016-10-19 at 17.26.24.png"/>
          <p:cNvPicPr>
            <a:picLocks noChangeAspect="1"/>
          </p:cNvPicPr>
          <p:nvPr/>
        </p:nvPicPr>
        <p:blipFill>
          <a:blip r:embed="rId4">
            <a:extLst/>
          </a:blip>
          <a:srcRect l="18123" t="28307" r="54258" b="35886"/>
          <a:stretch>
            <a:fillRect/>
          </a:stretch>
        </p:blipFill>
        <p:spPr>
          <a:xfrm>
            <a:off x="8110137" y="-120928"/>
            <a:ext cx="5028707" cy="407470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ilson et al. (2006)"/>
          <p:cNvSpPr/>
          <p:nvPr/>
        </p:nvSpPr>
        <p:spPr>
          <a:xfrm>
            <a:off x="7636820" y="3963956"/>
            <a:ext cx="6143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Wilson et al. (2006)</a:t>
            </a:r>
          </a:p>
        </p:txBody>
      </p:sp>
      <p:sp>
        <p:nvSpPr>
          <p:cNvPr id="167" name="Abdelmalak et al. (2012)"/>
          <p:cNvSpPr/>
          <p:nvPr/>
        </p:nvSpPr>
        <p:spPr>
          <a:xfrm>
            <a:off x="5725398" y="6897093"/>
            <a:ext cx="29174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Abdelmalak et al. (2012)</a:t>
            </a:r>
          </a:p>
        </p:txBody>
      </p:sp>
      <p:sp>
        <p:nvSpPr>
          <p:cNvPr id="168" name="Peace et al. (2016)"/>
          <p:cNvSpPr/>
          <p:nvPr/>
        </p:nvSpPr>
        <p:spPr>
          <a:xfrm>
            <a:off x="9594665" y="9259293"/>
            <a:ext cx="29174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Peace et al. (2016)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tudy Aims"/>
          <p:cNvSpPr>
            <a:spLocks noGrp="1"/>
          </p:cNvSpPr>
          <p:nvPr>
            <p:ph type="title"/>
          </p:nvPr>
        </p:nvSpPr>
        <p:spPr>
          <a:xfrm>
            <a:off x="6936816" y="-25253"/>
            <a:ext cx="5778102" cy="1796926"/>
          </a:xfrm>
          <a:prstGeom prst="rect">
            <a:avLst/>
          </a:prstGeom>
        </p:spPr>
        <p:txBody>
          <a:bodyPr/>
          <a:lstStyle/>
          <a:p>
            <a:r>
              <a:t>Study Aims</a:t>
            </a:r>
          </a:p>
        </p:txBody>
      </p:sp>
      <p:sp>
        <p:nvSpPr>
          <p:cNvPr id="171" name="Characterise the structures that predate Mesozoic rifting (basement)…"/>
          <p:cNvSpPr>
            <a:spLocks noGrp="1"/>
          </p:cNvSpPr>
          <p:nvPr>
            <p:ph type="body" sz="half" idx="1"/>
          </p:nvPr>
        </p:nvSpPr>
        <p:spPr>
          <a:xfrm>
            <a:off x="6695596" y="1657394"/>
            <a:ext cx="6046519" cy="7693881"/>
          </a:xfrm>
          <a:prstGeom prst="rect">
            <a:avLst/>
          </a:prstGeom>
        </p:spPr>
        <p:txBody>
          <a:bodyPr/>
          <a:lstStyle/>
          <a:p>
            <a:pPr marL="226313" indent="-226313" defTabSz="578358">
              <a:spcBef>
                <a:spcPts val="3600"/>
              </a:spcBef>
              <a:buSzPct val="100000"/>
              <a:buAutoNum type="arabicPeriod"/>
              <a:defRPr sz="3663"/>
            </a:pPr>
            <a:r>
              <a:t>Characterise the structures that predate Mesozoic rifting (basement) </a:t>
            </a:r>
          </a:p>
          <a:p>
            <a:pPr marL="226313" indent="-226313" defTabSz="578358">
              <a:spcBef>
                <a:spcPts val="3600"/>
              </a:spcBef>
              <a:buSzPct val="100000"/>
              <a:buAutoNum type="arabicPeriod"/>
              <a:defRPr sz="3663"/>
            </a:pPr>
            <a:r>
              <a:t>Understand the relationship of such structures to subsequent rifting</a:t>
            </a:r>
          </a:p>
          <a:p>
            <a:pPr marL="226313" indent="-226313" defTabSz="578358">
              <a:spcBef>
                <a:spcPts val="3600"/>
              </a:spcBef>
              <a:buSzPct val="100000"/>
              <a:buAutoNum type="arabicPeriod"/>
              <a:defRPr sz="3663"/>
            </a:pPr>
            <a:r>
              <a:t>Identify any onshore deformation associated with the opening of the Labrador Sea</a:t>
            </a:r>
          </a:p>
        </p:txBody>
      </p:sp>
      <p:pic>
        <p:nvPicPr>
          <p:cNvPr id="172" name="IMG_9067.jpg" descr="IMG_90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755" y="-1"/>
            <a:ext cx="648721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eninsula north of Makkovik"/>
          <p:cNvSpPr/>
          <p:nvPr/>
        </p:nvSpPr>
        <p:spPr>
          <a:xfrm>
            <a:off x="153243" y="8940538"/>
            <a:ext cx="6030206" cy="89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68731">
              <a:defRPr sz="3680">
                <a:solidFill>
                  <a:srgbClr val="FFFFFF"/>
                </a:solidFill>
              </a:defRPr>
            </a:lvl1pPr>
          </a:lstStyle>
          <a:p>
            <a:r>
              <a:t>Peninsula north of Makkovik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pproach and Methodology"/>
          <p:cNvSpPr>
            <a:spLocks noGrp="1"/>
          </p:cNvSpPr>
          <p:nvPr>
            <p:ph type="ctrTitle"/>
          </p:nvPr>
        </p:nvSpPr>
        <p:spPr>
          <a:xfrm>
            <a:off x="23197" y="32922"/>
            <a:ext cx="6509299" cy="20515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defRPr sz="6400"/>
            </a:lvl1pPr>
          </a:lstStyle>
          <a:p>
            <a:r>
              <a:t>Approach and Methodology</a:t>
            </a:r>
          </a:p>
        </p:txBody>
      </p:sp>
      <p:sp>
        <p:nvSpPr>
          <p:cNvPr id="176" name="Basement fabric…"/>
          <p:cNvSpPr>
            <a:spLocks noGrp="1"/>
          </p:cNvSpPr>
          <p:nvPr>
            <p:ph type="subTitle" sz="half" idx="1"/>
          </p:nvPr>
        </p:nvSpPr>
        <p:spPr>
          <a:xfrm>
            <a:off x="194422" y="2275724"/>
            <a:ext cx="5856874" cy="7545460"/>
          </a:xfrm>
          <a:prstGeom prst="rect">
            <a:avLst/>
          </a:prstGeom>
        </p:spPr>
        <p:txBody>
          <a:bodyPr/>
          <a:lstStyle/>
          <a:p>
            <a:pPr algn="l" defTabSz="490727">
              <a:spcBef>
                <a:spcPts val="1800"/>
              </a:spcBef>
              <a:defRPr sz="2688" b="1">
                <a:latin typeface="Helvetica"/>
                <a:ea typeface="Helvetica"/>
                <a:cs typeface="Helvetica"/>
                <a:sym typeface="Helvetica"/>
              </a:defRPr>
            </a:pPr>
            <a:r>
              <a:t> Basement fabric</a:t>
            </a:r>
          </a:p>
          <a:p>
            <a:pPr lvl="1" indent="192023" algn="l" defTabSz="490727">
              <a:spcBef>
                <a:spcPts val="1800"/>
              </a:spcBef>
              <a:defRPr sz="2688"/>
            </a:pPr>
            <a:r>
              <a:t>Measurements taken across a wide area in multiple lithologies within the Aillik Domain</a:t>
            </a:r>
          </a:p>
          <a:p>
            <a:pPr algn="l" defTabSz="490727">
              <a:spcBef>
                <a:spcPts val="1800"/>
              </a:spcBef>
              <a:defRPr sz="2688" b="1">
                <a:latin typeface="Helvetica"/>
                <a:ea typeface="Helvetica"/>
                <a:cs typeface="Helvetica"/>
                <a:sym typeface="Helvetica"/>
              </a:defRPr>
            </a:pPr>
            <a:r>
              <a:t> Brittle deformation</a:t>
            </a:r>
          </a:p>
          <a:p>
            <a:pPr lvl="1" indent="192023" algn="l" defTabSz="490727">
              <a:spcBef>
                <a:spcPts val="1800"/>
              </a:spcBef>
              <a:defRPr sz="2688"/>
            </a:pPr>
            <a:r>
              <a:t>Deformation with Kinematic indicators:</a:t>
            </a:r>
          </a:p>
          <a:p>
            <a:pPr marL="576071" lvl="2" indent="-192023" algn="l" defTabSz="490727">
              <a:spcBef>
                <a:spcPts val="1800"/>
              </a:spcBef>
              <a:buClr>
                <a:srgbClr val="000000"/>
              </a:buClr>
              <a:buSzPct val="100000"/>
              <a:buChar char="•"/>
              <a:defRPr sz="2688"/>
            </a:pPr>
            <a:r>
              <a:t> Paleostress analysis - ‘MyFault’ by Pangea Scientific</a:t>
            </a:r>
          </a:p>
          <a:p>
            <a:pPr marL="576071" lvl="2" indent="-192023" algn="l" defTabSz="490727">
              <a:spcBef>
                <a:spcPts val="1800"/>
              </a:spcBef>
              <a:buClr>
                <a:srgbClr val="000000"/>
              </a:buClr>
              <a:buSzPct val="100000"/>
              <a:buChar char="•"/>
              <a:defRPr sz="2688"/>
            </a:pPr>
            <a:r>
              <a:t> Comparison with paleostress analysis conducted elsewhere on the margins of the Labrador Sea</a:t>
            </a:r>
          </a:p>
          <a:p>
            <a:pPr marL="576071" lvl="2" indent="-192023" algn="l" defTabSz="490727">
              <a:spcBef>
                <a:spcPts val="1800"/>
              </a:spcBef>
              <a:buClr>
                <a:srgbClr val="000000"/>
              </a:buClr>
              <a:buSzPct val="100000"/>
              <a:buChar char="•"/>
              <a:defRPr sz="2688"/>
            </a:pPr>
            <a:r>
              <a:t>MOVE Structural reactivation modelling </a:t>
            </a:r>
          </a:p>
        </p:txBody>
      </p:sp>
      <p:pic>
        <p:nvPicPr>
          <p:cNvPr id="177" name="IMG_9000.jpg" descr="IMG_90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4846" y="-1"/>
            <a:ext cx="648721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Peninsula north of Makkovik"/>
          <p:cNvSpPr/>
          <p:nvPr/>
        </p:nvSpPr>
        <p:spPr>
          <a:xfrm>
            <a:off x="6716542" y="8908127"/>
            <a:ext cx="6030206" cy="89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68731">
              <a:defRPr sz="3680">
                <a:solidFill>
                  <a:srgbClr val="FFFFFF"/>
                </a:solidFill>
              </a:defRPr>
            </a:lvl1pPr>
          </a:lstStyle>
          <a:p>
            <a:r>
              <a:t>Peninsula north of Makkovik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1656</Words>
  <Application>Microsoft Macintosh PowerPoint</Application>
  <PresentationFormat>Custom</PresentationFormat>
  <Paragraphs>240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White</vt:lpstr>
      <vt:lpstr>Onshore deformation associated with the opening of the Labrador Sea from the Aillik Domain of the Makkovik Province, Labrador, Canada</vt:lpstr>
      <vt:lpstr>Presentation Outline</vt:lpstr>
      <vt:lpstr>Study Context</vt:lpstr>
      <vt:lpstr>Study Context</vt:lpstr>
      <vt:lpstr>Study Area - Makkovik, Labrador</vt:lpstr>
      <vt:lpstr>Geological Setting - The Makkovik Province</vt:lpstr>
      <vt:lpstr>Rationale - Onshore structural studies in West Greenland</vt:lpstr>
      <vt:lpstr>Study Aims</vt:lpstr>
      <vt:lpstr>Approach and Methodology</vt:lpstr>
      <vt:lpstr>Sample and data collection locations</vt:lpstr>
      <vt:lpstr>PowerPoint Presentation</vt:lpstr>
      <vt:lpstr>PowerPoint Presentation</vt:lpstr>
      <vt:lpstr>PowerPoint Presentation</vt:lpstr>
      <vt:lpstr>PowerPoint Presentation</vt:lpstr>
      <vt:lpstr>Planes to poles stereonet of Aillik Domain basement fabric measurements</vt:lpstr>
      <vt:lpstr>Brittle deformation with observable kinematic indicators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 Inversion: Methodology</vt:lpstr>
      <vt:lpstr>Stress Inversion - Results</vt:lpstr>
      <vt:lpstr>Stress Inversion - Results</vt:lpstr>
      <vt:lpstr>Stress Inversion - Results</vt:lpstr>
      <vt:lpstr>Stress Inversion - Results</vt:lpstr>
      <vt:lpstr>Paleostress Analysis  - Comparison with W.Greenland</vt:lpstr>
      <vt:lpstr>Paleostress Analysis  - Comparison with W.Greenland</vt:lpstr>
      <vt:lpstr>Rift propagation and basement fabric?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MOVE reactivation modelling results</vt:lpstr>
      <vt:lpstr>Conclusions</vt:lpstr>
      <vt:lpstr>Future Work</vt:lpstr>
      <vt:lpstr>Future Work</vt:lpstr>
      <vt:lpstr>MAGRiT Group</vt:lpstr>
      <vt:lpstr>PowerPoint Presentation</vt:lpstr>
      <vt:lpstr>North Atlantic analogues and intraplate deformation discussion</vt:lpstr>
      <vt:lpstr>Comparison to other regions - how to organise the comparison?</vt:lpstr>
      <vt:lpstr>Regions: modern analogues</vt:lpstr>
      <vt:lpstr>Regions: Ancient analogues</vt:lpstr>
      <vt:lpstr>Specific aspects of the NA to make comparisons with</vt:lpstr>
      <vt:lpstr>Application of NA concepts to elsewhere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Onshore deformation associated with the opening of the Labrador Sea from the Aillik Domain of the Makkovik Province, Labrador, Canada</dc:title>
  <dc:creator>Jordan Phethean</dc:creator>
  <cp:lastModifiedBy>Gillian R. Foulger</cp:lastModifiedBy>
  <cp:revision>5</cp:revision>
  <cp:lastPrinted>2017-04-19T17:30:00Z</cp:lastPrinted>
  <dcterms:modified xsi:type="dcterms:W3CDTF">2017-06-03T15:17:33Z</dcterms:modified>
</cp:coreProperties>
</file>