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477" r:id="rId3"/>
    <p:sldId id="478" r:id="rId4"/>
    <p:sldId id="480" r:id="rId5"/>
    <p:sldId id="481" r:id="rId6"/>
    <p:sldId id="482" r:id="rId7"/>
    <p:sldId id="483" r:id="rId8"/>
    <p:sldId id="484" r:id="rId9"/>
    <p:sldId id="485" r:id="rId10"/>
    <p:sldId id="492" r:id="rId11"/>
    <p:sldId id="490" r:id="rId12"/>
    <p:sldId id="493" r:id="rId13"/>
    <p:sldId id="491" r:id="rId14"/>
    <p:sldId id="487" r:id="rId15"/>
    <p:sldId id="488" r:id="rId16"/>
    <p:sldId id="489" r:id="rId17"/>
    <p:sldId id="486" r:id="rId18"/>
    <p:sldId id="494" r:id="rId19"/>
    <p:sldId id="495" r:id="rId20"/>
    <p:sldId id="496" r:id="rId21"/>
    <p:sldId id="499" r:id="rId22"/>
    <p:sldId id="502" r:id="rId23"/>
    <p:sldId id="504" r:id="rId24"/>
    <p:sldId id="50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09EA"/>
    <a:srgbClr val="00FF00"/>
    <a:srgbClr val="A31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86400" autoAdjust="0"/>
  </p:normalViewPr>
  <p:slideViewPr>
    <p:cSldViewPr>
      <p:cViewPr varScale="1">
        <p:scale>
          <a:sx n="68" d="100"/>
          <a:sy n="68" d="100"/>
        </p:scale>
        <p:origin x="-22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59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80686-AD71-4291-9B2B-D19BFA63FE84}" type="datetimeFigureOut">
              <a:rPr lang="da-DK" smtClean="0"/>
              <a:t>03/06/17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3EB42-AB15-4E68-B61F-5C64B23B927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501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D2F6-39E7-4E48-80CD-FA075FADEA7D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7536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D28B-7E33-4B22-BDDA-4179BB4E5DC1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552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A224-C22E-4421-AB6E-5F44764C9ABB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673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ADBC-60C4-46B3-AF08-011858D7DF83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847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31A5-6197-44EB-B125-3D47A47D2716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670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8174-2D5D-4512-A5F1-B652F2CE086E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1882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1D6-A5ED-413B-88C6-CD8DABF2428E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308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6040-888C-4ED7-8258-D01E70869CD4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061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A9FB-06DA-42C2-A2A4-0521086950B2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087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2C5F-52EA-4A79-8DA3-E05E46603A4E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956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9285-A477-468D-BB00-F5DF1F39415C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243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6B4A6-50D5-4088-B011-578CE2611A82}" type="datetime1">
              <a:rPr lang="da-DK" smtClean="0"/>
              <a:t>03/06/17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PhD defence - Christian Schiffer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EBD28-0831-44B4-AB26-146D658055C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5111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7504" y="96521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North Atlantic geopotential stress field since breakup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r>
              <a:rPr lang="da-DK" b="1" dirty="0">
                <a:latin typeface="AU Passata" panose="020B0503030502030804"/>
              </a:rPr>
              <a:t>Christian Schiffer</a:t>
            </a:r>
          </a:p>
          <a:p>
            <a:pPr algn="ctr"/>
            <a:endParaRPr lang="da-DK" b="1" dirty="0">
              <a:latin typeface="AU Passata" panose="020B0503030502030804"/>
            </a:endParaRPr>
          </a:p>
          <a:p>
            <a:pPr algn="ctr"/>
            <a:r>
              <a:rPr lang="da-DK" b="1" dirty="0">
                <a:latin typeface="AU Passata" panose="020B0503030502030804"/>
              </a:rPr>
              <a:t>North Atlantic 2017, Durham</a:t>
            </a: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2" name="Picture 4" descr="http://cpsc.ku.dk/media/nyheder/Carlsbergfondet_logo_505x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743"/>
            <a:ext cx="3167603" cy="54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ur.ac.uk/images/brand/DU_2-col_lr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27" y="135388"/>
            <a:ext cx="1754469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968851"/>
            <a:ext cx="6622400" cy="3239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9242" y="6174590"/>
            <a:ext cx="677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Geopotential stress from lateral pressure gradients in the lithosphere</a:t>
            </a:r>
          </a:p>
        </p:txBody>
      </p:sp>
    </p:spTree>
    <p:extLst>
      <p:ext uri="{BB962C8B-B14F-4D97-AF65-F5344CB8AC3E}">
        <p14:creationId xmlns:p14="http://schemas.microsoft.com/office/powerpoint/2010/main" val="3481823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Density structure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510"/>
            <a:ext cx="9144000" cy="50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97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" y="1301467"/>
            <a:ext cx="9161241" cy="4375632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Geopotential energy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" y="1300318"/>
            <a:ext cx="9163648" cy="4376781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Geopotential stress field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10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52" y="3995020"/>
            <a:ext cx="5822518" cy="278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72" y="1222526"/>
            <a:ext cx="5825785" cy="2782537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AU Passata" panose="020B0503030502030804"/>
              </a:rPr>
              <a:t>R</a:t>
            </a:r>
            <a:r>
              <a:rPr lang="en-GB" sz="2800" b="1" dirty="0" err="1">
                <a:latin typeface="AU Passata" panose="020B0503030502030804"/>
              </a:rPr>
              <a:t>econstructions</a:t>
            </a:r>
            <a:r>
              <a:rPr lang="en-GB" sz="2800" b="1" dirty="0">
                <a:latin typeface="AU Passata" panose="020B0503030502030804"/>
              </a:rPr>
              <a:t> using </a:t>
            </a:r>
            <a:r>
              <a:rPr lang="en-GB" sz="2800" b="1" dirty="0" err="1">
                <a:latin typeface="AU Passata" panose="020B0503030502030804"/>
              </a:rPr>
              <a:t>Gplates</a:t>
            </a:r>
            <a:endParaRPr lang="en-GB" sz="2800" b="1" dirty="0">
              <a:latin typeface="AU Passata" panose="020B0503030502030804"/>
            </a:endParaRPr>
          </a:p>
          <a:p>
            <a:pPr algn="ctr"/>
            <a:r>
              <a:rPr lang="en-GB" sz="2800" b="1" dirty="0">
                <a:latin typeface="AU Passata" panose="020B0503030502030804"/>
              </a:rPr>
              <a:t>80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2626" y="1225726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Geoid/GPE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074" y="3902519"/>
            <a:ext cx="122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Stress </a:t>
            </a:r>
            <a:r>
              <a:rPr lang="da-DK" b="1" dirty="0" err="1">
                <a:latin typeface="AU Passata" panose="020B0503030502030804"/>
              </a:rPr>
              <a:t>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923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09" y="1184807"/>
            <a:ext cx="5827761" cy="278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72" y="4005063"/>
            <a:ext cx="5800557" cy="2770487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AU Passata" panose="020B0503030502030804"/>
              </a:rPr>
              <a:t>R</a:t>
            </a:r>
            <a:r>
              <a:rPr lang="en-GB" sz="2800" b="1" dirty="0" err="1">
                <a:latin typeface="AU Passata" panose="020B0503030502030804"/>
              </a:rPr>
              <a:t>econstructions</a:t>
            </a:r>
            <a:r>
              <a:rPr lang="en-GB" sz="2800" b="1" dirty="0">
                <a:latin typeface="AU Passata" panose="020B0503030502030804"/>
              </a:rPr>
              <a:t> using </a:t>
            </a:r>
            <a:r>
              <a:rPr lang="en-GB" sz="2800" b="1" dirty="0" err="1">
                <a:latin typeface="AU Passata" panose="020B0503030502030804"/>
              </a:rPr>
              <a:t>Gplates</a:t>
            </a:r>
            <a:endParaRPr lang="en-GB" sz="2800" b="1" dirty="0">
              <a:latin typeface="AU Passata" panose="020B0503030502030804"/>
            </a:endParaRPr>
          </a:p>
          <a:p>
            <a:pPr algn="ctr"/>
            <a:r>
              <a:rPr lang="en-GB" sz="2800" b="1" dirty="0">
                <a:latin typeface="AU Passata" panose="020B0503030502030804"/>
              </a:rPr>
              <a:t>60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2626" y="1225726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Geoid/GPE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074" y="3902519"/>
            <a:ext cx="122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Stress </a:t>
            </a:r>
            <a:r>
              <a:rPr lang="da-DK" b="1" dirty="0" err="1">
                <a:latin typeface="AU Passata" panose="020B0503030502030804"/>
              </a:rPr>
              <a:t>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355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09" y="4005063"/>
            <a:ext cx="5820738" cy="2780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88" y="1206720"/>
            <a:ext cx="5820382" cy="2779956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AU Passata" panose="020B0503030502030804"/>
              </a:rPr>
              <a:t>R</a:t>
            </a:r>
            <a:r>
              <a:rPr lang="en-GB" sz="2800" b="1" dirty="0" err="1">
                <a:latin typeface="AU Passata" panose="020B0503030502030804"/>
              </a:rPr>
              <a:t>econstructions</a:t>
            </a:r>
            <a:r>
              <a:rPr lang="en-GB" sz="2800" b="1" dirty="0">
                <a:latin typeface="AU Passata" panose="020B0503030502030804"/>
              </a:rPr>
              <a:t> using </a:t>
            </a:r>
            <a:r>
              <a:rPr lang="en-GB" sz="2800" b="1" dirty="0" err="1">
                <a:latin typeface="AU Passata" panose="020B0503030502030804"/>
              </a:rPr>
              <a:t>Gplates</a:t>
            </a:r>
            <a:endParaRPr lang="en-GB" sz="2800" b="1" dirty="0">
              <a:latin typeface="AU Passata" panose="020B0503030502030804"/>
            </a:endParaRPr>
          </a:p>
          <a:p>
            <a:pPr algn="ctr"/>
            <a:r>
              <a:rPr lang="en-GB" sz="2800" b="1" dirty="0">
                <a:latin typeface="AU Passata" panose="020B0503030502030804"/>
              </a:rPr>
              <a:t>40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2626" y="1225726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Geoid/GPE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074" y="3902519"/>
            <a:ext cx="122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Stress </a:t>
            </a:r>
            <a:r>
              <a:rPr lang="da-DK" b="1" dirty="0" err="1">
                <a:latin typeface="AU Passata" panose="020B0503030502030804"/>
              </a:rPr>
              <a:t>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210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09" y="1191275"/>
            <a:ext cx="5827761" cy="278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986676"/>
            <a:ext cx="5839987" cy="2789320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AU Passata" panose="020B0503030502030804"/>
              </a:rPr>
              <a:t>R</a:t>
            </a:r>
            <a:r>
              <a:rPr lang="en-GB" sz="2800" b="1" dirty="0" err="1">
                <a:latin typeface="AU Passata" panose="020B0503030502030804"/>
              </a:rPr>
              <a:t>econstructions</a:t>
            </a:r>
            <a:r>
              <a:rPr lang="en-GB" sz="2800" b="1" dirty="0">
                <a:latin typeface="AU Passata" panose="020B0503030502030804"/>
              </a:rPr>
              <a:t> using </a:t>
            </a:r>
            <a:r>
              <a:rPr lang="en-GB" sz="2800" b="1" dirty="0" err="1">
                <a:latin typeface="AU Passata" panose="020B0503030502030804"/>
              </a:rPr>
              <a:t>Gplates</a:t>
            </a:r>
            <a:endParaRPr lang="en-GB" sz="2800" b="1" dirty="0">
              <a:latin typeface="AU Passata" panose="020B0503030502030804"/>
            </a:endParaRPr>
          </a:p>
          <a:p>
            <a:pPr algn="ctr"/>
            <a:r>
              <a:rPr lang="en-GB" sz="2800" b="1" dirty="0">
                <a:latin typeface="AU Passata" panose="020B0503030502030804"/>
              </a:rPr>
              <a:t>20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2626" y="1225726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Geoid/GPE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074" y="3902519"/>
            <a:ext cx="122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Stress </a:t>
            </a:r>
            <a:r>
              <a:rPr lang="da-DK" b="1" dirty="0" err="1">
                <a:latin typeface="AU Passata" panose="020B0503030502030804"/>
              </a:rPr>
              <a:t>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738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AU Passata" panose="020B0503030502030804"/>
              </a:rPr>
              <a:t>R</a:t>
            </a:r>
            <a:r>
              <a:rPr lang="en-GB" sz="2800" b="1" dirty="0" err="1">
                <a:latin typeface="AU Passata" panose="020B0503030502030804"/>
              </a:rPr>
              <a:t>econstructions</a:t>
            </a:r>
            <a:r>
              <a:rPr lang="en-GB" sz="2800" b="1" dirty="0">
                <a:latin typeface="AU Passata" panose="020B0503030502030804"/>
              </a:rPr>
              <a:t> using </a:t>
            </a:r>
            <a:r>
              <a:rPr lang="en-GB" sz="2800" b="1" dirty="0" err="1">
                <a:latin typeface="AU Passata" panose="020B0503030502030804"/>
              </a:rPr>
              <a:t>Gplates</a:t>
            </a:r>
            <a:endParaRPr lang="en-GB" sz="2800" b="1" dirty="0">
              <a:latin typeface="AU Passata" panose="020B0503030502030804"/>
            </a:endParaRPr>
          </a:p>
          <a:p>
            <a:pPr algn="ctr"/>
            <a:r>
              <a:rPr lang="en-GB" sz="2800" b="1" dirty="0">
                <a:latin typeface="AU Passata" panose="020B0503030502030804"/>
              </a:rPr>
              <a:t>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2626" y="1225726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Geoid/GPE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074" y="3902519"/>
            <a:ext cx="122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Stress </a:t>
            </a:r>
            <a:r>
              <a:rPr lang="da-DK" b="1" dirty="0" err="1">
                <a:latin typeface="AU Passata" panose="020B0503030502030804"/>
              </a:rPr>
              <a:t>field</a:t>
            </a:r>
            <a:endParaRPr lang="en-GB" dirty="0"/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 rot="5400000">
            <a:off x="4465563" y="-1222202"/>
            <a:ext cx="0" cy="5979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86" y="4005064"/>
            <a:ext cx="5801487" cy="2770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87" y="1222527"/>
            <a:ext cx="5825783" cy="27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" y="1300318"/>
            <a:ext cx="9163648" cy="4376781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80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427984" y="3140968"/>
            <a:ext cx="576064" cy="14401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276551" y="4221088"/>
            <a:ext cx="727497" cy="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386265" y="3140969"/>
            <a:ext cx="769911" cy="72007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4860032" y="4293225"/>
            <a:ext cx="640655" cy="88136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4860032" y="4293225"/>
            <a:ext cx="640655" cy="8786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30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" y="1300318"/>
            <a:ext cx="9163648" cy="4376781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60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427984" y="3140968"/>
            <a:ext cx="576064" cy="144016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923928" y="4077207"/>
            <a:ext cx="727497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4651425" y="4221088"/>
            <a:ext cx="640655" cy="88136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386265" y="3140969"/>
            <a:ext cx="769911" cy="7200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27984" y="3140697"/>
            <a:ext cx="576064" cy="14401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923928" y="3933191"/>
            <a:ext cx="727497" cy="143745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4651425" y="4221088"/>
            <a:ext cx="640655" cy="8786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5386265" y="3140698"/>
            <a:ext cx="769911" cy="144015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770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7504" y="96521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North Atlantic geopotential stress field since breakup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r>
              <a:rPr lang="da-DK" b="1" dirty="0">
                <a:latin typeface="AU Passata" panose="020B0503030502030804"/>
              </a:rPr>
              <a:t>Christian Schiffer</a:t>
            </a:r>
          </a:p>
          <a:p>
            <a:pPr algn="ctr"/>
            <a:endParaRPr lang="da-DK" b="1" dirty="0">
              <a:latin typeface="AU Passata" panose="020B0503030502030804"/>
            </a:endParaRPr>
          </a:p>
          <a:p>
            <a:pPr algn="ctr"/>
            <a:r>
              <a:rPr lang="da-DK" b="1" dirty="0">
                <a:latin typeface="AU Passata" panose="020B0503030502030804"/>
              </a:rPr>
              <a:t>North Atlantic 2017, Durham</a:t>
            </a: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2" name="Picture 4" descr="http://cpsc.ku.dk/media/nyheder/Carlsbergfondet_logo_505x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743"/>
            <a:ext cx="3167603" cy="54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ur.ac.uk/images/brand/DU_2-col_lr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27" y="135388"/>
            <a:ext cx="1754469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968851"/>
            <a:ext cx="6622400" cy="3239331"/>
          </a:xfrm>
          <a:prstGeom prst="rect">
            <a:avLst/>
          </a:prstGeom>
        </p:spPr>
      </p:pic>
      <p:sp>
        <p:nvSpPr>
          <p:cNvPr id="7" name="Freeform: Shape 6"/>
          <p:cNvSpPr/>
          <p:nvPr/>
        </p:nvSpPr>
        <p:spPr>
          <a:xfrm>
            <a:off x="1442906" y="4227514"/>
            <a:ext cx="6224632" cy="517433"/>
          </a:xfrm>
          <a:custGeom>
            <a:avLst/>
            <a:gdLst>
              <a:gd name="connsiteX0" fmla="*/ 0 w 6224632"/>
              <a:gd name="connsiteY0" fmla="*/ 495488 h 517433"/>
              <a:gd name="connsiteX1" fmla="*/ 864066 w 6224632"/>
              <a:gd name="connsiteY1" fmla="*/ 487099 h 517433"/>
              <a:gd name="connsiteX2" fmla="*/ 1862356 w 6224632"/>
              <a:gd name="connsiteY2" fmla="*/ 201873 h 517433"/>
              <a:gd name="connsiteX3" fmla="*/ 2365696 w 6224632"/>
              <a:gd name="connsiteY3" fmla="*/ 67649 h 517433"/>
              <a:gd name="connsiteX4" fmla="*/ 2843868 w 6224632"/>
              <a:gd name="connsiteY4" fmla="*/ 537 h 517433"/>
              <a:gd name="connsiteX5" fmla="*/ 3431098 w 6224632"/>
              <a:gd name="connsiteY5" fmla="*/ 101205 h 517433"/>
              <a:gd name="connsiteX6" fmla="*/ 4194496 w 6224632"/>
              <a:gd name="connsiteY6" fmla="*/ 344486 h 517433"/>
              <a:gd name="connsiteX7" fmla="*/ 4848837 w 6224632"/>
              <a:gd name="connsiteY7" fmla="*/ 487099 h 517433"/>
              <a:gd name="connsiteX8" fmla="*/ 5687736 w 6224632"/>
              <a:gd name="connsiteY8" fmla="*/ 503877 h 517433"/>
              <a:gd name="connsiteX9" fmla="*/ 6224632 w 6224632"/>
              <a:gd name="connsiteY9" fmla="*/ 487099 h 51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24632" h="517433">
                <a:moveTo>
                  <a:pt x="0" y="495488"/>
                </a:moveTo>
                <a:cubicBezTo>
                  <a:pt x="276836" y="515761"/>
                  <a:pt x="553673" y="536035"/>
                  <a:pt x="864066" y="487099"/>
                </a:cubicBezTo>
                <a:cubicBezTo>
                  <a:pt x="1174459" y="438163"/>
                  <a:pt x="1612084" y="271781"/>
                  <a:pt x="1862356" y="201873"/>
                </a:cubicBezTo>
                <a:cubicBezTo>
                  <a:pt x="2112628" y="131965"/>
                  <a:pt x="2202111" y="101205"/>
                  <a:pt x="2365696" y="67649"/>
                </a:cubicBezTo>
                <a:cubicBezTo>
                  <a:pt x="2529281" y="34093"/>
                  <a:pt x="2666301" y="-5056"/>
                  <a:pt x="2843868" y="537"/>
                </a:cubicBezTo>
                <a:cubicBezTo>
                  <a:pt x="3021435" y="6130"/>
                  <a:pt x="3205993" y="43880"/>
                  <a:pt x="3431098" y="101205"/>
                </a:cubicBezTo>
                <a:cubicBezTo>
                  <a:pt x="3656203" y="158530"/>
                  <a:pt x="3958206" y="280170"/>
                  <a:pt x="4194496" y="344486"/>
                </a:cubicBezTo>
                <a:cubicBezTo>
                  <a:pt x="4430786" y="408802"/>
                  <a:pt x="4599964" y="460534"/>
                  <a:pt x="4848837" y="487099"/>
                </a:cubicBezTo>
                <a:cubicBezTo>
                  <a:pt x="5097710" y="513664"/>
                  <a:pt x="5458437" y="503877"/>
                  <a:pt x="5687736" y="503877"/>
                </a:cubicBezTo>
                <a:cubicBezTo>
                  <a:pt x="5917035" y="503877"/>
                  <a:pt x="6125362" y="482905"/>
                  <a:pt x="6224632" y="48709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/>
          <p:cNvSpPr/>
          <p:nvPr/>
        </p:nvSpPr>
        <p:spPr>
          <a:xfrm>
            <a:off x="1442906" y="4561998"/>
            <a:ext cx="6224632" cy="517433"/>
          </a:xfrm>
          <a:custGeom>
            <a:avLst/>
            <a:gdLst>
              <a:gd name="connsiteX0" fmla="*/ 0 w 6224632"/>
              <a:gd name="connsiteY0" fmla="*/ 495488 h 517433"/>
              <a:gd name="connsiteX1" fmla="*/ 864066 w 6224632"/>
              <a:gd name="connsiteY1" fmla="*/ 487099 h 517433"/>
              <a:gd name="connsiteX2" fmla="*/ 1862356 w 6224632"/>
              <a:gd name="connsiteY2" fmla="*/ 201873 h 517433"/>
              <a:gd name="connsiteX3" fmla="*/ 2365696 w 6224632"/>
              <a:gd name="connsiteY3" fmla="*/ 67649 h 517433"/>
              <a:gd name="connsiteX4" fmla="*/ 2843868 w 6224632"/>
              <a:gd name="connsiteY4" fmla="*/ 537 h 517433"/>
              <a:gd name="connsiteX5" fmla="*/ 3431098 w 6224632"/>
              <a:gd name="connsiteY5" fmla="*/ 101205 h 517433"/>
              <a:gd name="connsiteX6" fmla="*/ 4194496 w 6224632"/>
              <a:gd name="connsiteY6" fmla="*/ 344486 h 517433"/>
              <a:gd name="connsiteX7" fmla="*/ 4848837 w 6224632"/>
              <a:gd name="connsiteY7" fmla="*/ 487099 h 517433"/>
              <a:gd name="connsiteX8" fmla="*/ 5687736 w 6224632"/>
              <a:gd name="connsiteY8" fmla="*/ 503877 h 517433"/>
              <a:gd name="connsiteX9" fmla="*/ 6224632 w 6224632"/>
              <a:gd name="connsiteY9" fmla="*/ 487099 h 51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24632" h="517433">
                <a:moveTo>
                  <a:pt x="0" y="495488"/>
                </a:moveTo>
                <a:cubicBezTo>
                  <a:pt x="276836" y="515761"/>
                  <a:pt x="553673" y="536035"/>
                  <a:pt x="864066" y="487099"/>
                </a:cubicBezTo>
                <a:cubicBezTo>
                  <a:pt x="1174459" y="438163"/>
                  <a:pt x="1612084" y="271781"/>
                  <a:pt x="1862356" y="201873"/>
                </a:cubicBezTo>
                <a:cubicBezTo>
                  <a:pt x="2112628" y="131965"/>
                  <a:pt x="2202111" y="101205"/>
                  <a:pt x="2365696" y="67649"/>
                </a:cubicBezTo>
                <a:cubicBezTo>
                  <a:pt x="2529281" y="34093"/>
                  <a:pt x="2666301" y="-5056"/>
                  <a:pt x="2843868" y="537"/>
                </a:cubicBezTo>
                <a:cubicBezTo>
                  <a:pt x="3021435" y="6130"/>
                  <a:pt x="3205993" y="43880"/>
                  <a:pt x="3431098" y="101205"/>
                </a:cubicBezTo>
                <a:cubicBezTo>
                  <a:pt x="3656203" y="158530"/>
                  <a:pt x="3958206" y="280170"/>
                  <a:pt x="4194496" y="344486"/>
                </a:cubicBezTo>
                <a:cubicBezTo>
                  <a:pt x="4430786" y="408802"/>
                  <a:pt x="4599964" y="460534"/>
                  <a:pt x="4848837" y="487099"/>
                </a:cubicBezTo>
                <a:cubicBezTo>
                  <a:pt x="5097710" y="513664"/>
                  <a:pt x="5458437" y="503877"/>
                  <a:pt x="5687736" y="503877"/>
                </a:cubicBezTo>
                <a:cubicBezTo>
                  <a:pt x="5917035" y="503877"/>
                  <a:pt x="6125362" y="482905"/>
                  <a:pt x="6224632" y="48709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237883" y="3942185"/>
            <a:ext cx="18274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Lithospheric</a:t>
            </a:r>
          </a:p>
          <a:p>
            <a:r>
              <a:rPr lang="en-GB" b="1" dirty="0">
                <a:solidFill>
                  <a:srgbClr val="FF0000"/>
                </a:solidFill>
              </a:rPr>
              <a:t>Density structure</a:t>
            </a:r>
          </a:p>
        </p:txBody>
      </p:sp>
    </p:spTree>
    <p:extLst>
      <p:ext uri="{BB962C8B-B14F-4D97-AF65-F5344CB8AC3E}">
        <p14:creationId xmlns:p14="http://schemas.microsoft.com/office/powerpoint/2010/main" val="1403018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" y="1300318"/>
            <a:ext cx="9163648" cy="4376781"/>
          </a:xfrm>
          <a:prstGeom prst="rect">
            <a:avLst/>
          </a:prstGeom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4383562" y="3556888"/>
            <a:ext cx="640655" cy="88136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40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47864" y="2853207"/>
            <a:ext cx="576064" cy="144016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3196431" y="3789311"/>
            <a:ext cx="727497" cy="144016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954217" y="2852937"/>
            <a:ext cx="769911" cy="14374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3347864" y="2773203"/>
            <a:ext cx="576064" cy="223749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196431" y="3573016"/>
            <a:ext cx="511473" cy="360041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4383562" y="3645024"/>
            <a:ext cx="648072" cy="1153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954217" y="2852666"/>
            <a:ext cx="769911" cy="144015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765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" y="1300318"/>
            <a:ext cx="9163648" cy="4376781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20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31840" y="2628647"/>
            <a:ext cx="576064" cy="22429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3196431" y="3572745"/>
            <a:ext cx="511473" cy="360582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383562" y="3645294"/>
            <a:ext cx="648072" cy="27258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954217" y="2852937"/>
            <a:ext cx="769911" cy="14374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3131840" y="2628917"/>
            <a:ext cx="576064" cy="223749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4383562" y="3645024"/>
            <a:ext cx="648072" cy="1153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954217" y="2856115"/>
            <a:ext cx="769911" cy="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372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3" y="1300318"/>
            <a:ext cx="9163645" cy="4376781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2915816" y="2601872"/>
            <a:ext cx="576064" cy="22429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3923928" y="3861318"/>
            <a:ext cx="648072" cy="27258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954217" y="2852937"/>
            <a:ext cx="769911" cy="3178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2915816" y="2482002"/>
            <a:ext cx="432048" cy="34389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3923928" y="3861048"/>
            <a:ext cx="648072" cy="1153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954217" y="2856115"/>
            <a:ext cx="769911" cy="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908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" y="1300318"/>
            <a:ext cx="9163648" cy="4376781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60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 rot="20014477">
            <a:off x="3935151" y="3413306"/>
            <a:ext cx="864096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248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" y="1300318"/>
            <a:ext cx="9163648" cy="4376781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40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 rot="20014477">
            <a:off x="3020119" y="3320990"/>
            <a:ext cx="864096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036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7504" y="96521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North Atlantic geopotential stress field since breakup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r>
              <a:rPr lang="da-DK" b="1" dirty="0">
                <a:latin typeface="AU Passata" panose="020B0503030502030804"/>
              </a:rPr>
              <a:t>Christian Schiffer</a:t>
            </a:r>
          </a:p>
          <a:p>
            <a:pPr algn="ctr"/>
            <a:endParaRPr lang="da-DK" b="1" dirty="0">
              <a:latin typeface="AU Passata" panose="020B0503030502030804"/>
            </a:endParaRPr>
          </a:p>
          <a:p>
            <a:pPr algn="ctr"/>
            <a:r>
              <a:rPr lang="da-DK" b="1" dirty="0">
                <a:latin typeface="AU Passata" panose="020B0503030502030804"/>
              </a:rPr>
              <a:t>North Atlantic 2017, Durham</a:t>
            </a: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2" name="Picture 4" descr="http://cpsc.ku.dk/media/nyheder/Carlsbergfondet_logo_505x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743"/>
            <a:ext cx="3167603" cy="54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ur.ac.uk/images/brand/DU_2-col_lr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27" y="135388"/>
            <a:ext cx="1754469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968851"/>
            <a:ext cx="6622400" cy="3239331"/>
          </a:xfrm>
          <a:prstGeom prst="rect">
            <a:avLst/>
          </a:prstGeom>
        </p:spPr>
      </p:pic>
      <p:sp>
        <p:nvSpPr>
          <p:cNvPr id="7" name="Freeform: Shape 6"/>
          <p:cNvSpPr/>
          <p:nvPr/>
        </p:nvSpPr>
        <p:spPr>
          <a:xfrm>
            <a:off x="1442906" y="4227514"/>
            <a:ext cx="6224632" cy="517433"/>
          </a:xfrm>
          <a:custGeom>
            <a:avLst/>
            <a:gdLst>
              <a:gd name="connsiteX0" fmla="*/ 0 w 6224632"/>
              <a:gd name="connsiteY0" fmla="*/ 495488 h 517433"/>
              <a:gd name="connsiteX1" fmla="*/ 864066 w 6224632"/>
              <a:gd name="connsiteY1" fmla="*/ 487099 h 517433"/>
              <a:gd name="connsiteX2" fmla="*/ 1862356 w 6224632"/>
              <a:gd name="connsiteY2" fmla="*/ 201873 h 517433"/>
              <a:gd name="connsiteX3" fmla="*/ 2365696 w 6224632"/>
              <a:gd name="connsiteY3" fmla="*/ 67649 h 517433"/>
              <a:gd name="connsiteX4" fmla="*/ 2843868 w 6224632"/>
              <a:gd name="connsiteY4" fmla="*/ 537 h 517433"/>
              <a:gd name="connsiteX5" fmla="*/ 3431098 w 6224632"/>
              <a:gd name="connsiteY5" fmla="*/ 101205 h 517433"/>
              <a:gd name="connsiteX6" fmla="*/ 4194496 w 6224632"/>
              <a:gd name="connsiteY6" fmla="*/ 344486 h 517433"/>
              <a:gd name="connsiteX7" fmla="*/ 4848837 w 6224632"/>
              <a:gd name="connsiteY7" fmla="*/ 487099 h 517433"/>
              <a:gd name="connsiteX8" fmla="*/ 5687736 w 6224632"/>
              <a:gd name="connsiteY8" fmla="*/ 503877 h 517433"/>
              <a:gd name="connsiteX9" fmla="*/ 6224632 w 6224632"/>
              <a:gd name="connsiteY9" fmla="*/ 487099 h 51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24632" h="517433">
                <a:moveTo>
                  <a:pt x="0" y="495488"/>
                </a:moveTo>
                <a:cubicBezTo>
                  <a:pt x="276836" y="515761"/>
                  <a:pt x="553673" y="536035"/>
                  <a:pt x="864066" y="487099"/>
                </a:cubicBezTo>
                <a:cubicBezTo>
                  <a:pt x="1174459" y="438163"/>
                  <a:pt x="1612084" y="271781"/>
                  <a:pt x="1862356" y="201873"/>
                </a:cubicBezTo>
                <a:cubicBezTo>
                  <a:pt x="2112628" y="131965"/>
                  <a:pt x="2202111" y="101205"/>
                  <a:pt x="2365696" y="67649"/>
                </a:cubicBezTo>
                <a:cubicBezTo>
                  <a:pt x="2529281" y="34093"/>
                  <a:pt x="2666301" y="-5056"/>
                  <a:pt x="2843868" y="537"/>
                </a:cubicBezTo>
                <a:cubicBezTo>
                  <a:pt x="3021435" y="6130"/>
                  <a:pt x="3205993" y="43880"/>
                  <a:pt x="3431098" y="101205"/>
                </a:cubicBezTo>
                <a:cubicBezTo>
                  <a:pt x="3656203" y="158530"/>
                  <a:pt x="3958206" y="280170"/>
                  <a:pt x="4194496" y="344486"/>
                </a:cubicBezTo>
                <a:cubicBezTo>
                  <a:pt x="4430786" y="408802"/>
                  <a:pt x="4599964" y="460534"/>
                  <a:pt x="4848837" y="487099"/>
                </a:cubicBezTo>
                <a:cubicBezTo>
                  <a:pt x="5097710" y="513664"/>
                  <a:pt x="5458437" y="503877"/>
                  <a:pt x="5687736" y="503877"/>
                </a:cubicBezTo>
                <a:cubicBezTo>
                  <a:pt x="5917035" y="503877"/>
                  <a:pt x="6125362" y="482905"/>
                  <a:pt x="6224632" y="48709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/>
          <p:cNvSpPr/>
          <p:nvPr/>
        </p:nvSpPr>
        <p:spPr>
          <a:xfrm>
            <a:off x="1442906" y="4561998"/>
            <a:ext cx="6224632" cy="517433"/>
          </a:xfrm>
          <a:custGeom>
            <a:avLst/>
            <a:gdLst>
              <a:gd name="connsiteX0" fmla="*/ 0 w 6224632"/>
              <a:gd name="connsiteY0" fmla="*/ 495488 h 517433"/>
              <a:gd name="connsiteX1" fmla="*/ 864066 w 6224632"/>
              <a:gd name="connsiteY1" fmla="*/ 487099 h 517433"/>
              <a:gd name="connsiteX2" fmla="*/ 1862356 w 6224632"/>
              <a:gd name="connsiteY2" fmla="*/ 201873 h 517433"/>
              <a:gd name="connsiteX3" fmla="*/ 2365696 w 6224632"/>
              <a:gd name="connsiteY3" fmla="*/ 67649 h 517433"/>
              <a:gd name="connsiteX4" fmla="*/ 2843868 w 6224632"/>
              <a:gd name="connsiteY4" fmla="*/ 537 h 517433"/>
              <a:gd name="connsiteX5" fmla="*/ 3431098 w 6224632"/>
              <a:gd name="connsiteY5" fmla="*/ 101205 h 517433"/>
              <a:gd name="connsiteX6" fmla="*/ 4194496 w 6224632"/>
              <a:gd name="connsiteY6" fmla="*/ 344486 h 517433"/>
              <a:gd name="connsiteX7" fmla="*/ 4848837 w 6224632"/>
              <a:gd name="connsiteY7" fmla="*/ 487099 h 517433"/>
              <a:gd name="connsiteX8" fmla="*/ 5687736 w 6224632"/>
              <a:gd name="connsiteY8" fmla="*/ 503877 h 517433"/>
              <a:gd name="connsiteX9" fmla="*/ 6224632 w 6224632"/>
              <a:gd name="connsiteY9" fmla="*/ 487099 h 51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24632" h="517433">
                <a:moveTo>
                  <a:pt x="0" y="495488"/>
                </a:moveTo>
                <a:cubicBezTo>
                  <a:pt x="276836" y="515761"/>
                  <a:pt x="553673" y="536035"/>
                  <a:pt x="864066" y="487099"/>
                </a:cubicBezTo>
                <a:cubicBezTo>
                  <a:pt x="1174459" y="438163"/>
                  <a:pt x="1612084" y="271781"/>
                  <a:pt x="1862356" y="201873"/>
                </a:cubicBezTo>
                <a:cubicBezTo>
                  <a:pt x="2112628" y="131965"/>
                  <a:pt x="2202111" y="101205"/>
                  <a:pt x="2365696" y="67649"/>
                </a:cubicBezTo>
                <a:cubicBezTo>
                  <a:pt x="2529281" y="34093"/>
                  <a:pt x="2666301" y="-5056"/>
                  <a:pt x="2843868" y="537"/>
                </a:cubicBezTo>
                <a:cubicBezTo>
                  <a:pt x="3021435" y="6130"/>
                  <a:pt x="3205993" y="43880"/>
                  <a:pt x="3431098" y="101205"/>
                </a:cubicBezTo>
                <a:cubicBezTo>
                  <a:pt x="3656203" y="158530"/>
                  <a:pt x="3958206" y="280170"/>
                  <a:pt x="4194496" y="344486"/>
                </a:cubicBezTo>
                <a:cubicBezTo>
                  <a:pt x="4430786" y="408802"/>
                  <a:pt x="4599964" y="460534"/>
                  <a:pt x="4848837" y="487099"/>
                </a:cubicBezTo>
                <a:cubicBezTo>
                  <a:pt x="5097710" y="513664"/>
                  <a:pt x="5458437" y="503877"/>
                  <a:pt x="5687736" y="503877"/>
                </a:cubicBezTo>
                <a:cubicBezTo>
                  <a:pt x="5917035" y="503877"/>
                  <a:pt x="6125362" y="482905"/>
                  <a:pt x="6224632" y="48709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699792" y="5786053"/>
            <a:ext cx="39255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Radial tractions </a:t>
            </a:r>
            <a:r>
              <a:rPr lang="da-DK" b="1" dirty="0">
                <a:solidFill>
                  <a:srgbClr val="FF0000"/>
                </a:solidFill>
              </a:rPr>
              <a:t>-&gt; </a:t>
            </a:r>
            <a:r>
              <a:rPr lang="da-DK" b="1" dirty="0" err="1">
                <a:solidFill>
                  <a:srgbClr val="FF0000"/>
                </a:solidFill>
              </a:rPr>
              <a:t>dynamic</a:t>
            </a:r>
            <a:r>
              <a:rPr lang="da-DK" b="1" dirty="0">
                <a:solidFill>
                  <a:srgbClr val="FF0000"/>
                </a:solidFill>
              </a:rPr>
              <a:t> </a:t>
            </a:r>
            <a:r>
              <a:rPr lang="da-DK" b="1" dirty="0" err="1">
                <a:solidFill>
                  <a:srgbClr val="FF0000"/>
                </a:solidFill>
              </a:rPr>
              <a:t>topography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4283968" y="4744947"/>
            <a:ext cx="0" cy="9883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36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Lithospheric density structure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7" y="1776099"/>
            <a:ext cx="3891348" cy="18586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855" y="1767582"/>
            <a:ext cx="3891348" cy="18586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389495"/>
            <a:ext cx="3895601" cy="186063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90686" y="978381"/>
            <a:ext cx="3721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Depth to Lithosphere-Asthenosphere</a:t>
            </a:r>
          </a:p>
          <a:p>
            <a:pPr algn="ctr"/>
            <a:r>
              <a:rPr lang="da-DK" b="1" dirty="0">
                <a:latin typeface="AU Passata" panose="020B0503030502030804"/>
              </a:rPr>
              <a:t>b</a:t>
            </a:r>
            <a:r>
              <a:rPr lang="en-GB" b="1" dirty="0" err="1">
                <a:latin typeface="AU Passata" panose="020B0503030502030804"/>
              </a:rPr>
              <a:t>oundary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735224" y="1060047"/>
            <a:ext cx="165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U Passata" panose="020B0503030502030804"/>
              </a:rPr>
              <a:t>Depth to </a:t>
            </a:r>
            <a:r>
              <a:rPr lang="da-DK" b="1" dirty="0" err="1">
                <a:latin typeface="AU Passata" panose="020B0503030502030804"/>
              </a:rPr>
              <a:t>Moho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1145322" y="3786089"/>
            <a:ext cx="233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latin typeface="AU Passata" panose="020B0503030502030804"/>
              </a:rPr>
              <a:t>Sedimentary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thickness</a:t>
            </a:r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35" y="4403373"/>
            <a:ext cx="3877009" cy="18517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79359" y="3823161"/>
            <a:ext cx="348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Sub-</a:t>
            </a:r>
            <a:r>
              <a:rPr lang="da-DK" b="1" dirty="0" err="1">
                <a:latin typeface="AU Passata" panose="020B0503030502030804"/>
              </a:rPr>
              <a:t>lithospheric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pressure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anomaly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001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5" y="4391756"/>
            <a:ext cx="3904186" cy="1864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56" y="1776098"/>
            <a:ext cx="3904016" cy="186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1" y="1776098"/>
            <a:ext cx="3891349" cy="1858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15" y="4391755"/>
            <a:ext cx="3886357" cy="1856219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AU Passata" panose="020B0503030502030804"/>
              </a:rPr>
              <a:t>R</a:t>
            </a:r>
            <a:r>
              <a:rPr lang="en-GB" sz="2800" b="1" dirty="0" err="1">
                <a:latin typeface="AU Passata" panose="020B0503030502030804"/>
              </a:rPr>
              <a:t>econstructions</a:t>
            </a:r>
            <a:r>
              <a:rPr lang="en-GB" sz="2800" b="1" dirty="0">
                <a:latin typeface="AU Passata" panose="020B0503030502030804"/>
              </a:rPr>
              <a:t> using </a:t>
            </a:r>
            <a:r>
              <a:rPr lang="en-GB" sz="2800" b="1" dirty="0" err="1">
                <a:latin typeface="AU Passata" panose="020B0503030502030804"/>
              </a:rPr>
              <a:t>Gplates</a:t>
            </a:r>
            <a:endParaRPr lang="en-GB" sz="2800" b="1" dirty="0">
              <a:latin typeface="AU Passata" panose="020B0503030502030804"/>
            </a:endParaRPr>
          </a:p>
          <a:p>
            <a:pPr algn="ctr"/>
            <a:r>
              <a:rPr lang="da-DK" sz="2800" b="1" dirty="0">
                <a:latin typeface="AU Passata" panose="020B0503030502030804"/>
              </a:rPr>
              <a:t>2</a:t>
            </a:r>
            <a:r>
              <a:rPr lang="en-GB" sz="2800" b="1" dirty="0">
                <a:latin typeface="AU Passata" panose="020B0503030502030804"/>
              </a:rPr>
              <a:t>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686" y="978381"/>
            <a:ext cx="3721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Depth to Lithosphere-Asthenosphere</a:t>
            </a:r>
          </a:p>
          <a:p>
            <a:pPr algn="ctr"/>
            <a:r>
              <a:rPr lang="da-DK" b="1" dirty="0">
                <a:latin typeface="AU Passata" panose="020B0503030502030804"/>
              </a:rPr>
              <a:t>b</a:t>
            </a:r>
            <a:r>
              <a:rPr lang="en-GB" b="1" dirty="0" err="1">
                <a:latin typeface="AU Passata" panose="020B0503030502030804"/>
              </a:rPr>
              <a:t>oundary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735224" y="1060047"/>
            <a:ext cx="165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U Passata" panose="020B0503030502030804"/>
              </a:rPr>
              <a:t>Depth to </a:t>
            </a:r>
            <a:r>
              <a:rPr lang="da-DK" b="1" dirty="0" err="1">
                <a:latin typeface="AU Passata" panose="020B0503030502030804"/>
              </a:rPr>
              <a:t>Moho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1145322" y="3786089"/>
            <a:ext cx="233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latin typeface="AU Passata" panose="020B0503030502030804"/>
              </a:rPr>
              <a:t>Sedimentary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thickness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4879359" y="3823161"/>
            <a:ext cx="348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Sub-</a:t>
            </a:r>
            <a:r>
              <a:rPr lang="da-DK" b="1" dirty="0" err="1">
                <a:latin typeface="AU Passata" panose="020B0503030502030804"/>
              </a:rPr>
              <a:t>lithospheric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pressure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anomaly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573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58" y="4390685"/>
            <a:ext cx="3888598" cy="18572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8" y="1774182"/>
            <a:ext cx="3895361" cy="1860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383019"/>
            <a:ext cx="3904650" cy="1864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56" y="1767706"/>
            <a:ext cx="3908921" cy="1866996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AU Passata" panose="020B0503030502030804"/>
              </a:rPr>
              <a:t>R</a:t>
            </a:r>
            <a:r>
              <a:rPr lang="en-GB" sz="2800" b="1" dirty="0" err="1">
                <a:latin typeface="AU Passata" panose="020B0503030502030804"/>
              </a:rPr>
              <a:t>econstructions</a:t>
            </a:r>
            <a:r>
              <a:rPr lang="en-GB" sz="2800" b="1" dirty="0">
                <a:latin typeface="AU Passata" panose="020B0503030502030804"/>
              </a:rPr>
              <a:t> using </a:t>
            </a:r>
            <a:r>
              <a:rPr lang="en-GB" sz="2800" b="1" dirty="0" err="1">
                <a:latin typeface="AU Passata" panose="020B0503030502030804"/>
              </a:rPr>
              <a:t>Gplates</a:t>
            </a:r>
            <a:endParaRPr lang="en-GB" sz="2800" b="1" dirty="0">
              <a:latin typeface="AU Passata" panose="020B0503030502030804"/>
            </a:endParaRPr>
          </a:p>
          <a:p>
            <a:pPr algn="ctr"/>
            <a:r>
              <a:rPr lang="da-DK" sz="2800" b="1" dirty="0">
                <a:latin typeface="AU Passata" panose="020B0503030502030804"/>
              </a:rPr>
              <a:t>4</a:t>
            </a:r>
            <a:r>
              <a:rPr lang="en-GB" sz="2800" b="1" dirty="0">
                <a:latin typeface="AU Passata" panose="020B0503030502030804"/>
              </a:rPr>
              <a:t>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686" y="978381"/>
            <a:ext cx="3721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Depth to Lithosphere-Asthenosphere</a:t>
            </a:r>
          </a:p>
          <a:p>
            <a:pPr algn="ctr"/>
            <a:r>
              <a:rPr lang="da-DK" b="1" dirty="0">
                <a:latin typeface="AU Passata" panose="020B0503030502030804"/>
              </a:rPr>
              <a:t>b</a:t>
            </a:r>
            <a:r>
              <a:rPr lang="en-GB" b="1" dirty="0" err="1">
                <a:latin typeface="AU Passata" panose="020B0503030502030804"/>
              </a:rPr>
              <a:t>oundary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735224" y="1060047"/>
            <a:ext cx="165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U Passata" panose="020B0503030502030804"/>
              </a:rPr>
              <a:t>Depth to </a:t>
            </a:r>
            <a:r>
              <a:rPr lang="da-DK" b="1" dirty="0" err="1">
                <a:latin typeface="AU Passata" panose="020B0503030502030804"/>
              </a:rPr>
              <a:t>Moho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1145322" y="3786089"/>
            <a:ext cx="233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latin typeface="AU Passata" panose="020B0503030502030804"/>
              </a:rPr>
              <a:t>Sedimentary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thickness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4879359" y="3823161"/>
            <a:ext cx="348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Sub-</a:t>
            </a:r>
            <a:r>
              <a:rPr lang="da-DK" b="1" dirty="0" err="1">
                <a:latin typeface="AU Passata" panose="020B0503030502030804"/>
              </a:rPr>
              <a:t>lithospheric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pressure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anomaly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043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9" y="4383019"/>
            <a:ext cx="3904650" cy="1864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55" y="1773171"/>
            <a:ext cx="3898001" cy="1861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6" y="1763528"/>
            <a:ext cx="3917667" cy="1871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25" y="4397458"/>
            <a:ext cx="3892251" cy="1859034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AU Passata" panose="020B0503030502030804"/>
              </a:rPr>
              <a:t>R</a:t>
            </a:r>
            <a:r>
              <a:rPr lang="en-GB" sz="2800" b="1" dirty="0" err="1">
                <a:latin typeface="AU Passata" panose="020B0503030502030804"/>
              </a:rPr>
              <a:t>econstructions</a:t>
            </a:r>
            <a:r>
              <a:rPr lang="en-GB" sz="2800" b="1" dirty="0">
                <a:latin typeface="AU Passata" panose="020B0503030502030804"/>
              </a:rPr>
              <a:t> using </a:t>
            </a:r>
            <a:r>
              <a:rPr lang="en-GB" sz="2800" b="1" dirty="0" err="1">
                <a:latin typeface="AU Passata" panose="020B0503030502030804"/>
              </a:rPr>
              <a:t>Gplates</a:t>
            </a:r>
            <a:endParaRPr lang="en-GB" sz="2800" b="1" dirty="0">
              <a:latin typeface="AU Passata" panose="020B0503030502030804"/>
            </a:endParaRPr>
          </a:p>
          <a:p>
            <a:pPr algn="ctr"/>
            <a:r>
              <a:rPr lang="da-DK" sz="2800" b="1" dirty="0">
                <a:latin typeface="AU Passata" panose="020B0503030502030804"/>
              </a:rPr>
              <a:t>6</a:t>
            </a:r>
            <a:r>
              <a:rPr lang="en-GB" sz="2800" b="1" dirty="0">
                <a:latin typeface="AU Passata" panose="020B0503030502030804"/>
              </a:rPr>
              <a:t>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686" y="978381"/>
            <a:ext cx="3721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Depth to Lithosphere-Asthenosphere</a:t>
            </a:r>
          </a:p>
          <a:p>
            <a:pPr algn="ctr"/>
            <a:r>
              <a:rPr lang="da-DK" b="1" dirty="0">
                <a:latin typeface="AU Passata" panose="020B0503030502030804"/>
              </a:rPr>
              <a:t>b</a:t>
            </a:r>
            <a:r>
              <a:rPr lang="en-GB" b="1" dirty="0" err="1">
                <a:latin typeface="AU Passata" panose="020B0503030502030804"/>
              </a:rPr>
              <a:t>oundary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735224" y="1060047"/>
            <a:ext cx="165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U Passata" panose="020B0503030502030804"/>
              </a:rPr>
              <a:t>Depth to </a:t>
            </a:r>
            <a:r>
              <a:rPr lang="da-DK" b="1" dirty="0" err="1">
                <a:latin typeface="AU Passata" panose="020B0503030502030804"/>
              </a:rPr>
              <a:t>Moho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1145322" y="3786089"/>
            <a:ext cx="233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latin typeface="AU Passata" panose="020B0503030502030804"/>
              </a:rPr>
              <a:t>Sedimentary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thickness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4879359" y="3823161"/>
            <a:ext cx="348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Sub-</a:t>
            </a:r>
            <a:r>
              <a:rPr lang="da-DK" b="1" dirty="0" err="1">
                <a:latin typeface="AU Passata" panose="020B0503030502030804"/>
              </a:rPr>
              <a:t>lithospheric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pressure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anomaly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89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382030"/>
            <a:ext cx="3888432" cy="18572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763529"/>
            <a:ext cx="3888432" cy="1857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91" y="1767705"/>
            <a:ext cx="3874365" cy="1850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4" y="4389496"/>
            <a:ext cx="3891091" cy="1858480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AU Passata" panose="020B0503030502030804"/>
              </a:rPr>
              <a:t>R</a:t>
            </a:r>
            <a:r>
              <a:rPr lang="en-GB" sz="2800" b="1" dirty="0" err="1">
                <a:latin typeface="AU Passata" panose="020B0503030502030804"/>
              </a:rPr>
              <a:t>econstructions</a:t>
            </a:r>
            <a:r>
              <a:rPr lang="en-GB" sz="2800" b="1" dirty="0">
                <a:latin typeface="AU Passata" panose="020B0503030502030804"/>
              </a:rPr>
              <a:t> using </a:t>
            </a:r>
            <a:r>
              <a:rPr lang="en-GB" sz="2800" b="1" dirty="0" err="1">
                <a:latin typeface="AU Passata" panose="020B0503030502030804"/>
              </a:rPr>
              <a:t>Gplates</a:t>
            </a:r>
            <a:endParaRPr lang="en-GB" sz="2800" b="1" dirty="0">
              <a:latin typeface="AU Passata" panose="020B0503030502030804"/>
            </a:endParaRPr>
          </a:p>
          <a:p>
            <a:pPr algn="ctr"/>
            <a:r>
              <a:rPr lang="da-DK" sz="2800" b="1" dirty="0">
                <a:latin typeface="AU Passata" panose="020B0503030502030804"/>
              </a:rPr>
              <a:t>8</a:t>
            </a:r>
            <a:r>
              <a:rPr lang="en-GB" sz="2800" b="1" dirty="0">
                <a:latin typeface="AU Passata" panose="020B0503030502030804"/>
              </a:rPr>
              <a:t>0 Ma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686" y="978381"/>
            <a:ext cx="3721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U Passata" panose="020B0503030502030804"/>
              </a:rPr>
              <a:t>Depth to Lithosphere-Asthenosphere</a:t>
            </a:r>
          </a:p>
          <a:p>
            <a:pPr algn="ctr"/>
            <a:r>
              <a:rPr lang="da-DK" b="1" dirty="0">
                <a:latin typeface="AU Passata" panose="020B0503030502030804"/>
              </a:rPr>
              <a:t>b</a:t>
            </a:r>
            <a:r>
              <a:rPr lang="en-GB" b="1" dirty="0" err="1">
                <a:latin typeface="AU Passata" panose="020B0503030502030804"/>
              </a:rPr>
              <a:t>oundary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735224" y="1060047"/>
            <a:ext cx="165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U Passata" panose="020B0503030502030804"/>
              </a:rPr>
              <a:t>Depth to </a:t>
            </a:r>
            <a:r>
              <a:rPr lang="da-DK" b="1" dirty="0" err="1">
                <a:latin typeface="AU Passata" panose="020B0503030502030804"/>
              </a:rPr>
              <a:t>Moho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1145322" y="3786089"/>
            <a:ext cx="233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latin typeface="AU Passata" panose="020B0503030502030804"/>
              </a:rPr>
              <a:t>Sedimentary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thickness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4879359" y="3823161"/>
            <a:ext cx="348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AU Passata" panose="020B0503030502030804"/>
              </a:rPr>
              <a:t>Sub-</a:t>
            </a:r>
            <a:r>
              <a:rPr lang="da-DK" b="1" dirty="0" err="1">
                <a:latin typeface="AU Passata" panose="020B0503030502030804"/>
              </a:rPr>
              <a:t>lithospheric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pressure</a:t>
            </a:r>
            <a:r>
              <a:rPr lang="da-DK" b="1" dirty="0">
                <a:latin typeface="AU Passata" panose="020B0503030502030804"/>
              </a:rPr>
              <a:t> </a:t>
            </a:r>
            <a:r>
              <a:rPr lang="da-DK" b="1" dirty="0" err="1">
                <a:latin typeface="AU Passata" panose="020B0503030502030804"/>
              </a:rPr>
              <a:t>anomaly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87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46"/>
            <a:ext cx="9144000" cy="5133907"/>
          </a:xfrm>
          <a:prstGeom prst="rect">
            <a:avLst/>
          </a:prstGeom>
        </p:spPr>
      </p:pic>
      <p:sp>
        <p:nvSpPr>
          <p:cNvPr id="2" name="AutoShape 2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6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8" descr="http://www.royalacademy.dk/static/royalacademy/dist/img/svg/seal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90573" y="176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U Passata" panose="020B0503030502030804"/>
              </a:rPr>
              <a:t>Thermal structure</a:t>
            </a:r>
          </a:p>
          <a:p>
            <a:pPr algn="ctr"/>
            <a:endParaRPr lang="da-DK" sz="2000" b="1" dirty="0">
              <a:latin typeface="AU Passata" panose="020B0503030502030804"/>
            </a:endParaRPr>
          </a:p>
          <a:p>
            <a:pPr algn="ctr"/>
            <a:endParaRPr lang="da-DK" b="1" dirty="0">
              <a:latin typeface="AU Passata" panose="020B050303050203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62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5193</TotalTime>
  <Words>236</Words>
  <Application>Microsoft Macintosh PowerPoint</Application>
  <PresentationFormat>On-screen Show (4:3)</PresentationFormat>
  <Paragraphs>84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Schiffer</dc:creator>
  <cp:lastModifiedBy>Gillian R. Foulger</cp:lastModifiedBy>
  <cp:revision>329</cp:revision>
  <dcterms:created xsi:type="dcterms:W3CDTF">2015-03-09T08:04:19Z</dcterms:created>
  <dcterms:modified xsi:type="dcterms:W3CDTF">2017-06-03T15:21:35Z</dcterms:modified>
</cp:coreProperties>
</file>