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7" r:id="rId2"/>
    <p:sldId id="343" r:id="rId3"/>
    <p:sldId id="344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45" r:id="rId14"/>
    <p:sldId id="346" r:id="rId15"/>
    <p:sldId id="336" r:id="rId16"/>
    <p:sldId id="337" r:id="rId17"/>
    <p:sldId id="339" r:id="rId18"/>
    <p:sldId id="340" r:id="rId19"/>
    <p:sldId id="347" r:id="rId20"/>
    <p:sldId id="296" r:id="rId21"/>
    <p:sldId id="298" r:id="rId22"/>
    <p:sldId id="308" r:id="rId23"/>
    <p:sldId id="313" r:id="rId24"/>
    <p:sldId id="274" r:id="rId25"/>
    <p:sldId id="277" r:id="rId26"/>
    <p:sldId id="299" r:id="rId27"/>
    <p:sldId id="271" r:id="rId28"/>
    <p:sldId id="320" r:id="rId29"/>
    <p:sldId id="260" r:id="rId30"/>
    <p:sldId id="295" r:id="rId31"/>
    <p:sldId id="306" r:id="rId32"/>
    <p:sldId id="326" r:id="rId33"/>
    <p:sldId id="34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73696-5EE9-4893-9B13-F590FE845328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D16A5-1FC8-4FFF-875D-F3D998D29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5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9A3D5-4423-492A-B78B-894C67222908}" type="slidenum">
              <a:rPr lang="en-GB"/>
              <a:pPr/>
              <a:t>4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679" y="4681220"/>
            <a:ext cx="4937231" cy="443484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06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E3466-63C8-42D5-8A7A-3D3DC0833684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24425" cy="3694113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81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DBBB8-3514-40DE-AA2B-D29047A58178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24425" cy="3694113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56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85D6C-42F5-46A5-8D2B-9E40BF2B08BF}" type="slidenum">
              <a:rPr lang="en-GB"/>
              <a:pPr/>
              <a:t>10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679" y="4681220"/>
            <a:ext cx="4937231" cy="443484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226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96F60-EBE0-44CA-BDC7-D0356A2D10D8}" type="slidenum">
              <a:rPr lang="en-GB" altLang="en-US">
                <a:solidFill>
                  <a:prstClr val="black"/>
                </a:solidFill>
              </a:rPr>
              <a:pPr/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679" y="4681220"/>
            <a:ext cx="4937231" cy="443484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44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B5DB3-C7C8-4CF4-BEA0-38E016B6BBB3}" type="slidenum">
              <a:rPr lang="en-GB" altLang="en-US">
                <a:solidFill>
                  <a:prstClr val="black"/>
                </a:solidFill>
              </a:rPr>
              <a:pPr/>
              <a:t>18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679" y="4681220"/>
            <a:ext cx="4937231" cy="443484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86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3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79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3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7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6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18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8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6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8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4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7DC32-AF55-406E-88AC-3DC34A5B46C4}" type="datetimeFigureOut">
              <a:rPr lang="en-GB" smtClean="0"/>
              <a:t>28/01/2017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33BD-EAF3-4DA0-9AF8-BD2D46AE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ndell\Pictures\Scotland Maria 2008\DSCF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476672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Two geophysical things from Europe (Scotland and Denmark) that tell us something about </a:t>
            </a:r>
            <a:r>
              <a:rPr lang="en-GB" sz="3600" b="1" dirty="0"/>
              <a:t>I</a:t>
            </a:r>
            <a:r>
              <a:rPr lang="en-GB" sz="3600" b="1" dirty="0" smtClean="0"/>
              <a:t>celand and the opening of the North Atlantic</a:t>
            </a: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08104" y="5705093"/>
            <a:ext cx="3311302" cy="967559"/>
            <a:chOff x="683568" y="3140968"/>
            <a:chExt cx="3311302" cy="967559"/>
          </a:xfrm>
        </p:grpSpPr>
        <p:pic>
          <p:nvPicPr>
            <p:cNvPr id="6" name="Picture 41" descr="aarhu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3140968"/>
              <a:ext cx="935038" cy="935037"/>
            </a:xfrm>
            <a:prstGeom prst="rect">
              <a:avLst/>
            </a:prstGeom>
            <a:noFill/>
          </p:spPr>
        </p:pic>
        <p:pic>
          <p:nvPicPr>
            <p:cNvPr id="7" name="Picture 6" descr="AU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568" y="3140968"/>
              <a:ext cx="2167880" cy="96755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23528" y="5705093"/>
            <a:ext cx="4968552" cy="96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05190" y="5880223"/>
            <a:ext cx="356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Randell Stephenson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325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557463" y="144016"/>
            <a:ext cx="11233919" cy="5733256"/>
            <a:chOff x="0" y="663"/>
            <a:chExt cx="5760" cy="2540"/>
          </a:xfrm>
        </p:grpSpPr>
        <p:sp>
          <p:nvSpPr>
            <p:cNvPr id="144387" name="Rectangle 3"/>
            <p:cNvSpPr>
              <a:spLocks noChangeArrowheads="1"/>
            </p:cNvSpPr>
            <p:nvPr/>
          </p:nvSpPr>
          <p:spPr bwMode="auto">
            <a:xfrm>
              <a:off x="0" y="663"/>
              <a:ext cx="5760" cy="25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44388" name="Picture 4" descr="Til Søren_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63"/>
              <a:ext cx="5760" cy="2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339725" y="5002213"/>
            <a:ext cx="8480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da-DK" sz="2400" b="0">
              <a:latin typeface="Times New Roman" pitchFamily="18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-2772991" y="-171450"/>
            <a:ext cx="3384551" cy="7272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11560" y="5934670"/>
            <a:ext cx="85324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800" dirty="0">
                <a:latin typeface="Arial" pitchFamily="34" charset="0"/>
                <a:cs typeface="Arial" pitchFamily="34" charset="0"/>
              </a:rPr>
              <a:t>Precise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chrono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-stratigraphic data show that the style of intraplate inversion in central Europe (Danish Basin) has an interesting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complication (Nielsen, Stephenson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&amp; Thomson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2008, 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Nature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).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/>
          </p:cNvGrpSpPr>
          <p:nvPr/>
        </p:nvGrpSpPr>
        <p:grpSpPr bwMode="auto">
          <a:xfrm>
            <a:off x="215900" y="44450"/>
            <a:ext cx="11844338" cy="6740525"/>
            <a:chOff x="0" y="663"/>
            <a:chExt cx="5760" cy="2540"/>
          </a:xfrm>
        </p:grpSpPr>
        <p:sp>
          <p:nvSpPr>
            <p:cNvPr id="155651" name="Rectangle 3"/>
            <p:cNvSpPr>
              <a:spLocks noChangeArrowheads="1"/>
            </p:cNvSpPr>
            <p:nvPr/>
          </p:nvSpPr>
          <p:spPr bwMode="auto">
            <a:xfrm>
              <a:off x="0" y="663"/>
              <a:ext cx="5760" cy="25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1" hangingPunct="1"/>
              <a:endParaRPr lang="en-GB" sz="18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55652" name="Picture 4" descr="Til Søren_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39725" y="5002213"/>
            <a:ext cx="848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gamma/>
                        <a:shade val="46275"/>
                        <a:invGamma/>
                        <a:alpha val="3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3563938" y="-171450"/>
            <a:ext cx="8856662" cy="7272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/>
            <a:endParaRPr lang="en-US" altLang="en-U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3779838" y="649288"/>
            <a:ext cx="4824412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gamma/>
                        <a:shade val="46275"/>
                        <a:invGamma/>
                        <a:alpha val="3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IE" altLang="en-US" sz="1800" dirty="0" smtClean="0">
                <a:solidFill>
                  <a:srgbClr val="000000"/>
                </a:solidFill>
                <a:latin typeface="Arial" charset="0"/>
              </a:rPr>
              <a:t>The marginal trough of the inverted Danish Basin during the Palaeocene correlated with major regional, geological events in the North Atlantic realm. An abrupt shift in the </a:t>
            </a:r>
            <a:r>
              <a:rPr lang="en-IE" altLang="en-US" sz="1800" dirty="0" err="1" smtClean="0">
                <a:solidFill>
                  <a:srgbClr val="000000"/>
                </a:solidFill>
                <a:latin typeface="Arial" charset="0"/>
              </a:rPr>
              <a:t>depocentre</a:t>
            </a:r>
            <a:r>
              <a:rPr lang="en-IE" altLang="en-US" sz="1800" dirty="0" smtClean="0">
                <a:solidFill>
                  <a:srgbClr val="000000"/>
                </a:solidFill>
                <a:latin typeface="Arial" charset="0"/>
              </a:rPr>
              <a:t> occurs at ~62 Ma (between </a:t>
            </a:r>
            <a:r>
              <a:rPr lang="en-IE" altLang="en-US" sz="1800" dirty="0" err="1" smtClean="0">
                <a:solidFill>
                  <a:srgbClr val="000000"/>
                </a:solidFill>
                <a:latin typeface="Arial" charset="0"/>
              </a:rPr>
              <a:t>nannoplankton</a:t>
            </a:r>
            <a:r>
              <a:rPr lang="en-IE" altLang="en-US" sz="1800" dirty="0" smtClean="0">
                <a:solidFill>
                  <a:srgbClr val="000000"/>
                </a:solidFill>
                <a:latin typeface="Arial" charset="0"/>
              </a:rPr>
              <a:t> zones 5 and 6), reflecting a change from compressional to </a:t>
            </a:r>
            <a:r>
              <a:rPr lang="en-IE" altLang="en-US" sz="1800" dirty="0" err="1" smtClean="0">
                <a:solidFill>
                  <a:srgbClr val="000000"/>
                </a:solidFill>
                <a:latin typeface="Arial" charset="0"/>
              </a:rPr>
              <a:t>relaxational</a:t>
            </a:r>
            <a:r>
              <a:rPr lang="en-IE" altLang="en-US" sz="1800" dirty="0" smtClean="0">
                <a:solidFill>
                  <a:srgbClr val="000000"/>
                </a:solidFill>
                <a:latin typeface="Arial" charset="0"/>
              </a:rPr>
              <a:t> inversion style in central European </a:t>
            </a:r>
            <a:r>
              <a:rPr lang="en-IE" altLang="en-US" sz="1800" dirty="0" err="1" smtClean="0">
                <a:solidFill>
                  <a:srgbClr val="000000"/>
                </a:solidFill>
                <a:latin typeface="Arial" charset="0"/>
              </a:rPr>
              <a:t>intraplate</a:t>
            </a:r>
            <a:r>
              <a:rPr lang="en-IE" altLang="en-US" sz="1800" dirty="0" smtClean="0">
                <a:solidFill>
                  <a:srgbClr val="000000"/>
                </a:solidFill>
                <a:latin typeface="Arial" charset="0"/>
              </a:rPr>
              <a:t> basins </a:t>
            </a:r>
            <a:r>
              <a:rPr lang="en-IE" altLang="en-US" sz="1800" b="1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IE" altLang="en-US" sz="1800" b="1" dirty="0" err="1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IE" altLang="en-US" sz="1800" b="1" dirty="0" smtClean="0">
                <a:solidFill>
                  <a:srgbClr val="000000"/>
                </a:solidFill>
                <a:latin typeface="Arial" charset="0"/>
              </a:rPr>
              <a:t>]</a:t>
            </a:r>
            <a:r>
              <a:rPr lang="en-IE" altLang="en-US" sz="1800" dirty="0" smtClean="0">
                <a:solidFill>
                  <a:srgbClr val="000000"/>
                </a:solidFill>
                <a:latin typeface="Arial" charset="0"/>
              </a:rPr>
              <a:t>. </a:t>
            </a:r>
            <a:endParaRPr lang="en-US" alt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6" name="Freeform 8"/>
          <p:cNvSpPr>
            <a:spLocks/>
          </p:cNvSpPr>
          <p:nvPr/>
        </p:nvSpPr>
        <p:spPr bwMode="auto">
          <a:xfrm>
            <a:off x="3570288" y="3556000"/>
            <a:ext cx="3338512" cy="14288"/>
          </a:xfrm>
          <a:custGeom>
            <a:avLst/>
            <a:gdLst>
              <a:gd name="T0" fmla="*/ 0 w 2103"/>
              <a:gd name="T1" fmla="*/ 9 h 9"/>
              <a:gd name="T2" fmla="*/ 2103 w 2103"/>
              <a:gd name="T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03" h="9">
                <a:moveTo>
                  <a:pt x="0" y="9"/>
                </a:moveTo>
                <a:lnTo>
                  <a:pt x="2103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endParaRPr lang="en-GB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3708400" y="3673475"/>
            <a:ext cx="46799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alpha val="30000"/>
                      </a:schemeClr>
                    </a:gs>
                    <a:gs pos="100000">
                      <a:schemeClr val="accent1">
                        <a:gamma/>
                        <a:shade val="46275"/>
                        <a:invGamma/>
                        <a:alpha val="3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IE" altLang="en-US" sz="1800" b="1" smtClean="0">
                <a:solidFill>
                  <a:srgbClr val="000000"/>
                </a:solidFill>
                <a:latin typeface="Arial" charset="0"/>
              </a:rPr>
              <a:t>[f]</a:t>
            </a:r>
            <a:r>
              <a:rPr lang="en-IE" altLang="en-US" sz="1800" smtClean="0">
                <a:solidFill>
                  <a:srgbClr val="000000"/>
                </a:solidFill>
                <a:latin typeface="Arial" charset="0"/>
              </a:rPr>
              <a:t> Onset of N. Atlantic volcanism and ridge spreading between Greenland and Norway. </a:t>
            </a:r>
            <a:r>
              <a:rPr lang="en-IE" altLang="en-US" sz="1800" b="1" smtClean="0">
                <a:solidFill>
                  <a:srgbClr val="000000"/>
                </a:solidFill>
                <a:latin typeface="Arial" charset="0"/>
              </a:rPr>
              <a:t>[g]</a:t>
            </a:r>
            <a:r>
              <a:rPr lang="en-IE" altLang="en-US" sz="1800" smtClean="0">
                <a:solidFill>
                  <a:srgbClr val="000000"/>
                </a:solidFill>
                <a:latin typeface="Arial" charset="0"/>
              </a:rPr>
              <a:t> Input of clastic sediments into the northern North Sea (Maureen Formation) coinciding with the Danian-Selandian boundary. </a:t>
            </a:r>
            <a:r>
              <a:rPr lang="en-IE" altLang="en-US" sz="1800" b="1" smtClean="0">
                <a:solidFill>
                  <a:srgbClr val="000000"/>
                </a:solidFill>
                <a:latin typeface="Arial" charset="0"/>
              </a:rPr>
              <a:t>[h]</a:t>
            </a:r>
            <a:r>
              <a:rPr lang="en-IE" altLang="en-US" sz="1800" smtClean="0">
                <a:solidFill>
                  <a:srgbClr val="000000"/>
                </a:solidFill>
                <a:latin typeface="Arial" charset="0"/>
              </a:rPr>
              <a:t> Temporary stop in convergence between Africa and Europe bracketed by datings of 65.6 Ma and 55.9 Ma. </a:t>
            </a:r>
            <a:endParaRPr lang="en-US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7019925" y="33575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altLang="en-US" sz="1800" b="1" smtClean="0">
                <a:solidFill>
                  <a:srgbClr val="000000"/>
                </a:solidFill>
                <a:latin typeface="Arial" charset="0"/>
              </a:rPr>
              <a:t>62 Ma</a:t>
            </a:r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3792538" y="-20638"/>
            <a:ext cx="45448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altLang="en-US" sz="1800" b="1" dirty="0" smtClean="0">
                <a:solidFill>
                  <a:srgbClr val="000000"/>
                </a:solidFill>
                <a:latin typeface="Arial" charset="0"/>
              </a:rPr>
              <a:t>Other things that were happening at the</a:t>
            </a:r>
          </a:p>
          <a:p>
            <a:pPr algn="l" eaLnBrk="1" hangingPunct="1"/>
            <a:r>
              <a:rPr lang="en-GB" altLang="en-US" sz="1800" b="1" dirty="0" smtClean="0">
                <a:solidFill>
                  <a:srgbClr val="000000"/>
                </a:solidFill>
                <a:latin typeface="Arial" charset="0"/>
              </a:rPr>
              <a:t>same time</a:t>
            </a:r>
          </a:p>
        </p:txBody>
      </p:sp>
    </p:spTree>
    <p:extLst>
      <p:ext uri="{BB962C8B-B14F-4D97-AF65-F5344CB8AC3E}">
        <p14:creationId xmlns:p14="http://schemas.microsoft.com/office/powerpoint/2010/main" val="2531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9" name="Picture 13" descr="mantle_def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265613"/>
            <a:ext cx="3168650" cy="2378075"/>
          </a:xfrm>
          <a:prstGeom prst="rect">
            <a:avLst/>
          </a:prstGeom>
          <a:noFill/>
        </p:spPr>
      </p:pic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6462340" y="332656"/>
            <a:ext cx="1366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“geology”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3706600" cy="2088232"/>
          </a:xfrm>
          <a:prstGeom prst="rect">
            <a:avLst/>
          </a:prstGeom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38175" y="3868923"/>
            <a:ext cx="311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altLang="en-US" sz="1400" b="1" dirty="0" smtClean="0">
                <a:solidFill>
                  <a:srgbClr val="000000"/>
                </a:solidFill>
                <a:latin typeface="Arial" charset="0"/>
              </a:rPr>
              <a:t>initial deflections from the geology</a:t>
            </a:r>
          </a:p>
        </p:txBody>
      </p:sp>
    </p:spTree>
    <p:extLst>
      <p:ext uri="{BB962C8B-B14F-4D97-AF65-F5344CB8AC3E}">
        <p14:creationId xmlns:p14="http://schemas.microsoft.com/office/powerpoint/2010/main" val="9026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9" name="Picture 13" descr="mantle_def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265613"/>
            <a:ext cx="3168650" cy="2378075"/>
          </a:xfrm>
          <a:prstGeom prst="rect">
            <a:avLst/>
          </a:prstGeom>
          <a:noFill/>
        </p:spPr>
      </p:pic>
      <p:sp>
        <p:nvSpPr>
          <p:cNvPr id="178193" name="Text Box 17"/>
          <p:cNvSpPr txBox="1">
            <a:spLocks noChangeArrowheads="1"/>
          </p:cNvSpPr>
          <p:nvPr/>
        </p:nvSpPr>
        <p:spPr bwMode="auto">
          <a:xfrm>
            <a:off x="755054" y="3837087"/>
            <a:ext cx="28809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dirty="0">
                <a:latin typeface="Arial" pitchFamily="34" charset="0"/>
                <a:cs typeface="Arial" pitchFamily="34" charset="0"/>
              </a:rPr>
              <a:t>initial deflections from the geology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3706600" cy="208823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635971" y="2996952"/>
            <a:ext cx="1440085" cy="12686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462340" y="332656"/>
            <a:ext cx="1366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“geology”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st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4932363" cy="3700463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3438" y="3455988"/>
            <a:ext cx="4500562" cy="3429000"/>
            <a:chOff x="574" y="430"/>
            <a:chExt cx="4612" cy="3460"/>
          </a:xfrm>
        </p:grpSpPr>
        <p:pic>
          <p:nvPicPr>
            <p:cNvPr id="178182" name="Picture 6" descr="stres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" y="430"/>
              <a:ext cx="4612" cy="3460"/>
            </a:xfrm>
            <a:prstGeom prst="rect">
              <a:avLst/>
            </a:prstGeom>
            <a:noFill/>
          </p:spPr>
        </p:pic>
        <p:sp>
          <p:nvSpPr>
            <p:cNvPr id="178183" name="AutoShape 7"/>
            <p:cNvSpPr>
              <a:spLocks noChangeArrowheads="1"/>
            </p:cNvSpPr>
            <p:nvPr/>
          </p:nvSpPr>
          <p:spPr bwMode="auto">
            <a:xfrm rot="719291">
              <a:off x="2200" y="2296"/>
              <a:ext cx="136" cy="227"/>
            </a:xfrm>
            <a:prstGeom prst="up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8184" name="AutoShape 8"/>
            <p:cNvSpPr>
              <a:spLocks noChangeArrowheads="1"/>
            </p:cNvSpPr>
            <p:nvPr/>
          </p:nvSpPr>
          <p:spPr bwMode="auto">
            <a:xfrm>
              <a:off x="2472" y="2296"/>
              <a:ext cx="136" cy="227"/>
            </a:xfrm>
            <a:prstGeom prst="up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8185" name="AutoShape 9"/>
            <p:cNvSpPr>
              <a:spLocks noChangeArrowheads="1"/>
            </p:cNvSpPr>
            <p:nvPr/>
          </p:nvSpPr>
          <p:spPr bwMode="auto">
            <a:xfrm rot="-130167">
              <a:off x="2744" y="2296"/>
              <a:ext cx="136" cy="227"/>
            </a:xfrm>
            <a:prstGeom prst="up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8186" name="AutoShape 10"/>
            <p:cNvSpPr>
              <a:spLocks noChangeArrowheads="1"/>
            </p:cNvSpPr>
            <p:nvPr/>
          </p:nvSpPr>
          <p:spPr bwMode="auto">
            <a:xfrm rot="-538651">
              <a:off x="2971" y="2296"/>
              <a:ext cx="136" cy="227"/>
            </a:xfrm>
            <a:prstGeom prst="up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1038786" y="3311838"/>
            <a:ext cx="2512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Iceland plume arrival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5964786" y="3293814"/>
            <a:ext cx="1524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Africa </a:t>
            </a: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push</a:t>
            </a:r>
          </a:p>
        </p:txBody>
      </p:sp>
      <p:pic>
        <p:nvPicPr>
          <p:cNvPr id="178189" name="Picture 13" descr="mantle_def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65613"/>
            <a:ext cx="3168650" cy="237807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3706600" cy="208823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635971" y="2996952"/>
            <a:ext cx="1440085" cy="12686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38175" y="3868923"/>
            <a:ext cx="311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altLang="en-US" sz="1400" b="1" dirty="0" smtClean="0">
                <a:solidFill>
                  <a:srgbClr val="000000"/>
                </a:solidFill>
                <a:latin typeface="Arial" charset="0"/>
              </a:rPr>
              <a:t>initial deflections from the geology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462340" y="332656"/>
            <a:ext cx="1366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4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“geology”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15" name="Picture 19" descr="defl_ch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572000" cy="3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11" name="Picture 15" descr="defl_ch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33375"/>
            <a:ext cx="4859338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4932040" y="333375"/>
            <a:ext cx="24801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altLang="en-US" sz="1800" b="1" dirty="0" smtClean="0">
                <a:solidFill>
                  <a:srgbClr val="000000"/>
                </a:solidFill>
                <a:latin typeface="Arial" charset="0"/>
              </a:rPr>
              <a:t>Iceland </a:t>
            </a:r>
            <a:r>
              <a:rPr lang="en-GB" altLang="en-US" sz="1800" b="1" dirty="0" smtClean="0">
                <a:solidFill>
                  <a:srgbClr val="000000"/>
                </a:solidFill>
                <a:latin typeface="Arial" charset="0"/>
              </a:rPr>
              <a:t>plume arrival</a:t>
            </a:r>
            <a:endParaRPr lang="en-GB" altLang="en-US" sz="1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7235006" y="23495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altLang="en-US" sz="1800" b="1" dirty="0" smtClean="0">
                <a:solidFill>
                  <a:srgbClr val="000000"/>
                </a:solidFill>
                <a:latin typeface="Arial" charset="0"/>
              </a:rPr>
              <a:t>Africa push</a:t>
            </a:r>
          </a:p>
        </p:txBody>
      </p:sp>
      <p:pic>
        <p:nvPicPr>
          <p:cNvPr id="183307" name="Picture 11" descr="mantle_def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65613"/>
            <a:ext cx="316865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638175" y="3868923"/>
            <a:ext cx="311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altLang="en-US" sz="1400" b="1" dirty="0" smtClean="0">
                <a:solidFill>
                  <a:srgbClr val="000000"/>
                </a:solidFill>
                <a:latin typeface="Arial" charset="0"/>
              </a:rPr>
              <a:t>initial deflections from the geology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4932040" y="687388"/>
            <a:ext cx="37798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da-DK" altLang="en-US" sz="1600" dirty="0" smtClean="0">
                <a:solidFill>
                  <a:srgbClr val="000000"/>
                </a:solidFill>
                <a:latin typeface="Arial" charset="0"/>
              </a:rPr>
              <a:t>Extension perpendicular to strike of structures yields low-amplitude uplift</a:t>
            </a:r>
            <a:endParaRPr lang="en-GB" alt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4896644" y="2703513"/>
            <a:ext cx="37798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GB" altLang="en-US" sz="1600" dirty="0" smtClean="0">
                <a:solidFill>
                  <a:srgbClr val="000000"/>
                </a:solidFill>
                <a:latin typeface="Arial" charset="0"/>
              </a:rPr>
              <a:t>Compression perpendicular to strike of structures yields over-deepening</a:t>
            </a:r>
          </a:p>
        </p:txBody>
      </p:sp>
      <p:sp>
        <p:nvSpPr>
          <p:cNvPr id="183317" name="Text Box 21"/>
          <p:cNvSpPr txBox="1">
            <a:spLocks noChangeArrowheads="1"/>
          </p:cNvSpPr>
          <p:nvPr/>
        </p:nvSpPr>
        <p:spPr bwMode="auto">
          <a:xfrm>
            <a:off x="0" y="50800"/>
            <a:ext cx="37914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da-DK" altLang="en-US" sz="1400" b="1" dirty="0" smtClean="0">
                <a:solidFill>
                  <a:srgbClr val="000000"/>
                </a:solidFill>
                <a:latin typeface="Arial" charset="0"/>
              </a:rPr>
              <a:t>blue: </a:t>
            </a:r>
            <a:r>
              <a:rPr lang="da-DK" altLang="en-US" sz="1400" b="1" dirty="0" smtClean="0">
                <a:solidFill>
                  <a:srgbClr val="000000"/>
                </a:solidFill>
                <a:latin typeface="Arial" charset="0"/>
              </a:rPr>
              <a:t>extension – red/purple</a:t>
            </a:r>
            <a:r>
              <a:rPr lang="da-DK" altLang="en-US" sz="1400" b="1" dirty="0" smtClean="0">
                <a:solidFill>
                  <a:srgbClr val="000000"/>
                </a:solidFill>
                <a:latin typeface="Arial" charset="0"/>
              </a:rPr>
              <a:t>: compression</a:t>
            </a:r>
          </a:p>
        </p:txBody>
      </p:sp>
    </p:spTree>
    <p:extLst>
      <p:ext uri="{BB962C8B-B14F-4D97-AF65-F5344CB8AC3E}">
        <p14:creationId xmlns:p14="http://schemas.microsoft.com/office/powerpoint/2010/main" val="21628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defl_ch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572000" cy="3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3" name="Picture 3" descr="defl_ch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33375"/>
            <a:ext cx="4859338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5076825" y="333375"/>
            <a:ext cx="2582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altLang="en-US" sz="1800" b="1" dirty="0" smtClean="0">
                <a:solidFill>
                  <a:srgbClr val="000000"/>
                </a:solidFill>
                <a:latin typeface="Arial" charset="0"/>
              </a:rPr>
              <a:t>Africa </a:t>
            </a:r>
            <a:r>
              <a:rPr lang="en-GB" altLang="en-US" sz="1800" b="1" dirty="0" smtClean="0">
                <a:solidFill>
                  <a:srgbClr val="000000"/>
                </a:solidFill>
                <a:latin typeface="Arial" charset="0"/>
              </a:rPr>
              <a:t>push cessation</a:t>
            </a:r>
            <a:endParaRPr lang="en-GB" altLang="en-US" sz="18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326" name="Picture 6" descr="mantle_def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65613"/>
            <a:ext cx="316865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539750" y="3860800"/>
            <a:ext cx="311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altLang="en-US" sz="1400" b="1" smtClean="0">
                <a:solidFill>
                  <a:srgbClr val="000000"/>
                </a:solidFill>
                <a:latin typeface="Arial" charset="0"/>
              </a:rPr>
              <a:t>initial deflections from the geology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076825" y="688975"/>
            <a:ext cx="37798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GB" altLang="en-US" sz="1600" dirty="0" smtClean="0">
                <a:latin typeface="Arial" charset="0"/>
              </a:rPr>
              <a:t>An uplift of the same magnitude occurs  - the inversion relaxation – when the push disappears with Europe’s NE translation starting at ~62 Ma. The initial (Late Cretaceous) inversion occurred when Europe had previously been caught between a rock (Greenland) and a hard place (Africa).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0" y="50800"/>
            <a:ext cx="37914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da-DK" altLang="en-US" sz="1400" b="1" dirty="0" smtClean="0">
                <a:solidFill>
                  <a:srgbClr val="000000"/>
                </a:solidFill>
                <a:latin typeface="Arial" charset="0"/>
              </a:rPr>
              <a:t>blue: </a:t>
            </a:r>
            <a:r>
              <a:rPr lang="da-DK" altLang="en-US" sz="1400" b="1" dirty="0" smtClean="0">
                <a:solidFill>
                  <a:srgbClr val="000000"/>
                </a:solidFill>
                <a:latin typeface="Arial" charset="0"/>
              </a:rPr>
              <a:t>extension – red/purple</a:t>
            </a:r>
            <a:r>
              <a:rPr lang="da-DK" altLang="en-US" sz="1400" b="1" dirty="0" smtClean="0">
                <a:solidFill>
                  <a:srgbClr val="000000"/>
                </a:solidFill>
                <a:latin typeface="Arial" charset="0"/>
              </a:rPr>
              <a:t>: compression</a:t>
            </a:r>
          </a:p>
        </p:txBody>
      </p:sp>
    </p:spTree>
    <p:extLst>
      <p:ext uri="{BB962C8B-B14F-4D97-AF65-F5344CB8AC3E}">
        <p14:creationId xmlns:p14="http://schemas.microsoft.com/office/powerpoint/2010/main" val="26081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Nat_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2"/>
          <a:stretch>
            <a:fillRect/>
          </a:stretch>
        </p:blipFill>
        <p:spPr bwMode="auto">
          <a:xfrm>
            <a:off x="323850" y="260350"/>
            <a:ext cx="60198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43663" y="260350"/>
            <a:ext cx="2627312" cy="4248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GB" altLang="en-US" sz="1600" dirty="0" smtClean="0">
                <a:solidFill>
                  <a:srgbClr val="000000"/>
                </a:solidFill>
                <a:latin typeface="Arial" charset="0"/>
              </a:rPr>
              <a:t>There was actually a sudden reduction of compression resulting in “inversion relaxation” (called “secondary inversion” in this figure; Nielsen et al. 2005).</a:t>
            </a:r>
          </a:p>
          <a:p>
            <a:pPr algn="l" eaLnBrk="1" hangingPunct="1"/>
            <a:endParaRPr lang="en-GB" alt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algn="l" eaLnBrk="1" hangingPunct="1"/>
            <a:r>
              <a:rPr lang="en-GB" altLang="en-US" sz="1600" dirty="0" smtClean="0">
                <a:solidFill>
                  <a:srgbClr val="000000"/>
                </a:solidFill>
                <a:latin typeface="Arial" charset="0"/>
              </a:rPr>
              <a:t>It appears to be plate-wide and “synchronous” at ~ 62 Ma and is caused by a reduction of the stress</a:t>
            </a:r>
          </a:p>
          <a:p>
            <a:pPr algn="l" eaLnBrk="1" hangingPunct="1"/>
            <a:r>
              <a:rPr lang="en-GB" altLang="en-US" sz="1600" dirty="0" smtClean="0">
                <a:solidFill>
                  <a:srgbClr val="000000"/>
                </a:solidFill>
                <a:latin typeface="Arial" charset="0"/>
              </a:rPr>
              <a:t>component perpendicular to the strike of the structure, therefore being a sensitive barometer of in-plane stress change.</a:t>
            </a:r>
            <a:endParaRPr lang="da-DK" altLang="en-US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Reconstruction_62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894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5292725" y="115888"/>
            <a:ext cx="37084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400" b="1" dirty="0" smtClean="0">
                <a:solidFill>
                  <a:srgbClr val="000000"/>
                </a:solidFill>
              </a:rPr>
              <a:t>The Atlantic Ocean propagates northwards between Canada and Greenland – Cretaceous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400" b="1" dirty="0" smtClean="0">
                <a:solidFill>
                  <a:srgbClr val="000000"/>
                </a:solidFill>
              </a:rPr>
              <a:t>Africa-Europe convergence “locks” and </a:t>
            </a:r>
            <a:r>
              <a:rPr lang="en-GB" altLang="en-US" sz="1400" b="1" dirty="0" err="1" smtClean="0">
                <a:solidFill>
                  <a:srgbClr val="000000"/>
                </a:solidFill>
              </a:rPr>
              <a:t>intraplate</a:t>
            </a:r>
            <a:r>
              <a:rPr lang="en-GB" altLang="en-US" sz="1400" b="1" dirty="0" smtClean="0">
                <a:solidFill>
                  <a:srgbClr val="000000"/>
                </a:solidFill>
              </a:rPr>
              <a:t> basins “invert” (crustal shortening) – Late Cretaceous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400" b="1" dirty="0" smtClean="0">
                <a:solidFill>
                  <a:srgbClr val="000000"/>
                </a:solidFill>
              </a:rPr>
              <a:t>Europe (Eurasia) yields by breaking rapidly southeast of Greenland – mid-Palaeocene: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400" b="1" dirty="0" smtClean="0">
                <a:solidFill>
                  <a:srgbClr val="000000"/>
                </a:solidFill>
              </a:rPr>
              <a:t>overcompensated inverted basins relax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400" b="1" dirty="0" smtClean="0">
                <a:solidFill>
                  <a:srgbClr val="000000"/>
                </a:solidFill>
              </a:rPr>
              <a:t>Africa and Europe move together to the NE (no relative convergence)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400" b="1" dirty="0" smtClean="0">
                <a:solidFill>
                  <a:srgbClr val="000000"/>
                </a:solidFill>
              </a:rPr>
              <a:t>decompression melting and sudden </a:t>
            </a:r>
            <a:r>
              <a:rPr lang="en-GB" altLang="en-US" sz="1400" b="1" dirty="0" err="1" smtClean="0">
                <a:solidFill>
                  <a:srgbClr val="000000"/>
                </a:solidFill>
              </a:rPr>
              <a:t>magmatism</a:t>
            </a:r>
            <a:endParaRPr lang="en-GB" altLang="en-US" sz="1400" b="1" dirty="0" smtClean="0">
              <a:solidFill>
                <a:srgbClr val="000000"/>
              </a:solidFill>
            </a:endParaRP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400" b="1" dirty="0" smtClean="0">
                <a:solidFill>
                  <a:srgbClr val="000000"/>
                </a:solidFill>
              </a:rPr>
              <a:t>Greenland more freely rotates leading initially to more rapid sea-floor spreading in Labrador Sea and Baffin Bay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400" b="1" dirty="0" smtClean="0">
                <a:solidFill>
                  <a:srgbClr val="000000"/>
                </a:solidFill>
              </a:rPr>
              <a:t>Greenland-Canada convergence causes the </a:t>
            </a:r>
            <a:r>
              <a:rPr lang="en-GB" altLang="en-US" sz="1400" b="1" dirty="0" err="1" smtClean="0">
                <a:solidFill>
                  <a:srgbClr val="000000"/>
                </a:solidFill>
              </a:rPr>
              <a:t>Eurekan</a:t>
            </a:r>
            <a:r>
              <a:rPr lang="en-GB" altLang="en-US" sz="1400" b="1" dirty="0" smtClean="0">
                <a:solidFill>
                  <a:srgbClr val="000000"/>
                </a:solidFill>
              </a:rPr>
              <a:t> Orogeny – Late Palaeocene-Eocene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1400" b="1" dirty="0" smtClean="0">
                <a:solidFill>
                  <a:srgbClr val="000000"/>
                </a:solidFill>
              </a:rPr>
              <a:t>Atlantic northward propagation through the Canada-Greenland </a:t>
            </a:r>
            <a:r>
              <a:rPr lang="en-GB" altLang="en-US" sz="1400" b="1" dirty="0" err="1" smtClean="0">
                <a:solidFill>
                  <a:srgbClr val="000000"/>
                </a:solidFill>
              </a:rPr>
              <a:t>craton</a:t>
            </a:r>
            <a:r>
              <a:rPr lang="en-GB" altLang="en-US" sz="1400" b="1" dirty="0" smtClean="0">
                <a:solidFill>
                  <a:srgbClr val="000000"/>
                </a:solidFill>
              </a:rPr>
              <a:t> is abandoned in favour of the easier Caledonian route</a:t>
            </a:r>
          </a:p>
        </p:txBody>
      </p:sp>
    </p:spTree>
    <p:extLst>
      <p:ext uri="{BB962C8B-B14F-4D97-AF65-F5344CB8AC3E}">
        <p14:creationId xmlns:p14="http://schemas.microsoft.com/office/powerpoint/2010/main" val="14525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ndell\Pictures\Scotland Maria 2008\DSCF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260648"/>
            <a:ext cx="8856984" cy="627864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T</a:t>
            </a:r>
            <a:r>
              <a:rPr lang="en-GB" sz="3200" dirty="0" smtClean="0">
                <a:solidFill>
                  <a:schemeClr val="bg1"/>
                </a:solidFill>
              </a:rPr>
              <a:t>he style of basin inversion in north-central Europe is consistent with rapid “plate fracture” in the incipient North Atlantic.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The </a:t>
            </a:r>
            <a:r>
              <a:rPr lang="en-GB" sz="3200" dirty="0">
                <a:solidFill>
                  <a:schemeClr val="bg1"/>
                </a:solidFill>
              </a:rPr>
              <a:t>style of basin inversion in north-central Europe is </a:t>
            </a:r>
            <a:r>
              <a:rPr lang="en-GB" sz="3200" dirty="0" smtClean="0">
                <a:solidFill>
                  <a:schemeClr val="bg1"/>
                </a:solidFill>
              </a:rPr>
              <a:t>inconsistent </a:t>
            </a:r>
            <a:r>
              <a:rPr lang="en-GB" sz="3200" dirty="0">
                <a:solidFill>
                  <a:schemeClr val="bg1"/>
                </a:solidFill>
              </a:rPr>
              <a:t>with </a:t>
            </a:r>
            <a:r>
              <a:rPr lang="en-GB" sz="3200" dirty="0" smtClean="0">
                <a:solidFill>
                  <a:schemeClr val="bg1"/>
                </a:solidFill>
              </a:rPr>
              <a:t>the slow arrival of a thermo-magmatic mantle plume in the incipient North Atlantic.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76672"/>
            <a:ext cx="8856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</a:rPr>
              <a:t>1. Dynamics of intraplate sedimentary basin inversion in north-central Europe – message</a:t>
            </a:r>
            <a:endParaRPr lang="en-GB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ndell\Pictures\Scotland Maria 2008\DSCF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260648"/>
            <a:ext cx="8856984" cy="627864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P</a:t>
            </a:r>
            <a:r>
              <a:rPr lang="en-GB" sz="3200" dirty="0" smtClean="0">
                <a:solidFill>
                  <a:schemeClr val="bg1"/>
                </a:solidFill>
              </a:rPr>
              <a:t>ost-orogenic sedimentary basins formed in an intraplate setting in a generally extensional tectonic setting.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S</a:t>
            </a:r>
            <a:r>
              <a:rPr lang="en-GB" sz="3200" dirty="0" smtClean="0">
                <a:solidFill>
                  <a:schemeClr val="bg1"/>
                </a:solidFill>
              </a:rPr>
              <a:t>hortening deformation of these basins (“basin inversion”) occurs later in a generally compressional tectonic setting, the main driving forces linked to surrounding plate boundaries.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76672"/>
            <a:ext cx="8856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</a:rPr>
              <a:t>1. Dynamics of intraplate sedimentary basin inversion in north-central Europe</a:t>
            </a:r>
            <a:endParaRPr lang="en-GB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ndell\Pictures\Scotland Maria 2008\DSCF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260648"/>
            <a:ext cx="8856984" cy="627864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a </a:t>
            </a:r>
            <a:r>
              <a:rPr lang="en-GB" sz="3200" dirty="0">
                <a:solidFill>
                  <a:schemeClr val="bg1"/>
                </a:solidFill>
              </a:rPr>
              <a:t>“tie” from one conjugate margin to </a:t>
            </a:r>
            <a:r>
              <a:rPr lang="en-GB" sz="3200" dirty="0" smtClean="0">
                <a:solidFill>
                  <a:schemeClr val="bg1"/>
                </a:solidFill>
              </a:rPr>
              <a:t>another used in plate tectonic reconstructions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usually </a:t>
            </a:r>
            <a:r>
              <a:rPr lang="en-GB" sz="3200" dirty="0">
                <a:solidFill>
                  <a:schemeClr val="bg1"/>
                </a:solidFill>
              </a:rPr>
              <a:t>a geological feature at the surface or </a:t>
            </a:r>
            <a:r>
              <a:rPr lang="en-GB" sz="3200" dirty="0" smtClean="0">
                <a:solidFill>
                  <a:schemeClr val="bg1"/>
                </a:solidFill>
              </a:rPr>
              <a:t>near-surface structures mapped from geophysics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correlation </a:t>
            </a:r>
            <a:r>
              <a:rPr lang="en-GB" sz="3200" dirty="0" smtClean="0">
                <a:solidFill>
                  <a:schemeClr val="bg1"/>
                </a:solidFill>
              </a:rPr>
              <a:t>(for </a:t>
            </a:r>
            <a:r>
              <a:rPr lang="en-GB" sz="3200" dirty="0">
                <a:solidFill>
                  <a:schemeClr val="bg1"/>
                </a:solidFill>
              </a:rPr>
              <a:t>the first </a:t>
            </a:r>
            <a:r>
              <a:rPr lang="en-GB" sz="3200" dirty="0" smtClean="0">
                <a:solidFill>
                  <a:schemeClr val="bg1"/>
                </a:solidFill>
              </a:rPr>
              <a:t>time) of a </a:t>
            </a:r>
            <a:r>
              <a:rPr lang="en-GB" sz="3200" dirty="0">
                <a:solidFill>
                  <a:schemeClr val="bg1"/>
                </a:solidFill>
              </a:rPr>
              <a:t>lithosphere mantle feature </a:t>
            </a:r>
            <a:r>
              <a:rPr lang="en-GB" sz="3200" dirty="0" smtClean="0">
                <a:solidFill>
                  <a:schemeClr val="bg1"/>
                </a:solidFill>
              </a:rPr>
              <a:t>from </a:t>
            </a:r>
            <a:r>
              <a:rPr lang="en-GB" sz="3200" dirty="0">
                <a:solidFill>
                  <a:schemeClr val="bg1"/>
                </a:solidFill>
              </a:rPr>
              <a:t>one conjugate margin to </a:t>
            </a:r>
            <a:r>
              <a:rPr lang="en-GB" sz="3200" dirty="0" smtClean="0">
                <a:solidFill>
                  <a:schemeClr val="bg1"/>
                </a:solidFill>
              </a:rPr>
              <a:t>the </a:t>
            </a:r>
            <a:r>
              <a:rPr lang="en-GB" sz="3200" dirty="0" smtClean="0">
                <a:solidFill>
                  <a:schemeClr val="bg1"/>
                </a:solidFill>
              </a:rPr>
              <a:t>other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76672"/>
            <a:ext cx="8856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</a:rPr>
              <a:t>2. A </a:t>
            </a:r>
            <a:r>
              <a:rPr lang="en-GB" sz="3400" b="1" dirty="0">
                <a:solidFill>
                  <a:schemeClr val="bg1"/>
                </a:solidFill>
              </a:rPr>
              <a:t>sub-crustal piercing point for North Atlantic </a:t>
            </a:r>
            <a:r>
              <a:rPr lang="en-GB" sz="3400" b="1" dirty="0" smtClean="0">
                <a:solidFill>
                  <a:schemeClr val="bg1"/>
                </a:solidFill>
              </a:rPr>
              <a:t>reconstructions and tectonic implications</a:t>
            </a:r>
            <a:endParaRPr lang="en-GB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ndell\Pictures\Scotland Maria 2008\DSCF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260648"/>
            <a:ext cx="8856984" cy="627864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n</a:t>
            </a:r>
            <a:r>
              <a:rPr lang="en-GB" sz="3200" dirty="0" smtClean="0">
                <a:solidFill>
                  <a:schemeClr val="bg1"/>
                </a:solidFill>
              </a:rPr>
              <a:t>ew </a:t>
            </a:r>
            <a:r>
              <a:rPr lang="en-GB" sz="3200" dirty="0">
                <a:solidFill>
                  <a:schemeClr val="bg1"/>
                </a:solidFill>
              </a:rPr>
              <a:t>data and something </a:t>
            </a:r>
            <a:r>
              <a:rPr lang="en-GB" sz="3200" dirty="0" smtClean="0">
                <a:solidFill>
                  <a:schemeClr val="bg1"/>
                </a:solidFill>
              </a:rPr>
              <a:t>new discovered </a:t>
            </a:r>
            <a:r>
              <a:rPr lang="en-GB" sz="3200" dirty="0">
                <a:solidFill>
                  <a:schemeClr val="bg1"/>
                </a:solidFill>
              </a:rPr>
              <a:t>(in East </a:t>
            </a:r>
            <a:r>
              <a:rPr lang="en-GB" sz="3200" dirty="0" smtClean="0">
                <a:solidFill>
                  <a:schemeClr val="bg1"/>
                </a:solidFill>
              </a:rPr>
              <a:t>Greenland) and old </a:t>
            </a:r>
            <a:r>
              <a:rPr lang="en-GB" sz="3200" dirty="0">
                <a:solidFill>
                  <a:schemeClr val="bg1"/>
                </a:solidFill>
              </a:rPr>
              <a:t>data and an old discovery (in Scotland</a:t>
            </a:r>
            <a:r>
              <a:rPr lang="en-GB" sz="3200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recognition of a </a:t>
            </a:r>
            <a:r>
              <a:rPr lang="en-GB" sz="3200" dirty="0" err="1" smtClean="0">
                <a:solidFill>
                  <a:schemeClr val="bg1"/>
                </a:solidFill>
              </a:rPr>
              <a:t>correlatable</a:t>
            </a:r>
            <a:r>
              <a:rPr lang="en-GB" sz="3200" dirty="0" smtClean="0">
                <a:solidFill>
                  <a:schemeClr val="bg1"/>
                </a:solidFill>
              </a:rPr>
              <a:t>, inherited sub-crustal structure in </a:t>
            </a:r>
            <a:r>
              <a:rPr lang="en-GB" sz="3200" dirty="0">
                <a:solidFill>
                  <a:schemeClr val="bg1"/>
                </a:solidFill>
              </a:rPr>
              <a:t>the </a:t>
            </a:r>
            <a:r>
              <a:rPr lang="en-GB" sz="3200" dirty="0" smtClean="0">
                <a:solidFill>
                  <a:schemeClr val="bg1"/>
                </a:solidFill>
              </a:rPr>
              <a:t>pre-North Atlantic mantle </a:t>
            </a:r>
            <a:r>
              <a:rPr lang="en-GB" sz="3200" dirty="0">
                <a:solidFill>
                  <a:schemeClr val="bg1"/>
                </a:solidFill>
              </a:rPr>
              <a:t>lithosphere 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s</a:t>
            </a:r>
            <a:r>
              <a:rPr lang="en-GB" sz="3200" dirty="0" smtClean="0">
                <a:solidFill>
                  <a:schemeClr val="bg1"/>
                </a:solidFill>
              </a:rPr>
              <a:t>ome </a:t>
            </a:r>
            <a:r>
              <a:rPr lang="en-GB" sz="3200" dirty="0">
                <a:solidFill>
                  <a:schemeClr val="bg1"/>
                </a:solidFill>
              </a:rPr>
              <a:t>interesting things about this </a:t>
            </a:r>
            <a:r>
              <a:rPr lang="en-GB" sz="3200" dirty="0" smtClean="0">
                <a:solidFill>
                  <a:schemeClr val="bg1"/>
                </a:solidFill>
              </a:rPr>
              <a:t>correlation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76672"/>
            <a:ext cx="8856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</a:rPr>
              <a:t>2. A </a:t>
            </a:r>
            <a:r>
              <a:rPr lang="en-GB" sz="3400" b="1" dirty="0">
                <a:solidFill>
                  <a:schemeClr val="bg1"/>
                </a:solidFill>
              </a:rPr>
              <a:t>sub-crustal piercing point for North Atlantic </a:t>
            </a:r>
            <a:r>
              <a:rPr lang="en-GB" sz="3400" b="1" dirty="0" smtClean="0">
                <a:solidFill>
                  <a:schemeClr val="bg1"/>
                </a:solidFill>
              </a:rPr>
              <a:t>reconstructions and tectonic implications</a:t>
            </a:r>
            <a:endParaRPr lang="en-GB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ndell\Documents\work_temporary\oct13\East Greenland-Scotland\stavanger\ukcs1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58293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2852936"/>
            <a:ext cx="5760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344088" y="2735153"/>
            <a:ext cx="17867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Flannan</a:t>
            </a:r>
            <a:r>
              <a:rPr lang="en-GB" dirty="0" smtClean="0"/>
              <a:t> reflector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9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" y="404664"/>
            <a:ext cx="9040435" cy="549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6309320"/>
            <a:ext cx="238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Flack and Warner, 1990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75656" y="1988840"/>
            <a:ext cx="1584176" cy="7200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7624" y="1340768"/>
            <a:ext cx="360040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8982033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68344" y="6416880"/>
            <a:ext cx="13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BIRPS Atlas II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620549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1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" y="908720"/>
            <a:ext cx="9069186" cy="555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37407"/>
            <a:ext cx="238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Flack and Warner, 1990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2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332656"/>
            <a:ext cx="209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Skogseid</a:t>
            </a:r>
            <a:r>
              <a:rPr lang="en-GB" dirty="0" smtClean="0"/>
              <a:t> et al., 2000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339752" y="1772816"/>
            <a:ext cx="1080120" cy="79208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31840" y="5301208"/>
            <a:ext cx="1080120" cy="79208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439505" y="1769152"/>
            <a:ext cx="18546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Ella Ø “converter”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35066" y="5301208"/>
            <a:ext cx="17867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Flannan</a:t>
            </a:r>
            <a:r>
              <a:rPr lang="en-GB" dirty="0" smtClean="0"/>
              <a:t> reflector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0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5536164" cy="2489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349" y="6237312"/>
            <a:ext cx="315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Schiffer</a:t>
            </a:r>
            <a:r>
              <a:rPr lang="en-GB" dirty="0" smtClean="0"/>
              <a:t> et al., 2014, </a:t>
            </a:r>
            <a:r>
              <a:rPr lang="en-GB" i="1" dirty="0" smtClean="0"/>
              <a:t>Geology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69269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observed RFs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3190324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structural model, based on WARR crust-upper mantle velocity model (</a:t>
            </a:r>
            <a:r>
              <a:rPr lang="en-GB" dirty="0" err="1" smtClean="0"/>
              <a:t>Schlindwein</a:t>
            </a:r>
            <a:r>
              <a:rPr lang="en-GB" dirty="0" smtClean="0"/>
              <a:t>, V., and </a:t>
            </a:r>
            <a:r>
              <a:rPr lang="en-GB" dirty="0" err="1" smtClean="0"/>
              <a:t>Jokat</a:t>
            </a:r>
            <a:r>
              <a:rPr lang="en-GB" dirty="0" smtClean="0"/>
              <a:t>, W., </a:t>
            </a:r>
            <a:r>
              <a:rPr lang="en-GB" dirty="0"/>
              <a:t>1999; Voss, M., and </a:t>
            </a:r>
            <a:r>
              <a:rPr lang="en-GB" dirty="0" err="1"/>
              <a:t>Jokat</a:t>
            </a:r>
            <a:r>
              <a:rPr lang="en-GB" dirty="0"/>
              <a:t>, W., </a:t>
            </a:r>
            <a:r>
              <a:rPr lang="en-GB" dirty="0" smtClean="0"/>
              <a:t>2007)</a:t>
            </a:r>
          </a:p>
          <a:p>
            <a:endParaRPr lang="en-GB" dirty="0"/>
          </a:p>
          <a:p>
            <a:r>
              <a:rPr lang="en-GB" dirty="0" smtClean="0"/>
              <a:t>with 8 km thick 22° dipping slab with </a:t>
            </a:r>
            <a:r>
              <a:rPr lang="en-GB" dirty="0" err="1" smtClean="0"/>
              <a:t>Vp</a:t>
            </a:r>
            <a:r>
              <a:rPr lang="en-GB" dirty="0" smtClean="0"/>
              <a:t>=8.4 km/sec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81978"/>
            <a:ext cx="5536164" cy="24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36" y="980728"/>
            <a:ext cx="94276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3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1913"/>
            <a:ext cx="87630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332656"/>
            <a:ext cx="209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Skogseid</a:t>
            </a:r>
            <a:r>
              <a:rPr lang="en-GB" dirty="0" smtClean="0"/>
              <a:t> et al., 2000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ndell\Pictures\Scotland Maria 2008\DSCF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260648"/>
            <a:ext cx="8856984" cy="627864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regional correlation of tectono-sedimentological-magmatic events in northern Europe and the North Atlantic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precise </a:t>
            </a:r>
            <a:r>
              <a:rPr lang="en-GB" sz="3200" dirty="0" err="1" smtClean="0">
                <a:solidFill>
                  <a:schemeClr val="bg1"/>
                </a:solidFill>
              </a:rPr>
              <a:t>biostratigraphic</a:t>
            </a:r>
            <a:r>
              <a:rPr lang="en-GB" sz="3200" dirty="0" smtClean="0">
                <a:solidFill>
                  <a:schemeClr val="bg1"/>
                </a:solidFill>
              </a:rPr>
              <a:t> dating of linked tectonic events during basin inversion (in Denmark)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a simple dynamic model of the intraplate effects of plate boundary changes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76672"/>
            <a:ext cx="8856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</a:rPr>
              <a:t>1. Dynamics of intraplate sedimentary basin inversion in north-central Europe</a:t>
            </a:r>
            <a:endParaRPr lang="en-GB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mi513\Documents\stavanger\East Greenland-Scotland\stavanger\Skogs170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63500"/>
            <a:ext cx="8759825" cy="67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332656"/>
            <a:ext cx="209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Skogseid</a:t>
            </a:r>
            <a:r>
              <a:rPr lang="en-GB" dirty="0" smtClean="0"/>
              <a:t> et al., 2000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mi513\Documents\stavanger\East Greenland-Scotland\stavanger\Tors60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8"/>
            <a:ext cx="55721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6167045"/>
            <a:ext cx="2048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Palaeocene (60 Ma)</a:t>
            </a:r>
          </a:p>
          <a:p>
            <a:r>
              <a:rPr lang="en-GB" dirty="0" err="1" smtClean="0"/>
              <a:t>Torsvik</a:t>
            </a:r>
            <a:r>
              <a:rPr lang="en-GB" dirty="0" smtClean="0"/>
              <a:t> et al., 2004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671474" y="44624"/>
            <a:ext cx="24725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 err="1" smtClean="0"/>
              <a:t>magmatism</a:t>
            </a:r>
            <a:r>
              <a:rPr lang="en-GB" sz="2000" dirty="0" smtClean="0"/>
              <a:t> (13) is ascribed by many to the “Iceland plume”, which is thought to have arrived at the base of the lithosphere around this time.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595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4000" cy="49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4016" y="-5615"/>
            <a:ext cx="281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Schiffer et al. 2015. </a:t>
            </a:r>
            <a:r>
              <a:rPr lang="en-GB" i="1" dirty="0" smtClean="0"/>
              <a:t>Geology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40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ndell\Pictures\Scotland Maria 2008\DSCF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260648"/>
            <a:ext cx="8856984" cy="627864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GB" sz="19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There is a fundamental, lithosphere-scale structure in the Laurentian lithosphere of the North Atlantic and the tectonic style of post-Caledonian geological evolution changes across this structure.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The present location of </a:t>
            </a:r>
            <a:r>
              <a:rPr lang="en-GB" sz="3200" dirty="0" smtClean="0">
                <a:solidFill>
                  <a:schemeClr val="bg1"/>
                </a:solidFill>
              </a:rPr>
              <a:t>Iceland is at the i</a:t>
            </a:r>
            <a:r>
              <a:rPr lang="en-GB" sz="3200" dirty="0" smtClean="0">
                <a:solidFill>
                  <a:schemeClr val="bg1"/>
                </a:solidFill>
              </a:rPr>
              <a:t>ntersection of this structure with the locus of rapid fracturing initiating ocean formation.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76672"/>
            <a:ext cx="88569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</a:rPr>
              <a:t>2. A sub-crustal </a:t>
            </a:r>
            <a:r>
              <a:rPr lang="en-GB" sz="3400" b="1" dirty="0">
                <a:solidFill>
                  <a:schemeClr val="bg1"/>
                </a:solidFill>
              </a:rPr>
              <a:t>piercing point </a:t>
            </a:r>
            <a:r>
              <a:rPr lang="en-GB" sz="3400" b="1" dirty="0" smtClean="0">
                <a:solidFill>
                  <a:schemeClr val="bg1"/>
                </a:solidFill>
              </a:rPr>
              <a:t>and North </a:t>
            </a:r>
            <a:r>
              <a:rPr lang="en-GB" sz="3400" b="1" dirty="0">
                <a:solidFill>
                  <a:schemeClr val="bg1"/>
                </a:solidFill>
              </a:rPr>
              <a:t>Atlantic </a:t>
            </a:r>
            <a:r>
              <a:rPr lang="en-GB" sz="3400" b="1" dirty="0" smtClean="0">
                <a:solidFill>
                  <a:schemeClr val="bg1"/>
                </a:solidFill>
              </a:rPr>
              <a:t>tectonic implications - message</a:t>
            </a:r>
            <a:endParaRPr lang="en-GB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plate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4450"/>
            <a:ext cx="6769100" cy="6769100"/>
          </a:xfrm>
          <a:prstGeom prst="rect">
            <a:avLst/>
          </a:prstGeom>
          <a:noFill/>
        </p:spPr>
      </p:pic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4263595" y="6394450"/>
            <a:ext cx="238052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200" dirty="0">
                <a:latin typeface="Arial" pitchFamily="34" charset="0"/>
                <a:cs typeface="Arial" pitchFamily="34" charset="0"/>
              </a:rPr>
              <a:t>from Peter Ziegler’s atlas (1990)</a:t>
            </a:r>
          </a:p>
        </p:txBody>
      </p:sp>
      <p:grpSp>
        <p:nvGrpSpPr>
          <p:cNvPr id="29" name="Group 28"/>
          <p:cNvGrpSpPr/>
          <p:nvPr/>
        </p:nvGrpSpPr>
        <p:grpSpPr>
          <a:xfrm rot="11634260">
            <a:off x="5508104" y="4077072"/>
            <a:ext cx="487281" cy="288032"/>
            <a:chOff x="7397087" y="1340768"/>
            <a:chExt cx="736979" cy="504850"/>
          </a:xfrm>
        </p:grpSpPr>
        <p:sp>
          <p:nvSpPr>
            <p:cNvPr id="30" name="Freeform 29"/>
            <p:cNvSpPr/>
            <p:nvPr/>
          </p:nvSpPr>
          <p:spPr bwMode="auto">
            <a:xfrm>
              <a:off x="7397087" y="1608162"/>
              <a:ext cx="736979" cy="84160"/>
            </a:xfrm>
            <a:custGeom>
              <a:avLst/>
              <a:gdLst>
                <a:gd name="connsiteX0" fmla="*/ 0 w 736979"/>
                <a:gd name="connsiteY0" fmla="*/ 84160 h 84160"/>
                <a:gd name="connsiteX1" fmla="*/ 327546 w 736979"/>
                <a:gd name="connsiteY1" fmla="*/ 2274 h 84160"/>
                <a:gd name="connsiteX2" fmla="*/ 736979 w 736979"/>
                <a:gd name="connsiteY2" fmla="*/ 70513 h 8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6979" h="84160">
                  <a:moveTo>
                    <a:pt x="0" y="84160"/>
                  </a:moveTo>
                  <a:cubicBezTo>
                    <a:pt x="102358" y="44354"/>
                    <a:pt x="204716" y="4548"/>
                    <a:pt x="327546" y="2274"/>
                  </a:cubicBezTo>
                  <a:cubicBezTo>
                    <a:pt x="450376" y="0"/>
                    <a:pt x="666466" y="63689"/>
                    <a:pt x="736979" y="70513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rot="5400000">
              <a:off x="7487530" y="1592796"/>
              <a:ext cx="504850" cy="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092950" y="4941168"/>
            <a:ext cx="2051050" cy="1681088"/>
            <a:chOff x="7092950" y="2540000"/>
            <a:chExt cx="2051050" cy="1681088"/>
          </a:xfrm>
        </p:grpSpPr>
        <p:sp>
          <p:nvSpPr>
            <p:cNvPr id="242695" name="Text Box 7"/>
            <p:cNvSpPr txBox="1">
              <a:spLocks noChangeArrowheads="1"/>
            </p:cNvSpPr>
            <p:nvPr/>
          </p:nvSpPr>
          <p:spPr bwMode="auto">
            <a:xfrm>
              <a:off x="7092950" y="2540000"/>
              <a:ext cx="205105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GB" sz="1600" dirty="0">
                  <a:latin typeface="Arial" pitchFamily="34" charset="0"/>
                  <a:cs typeface="Arial" pitchFamily="34" charset="0"/>
                </a:rPr>
                <a:t>Late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Cretaceous-Palaeocene</a:t>
              </a:r>
              <a:r>
                <a:rPr lang="en-GB" sz="1600" dirty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l"/>
              <a:r>
                <a:rPr lang="en-GB" sz="1600" dirty="0" err="1">
                  <a:latin typeface="Arial" pitchFamily="34" charset="0"/>
                  <a:cs typeface="Arial" pitchFamily="34" charset="0"/>
                </a:rPr>
                <a:t>intraplate</a:t>
              </a:r>
              <a:r>
                <a:rPr lang="en-GB" sz="1600" dirty="0">
                  <a:latin typeface="Arial" pitchFamily="34" charset="0"/>
                  <a:cs typeface="Arial" pitchFamily="34" charset="0"/>
                </a:rPr>
                <a:t> inversion</a:t>
              </a:r>
            </a:p>
            <a:p>
              <a:pPr algn="l"/>
              <a:r>
                <a:rPr lang="en-GB" sz="1600" dirty="0">
                  <a:latin typeface="Arial" pitchFamily="34" charset="0"/>
                  <a:cs typeface="Arial" pitchFamily="34" charset="0"/>
                </a:rPr>
                <a:t>structures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 rot="10800000">
              <a:off x="7236295" y="3717032"/>
              <a:ext cx="936104" cy="504056"/>
              <a:chOff x="7397087" y="1340768"/>
              <a:chExt cx="736979" cy="504850"/>
            </a:xfrm>
          </p:grpSpPr>
          <p:sp>
            <p:nvSpPr>
              <p:cNvPr id="33" name="Freeform 32"/>
              <p:cNvSpPr/>
              <p:nvPr/>
            </p:nvSpPr>
            <p:spPr bwMode="auto">
              <a:xfrm>
                <a:off x="7397087" y="1608162"/>
                <a:ext cx="736979" cy="84160"/>
              </a:xfrm>
              <a:custGeom>
                <a:avLst/>
                <a:gdLst>
                  <a:gd name="connsiteX0" fmla="*/ 0 w 736979"/>
                  <a:gd name="connsiteY0" fmla="*/ 84160 h 84160"/>
                  <a:gd name="connsiteX1" fmla="*/ 327546 w 736979"/>
                  <a:gd name="connsiteY1" fmla="*/ 2274 h 84160"/>
                  <a:gd name="connsiteX2" fmla="*/ 736979 w 736979"/>
                  <a:gd name="connsiteY2" fmla="*/ 70513 h 8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6979" h="84160">
                    <a:moveTo>
                      <a:pt x="0" y="84160"/>
                    </a:moveTo>
                    <a:cubicBezTo>
                      <a:pt x="102358" y="44354"/>
                      <a:pt x="204716" y="4548"/>
                      <a:pt x="327546" y="2274"/>
                    </a:cubicBezTo>
                    <a:cubicBezTo>
                      <a:pt x="450376" y="0"/>
                      <a:pt x="666466" y="63689"/>
                      <a:pt x="736979" y="70513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rot="5400000">
                <a:off x="7487530" y="1592796"/>
                <a:ext cx="504850" cy="79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8771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6632"/>
            <a:ext cx="8964488" cy="5050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608" y="5194002"/>
            <a:ext cx="90719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Inversion structures on the European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continent; thickness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of Late Cretaceous-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Danian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depocentres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(yellow to brown colours increasing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to &gt;1500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respectively), Middle-Late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Palaeocene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depocentres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(blue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contours; red line is depositional limit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), Polish Basin Palaeocene </a:t>
            </a:r>
            <a:r>
              <a:rPr lang="en-GB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depocentre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(green lines).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115616" y="3933056"/>
            <a:ext cx="72008" cy="79027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355976" y="836712"/>
            <a:ext cx="936104" cy="10081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8388424" y="2780928"/>
            <a:ext cx="216024" cy="15472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292080" y="33078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+mj-lt"/>
              </a:rPr>
              <a:t>A</a:t>
            </a:r>
            <a:endParaRPr lang="en-GB" sz="28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272" y="22577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+mj-lt"/>
              </a:rPr>
              <a:t>B</a:t>
            </a:r>
            <a:endParaRPr lang="en-GB" sz="28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3440" y="34408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+mj-lt"/>
              </a:rPr>
              <a:t>C</a:t>
            </a:r>
            <a:endParaRPr lang="en-GB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76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6" y="188640"/>
            <a:ext cx="7572447" cy="6242479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40049" y="6521450"/>
            <a:ext cx="3924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a-DK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Nielsen &amp; Hansen, 2000, </a:t>
            </a:r>
            <a:r>
              <a:rPr lang="da-DK" alt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Geology</a:t>
            </a:r>
            <a:endParaRPr lang="da-DK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5544244" y="5876925"/>
            <a:ext cx="3924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a-DK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Rosenbaum, Lister, and Duboz, 2002</a:t>
            </a:r>
          </a:p>
        </p:txBody>
      </p:sp>
      <p:pic>
        <p:nvPicPr>
          <p:cNvPr id="136195" name="Picture 3" descr="rosenbaum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88913"/>
            <a:ext cx="4249737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38100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6197" name="Picture 5" descr="deJager08_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3"/>
          <a:stretch>
            <a:fillRect/>
          </a:stretch>
        </p:blipFill>
        <p:spPr bwMode="auto">
          <a:xfrm>
            <a:off x="0" y="188913"/>
            <a:ext cx="4716463" cy="42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3300797" y="4437063"/>
            <a:ext cx="15422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 Jager, 2003</a:t>
            </a:r>
          </a:p>
        </p:txBody>
      </p:sp>
      <p:grpSp>
        <p:nvGrpSpPr>
          <p:cNvPr id="136200" name="Group 8"/>
          <p:cNvGrpSpPr>
            <a:grpSpLocks/>
          </p:cNvGrpSpPr>
          <p:nvPr/>
        </p:nvGrpSpPr>
        <p:grpSpPr bwMode="auto">
          <a:xfrm>
            <a:off x="0" y="2565400"/>
            <a:ext cx="8243888" cy="2735263"/>
            <a:chOff x="0" y="1616"/>
            <a:chExt cx="5193" cy="1723"/>
          </a:xfrm>
        </p:grpSpPr>
        <p:sp>
          <p:nvSpPr>
            <p:cNvPr id="136201" name="Rectangle 9"/>
            <p:cNvSpPr>
              <a:spLocks noChangeArrowheads="1"/>
            </p:cNvSpPr>
            <p:nvPr/>
          </p:nvSpPr>
          <p:spPr bwMode="auto">
            <a:xfrm>
              <a:off x="0" y="1616"/>
              <a:ext cx="2971" cy="49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6202" name="Group 10"/>
            <p:cNvGrpSpPr>
              <a:grpSpLocks/>
            </p:cNvGrpSpPr>
            <p:nvPr/>
          </p:nvGrpSpPr>
          <p:grpSpPr bwMode="auto">
            <a:xfrm>
              <a:off x="3515" y="2659"/>
              <a:ext cx="1678" cy="680"/>
              <a:chOff x="3515" y="2659"/>
              <a:chExt cx="1678" cy="680"/>
            </a:xfrm>
          </p:grpSpPr>
          <p:sp>
            <p:nvSpPr>
              <p:cNvPr id="136203" name="Rectangle 11"/>
              <p:cNvSpPr>
                <a:spLocks noChangeArrowheads="1"/>
              </p:cNvSpPr>
              <p:nvPr/>
            </p:nvSpPr>
            <p:spPr bwMode="auto">
              <a:xfrm>
                <a:off x="3515" y="2659"/>
                <a:ext cx="136" cy="680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3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6204" name="Rectangle 12"/>
              <p:cNvSpPr>
                <a:spLocks noChangeArrowheads="1"/>
              </p:cNvSpPr>
              <p:nvPr/>
            </p:nvSpPr>
            <p:spPr bwMode="auto">
              <a:xfrm>
                <a:off x="4286" y="2659"/>
                <a:ext cx="136" cy="680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3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6205" name="Rectangle 13"/>
              <p:cNvSpPr>
                <a:spLocks noChangeArrowheads="1"/>
              </p:cNvSpPr>
              <p:nvPr/>
            </p:nvSpPr>
            <p:spPr bwMode="auto">
              <a:xfrm>
                <a:off x="5057" y="2659"/>
                <a:ext cx="136" cy="680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3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50824" y="4869160"/>
            <a:ext cx="4177159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da-DK" altLang="en-US" sz="1600" dirty="0" smtClean="0">
                <a:solidFill>
                  <a:srgbClr val="000000"/>
                </a:solidFill>
                <a:latin typeface="Arial" charset="0"/>
              </a:rPr>
              <a:t>Danish Central Graben, Sorgenfrei-Tornquist Zone, the Weald-Boulonnais Area (England-France), Polish Swell (Holy Cross Mountains), and the Donbas Foldbelt display similar behaviour</a:t>
            </a:r>
          </a:p>
        </p:txBody>
      </p:sp>
    </p:spTree>
    <p:extLst>
      <p:ext uri="{BB962C8B-B14F-4D97-AF65-F5344CB8AC3E}">
        <p14:creationId xmlns:p14="http://schemas.microsoft.com/office/powerpoint/2010/main" val="1048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3" name="Picture 3" descr="rosenbaum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88913"/>
            <a:ext cx="4249737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4" name="Oval 4"/>
          <p:cNvSpPr>
            <a:spLocks noChangeArrowheads="1"/>
          </p:cNvSpPr>
          <p:nvPr/>
        </p:nvSpPr>
        <p:spPr bwMode="auto">
          <a:xfrm>
            <a:off x="38100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74085" name="Picture 5" descr="deJager08_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3"/>
          <a:stretch>
            <a:fillRect/>
          </a:stretch>
        </p:blipFill>
        <p:spPr bwMode="auto">
          <a:xfrm>
            <a:off x="0" y="188913"/>
            <a:ext cx="4716463" cy="42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179513" y="4869160"/>
            <a:ext cx="4392488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Common interpretation: break in convergence leads to build-up of compression and </a:t>
            </a:r>
            <a:r>
              <a:rPr lang="en-GB" alt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mid-Palaeocene </a:t>
            </a:r>
            <a:r>
              <a:rPr lang="en-GB" alt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intraplate inversions in the European </a:t>
            </a:r>
            <a:r>
              <a:rPr lang="en-GB" alt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plate.</a:t>
            </a:r>
          </a:p>
          <a:p>
            <a:pPr algn="l"/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alt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look at the style and timing of basin inversion in more detail…</a:t>
            </a:r>
            <a:endParaRPr lang="da-DK" alt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088" name="Group 8"/>
          <p:cNvGrpSpPr>
            <a:grpSpLocks/>
          </p:cNvGrpSpPr>
          <p:nvPr/>
        </p:nvGrpSpPr>
        <p:grpSpPr bwMode="auto">
          <a:xfrm>
            <a:off x="0" y="2565400"/>
            <a:ext cx="8243888" cy="2735263"/>
            <a:chOff x="0" y="1616"/>
            <a:chExt cx="5193" cy="1723"/>
          </a:xfrm>
        </p:grpSpPr>
        <p:sp>
          <p:nvSpPr>
            <p:cNvPr id="174089" name="Rectangle 9"/>
            <p:cNvSpPr>
              <a:spLocks noChangeArrowheads="1"/>
            </p:cNvSpPr>
            <p:nvPr/>
          </p:nvSpPr>
          <p:spPr bwMode="auto">
            <a:xfrm>
              <a:off x="0" y="1616"/>
              <a:ext cx="2971" cy="49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74090" name="Group 10"/>
            <p:cNvGrpSpPr>
              <a:grpSpLocks/>
            </p:cNvGrpSpPr>
            <p:nvPr/>
          </p:nvGrpSpPr>
          <p:grpSpPr bwMode="auto">
            <a:xfrm>
              <a:off x="3515" y="2659"/>
              <a:ext cx="1678" cy="680"/>
              <a:chOff x="3515" y="2659"/>
              <a:chExt cx="1678" cy="680"/>
            </a:xfrm>
          </p:grpSpPr>
          <p:sp>
            <p:nvSpPr>
              <p:cNvPr id="174091" name="Rectangle 11"/>
              <p:cNvSpPr>
                <a:spLocks noChangeArrowheads="1"/>
              </p:cNvSpPr>
              <p:nvPr/>
            </p:nvSpPr>
            <p:spPr bwMode="auto">
              <a:xfrm>
                <a:off x="3515" y="2659"/>
                <a:ext cx="136" cy="680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3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092" name="Rectangle 12"/>
              <p:cNvSpPr>
                <a:spLocks noChangeArrowheads="1"/>
              </p:cNvSpPr>
              <p:nvPr/>
            </p:nvSpPr>
            <p:spPr bwMode="auto">
              <a:xfrm>
                <a:off x="4286" y="2659"/>
                <a:ext cx="136" cy="680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3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093" name="Rectangle 13"/>
              <p:cNvSpPr>
                <a:spLocks noChangeArrowheads="1"/>
              </p:cNvSpPr>
              <p:nvPr/>
            </p:nvSpPr>
            <p:spPr bwMode="auto">
              <a:xfrm>
                <a:off x="5057" y="2659"/>
                <a:ext cx="136" cy="680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3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3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544244" y="5876925"/>
            <a:ext cx="349180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a-DK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Rosenbaum, </a:t>
            </a:r>
            <a:r>
              <a:rPr lang="da-DK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Lister</a:t>
            </a:r>
            <a:r>
              <a:rPr lang="da-DK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da-DK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Duboz, 2002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300797" y="4437063"/>
            <a:ext cx="15422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 Jager, 2003</a:t>
            </a:r>
          </a:p>
        </p:txBody>
      </p:sp>
    </p:spTree>
    <p:extLst>
      <p:ext uri="{BB962C8B-B14F-4D97-AF65-F5344CB8AC3E}">
        <p14:creationId xmlns:p14="http://schemas.microsoft.com/office/powerpoint/2010/main" val="37342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6632"/>
            <a:ext cx="8964488" cy="5050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608" y="5194002"/>
            <a:ext cx="90719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Inversion structures on the European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continent; thickness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of Late Cretaceous-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Danian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depocentres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(yellow to brown colours increasing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to &gt;1500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respectively), Middle-Late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Palaeocene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depocentres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(blue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contours; red line is depositional limit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), Polish Basin Palaeocene </a:t>
            </a:r>
            <a:r>
              <a:rPr lang="en-GB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depocentre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(green lines).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1185</Words>
  <Application>Microsoft Office PowerPoint</Application>
  <PresentationFormat>On-screen Show (4:3)</PresentationFormat>
  <Paragraphs>148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Aberdeen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Stephenson</dc:creator>
  <cp:lastModifiedBy>Stephenson, Randell A</cp:lastModifiedBy>
  <cp:revision>107</cp:revision>
  <dcterms:created xsi:type="dcterms:W3CDTF">2013-10-11T16:19:49Z</dcterms:created>
  <dcterms:modified xsi:type="dcterms:W3CDTF">2017-01-28T13:11:58Z</dcterms:modified>
</cp:coreProperties>
</file>