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375" r:id="rId2"/>
    <p:sldId id="3243" r:id="rId3"/>
    <p:sldId id="3382" r:id="rId4"/>
    <p:sldId id="3213" r:id="rId5"/>
    <p:sldId id="3247" r:id="rId6"/>
    <p:sldId id="3248" r:id="rId7"/>
    <p:sldId id="3218" r:id="rId8"/>
    <p:sldId id="3206" r:id="rId9"/>
    <p:sldId id="3107" r:id="rId10"/>
    <p:sldId id="3105" r:id="rId11"/>
    <p:sldId id="3274" r:id="rId12"/>
    <p:sldId id="3252" r:id="rId13"/>
    <p:sldId id="3379" r:id="rId14"/>
    <p:sldId id="3285" r:id="rId15"/>
    <p:sldId id="3286" r:id="rId16"/>
    <p:sldId id="3287" r:id="rId17"/>
    <p:sldId id="3381" r:id="rId18"/>
    <p:sldId id="3222" r:id="rId19"/>
    <p:sldId id="3216" r:id="rId20"/>
    <p:sldId id="3306" r:id="rId21"/>
    <p:sldId id="3309" r:id="rId22"/>
    <p:sldId id="3215" r:id="rId23"/>
    <p:sldId id="3219" r:id="rId24"/>
    <p:sldId id="3220" r:id="rId25"/>
    <p:sldId id="3377" r:id="rId26"/>
    <p:sldId id="3378" r:id="rId27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2A6"/>
    <a:srgbClr val="FFEB72"/>
    <a:srgbClr val="931721"/>
    <a:srgbClr val="AB1217"/>
    <a:srgbClr val="AB0E21"/>
    <a:srgbClr val="E54826"/>
    <a:srgbClr val="688034"/>
    <a:srgbClr val="468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60" autoAdjust="0"/>
  </p:normalViewPr>
  <p:slideViewPr>
    <p:cSldViewPr snapToObjects="1" showGuides="1">
      <p:cViewPr>
        <p:scale>
          <a:sx n="100" d="100"/>
          <a:sy n="100" d="100"/>
        </p:scale>
        <p:origin x="-84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3CADF60-CAF7-7C42-9A83-A281E2CE0C3D}" type="datetime1">
              <a:rPr lang="it-IT"/>
              <a:pPr>
                <a:defRPr/>
              </a:pPr>
              <a:t>19/01/15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87775A3-2F4C-0449-AB21-798884DCF8B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128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Laminated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 Lithologies (LL) and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Region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 B00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contained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Aligned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Melt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Accumulations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rPr>
              <a:t> (AMA).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Wavespeed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gradients imply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subadiabaticty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below ~200 km. The average temperature increase inferred from seismic gradients across the upper 200 km of the mantle is ~1530 K. This causes the negative seismic wavespeed gradient and the Gutenberg low velocity zone, as has long been known but often ignored.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Thermodynamic inversion of seismological data show that there is at least a 200 C decrease in temperature between 200 km and the base of the transition zone…gradients of wavespeeds exceed those predicted for adiabatic self-compression of a homogeneous mantle for depths between 200 and &gt; 350 km depth. (seismic gradients imply 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subadiabaticity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over most of the mantle Bullen, Birch)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0F7687F5-F784-704B-8CE9-D59335F1AA05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775A3-2F4C-0449-AB21-798884DCF8BA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66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F894779-0B10-134A-99BE-1451B50EE59E}" type="slidenum">
              <a:rPr lang="it-IT" sz="1200"/>
              <a:pPr/>
              <a:t>14</a:t>
            </a:fld>
            <a:endParaRPr lang="it-IT" sz="1200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28511C-BC7D-F049-A634-9162EC38AC6F}" type="slidenum">
              <a:rPr lang="it-IT" sz="1200">
                <a:latin typeface="Times" charset="0"/>
              </a:rPr>
              <a:pPr/>
              <a:t>20</a:t>
            </a:fld>
            <a:endParaRPr lang="it-IT" sz="1200">
              <a:latin typeface="Times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941188-7E7F-8C43-A1D4-17EAA4D4407C}" type="slidenum">
              <a:rPr lang="it-IT" sz="1200">
                <a:latin typeface="Times" charset="0"/>
              </a:rPr>
              <a:pPr/>
              <a:t>26</a:t>
            </a:fld>
            <a:endParaRPr lang="it-IT" sz="120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62F4D-9FC3-2947-A3C9-DE5D0B18DA68}" type="datetime1">
              <a:rPr lang="it-IT"/>
              <a:pPr>
                <a:defRPr/>
              </a:pPr>
              <a:t>19/01/15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64C2F-B121-6D45-B151-423D919BCB0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D8A8-0FFC-804D-85B9-D3423A0B749B}" type="datetime1">
              <a:rPr lang="it-IT"/>
              <a:pPr>
                <a:defRPr/>
              </a:pPr>
              <a:t>19/01/15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27BD-8EAA-864C-B446-366D47DC21E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777E-C429-E646-AA09-7C997DC64198}" type="datetime1">
              <a:rPr lang="it-IT"/>
              <a:pPr>
                <a:defRPr/>
              </a:pPr>
              <a:t>19/01/15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FECC-0D2D-0D42-B3EB-FBC5015BC5B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FD1B-72E6-514A-8CDF-56797C016725}" type="datetime1">
              <a:rPr lang="it-IT"/>
              <a:pPr>
                <a:defRPr/>
              </a:pPr>
              <a:t>19/01/15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EBB7-7444-5F46-B6CD-565CB3FC463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8B94-7F0F-DE49-993D-B29172F9AB9B}" type="datetime1">
              <a:rPr lang="it-IT"/>
              <a:pPr>
                <a:defRPr/>
              </a:pPr>
              <a:t>19/01/15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0FE4-A4EF-2841-814E-14267D1B379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20E10-B7D1-5D48-B3EA-6EF0234FB037}" type="datetime1">
              <a:rPr lang="it-IT"/>
              <a:pPr>
                <a:defRPr/>
              </a:pPr>
              <a:t>19/01/15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C66A-39CF-BD46-85B0-79AF4865785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9A85A-E6CA-EE45-922B-E32D0ADD57F5}" type="datetime1">
              <a:rPr lang="it-IT"/>
              <a:pPr>
                <a:defRPr/>
              </a:pPr>
              <a:t>19/01/15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2058-AFF7-B74C-9643-604CEF44B8B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5FE2-8834-AB40-B031-2B16A7902461}" type="datetime1">
              <a:rPr lang="it-IT"/>
              <a:pPr>
                <a:defRPr/>
              </a:pPr>
              <a:t>19/01/15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C28E-D5F7-CE41-92CA-24340343AB1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C286D-065B-1C4B-ADA2-2DF8910B5116}" type="datetime1">
              <a:rPr lang="it-IT"/>
              <a:pPr>
                <a:defRPr/>
              </a:pPr>
              <a:t>19/01/15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327B2-32A1-4441-A57F-9734CF164D7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D7607-3F1E-C849-88AD-B48F697848B4}" type="datetime1">
              <a:rPr lang="it-IT"/>
              <a:pPr>
                <a:defRPr/>
              </a:pPr>
              <a:t>19/01/15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AF89-5A12-714C-9912-D72867D9854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F02F2-0587-F045-8DEA-57F468D78C8E}" type="datetime1">
              <a:rPr lang="it-IT"/>
              <a:pPr>
                <a:defRPr/>
              </a:pPr>
              <a:t>19/01/15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CE66-3A01-DC4C-8CC7-7C003FE6916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8D15FD9-690C-AD4B-9C3F-0EBE133E3E9D}" type="datetime1">
              <a:rPr lang="it-IT"/>
              <a:pPr>
                <a:defRPr/>
              </a:pPr>
              <a:t>19/01/15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EE46AAA-5786-9F41-AFB1-1EE74FFB2D09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transition xmlns:p14="http://schemas.microsoft.com/office/powerpoint/2010/main" spd="med" advClick="0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1" y="171400"/>
            <a:ext cx="4729956" cy="670610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778113" y="6444044"/>
            <a:ext cx="144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Sicily</a:t>
            </a:r>
            <a:r>
              <a:rPr lang="it-IT" dirty="0" smtClean="0"/>
              <a:t> - 1990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08520" y="-243407"/>
            <a:ext cx="9361040" cy="864095"/>
          </a:xfrm>
          <a:solidFill>
            <a:srgbClr val="FFFFFF"/>
          </a:solidFill>
        </p:spPr>
        <p:txBody>
          <a:bodyPr/>
          <a:lstStyle/>
          <a:p>
            <a:r>
              <a:rPr lang="it-IT" sz="4000" dirty="0"/>
              <a:t>Top </a:t>
            </a:r>
            <a:r>
              <a:rPr lang="it-IT" sz="4000" dirty="0" err="1"/>
              <a:t>Driven</a:t>
            </a:r>
            <a:r>
              <a:rPr lang="it-IT" sz="4000" dirty="0"/>
              <a:t> </a:t>
            </a:r>
            <a:r>
              <a:rPr lang="it-IT" sz="4000" dirty="0" err="1"/>
              <a:t>Asymmetric</a:t>
            </a:r>
            <a:r>
              <a:rPr lang="it-IT" sz="4000" dirty="0"/>
              <a:t> </a:t>
            </a:r>
            <a:r>
              <a:rPr lang="it-IT" sz="4000" dirty="0" err="1"/>
              <a:t>Mantle</a:t>
            </a:r>
            <a:r>
              <a:rPr lang="it-IT" sz="4000" dirty="0"/>
              <a:t> </a:t>
            </a:r>
            <a:r>
              <a:rPr lang="it-IT" sz="4000" dirty="0" err="1"/>
              <a:t>Convection</a:t>
            </a:r>
            <a:endParaRPr lang="it-IT" sz="4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2641104"/>
            <a:ext cx="1531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dirty="0" smtClean="0"/>
              <a:t>Don</a:t>
            </a:r>
          </a:p>
          <a:p>
            <a:pPr algn="r"/>
            <a:r>
              <a:rPr lang="it-IT" sz="2400" dirty="0" smtClean="0"/>
              <a:t>Anderson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947659" y="2641104"/>
            <a:ext cx="1296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Carlo</a:t>
            </a:r>
          </a:p>
          <a:p>
            <a:r>
              <a:rPr lang="it-IT" sz="2400" dirty="0" smtClean="0"/>
              <a:t>Doglioni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57770782"/>
      </p:ext>
    </p:extLst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gure_4.8_Ridge_Kinematic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046968"/>
            <a:ext cx="9065054" cy="461428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733936" y="6372036"/>
            <a:ext cx="336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Chalot-Prat</a:t>
            </a:r>
            <a:r>
              <a:rPr lang="it-IT" dirty="0" smtClean="0"/>
              <a:t> &amp; Doglioni in </a:t>
            </a:r>
            <a:r>
              <a:rPr lang="it-IT" dirty="0" err="1" smtClean="0"/>
              <a:t>prep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15583" y="323364"/>
            <a:ext cx="793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Westerly</a:t>
            </a:r>
            <a:r>
              <a:rPr lang="it-IT" dirty="0" smtClean="0"/>
              <a:t> </a:t>
            </a:r>
            <a:r>
              <a:rPr lang="it-IT" dirty="0" err="1" smtClean="0"/>
              <a:t>migrating</a:t>
            </a:r>
            <a:r>
              <a:rPr lang="it-IT" dirty="0" smtClean="0"/>
              <a:t> </a:t>
            </a:r>
            <a:r>
              <a:rPr lang="it-IT" dirty="0" err="1" smtClean="0"/>
              <a:t>ridge</a:t>
            </a:r>
            <a:r>
              <a:rPr lang="it-IT" dirty="0" smtClean="0"/>
              <a:t>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smtClean="0"/>
              <a:t>LVZ &amp; LID </a:t>
            </a:r>
            <a:r>
              <a:rPr lang="it-IT" dirty="0" err="1" smtClean="0"/>
              <a:t>lateral</a:t>
            </a:r>
            <a:r>
              <a:rPr lang="it-IT" dirty="0" smtClean="0"/>
              <a:t> </a:t>
            </a:r>
            <a:r>
              <a:rPr lang="it-IT" dirty="0" err="1" smtClean="0"/>
              <a:t>heterogeneity</a:t>
            </a:r>
            <a:r>
              <a:rPr lang="it-IT" dirty="0" smtClean="0"/>
              <a:t> &amp; </a:t>
            </a:r>
            <a:r>
              <a:rPr lang="it-IT" dirty="0" err="1" smtClean="0"/>
              <a:t>asymmetry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2631229"/>
      </p:ext>
    </p:extLst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magine 1" descr="Topography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75" y="-26988"/>
            <a:ext cx="7275513" cy="292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971550" y="2954338"/>
            <a:ext cx="7488238" cy="4032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1987" name="Immagine 2" descr="PacificSectio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973388"/>
            <a:ext cx="7345363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Figura a mano libera 7"/>
          <p:cNvSpPr>
            <a:spLocks noChangeArrowheads="1"/>
          </p:cNvSpPr>
          <p:nvPr/>
        </p:nvSpPr>
        <p:spPr bwMode="auto">
          <a:xfrm>
            <a:off x="1763713" y="5659438"/>
            <a:ext cx="815975" cy="1154112"/>
          </a:xfrm>
          <a:custGeom>
            <a:avLst/>
            <a:gdLst>
              <a:gd name="T0" fmla="*/ 2147483647 w 748632"/>
              <a:gd name="T1" fmla="*/ 2147483647 h 443386"/>
              <a:gd name="T2" fmla="*/ 2147483647 w 748632"/>
              <a:gd name="T3" fmla="*/ 2147483647 h 443386"/>
              <a:gd name="T4" fmla="*/ 792122550 w 748632"/>
              <a:gd name="T5" fmla="*/ 2147483647 h 443386"/>
              <a:gd name="T6" fmla="*/ 0 w 748632"/>
              <a:gd name="T7" fmla="*/ 2147483647 h 443386"/>
              <a:gd name="T8" fmla="*/ 0 60000 65536"/>
              <a:gd name="T9" fmla="*/ 0 60000 65536"/>
              <a:gd name="T10" fmla="*/ 0 60000 65536"/>
              <a:gd name="T11" fmla="*/ 0 60000 65536"/>
              <a:gd name="T12" fmla="*/ 0 w 748632"/>
              <a:gd name="T13" fmla="*/ 0 h 443386"/>
              <a:gd name="T14" fmla="*/ 748632 w 748632"/>
              <a:gd name="T15" fmla="*/ 443386 h 4433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632" h="443386">
                <a:moveTo>
                  <a:pt x="748632" y="2228"/>
                </a:moveTo>
                <a:cubicBezTo>
                  <a:pt x="629430" y="1114"/>
                  <a:pt x="510228" y="0"/>
                  <a:pt x="401053" y="15596"/>
                </a:cubicBezTo>
                <a:cubicBezTo>
                  <a:pt x="291878" y="31192"/>
                  <a:pt x="160421" y="24509"/>
                  <a:pt x="93579" y="95807"/>
                </a:cubicBezTo>
                <a:cubicBezTo>
                  <a:pt x="26737" y="167105"/>
                  <a:pt x="0" y="443386"/>
                  <a:pt x="0" y="443386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89" name="Figura a mano libera 8"/>
          <p:cNvSpPr>
            <a:spLocks noChangeArrowheads="1"/>
          </p:cNvSpPr>
          <p:nvPr/>
        </p:nvSpPr>
        <p:spPr bwMode="auto">
          <a:xfrm>
            <a:off x="6300788" y="5632450"/>
            <a:ext cx="1100137" cy="388938"/>
          </a:xfrm>
          <a:custGeom>
            <a:avLst/>
            <a:gdLst>
              <a:gd name="T0" fmla="*/ 0 w 1470526"/>
              <a:gd name="T1" fmla="*/ 2147483647 h 247316"/>
              <a:gd name="T2" fmla="*/ 117963881 w 1470526"/>
              <a:gd name="T3" fmla="*/ 2147483647 h 247316"/>
              <a:gd name="T4" fmla="*/ 117963881 w 1470526"/>
              <a:gd name="T5" fmla="*/ 2147483647 h 247316"/>
              <a:gd name="T6" fmla="*/ 117963881 w 1470526"/>
              <a:gd name="T7" fmla="*/ 2147483647 h 247316"/>
              <a:gd name="T8" fmla="*/ 0 60000 65536"/>
              <a:gd name="T9" fmla="*/ 0 60000 65536"/>
              <a:gd name="T10" fmla="*/ 0 60000 65536"/>
              <a:gd name="T11" fmla="*/ 0 60000 65536"/>
              <a:gd name="T12" fmla="*/ 0 w 1470526"/>
              <a:gd name="T13" fmla="*/ 0 h 247316"/>
              <a:gd name="T14" fmla="*/ 1470526 w 1470526"/>
              <a:gd name="T15" fmla="*/ 247316 h 2473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0526" h="247316">
                <a:moveTo>
                  <a:pt x="0" y="6684"/>
                </a:moveTo>
                <a:cubicBezTo>
                  <a:pt x="213894" y="3342"/>
                  <a:pt x="427789" y="0"/>
                  <a:pt x="588210" y="6684"/>
                </a:cubicBezTo>
                <a:cubicBezTo>
                  <a:pt x="748631" y="13368"/>
                  <a:pt x="815473" y="6684"/>
                  <a:pt x="962526" y="46789"/>
                </a:cubicBezTo>
                <a:cubicBezTo>
                  <a:pt x="1109579" y="86894"/>
                  <a:pt x="1470526" y="247316"/>
                  <a:pt x="1470526" y="247316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90" name="CasellaDiTesto 5"/>
          <p:cNvSpPr txBox="1">
            <a:spLocks noChangeArrowheads="1"/>
          </p:cNvSpPr>
          <p:nvPr/>
        </p:nvSpPr>
        <p:spPr bwMode="auto">
          <a:xfrm>
            <a:off x="1116013" y="4365625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latin typeface="Calibri" charset="0"/>
              </a:rPr>
              <a:t>KURILI</a:t>
            </a:r>
          </a:p>
        </p:txBody>
      </p:sp>
      <p:sp>
        <p:nvSpPr>
          <p:cNvPr id="41991" name="CasellaDiTesto 6"/>
          <p:cNvSpPr txBox="1">
            <a:spLocks noChangeArrowheads="1"/>
          </p:cNvSpPr>
          <p:nvPr/>
        </p:nvSpPr>
        <p:spPr bwMode="auto">
          <a:xfrm>
            <a:off x="6459538" y="3851275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latin typeface="Calibri" charset="0"/>
              </a:rPr>
              <a:t>N-CORDILLERA</a:t>
            </a:r>
          </a:p>
        </p:txBody>
      </p:sp>
      <p:pic>
        <p:nvPicPr>
          <p:cNvPr id="41992" name="Immagine 1" descr="PacificsectionMap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163" y="3159125"/>
            <a:ext cx="247967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476746" y="6444218"/>
            <a:ext cx="36534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Harabaglia &amp; Doglioni, 1998, GRL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23728" y="2708920"/>
            <a:ext cx="508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Asymmetric</a:t>
            </a:r>
            <a:r>
              <a:rPr lang="it-IT" dirty="0" smtClean="0"/>
              <a:t> </a:t>
            </a:r>
            <a:r>
              <a:rPr lang="it-IT" dirty="0" err="1" smtClean="0"/>
              <a:t>signature</a:t>
            </a:r>
            <a:r>
              <a:rPr lang="it-IT" dirty="0" smtClean="0"/>
              <a:t> of </a:t>
            </a:r>
            <a:r>
              <a:rPr lang="it-IT" dirty="0" err="1" smtClean="0"/>
              <a:t>topography</a:t>
            </a:r>
            <a:r>
              <a:rPr lang="it-IT" dirty="0" smtClean="0"/>
              <a:t> and </a:t>
            </a:r>
            <a:r>
              <a:rPr lang="it-IT" dirty="0" err="1" smtClean="0"/>
              <a:t>gravity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1902433"/>
      </p:ext>
    </p:extLst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magine 1" descr="Figure_4SlabDi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013" y="0"/>
            <a:ext cx="8689975" cy="35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AsymmetrySubduction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500" y="3615189"/>
            <a:ext cx="6723888" cy="3126179"/>
          </a:xfrm>
          <a:prstGeom prst="rect">
            <a:avLst/>
          </a:prstGeom>
        </p:spPr>
      </p:pic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5394500" y="3861048"/>
            <a:ext cx="3786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0" dirty="0">
                <a:latin typeface="Arial"/>
                <a:cs typeface="Arial"/>
              </a:rPr>
              <a:t>Riguzzi et al. </a:t>
            </a:r>
            <a:r>
              <a:rPr lang="it-IT" sz="1800" b="0" dirty="0" smtClean="0">
                <a:latin typeface="Arial"/>
                <a:cs typeface="Arial"/>
              </a:rPr>
              <a:t>2010, </a:t>
            </a:r>
            <a:r>
              <a:rPr lang="it-IT" sz="1800" b="0" dirty="0" err="1" smtClean="0">
                <a:latin typeface="Arial"/>
                <a:cs typeface="Arial"/>
              </a:rPr>
              <a:t>Tectonophysics</a:t>
            </a:r>
            <a:endParaRPr lang="it-IT" sz="1800" b="0" dirty="0">
              <a:latin typeface="Arial"/>
              <a:cs typeface="Arial"/>
            </a:endParaRPr>
          </a:p>
        </p:txBody>
      </p:sp>
      <p:pic>
        <p:nvPicPr>
          <p:cNvPr id="5" name="Immagine 1" descr="Figure_4SlabDip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7713" y="4629223"/>
            <a:ext cx="2390924" cy="185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43608" y="-99392"/>
            <a:ext cx="7254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Asymmetric</a:t>
            </a:r>
            <a:r>
              <a:rPr lang="it-IT" dirty="0"/>
              <a:t> </a:t>
            </a:r>
            <a:r>
              <a:rPr lang="it-IT" dirty="0" err="1" smtClean="0"/>
              <a:t>dip</a:t>
            </a:r>
            <a:r>
              <a:rPr lang="it-IT" dirty="0" smtClean="0"/>
              <a:t> of </a:t>
            </a:r>
            <a:r>
              <a:rPr lang="it-IT" dirty="0" err="1" smtClean="0"/>
              <a:t>slabs</a:t>
            </a:r>
            <a:r>
              <a:rPr lang="it-IT" dirty="0" smtClean="0"/>
              <a:t> </a:t>
            </a:r>
            <a:r>
              <a:rPr lang="it-IT" dirty="0" err="1" smtClean="0"/>
              <a:t>moving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the tectonic </a:t>
            </a:r>
            <a:r>
              <a:rPr lang="it-IT" dirty="0" err="1" smtClean="0"/>
              <a:t>equator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2415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SlabPull.jpg                                                   0002E775Amico                          BCFC856B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100" y="-534988"/>
            <a:ext cx="3030538" cy="444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 descr="SlabPull.jpg                                                   0002E775Amico                          BCFC856B: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5688" y="3902075"/>
            <a:ext cx="3046412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 descr="Senza titolo-3.jpg                                             000127B3Amico                          BD25A332: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214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5" descr="Senza titolo-5.jpg                                             000127B3Amico                          BD25A332: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363" y="3659188"/>
            <a:ext cx="1906587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622394" y="5229200"/>
            <a:ext cx="4893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dirty="0" err="1">
                <a:latin typeface="Arial"/>
                <a:cs typeface="Arial"/>
              </a:rPr>
              <a:t>s</a:t>
            </a:r>
            <a:r>
              <a:rPr lang="it-IT" sz="2800" dirty="0" err="1" smtClean="0">
                <a:latin typeface="Arial"/>
                <a:cs typeface="Arial"/>
              </a:rPr>
              <a:t>lab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dirty="0" err="1">
                <a:latin typeface="Arial"/>
                <a:cs typeface="Arial"/>
              </a:rPr>
              <a:t>dip</a:t>
            </a:r>
            <a:r>
              <a:rPr lang="it-IT" sz="2800" dirty="0">
                <a:latin typeface="Arial"/>
                <a:cs typeface="Arial"/>
              </a:rPr>
              <a:t> </a:t>
            </a:r>
            <a:r>
              <a:rPr lang="it-IT" sz="2800" dirty="0" smtClean="0">
                <a:latin typeface="Arial"/>
                <a:cs typeface="Arial"/>
              </a:rPr>
              <a:t>vs</a:t>
            </a:r>
            <a:r>
              <a:rPr lang="it-IT" sz="2800" dirty="0">
                <a:latin typeface="Arial"/>
                <a:cs typeface="Arial"/>
              </a:rPr>
              <a:t>. </a:t>
            </a:r>
            <a:r>
              <a:rPr lang="it-IT" sz="2800" dirty="0" err="1">
                <a:latin typeface="Arial"/>
                <a:cs typeface="Arial"/>
              </a:rPr>
              <a:t>l</a:t>
            </a:r>
            <a:r>
              <a:rPr lang="it-IT" sz="2800" dirty="0" err="1" smtClean="0">
                <a:latin typeface="Arial"/>
                <a:cs typeface="Arial"/>
              </a:rPr>
              <a:t>ithosphere</a:t>
            </a:r>
            <a:r>
              <a:rPr lang="it-IT" sz="2800" dirty="0" smtClean="0">
                <a:latin typeface="Arial"/>
                <a:cs typeface="Arial"/>
              </a:rPr>
              <a:t> </a:t>
            </a:r>
            <a:r>
              <a:rPr lang="it-IT" sz="2800" dirty="0" err="1">
                <a:latin typeface="Arial"/>
                <a:cs typeface="Arial"/>
              </a:rPr>
              <a:t>age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714183" name="Text Box 7"/>
          <p:cNvSpPr txBox="1">
            <a:spLocks noChangeArrowheads="1"/>
          </p:cNvSpPr>
          <p:nvPr/>
        </p:nvSpPr>
        <p:spPr bwMode="auto">
          <a:xfrm>
            <a:off x="448376" y="5841975"/>
            <a:ext cx="54087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 err="1" smtClean="0">
                <a:latin typeface="Arial"/>
                <a:cs typeface="Arial"/>
              </a:rPr>
              <a:t>same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dip</a:t>
            </a:r>
            <a:r>
              <a:rPr lang="it-IT" sz="2000" dirty="0" smtClean="0">
                <a:latin typeface="Arial"/>
                <a:cs typeface="Arial"/>
              </a:rPr>
              <a:t> for </a:t>
            </a:r>
            <a:r>
              <a:rPr lang="it-IT" sz="2000" dirty="0" err="1" smtClean="0">
                <a:latin typeface="Arial"/>
                <a:cs typeface="Arial"/>
              </a:rPr>
              <a:t>variable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ages</a:t>
            </a:r>
            <a:r>
              <a:rPr lang="it-IT" sz="2000" dirty="0" smtClean="0">
                <a:latin typeface="Arial"/>
                <a:cs typeface="Arial"/>
              </a:rPr>
              <a:t> = no </a:t>
            </a:r>
            <a:r>
              <a:rPr lang="it-IT" sz="2000" dirty="0" err="1" smtClean="0">
                <a:latin typeface="Arial"/>
                <a:cs typeface="Arial"/>
              </a:rPr>
              <a:t>correlation</a:t>
            </a:r>
            <a:endParaRPr lang="it-IT" sz="2000" dirty="0">
              <a:latin typeface="Arial"/>
              <a:cs typeface="Arial"/>
            </a:endParaRPr>
          </a:p>
        </p:txBody>
      </p:sp>
      <p:sp>
        <p:nvSpPr>
          <p:cNvPr id="98312" name="CasellaDiTesto 7"/>
          <p:cNvSpPr txBox="1">
            <a:spLocks noChangeArrowheads="1"/>
          </p:cNvSpPr>
          <p:nvPr/>
        </p:nvSpPr>
        <p:spPr bwMode="auto">
          <a:xfrm>
            <a:off x="205060" y="3733800"/>
            <a:ext cx="2947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0" dirty="0">
                <a:latin typeface="Arial"/>
                <a:cs typeface="Arial"/>
              </a:rPr>
              <a:t>Cruciani et al., 2005, EPSL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1248" y="6242085"/>
            <a:ext cx="43781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 smtClean="0">
                <a:latin typeface="Arial"/>
                <a:cs typeface="Arial"/>
              </a:rPr>
              <a:t>No negative </a:t>
            </a:r>
            <a:r>
              <a:rPr lang="it-IT" sz="2000" dirty="0" err="1" smtClean="0">
                <a:latin typeface="Arial"/>
                <a:cs typeface="Arial"/>
              </a:rPr>
              <a:t>buoyance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as</a:t>
            </a:r>
            <a:r>
              <a:rPr lang="it-IT" sz="2000" dirty="0" smtClean="0">
                <a:latin typeface="Arial"/>
                <a:cs typeface="Arial"/>
              </a:rPr>
              <a:t> cause of </a:t>
            </a:r>
            <a:endParaRPr lang="it-IT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648779"/>
      </p:ext>
    </p:extLst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4183" grpId="0" autoUpdateAnimBg="0"/>
      <p:bldP spid="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91440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3"/>
          <p:cNvSpPr>
            <a:spLocks noChangeArrowheads="1"/>
          </p:cNvSpPr>
          <p:nvPr/>
        </p:nvSpPr>
        <p:spPr bwMode="auto">
          <a:xfrm>
            <a:off x="3429000" y="5029200"/>
            <a:ext cx="685800" cy="152400"/>
          </a:xfrm>
          <a:prstGeom prst="rect">
            <a:avLst/>
          </a:prstGeom>
          <a:solidFill>
            <a:srgbClr val="F1EF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115715" name="Rectangle 4"/>
          <p:cNvSpPr>
            <a:spLocks noChangeArrowheads="1"/>
          </p:cNvSpPr>
          <p:nvPr/>
        </p:nvSpPr>
        <p:spPr bwMode="auto">
          <a:xfrm>
            <a:off x="5867400" y="1066800"/>
            <a:ext cx="762000" cy="228600"/>
          </a:xfrm>
          <a:prstGeom prst="rect">
            <a:avLst/>
          </a:prstGeom>
          <a:solidFill>
            <a:srgbClr val="F1EF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115716" name="Line 5"/>
          <p:cNvSpPr>
            <a:spLocks noChangeShapeType="1"/>
          </p:cNvSpPr>
          <p:nvPr/>
        </p:nvSpPr>
        <p:spPr bwMode="auto">
          <a:xfrm>
            <a:off x="5816600" y="1200150"/>
            <a:ext cx="508000" cy="0"/>
          </a:xfrm>
          <a:prstGeom prst="line">
            <a:avLst/>
          </a:prstGeom>
          <a:noFill/>
          <a:ln w="76200">
            <a:solidFill>
              <a:srgbClr val="FF142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5717" name="Line 6"/>
          <p:cNvSpPr>
            <a:spLocks noChangeShapeType="1"/>
          </p:cNvSpPr>
          <p:nvPr/>
        </p:nvSpPr>
        <p:spPr bwMode="auto">
          <a:xfrm flipV="1">
            <a:off x="3340100" y="5029200"/>
            <a:ext cx="1003300" cy="6350"/>
          </a:xfrm>
          <a:prstGeom prst="line">
            <a:avLst/>
          </a:prstGeom>
          <a:noFill/>
          <a:ln w="76200">
            <a:solidFill>
              <a:srgbClr val="FF142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5718" name="Oval 7"/>
          <p:cNvSpPr>
            <a:spLocks noChangeArrowheads="1"/>
          </p:cNvSpPr>
          <p:nvPr/>
        </p:nvSpPr>
        <p:spPr bwMode="auto">
          <a:xfrm>
            <a:off x="5410200" y="685800"/>
            <a:ext cx="990600" cy="838200"/>
          </a:xfrm>
          <a:prstGeom prst="ellipse">
            <a:avLst/>
          </a:prstGeom>
          <a:noFill/>
          <a:ln w="28575">
            <a:solidFill>
              <a:srgbClr val="FF14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115719" name="Oval 8"/>
          <p:cNvSpPr>
            <a:spLocks noChangeArrowheads="1"/>
          </p:cNvSpPr>
          <p:nvPr/>
        </p:nvSpPr>
        <p:spPr bwMode="auto">
          <a:xfrm>
            <a:off x="2971800" y="4419600"/>
            <a:ext cx="1447800" cy="1066800"/>
          </a:xfrm>
          <a:prstGeom prst="ellipse">
            <a:avLst/>
          </a:prstGeom>
          <a:noFill/>
          <a:ln w="28575">
            <a:solidFill>
              <a:srgbClr val="FF14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296234" y="6484694"/>
            <a:ext cx="269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Doglioni et al. 2007 ESR</a:t>
            </a:r>
            <a:endParaRPr lang="it-IT" dirty="0"/>
          </a:p>
        </p:txBody>
      </p:sp>
      <p:sp>
        <p:nvSpPr>
          <p:cNvPr id="11" name="Freccia su 2"/>
          <p:cNvSpPr>
            <a:spLocks noChangeArrowheads="1"/>
          </p:cNvSpPr>
          <p:nvPr/>
        </p:nvSpPr>
        <p:spPr bwMode="auto">
          <a:xfrm>
            <a:off x="4157464" y="3980036"/>
            <a:ext cx="990600" cy="673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/>
          </a:p>
        </p:txBody>
      </p:sp>
      <p:sp>
        <p:nvSpPr>
          <p:cNvPr id="12" name="Freccia su 3"/>
          <p:cNvSpPr>
            <a:spLocks noChangeArrowheads="1"/>
          </p:cNvSpPr>
          <p:nvPr/>
        </p:nvSpPr>
        <p:spPr bwMode="auto">
          <a:xfrm flipV="1">
            <a:off x="4203700" y="381000"/>
            <a:ext cx="990600" cy="673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09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Fig7BevisTonga2Col.jpg                                         0007DFB1Macintosh HD                   C15728F2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23813"/>
            <a:ext cx="8066087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Line 3"/>
          <p:cNvSpPr>
            <a:spLocks noChangeShapeType="1"/>
          </p:cNvSpPr>
          <p:nvPr/>
        </p:nvSpPr>
        <p:spPr bwMode="auto">
          <a:xfrm flipV="1">
            <a:off x="2743200" y="4648200"/>
            <a:ext cx="0" cy="457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9026" y="6484694"/>
            <a:ext cx="26997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Doglioni et al. 2007 ESR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1106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 descr="Fig10AndesCol.jpg                                              0007DFB1Macintosh HD                   C15728F2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Line 3"/>
          <p:cNvSpPr>
            <a:spLocks noChangeShapeType="1"/>
          </p:cNvSpPr>
          <p:nvPr/>
        </p:nvSpPr>
        <p:spPr bwMode="auto">
          <a:xfrm flipV="1">
            <a:off x="5181600" y="47244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368098" y="6450568"/>
            <a:ext cx="26997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Doglioni et al. 2007 ESR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0812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0408585_888039634581952_191020300229454575_n-1.jpg"/>
          <p:cNvPicPr>
            <a:picLocks noChangeAspect="1"/>
          </p:cNvPicPr>
          <p:nvPr/>
        </p:nvPicPr>
        <p:blipFill rotWithShape="1">
          <a:blip r:embed="rId2" cstate="screen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1232" y="-99392"/>
            <a:ext cx="9403752" cy="6984776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544030"/>
              </p:ext>
            </p:extLst>
          </p:nvPr>
        </p:nvGraphicFramePr>
        <p:xfrm>
          <a:off x="-4356992" y="943587"/>
          <a:ext cx="9073008" cy="5005693"/>
        </p:xfrm>
        <a:graphic>
          <a:graphicData uri="http://schemas.openxmlformats.org/drawingml/2006/table">
            <a:tbl>
              <a:tblPr/>
              <a:tblGrid>
                <a:gridCol w="720080"/>
                <a:gridCol w="369897"/>
                <a:gridCol w="1016584"/>
                <a:gridCol w="871357"/>
                <a:gridCol w="871357"/>
                <a:gridCol w="580905"/>
                <a:gridCol w="798744"/>
                <a:gridCol w="435679"/>
                <a:gridCol w="1016584"/>
                <a:gridCol w="882858"/>
                <a:gridCol w="864096"/>
                <a:gridCol w="644867"/>
              </a:tblGrid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CONVERGENCE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HINGE WRT</a:t>
                      </a:r>
                    </a:p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UPPER PLATE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SUBDUCTION RATE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VOLUME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RATE</a:t>
                      </a:r>
                      <a:endParaRPr lang="it-IT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mm/yr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/yr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mm/yr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km3/yr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N-</a:t>
                      </a:r>
                      <a:r>
                        <a:rPr lang="it-IT" sz="10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America</a:t>
                      </a:r>
                      <a:endParaRPr lang="it-IT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Barbados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2273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S-America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Sandwich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1582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S-America-Antarctica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Aleutians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3674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37,9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Macquarie-NewZealand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Carpathians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Papua-NewGuinea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N-Japan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1039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Indonesia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Nankai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-Ryukyu-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Phil.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39,3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Himalaya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Izu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Bonin-</a:t>
                      </a: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Marianas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4703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37,6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Zagros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NNewZealand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-Tonga-</a:t>
                      </a:r>
                      <a:r>
                        <a:rPr lang="it-IT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Kerma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3233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Dinarides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Bismarck-Solomon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3457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27,7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Hellenides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Banda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Cyprus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Apennines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Taiwan-Borneo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length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31787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Alps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Hebrides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Caucasus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length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53194"/>
              </p:ext>
            </p:extLst>
          </p:nvPr>
        </p:nvGraphicFramePr>
        <p:xfrm>
          <a:off x="4716016" y="943587"/>
          <a:ext cx="5228924" cy="4974197"/>
        </p:xfrm>
        <a:graphic>
          <a:graphicData uri="http://schemas.openxmlformats.org/drawingml/2006/table">
            <a:tbl>
              <a:tblPr/>
              <a:tblGrid>
                <a:gridCol w="720080"/>
                <a:gridCol w="369897"/>
                <a:gridCol w="1016584"/>
                <a:gridCol w="871357"/>
                <a:gridCol w="871357"/>
                <a:gridCol w="580905"/>
                <a:gridCol w="798744"/>
              </a:tblGrid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CONVERGENCE</a:t>
                      </a:r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HINGE WRT</a:t>
                      </a:r>
                    </a:p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UPPER PLATE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SUBDUCTION RATE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VOLUME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length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mm/yr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/yr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mm/yr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km3/yr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America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2573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Barbados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-America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9900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30,7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Sandwich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-America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-Antarctica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1641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Aleutians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Macquarie-NewZealand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2563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Carpathians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Papua-NewGuinea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2511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N-Japan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Indonesia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5127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Nankai-Ryukyu-Phil.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Himalaya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Izu Bonin-Marianas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Zagros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3539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NNewZealand-Tonga-Kerma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Dinarides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1114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Bismarck-Solomon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Hellenides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952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Cyprus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731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Apennines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Taiwan-Borneo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length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Alps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Hebrides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3098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Caucasus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2481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length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44728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it-IT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65" marR="7765" marT="77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7380312" y="503077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E-NE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71096" y="50307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W-SW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043340" y="5919663"/>
            <a:ext cx="5480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Slab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recycling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volumes</a:t>
            </a:r>
            <a:r>
              <a:rPr lang="it-IT" sz="2400" b="1" dirty="0" smtClean="0"/>
              <a:t> ≈ </a:t>
            </a:r>
            <a:r>
              <a:rPr lang="it-IT" sz="2400" b="1" dirty="0"/>
              <a:t>306 </a:t>
            </a:r>
            <a:r>
              <a:rPr lang="it-IT" sz="2400" b="1" dirty="0" smtClean="0"/>
              <a:t>km</a:t>
            </a:r>
            <a:r>
              <a:rPr lang="it-IT" sz="2400" b="1" baseline="30000" dirty="0" smtClean="0"/>
              <a:t>3</a:t>
            </a:r>
            <a:r>
              <a:rPr lang="it-IT" sz="2400" b="1" dirty="0" smtClean="0"/>
              <a:t>/yr</a:t>
            </a:r>
            <a:endParaRPr lang="it-IT" sz="2400" b="1" dirty="0"/>
          </a:p>
        </p:txBody>
      </p:sp>
      <p:sp>
        <p:nvSpPr>
          <p:cNvPr id="7" name="Ovale 6"/>
          <p:cNvSpPr/>
          <p:nvPr/>
        </p:nvSpPr>
        <p:spPr>
          <a:xfrm>
            <a:off x="4067944" y="4509120"/>
            <a:ext cx="648072" cy="43204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8" name="Ovale 7"/>
          <p:cNvSpPr/>
          <p:nvPr/>
        </p:nvSpPr>
        <p:spPr>
          <a:xfrm>
            <a:off x="8528000" y="5589240"/>
            <a:ext cx="648072" cy="43204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10" name="CasellaDiTesto 9"/>
          <p:cNvSpPr txBox="1"/>
          <p:nvPr/>
        </p:nvSpPr>
        <p:spPr>
          <a:xfrm>
            <a:off x="3995936" y="6455077"/>
            <a:ext cx="491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Doglioni &amp; Anderson, 2015, GSA</a:t>
            </a:r>
            <a:r>
              <a:rPr lang="it-IT" dirty="0"/>
              <a:t>-AGU Volume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116632"/>
            <a:ext cx="8464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3 </a:t>
            </a:r>
            <a:r>
              <a:rPr lang="it-IT" sz="2400" dirty="0" err="1" smtClean="0"/>
              <a:t>times</a:t>
            </a:r>
            <a:r>
              <a:rPr lang="it-IT" sz="2400" dirty="0" smtClean="0"/>
              <a:t> </a:t>
            </a:r>
            <a:r>
              <a:rPr lang="it-IT" sz="2400" dirty="0" err="1" smtClean="0"/>
              <a:t>larger</a:t>
            </a:r>
            <a:r>
              <a:rPr lang="it-IT" sz="2400" dirty="0" smtClean="0"/>
              <a:t> </a:t>
            </a:r>
            <a:r>
              <a:rPr lang="it-IT" sz="2400" dirty="0" err="1" smtClean="0"/>
              <a:t>volumes</a:t>
            </a:r>
            <a:r>
              <a:rPr lang="it-IT" sz="2400" dirty="0" smtClean="0"/>
              <a:t> of </a:t>
            </a:r>
            <a:r>
              <a:rPr lang="it-IT" sz="2400" dirty="0" err="1" smtClean="0"/>
              <a:t>lithosphere</a:t>
            </a:r>
            <a:r>
              <a:rPr lang="it-IT" sz="2400" dirty="0" smtClean="0"/>
              <a:t> are </a:t>
            </a:r>
            <a:r>
              <a:rPr lang="it-IT" sz="2400" dirty="0" err="1" smtClean="0"/>
              <a:t>westerly</a:t>
            </a:r>
            <a:r>
              <a:rPr lang="it-IT" sz="2400" dirty="0" smtClean="0"/>
              <a:t> subducted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37343215"/>
      </p:ext>
    </p:extLst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MantleWedge4.jpg                                               0007DFB1Macintosh HD                   C15728F2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3175"/>
            <a:ext cx="91186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0" name="Picture 3" descr="MantleWedge4.jpg                                               0007DFB1Macintosh HD                   C15728F2: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425" y="5514975"/>
            <a:ext cx="28606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396202" y="6475968"/>
            <a:ext cx="269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Doglioni et al. 2007 ESR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0497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gure_3_Ritse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30" y="-27384"/>
            <a:ext cx="8281926" cy="687023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7504" y="6396335"/>
            <a:ext cx="1962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Ritsema, 2003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95536" y="4941168"/>
            <a:ext cx="8472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Faster</a:t>
            </a:r>
            <a:r>
              <a:rPr lang="it-IT" dirty="0" smtClean="0"/>
              <a:t> </a:t>
            </a:r>
            <a:r>
              <a:rPr lang="it-IT" dirty="0" err="1" smtClean="0"/>
              <a:t>velocity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600 km of the western Pacific: cooler and </a:t>
            </a:r>
            <a:r>
              <a:rPr lang="it-IT" dirty="0" err="1" smtClean="0"/>
              <a:t>deeper</a:t>
            </a:r>
            <a:r>
              <a:rPr lang="it-IT" dirty="0" smtClean="0"/>
              <a:t> western </a:t>
            </a:r>
            <a:r>
              <a:rPr lang="it-IT" dirty="0" err="1" smtClean="0"/>
              <a:t>slabs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7250342"/>
      </p:ext>
    </p:extLst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magine 1" descr="Figure_1ThyboAsthenospher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0"/>
            <a:ext cx="8778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CasellaDiTesto 2"/>
          <p:cNvSpPr txBox="1">
            <a:spLocks noChangeArrowheads="1"/>
          </p:cNvSpPr>
          <p:nvPr/>
        </p:nvSpPr>
        <p:spPr bwMode="auto">
          <a:xfrm>
            <a:off x="609600" y="4962654"/>
            <a:ext cx="29264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 err="1">
                <a:latin typeface="Arial"/>
                <a:cs typeface="Arial"/>
              </a:rPr>
              <a:t>Modified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after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Thybo</a:t>
            </a:r>
            <a:r>
              <a:rPr lang="it-IT" sz="1800" dirty="0">
                <a:latin typeface="Arial"/>
                <a:cs typeface="Arial"/>
              </a:rPr>
              <a:t>, 2006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1979712" y="3068960"/>
            <a:ext cx="576064" cy="216024"/>
          </a:xfrm>
          <a:prstGeom prst="rect">
            <a:avLst/>
          </a:prstGeom>
          <a:solidFill>
            <a:srgbClr val="73C5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50798" y="2996952"/>
            <a:ext cx="19939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it-IT" sz="1800" b="0" dirty="0" err="1" smtClean="0">
                <a:latin typeface="Arial"/>
                <a:cs typeface="Arial"/>
              </a:rPr>
              <a:t>LowVelocity</a:t>
            </a:r>
            <a:r>
              <a:rPr lang="it-IT" sz="1800" b="0" dirty="0" smtClean="0">
                <a:latin typeface="Arial"/>
                <a:cs typeface="Arial"/>
              </a:rPr>
              <a:t> Zone</a:t>
            </a:r>
            <a:endParaRPr lang="it-IT" b="0" dirty="0">
              <a:latin typeface="Arial"/>
              <a:cs typeface="Arial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336850" y="2996952"/>
            <a:ext cx="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82568" y="5304572"/>
            <a:ext cx="37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Riguzzi et al. 2010 </a:t>
            </a:r>
            <a:r>
              <a:rPr lang="it-IT" dirty="0" err="1" smtClean="0"/>
              <a:t>Tectonophysics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940152" y="2987660"/>
            <a:ext cx="130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decoupling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660232" y="5805264"/>
            <a:ext cx="108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Vs, km/</a:t>
            </a:r>
            <a:r>
              <a:rPr lang="it-IT" dirty="0" err="1" smtClean="0"/>
              <a:t>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09672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magine 19" descr="Figure_X_ItalianForedeep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1148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prov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5720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924425" y="6365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it-IT" i="1">
              <a:latin typeface="Times New Roman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8756650" y="3124200"/>
            <a:ext cx="38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latin typeface="Helvetica" charset="0"/>
              </a:rPr>
              <a:t>B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8301038" y="36020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latin typeface="Helvetica" charset="0"/>
              </a:rPr>
              <a:t>NE</a:t>
            </a:r>
            <a:endParaRPr lang="it-IT" b="1">
              <a:latin typeface="Times" charset="0"/>
            </a:endParaRP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V="1">
            <a:off x="8077200" y="3200400"/>
            <a:ext cx="609600" cy="228600"/>
          </a:xfrm>
          <a:prstGeom prst="line">
            <a:avLst/>
          </a:prstGeom>
          <a:noFill/>
          <a:ln w="57150">
            <a:solidFill>
              <a:srgbClr val="FA2D1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533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5029200" y="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b="1">
                <a:latin typeface="Helvetica" charset="0"/>
              </a:rPr>
              <a:t>A</a:t>
            </a:r>
            <a:endParaRPr lang="it-IT" b="1" i="1">
              <a:latin typeface="Times New Roman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305300" y="485775"/>
            <a:ext cx="444500" cy="1936750"/>
            <a:chOff x="2616" y="288"/>
            <a:chExt cx="280" cy="1220"/>
          </a:xfrm>
          <a:solidFill>
            <a:schemeClr val="bg1"/>
          </a:solidFill>
        </p:grpSpPr>
        <p:sp>
          <p:nvSpPr>
            <p:cNvPr id="31800" name="Text Box 12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616" y="288"/>
              <a:ext cx="280" cy="3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600">
                  <a:latin typeface="Times New Roman" charset="0"/>
                  <a:ea typeface="ＭＳ Ｐゴシック" charset="-128"/>
                  <a:cs typeface="ＭＳ Ｐゴシック" charset="-128"/>
                </a:rPr>
                <a:t>0</a:t>
              </a:r>
            </a:p>
            <a:p>
              <a:pPr>
                <a:defRPr/>
              </a:pPr>
              <a:r>
                <a:rPr lang="it-IT" sz="1600">
                  <a:latin typeface="Times New Roman" charset="0"/>
                  <a:ea typeface="ＭＳ Ｐゴシック" charset="-128"/>
                  <a:cs typeface="ＭＳ Ｐゴシック" charset="-128"/>
                </a:rPr>
                <a:t>km</a:t>
              </a:r>
              <a:endParaRPr lang="it-IT" i="1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801" name="Text Box 1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636" y="1296"/>
              <a:ext cx="244" cy="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>
                  <a:latin typeface="Times New Roman" charset="0"/>
                  <a:ea typeface="ＭＳ Ｐゴシック" charset="-128"/>
                  <a:cs typeface="ＭＳ Ｐゴシック" charset="-128"/>
                </a:rPr>
                <a:t>90</a:t>
              </a:r>
              <a:endParaRPr lang="it-IT" i="1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802" name="Text Box 1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636" y="960"/>
              <a:ext cx="244" cy="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latin typeface="Times New Roman" charset="0"/>
                  <a:ea typeface="ＭＳ Ｐゴシック" charset="-128"/>
                  <a:cs typeface="ＭＳ Ｐゴシック" charset="-128"/>
                </a:rPr>
                <a:t>60</a:t>
              </a:r>
              <a:endParaRPr lang="it-IT" i="1" dirty="0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803" name="Text Box 15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636" y="624"/>
              <a:ext cx="244" cy="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 dirty="0">
                  <a:latin typeface="Times New Roman" charset="0"/>
                  <a:ea typeface="ＭＳ Ｐゴシック" charset="-128"/>
                  <a:cs typeface="ＭＳ Ｐゴシック" charset="-128"/>
                </a:rPr>
                <a:t>30</a:t>
              </a:r>
              <a:endParaRPr lang="it-IT" i="1" dirty="0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682" name="Rectangle 16"/>
          <p:cNvSpPr>
            <a:spLocks noChangeArrowheads="1"/>
          </p:cNvSpPr>
          <p:nvPr/>
        </p:nvSpPr>
        <p:spPr bwMode="auto">
          <a:xfrm>
            <a:off x="9067800" y="180975"/>
            <a:ext cx="304800" cy="2743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683" name="Rectangle 17"/>
          <p:cNvSpPr>
            <a:spLocks noChangeArrowheads="1"/>
          </p:cNvSpPr>
          <p:nvPr/>
        </p:nvSpPr>
        <p:spPr bwMode="auto">
          <a:xfrm>
            <a:off x="4572000" y="2771775"/>
            <a:ext cx="4572000" cy="76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684" name="Rectangle 18"/>
          <p:cNvSpPr>
            <a:spLocks noChangeArrowheads="1"/>
          </p:cNvSpPr>
          <p:nvPr/>
        </p:nvSpPr>
        <p:spPr bwMode="auto">
          <a:xfrm>
            <a:off x="8991600" y="257175"/>
            <a:ext cx="76200" cy="2590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685" name="Line 19"/>
          <p:cNvSpPr>
            <a:spLocks noChangeShapeType="1"/>
          </p:cNvSpPr>
          <p:nvPr/>
        </p:nvSpPr>
        <p:spPr bwMode="auto">
          <a:xfrm flipV="1">
            <a:off x="8382000" y="333375"/>
            <a:ext cx="609600" cy="228600"/>
          </a:xfrm>
          <a:prstGeom prst="line">
            <a:avLst/>
          </a:prstGeom>
          <a:noFill/>
          <a:ln w="57150">
            <a:solidFill>
              <a:srgbClr val="FA2D1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86" name="Line 20"/>
          <p:cNvSpPr>
            <a:spLocks noChangeShapeType="1"/>
          </p:cNvSpPr>
          <p:nvPr/>
        </p:nvSpPr>
        <p:spPr bwMode="auto">
          <a:xfrm flipH="1" flipV="1">
            <a:off x="4724400" y="333375"/>
            <a:ext cx="609600" cy="228600"/>
          </a:xfrm>
          <a:prstGeom prst="line">
            <a:avLst/>
          </a:prstGeom>
          <a:noFill/>
          <a:ln w="57150">
            <a:solidFill>
              <a:srgbClr val="FA2D1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87" name="Text Box 21"/>
          <p:cNvSpPr txBox="1">
            <a:spLocks noChangeArrowheads="1"/>
          </p:cNvSpPr>
          <p:nvPr/>
        </p:nvSpPr>
        <p:spPr bwMode="auto">
          <a:xfrm>
            <a:off x="4191000" y="1524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latin typeface="Helvetica" charset="0"/>
              </a:rPr>
              <a:t>NW</a:t>
            </a:r>
            <a:endParaRPr lang="it-IT" b="1" i="1">
              <a:latin typeface="Times New Roman" charset="0"/>
            </a:endParaRPr>
          </a:p>
        </p:txBody>
      </p:sp>
      <p:sp>
        <p:nvSpPr>
          <p:cNvPr id="28688" name="Rectangle 22"/>
          <p:cNvSpPr>
            <a:spLocks noChangeArrowheads="1"/>
          </p:cNvSpPr>
          <p:nvPr/>
        </p:nvSpPr>
        <p:spPr bwMode="auto">
          <a:xfrm>
            <a:off x="6934200" y="2590800"/>
            <a:ext cx="304800" cy="152400"/>
          </a:xfrm>
          <a:prstGeom prst="rect">
            <a:avLst/>
          </a:pr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689" name="Rectangle 23"/>
          <p:cNvSpPr>
            <a:spLocks noChangeArrowheads="1"/>
          </p:cNvSpPr>
          <p:nvPr/>
        </p:nvSpPr>
        <p:spPr bwMode="auto">
          <a:xfrm>
            <a:off x="7315200" y="2667000"/>
            <a:ext cx="152400" cy="76200"/>
          </a:xfrm>
          <a:prstGeom prst="rect">
            <a:avLst/>
          </a:pr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690" name="Freeform 24"/>
          <p:cNvSpPr>
            <a:spLocks/>
          </p:cNvSpPr>
          <p:nvPr/>
        </p:nvSpPr>
        <p:spPr bwMode="auto">
          <a:xfrm>
            <a:off x="4724400" y="2209800"/>
            <a:ext cx="2946400" cy="546100"/>
          </a:xfrm>
          <a:custGeom>
            <a:avLst/>
            <a:gdLst>
              <a:gd name="T0" fmla="*/ 0 w 1856"/>
              <a:gd name="T1" fmla="*/ 2147483647 h 344"/>
              <a:gd name="T2" fmla="*/ 2147483647 w 1856"/>
              <a:gd name="T3" fmla="*/ 2147483647 h 344"/>
              <a:gd name="T4" fmla="*/ 2147483647 w 1856"/>
              <a:gd name="T5" fmla="*/ 2147483647 h 344"/>
              <a:gd name="T6" fmla="*/ 2147483647 w 1856"/>
              <a:gd name="T7" fmla="*/ 2147483647 h 344"/>
              <a:gd name="T8" fmla="*/ 2147483647 w 1856"/>
              <a:gd name="T9" fmla="*/ 2147483647 h 344"/>
              <a:gd name="T10" fmla="*/ 2147483647 w 1856"/>
              <a:gd name="T11" fmla="*/ 2147483647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56"/>
              <a:gd name="T19" fmla="*/ 0 h 344"/>
              <a:gd name="T20" fmla="*/ 1856 w 1856"/>
              <a:gd name="T21" fmla="*/ 344 h 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56" h="344">
                <a:moveTo>
                  <a:pt x="0" y="8"/>
                </a:moveTo>
                <a:cubicBezTo>
                  <a:pt x="212" y="4"/>
                  <a:pt x="424" y="0"/>
                  <a:pt x="576" y="8"/>
                </a:cubicBezTo>
                <a:cubicBezTo>
                  <a:pt x="728" y="16"/>
                  <a:pt x="784" y="32"/>
                  <a:pt x="912" y="56"/>
                </a:cubicBezTo>
                <a:cubicBezTo>
                  <a:pt x="1040" y="80"/>
                  <a:pt x="1200" y="112"/>
                  <a:pt x="1344" y="152"/>
                </a:cubicBezTo>
                <a:cubicBezTo>
                  <a:pt x="1488" y="192"/>
                  <a:pt x="1696" y="264"/>
                  <a:pt x="1776" y="296"/>
                </a:cubicBezTo>
                <a:cubicBezTo>
                  <a:pt x="1856" y="328"/>
                  <a:pt x="1840" y="336"/>
                  <a:pt x="1824" y="344"/>
                </a:cubicBezTo>
              </a:path>
            </a:pathLst>
          </a:custGeom>
          <a:solidFill>
            <a:srgbClr val="FA2D1E"/>
          </a:solidFill>
          <a:ln w="9525">
            <a:solidFill>
              <a:srgbClr val="FA2D1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91" name="Rectangle 25"/>
          <p:cNvSpPr>
            <a:spLocks noChangeArrowheads="1"/>
          </p:cNvSpPr>
          <p:nvPr/>
        </p:nvSpPr>
        <p:spPr bwMode="auto">
          <a:xfrm>
            <a:off x="4724400" y="2260600"/>
            <a:ext cx="838200" cy="533400"/>
          </a:xfrm>
          <a:prstGeom prst="rect">
            <a:avLst/>
          </a:pr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692" name="Rectangle 26"/>
          <p:cNvSpPr>
            <a:spLocks noChangeArrowheads="1"/>
          </p:cNvSpPr>
          <p:nvPr/>
        </p:nvSpPr>
        <p:spPr bwMode="auto">
          <a:xfrm>
            <a:off x="5486400" y="2336800"/>
            <a:ext cx="838200" cy="457200"/>
          </a:xfrm>
          <a:prstGeom prst="rect">
            <a:avLst/>
          </a:pr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693" name="Rectangle 27"/>
          <p:cNvSpPr>
            <a:spLocks noChangeArrowheads="1"/>
          </p:cNvSpPr>
          <p:nvPr/>
        </p:nvSpPr>
        <p:spPr bwMode="auto">
          <a:xfrm>
            <a:off x="6477000" y="2489200"/>
            <a:ext cx="533400" cy="304800"/>
          </a:xfrm>
          <a:prstGeom prst="rect">
            <a:avLst/>
          </a:pr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694" name="Rectangle 28"/>
          <p:cNvSpPr>
            <a:spLocks noChangeArrowheads="1"/>
          </p:cNvSpPr>
          <p:nvPr/>
        </p:nvSpPr>
        <p:spPr bwMode="auto">
          <a:xfrm>
            <a:off x="6096000" y="2438400"/>
            <a:ext cx="609600" cy="355600"/>
          </a:xfrm>
          <a:prstGeom prst="rect">
            <a:avLst/>
          </a:pr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695" name="Rectangle 29"/>
          <p:cNvSpPr>
            <a:spLocks noChangeArrowheads="1"/>
          </p:cNvSpPr>
          <p:nvPr/>
        </p:nvSpPr>
        <p:spPr bwMode="auto">
          <a:xfrm>
            <a:off x="4724400" y="2209800"/>
            <a:ext cx="685800" cy="355600"/>
          </a:xfrm>
          <a:prstGeom prst="rect">
            <a:avLst/>
          </a:pr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696" name="Rectangle 30"/>
          <p:cNvSpPr>
            <a:spLocks noChangeArrowheads="1"/>
          </p:cNvSpPr>
          <p:nvPr/>
        </p:nvSpPr>
        <p:spPr bwMode="auto">
          <a:xfrm>
            <a:off x="5943600" y="2438400"/>
            <a:ext cx="838200" cy="203200"/>
          </a:xfrm>
          <a:prstGeom prst="rect">
            <a:avLst/>
          </a:pr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697" name="Rectangle 31"/>
          <p:cNvSpPr>
            <a:spLocks noChangeArrowheads="1"/>
          </p:cNvSpPr>
          <p:nvPr/>
        </p:nvSpPr>
        <p:spPr bwMode="auto">
          <a:xfrm>
            <a:off x="7315200" y="2641600"/>
            <a:ext cx="152400" cy="76200"/>
          </a:xfrm>
          <a:prstGeom prst="rect">
            <a:avLst/>
          </a:pr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698" name="Freeform 32"/>
          <p:cNvSpPr>
            <a:spLocks/>
          </p:cNvSpPr>
          <p:nvPr/>
        </p:nvSpPr>
        <p:spPr bwMode="auto">
          <a:xfrm>
            <a:off x="7439025" y="2697163"/>
            <a:ext cx="123825" cy="77787"/>
          </a:xfrm>
          <a:custGeom>
            <a:avLst/>
            <a:gdLst>
              <a:gd name="T0" fmla="*/ 2147483647 w 78"/>
              <a:gd name="T1" fmla="*/ 2147483647 h 49"/>
              <a:gd name="T2" fmla="*/ 2147483647 w 78"/>
              <a:gd name="T3" fmla="*/ 2147483647 h 49"/>
              <a:gd name="T4" fmla="*/ 2147483647 w 78"/>
              <a:gd name="T5" fmla="*/ 2147483647 h 49"/>
              <a:gd name="T6" fmla="*/ 2147483647 w 78"/>
              <a:gd name="T7" fmla="*/ 2147483647 h 49"/>
              <a:gd name="T8" fmla="*/ 2147483647 w 78"/>
              <a:gd name="T9" fmla="*/ 2147483647 h 49"/>
              <a:gd name="T10" fmla="*/ 2147483647 w 78"/>
              <a:gd name="T11" fmla="*/ 2147483647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"/>
              <a:gd name="T19" fmla="*/ 0 h 49"/>
              <a:gd name="T20" fmla="*/ 78 w 78"/>
              <a:gd name="T21" fmla="*/ 49 h 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" h="49">
                <a:moveTo>
                  <a:pt x="54" y="13"/>
                </a:moveTo>
                <a:cubicBezTo>
                  <a:pt x="36" y="1"/>
                  <a:pt x="25" y="0"/>
                  <a:pt x="6" y="5"/>
                </a:cubicBezTo>
                <a:cubicBezTo>
                  <a:pt x="0" y="21"/>
                  <a:pt x="5" y="33"/>
                  <a:pt x="22" y="41"/>
                </a:cubicBezTo>
                <a:cubicBezTo>
                  <a:pt x="29" y="44"/>
                  <a:pt x="46" y="49"/>
                  <a:pt x="46" y="49"/>
                </a:cubicBezTo>
                <a:cubicBezTo>
                  <a:pt x="68" y="44"/>
                  <a:pt x="70" y="42"/>
                  <a:pt x="78" y="21"/>
                </a:cubicBezTo>
                <a:cubicBezTo>
                  <a:pt x="71" y="18"/>
                  <a:pt x="54" y="5"/>
                  <a:pt x="54" y="13"/>
                </a:cubicBezTo>
                <a:close/>
              </a:path>
            </a:pathLst>
          </a:cu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99" name="Rectangle 33"/>
          <p:cNvSpPr>
            <a:spLocks noChangeArrowheads="1"/>
          </p:cNvSpPr>
          <p:nvPr/>
        </p:nvSpPr>
        <p:spPr bwMode="auto">
          <a:xfrm>
            <a:off x="7010400" y="2590800"/>
            <a:ext cx="304800" cy="152400"/>
          </a:xfrm>
          <a:prstGeom prst="rect">
            <a:avLst/>
          </a:pr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700" name="Rectangle 34"/>
          <p:cNvSpPr>
            <a:spLocks noChangeArrowheads="1"/>
          </p:cNvSpPr>
          <p:nvPr/>
        </p:nvSpPr>
        <p:spPr bwMode="auto">
          <a:xfrm>
            <a:off x="6781800" y="2667000"/>
            <a:ext cx="533400" cy="127000"/>
          </a:xfrm>
          <a:prstGeom prst="rect">
            <a:avLst/>
          </a:pr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701" name="Rectangle 35"/>
          <p:cNvSpPr>
            <a:spLocks noChangeArrowheads="1"/>
          </p:cNvSpPr>
          <p:nvPr/>
        </p:nvSpPr>
        <p:spPr bwMode="auto">
          <a:xfrm>
            <a:off x="7162800" y="2667000"/>
            <a:ext cx="304800" cy="127000"/>
          </a:xfrm>
          <a:prstGeom prst="rect">
            <a:avLst/>
          </a:pr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702" name="Rectangle 36"/>
          <p:cNvSpPr>
            <a:spLocks noChangeArrowheads="1"/>
          </p:cNvSpPr>
          <p:nvPr/>
        </p:nvSpPr>
        <p:spPr bwMode="auto">
          <a:xfrm>
            <a:off x="7391400" y="2667000"/>
            <a:ext cx="304800" cy="127000"/>
          </a:xfrm>
          <a:prstGeom prst="rect">
            <a:avLst/>
          </a:pr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703" name="Freeform 37"/>
          <p:cNvSpPr>
            <a:spLocks/>
          </p:cNvSpPr>
          <p:nvPr/>
        </p:nvSpPr>
        <p:spPr bwMode="auto">
          <a:xfrm>
            <a:off x="7467600" y="2514600"/>
            <a:ext cx="304800" cy="304800"/>
          </a:xfrm>
          <a:custGeom>
            <a:avLst/>
            <a:gdLst>
              <a:gd name="T0" fmla="*/ 2147483647 w 168"/>
              <a:gd name="T1" fmla="*/ 2147483647 h 168"/>
              <a:gd name="T2" fmla="*/ 2147483647 w 168"/>
              <a:gd name="T3" fmla="*/ 2147483647 h 168"/>
              <a:gd name="T4" fmla="*/ 2147483647 w 168"/>
              <a:gd name="T5" fmla="*/ 2147483647 h 168"/>
              <a:gd name="T6" fmla="*/ 2147483647 w 168"/>
              <a:gd name="T7" fmla="*/ 2147483647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168"/>
              <a:gd name="T14" fmla="*/ 168 w 16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168">
                <a:moveTo>
                  <a:pt x="8" y="64"/>
                </a:moveTo>
                <a:cubicBezTo>
                  <a:pt x="16" y="88"/>
                  <a:pt x="136" y="168"/>
                  <a:pt x="152" y="160"/>
                </a:cubicBezTo>
                <a:cubicBezTo>
                  <a:pt x="168" y="152"/>
                  <a:pt x="128" y="32"/>
                  <a:pt x="104" y="16"/>
                </a:cubicBezTo>
                <a:cubicBezTo>
                  <a:pt x="80" y="0"/>
                  <a:pt x="0" y="40"/>
                  <a:pt x="8" y="64"/>
                </a:cubicBezTo>
                <a:close/>
              </a:path>
            </a:pathLst>
          </a:custGeom>
          <a:solidFill>
            <a:srgbClr val="9DA5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704" name="Text Box 40"/>
          <p:cNvSpPr txBox="1">
            <a:spLocks noChangeArrowheads="1"/>
          </p:cNvSpPr>
          <p:nvPr/>
        </p:nvSpPr>
        <p:spPr bwMode="auto">
          <a:xfrm>
            <a:off x="6105525" y="-73025"/>
            <a:ext cx="163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i="1">
                <a:latin typeface="Times New Roman" charset="0"/>
              </a:rPr>
              <a:t>2 vergences</a:t>
            </a:r>
          </a:p>
        </p:txBody>
      </p:sp>
      <p:sp>
        <p:nvSpPr>
          <p:cNvPr id="28705" name="Text Box 41"/>
          <p:cNvSpPr txBox="1">
            <a:spLocks noChangeArrowheads="1"/>
          </p:cNvSpPr>
          <p:nvPr/>
        </p:nvSpPr>
        <p:spPr bwMode="auto">
          <a:xfrm>
            <a:off x="6489700" y="2743200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 i="1">
                <a:latin typeface="Times New Roman" charset="0"/>
              </a:rPr>
              <a:t>1 vergence</a:t>
            </a:r>
          </a:p>
        </p:txBody>
      </p:sp>
      <p:sp>
        <p:nvSpPr>
          <p:cNvPr id="28706" name="Rectangle 44"/>
          <p:cNvSpPr>
            <a:spLocks noChangeArrowheads="1"/>
          </p:cNvSpPr>
          <p:nvPr/>
        </p:nvSpPr>
        <p:spPr bwMode="auto">
          <a:xfrm>
            <a:off x="8153400" y="4267200"/>
            <a:ext cx="152400" cy="1143000"/>
          </a:xfrm>
          <a:prstGeom prst="rect">
            <a:avLst/>
          </a:prstGeom>
          <a:solidFill>
            <a:srgbClr val="F8C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4140200" y="3429000"/>
            <a:ext cx="444500" cy="2446338"/>
            <a:chOff x="2616" y="288"/>
            <a:chExt cx="280" cy="1169"/>
          </a:xfrm>
          <a:solidFill>
            <a:srgbClr val="FFFFFF"/>
          </a:solidFill>
        </p:grpSpPr>
        <p:sp>
          <p:nvSpPr>
            <p:cNvPr id="31796" name="Text Box 46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616" y="288"/>
              <a:ext cx="280" cy="2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600" dirty="0" err="1">
                  <a:latin typeface="Times New Roman" charset="0"/>
                  <a:ea typeface="ＭＳ Ｐゴシック" charset="-128"/>
                  <a:cs typeface="ＭＳ Ｐゴシック" charset="-128"/>
                </a:rPr>
                <a:t>0</a:t>
              </a:r>
              <a:endParaRPr lang="it-IT" sz="1600" dirty="0">
                <a:latin typeface="Times New Roman" charset="0"/>
                <a:ea typeface="ＭＳ Ｐゴシック" charset="-128"/>
                <a:cs typeface="ＭＳ Ｐゴシック" charset="-128"/>
              </a:endParaRPr>
            </a:p>
            <a:p>
              <a:pPr>
                <a:defRPr/>
              </a:pPr>
              <a:r>
                <a:rPr lang="it-IT" sz="1600" dirty="0">
                  <a:latin typeface="Times New Roman" charset="0"/>
                  <a:ea typeface="ＭＳ Ｐゴシック" charset="-128"/>
                  <a:cs typeface="ＭＳ Ｐゴシック" charset="-128"/>
                </a:rPr>
                <a:t>km</a:t>
              </a:r>
              <a:endParaRPr lang="it-IT" i="1" dirty="0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97" name="Text Box 47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636" y="1296"/>
              <a:ext cx="244" cy="1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>
                  <a:latin typeface="Times New Roman" charset="0"/>
                  <a:ea typeface="ＭＳ Ｐゴシック" charset="-128"/>
                  <a:cs typeface="ＭＳ Ｐゴシック" charset="-128"/>
                </a:rPr>
                <a:t>90</a:t>
              </a:r>
              <a:endParaRPr lang="it-IT" i="1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98" name="Text Box 4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636" y="960"/>
              <a:ext cx="244" cy="1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>
                  <a:latin typeface="Times New Roman" charset="0"/>
                  <a:ea typeface="ＭＳ Ｐゴシック" charset="-128"/>
                  <a:cs typeface="ＭＳ Ｐゴシック" charset="-128"/>
                </a:rPr>
                <a:t>60</a:t>
              </a:r>
              <a:endParaRPr lang="it-IT" i="1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99" name="Text Box 49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2636" y="624"/>
              <a:ext cx="244" cy="1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600">
                  <a:latin typeface="Times New Roman" charset="0"/>
                  <a:ea typeface="ＭＳ Ｐゴシック" charset="-128"/>
                  <a:cs typeface="ＭＳ Ｐゴシック" charset="-128"/>
                </a:rPr>
                <a:t>30</a:t>
              </a:r>
              <a:endParaRPr lang="it-IT" i="1"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708" name="Rectangle 50"/>
          <p:cNvSpPr>
            <a:spLocks noChangeArrowheads="1"/>
          </p:cNvSpPr>
          <p:nvPr/>
        </p:nvSpPr>
        <p:spPr bwMode="auto">
          <a:xfrm>
            <a:off x="5029200" y="4191000"/>
            <a:ext cx="152400" cy="1295400"/>
          </a:xfrm>
          <a:prstGeom prst="rect">
            <a:avLst/>
          </a:prstGeom>
          <a:solidFill>
            <a:srgbClr val="F8C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709" name="Rectangle 51"/>
          <p:cNvSpPr>
            <a:spLocks noChangeArrowheads="1"/>
          </p:cNvSpPr>
          <p:nvPr/>
        </p:nvSpPr>
        <p:spPr bwMode="auto">
          <a:xfrm>
            <a:off x="8153400" y="3810000"/>
            <a:ext cx="76200" cy="457200"/>
          </a:xfrm>
          <a:prstGeom prst="rect">
            <a:avLst/>
          </a:prstGeom>
          <a:solidFill>
            <a:srgbClr val="B7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/>
          </a:p>
        </p:txBody>
      </p:sp>
      <p:sp>
        <p:nvSpPr>
          <p:cNvPr id="28710" name="Text Box 52"/>
          <p:cNvSpPr txBox="1">
            <a:spLocks noChangeArrowheads="1"/>
          </p:cNvSpPr>
          <p:nvPr/>
        </p:nvSpPr>
        <p:spPr bwMode="auto">
          <a:xfrm>
            <a:off x="2041525" y="2879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it-IT" b="1">
              <a:latin typeface="Times" charset="0"/>
            </a:endParaRPr>
          </a:p>
        </p:txBody>
      </p:sp>
      <p:sp>
        <p:nvSpPr>
          <p:cNvPr id="28711" name="Freeform 53"/>
          <p:cNvSpPr>
            <a:spLocks/>
          </p:cNvSpPr>
          <p:nvPr/>
        </p:nvSpPr>
        <p:spPr bwMode="auto">
          <a:xfrm>
            <a:off x="4572000" y="4419600"/>
            <a:ext cx="1143000" cy="2514600"/>
          </a:xfrm>
          <a:custGeom>
            <a:avLst/>
            <a:gdLst>
              <a:gd name="T0" fmla="*/ 0 w 720"/>
              <a:gd name="T1" fmla="*/ 2147483647 h 1584"/>
              <a:gd name="T2" fmla="*/ 0 w 720"/>
              <a:gd name="T3" fmla="*/ 0 h 1584"/>
              <a:gd name="T4" fmla="*/ 2147483647 w 720"/>
              <a:gd name="T5" fmla="*/ 2147483647 h 1584"/>
              <a:gd name="T6" fmla="*/ 2147483647 w 720"/>
              <a:gd name="T7" fmla="*/ 2147483647 h 1584"/>
              <a:gd name="T8" fmla="*/ 2147483647 w 720"/>
              <a:gd name="T9" fmla="*/ 2147483647 h 1584"/>
              <a:gd name="T10" fmla="*/ 2147483647 w 720"/>
              <a:gd name="T11" fmla="*/ 2147483647 h 1584"/>
              <a:gd name="T12" fmla="*/ 2147483647 w 720"/>
              <a:gd name="T13" fmla="*/ 2147483647 h 1584"/>
              <a:gd name="T14" fmla="*/ 2147483647 w 720"/>
              <a:gd name="T15" fmla="*/ 2147483647 h 1584"/>
              <a:gd name="T16" fmla="*/ 2147483647 w 720"/>
              <a:gd name="T17" fmla="*/ 2147483647 h 1584"/>
              <a:gd name="T18" fmla="*/ 2147483647 w 720"/>
              <a:gd name="T19" fmla="*/ 2147483647 h 1584"/>
              <a:gd name="T20" fmla="*/ 2147483647 w 720"/>
              <a:gd name="T21" fmla="*/ 2147483647 h 1584"/>
              <a:gd name="T22" fmla="*/ 2147483647 w 720"/>
              <a:gd name="T23" fmla="*/ 2147483647 h 15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20"/>
              <a:gd name="T37" fmla="*/ 0 h 1584"/>
              <a:gd name="T38" fmla="*/ 720 w 720"/>
              <a:gd name="T39" fmla="*/ 1584 h 15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20" h="1584">
                <a:moveTo>
                  <a:pt x="0" y="1584"/>
                </a:moveTo>
                <a:lnTo>
                  <a:pt x="0" y="0"/>
                </a:lnTo>
                <a:lnTo>
                  <a:pt x="192" y="48"/>
                </a:lnTo>
                <a:lnTo>
                  <a:pt x="480" y="96"/>
                </a:lnTo>
                <a:lnTo>
                  <a:pt x="720" y="96"/>
                </a:lnTo>
                <a:lnTo>
                  <a:pt x="624" y="336"/>
                </a:lnTo>
                <a:lnTo>
                  <a:pt x="576" y="480"/>
                </a:lnTo>
                <a:lnTo>
                  <a:pt x="480" y="672"/>
                </a:lnTo>
                <a:lnTo>
                  <a:pt x="432" y="864"/>
                </a:lnTo>
                <a:lnTo>
                  <a:pt x="336" y="1152"/>
                </a:lnTo>
                <a:lnTo>
                  <a:pt x="288" y="1344"/>
                </a:lnTo>
                <a:cubicBezTo>
                  <a:pt x="239" y="1539"/>
                  <a:pt x="267" y="1475"/>
                  <a:pt x="235" y="1547"/>
                </a:cubicBezTo>
              </a:path>
            </a:pathLst>
          </a:cu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712" name="Text Box 54"/>
          <p:cNvSpPr txBox="1">
            <a:spLocks noChangeArrowheads="1"/>
          </p:cNvSpPr>
          <p:nvPr/>
        </p:nvSpPr>
        <p:spPr bwMode="auto">
          <a:xfrm>
            <a:off x="5486400" y="2376488"/>
            <a:ext cx="304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>
                <a:latin typeface="Arial"/>
                <a:cs typeface="Arial"/>
              </a:rPr>
              <a:t>Dal Piaz, 1997</a:t>
            </a:r>
            <a:endParaRPr lang="it-IT" sz="1800" i="1" dirty="0">
              <a:latin typeface="Arial"/>
              <a:cs typeface="Arial"/>
            </a:endParaRPr>
          </a:p>
        </p:txBody>
      </p:sp>
      <p:sp>
        <p:nvSpPr>
          <p:cNvPr id="28713" name="Freeform 55"/>
          <p:cNvSpPr>
            <a:spLocks/>
          </p:cNvSpPr>
          <p:nvPr/>
        </p:nvSpPr>
        <p:spPr bwMode="auto">
          <a:xfrm>
            <a:off x="6781800" y="5943600"/>
            <a:ext cx="2438400" cy="1143000"/>
          </a:xfrm>
          <a:custGeom>
            <a:avLst/>
            <a:gdLst>
              <a:gd name="T0" fmla="*/ 0 w 1296"/>
              <a:gd name="T1" fmla="*/ 2147483647 h 672"/>
              <a:gd name="T2" fmla="*/ 2147483647 w 1296"/>
              <a:gd name="T3" fmla="*/ 2147483647 h 672"/>
              <a:gd name="T4" fmla="*/ 2147483647 w 1296"/>
              <a:gd name="T5" fmla="*/ 2147483647 h 672"/>
              <a:gd name="T6" fmla="*/ 2147483647 w 1296"/>
              <a:gd name="T7" fmla="*/ 2147483647 h 672"/>
              <a:gd name="T8" fmla="*/ 2147483647 w 1296"/>
              <a:gd name="T9" fmla="*/ 0 h 672"/>
              <a:gd name="T10" fmla="*/ 2147483647 w 1296"/>
              <a:gd name="T11" fmla="*/ 0 h 672"/>
              <a:gd name="T12" fmla="*/ 2147483647 w 1296"/>
              <a:gd name="T13" fmla="*/ 0 h 672"/>
              <a:gd name="T14" fmla="*/ 2147483647 w 129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96"/>
              <a:gd name="T25" fmla="*/ 0 h 672"/>
              <a:gd name="T26" fmla="*/ 1296 w 129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96" h="672">
                <a:moveTo>
                  <a:pt x="0" y="672"/>
                </a:moveTo>
                <a:lnTo>
                  <a:pt x="144" y="192"/>
                </a:lnTo>
                <a:lnTo>
                  <a:pt x="192" y="96"/>
                </a:lnTo>
                <a:lnTo>
                  <a:pt x="240" y="48"/>
                </a:lnTo>
                <a:lnTo>
                  <a:pt x="432" y="0"/>
                </a:lnTo>
                <a:lnTo>
                  <a:pt x="672" y="0"/>
                </a:lnTo>
                <a:lnTo>
                  <a:pt x="960" y="0"/>
                </a:lnTo>
                <a:lnTo>
                  <a:pt x="1296" y="0"/>
                </a:lnTo>
              </a:path>
            </a:pathLst>
          </a:cu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714" name="Freeform 56"/>
          <p:cNvSpPr>
            <a:spLocks/>
          </p:cNvSpPr>
          <p:nvPr/>
        </p:nvSpPr>
        <p:spPr bwMode="auto">
          <a:xfrm>
            <a:off x="6781800" y="5943600"/>
            <a:ext cx="2438400" cy="1887538"/>
          </a:xfrm>
          <a:custGeom>
            <a:avLst/>
            <a:gdLst>
              <a:gd name="T0" fmla="*/ 0 w 1441"/>
              <a:gd name="T1" fmla="*/ 2147483647 h 1141"/>
              <a:gd name="T2" fmla="*/ 2147483647 w 1441"/>
              <a:gd name="T3" fmla="*/ 2147483647 h 1141"/>
              <a:gd name="T4" fmla="*/ 2147483647 w 1441"/>
              <a:gd name="T5" fmla="*/ 0 h 1141"/>
              <a:gd name="T6" fmla="*/ 2147483647 w 1441"/>
              <a:gd name="T7" fmla="*/ 2147483647 h 1141"/>
              <a:gd name="T8" fmla="*/ 0 w 1441"/>
              <a:gd name="T9" fmla="*/ 2147483647 h 11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1"/>
              <a:gd name="T16" fmla="*/ 0 h 1141"/>
              <a:gd name="T17" fmla="*/ 1441 w 1441"/>
              <a:gd name="T18" fmla="*/ 1141 h 11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1" h="1141">
                <a:moveTo>
                  <a:pt x="0" y="667"/>
                </a:moveTo>
                <a:cubicBezTo>
                  <a:pt x="1441" y="660"/>
                  <a:pt x="1440" y="1141"/>
                  <a:pt x="1440" y="656"/>
                </a:cubicBezTo>
                <a:lnTo>
                  <a:pt x="1440" y="0"/>
                </a:lnTo>
                <a:lnTo>
                  <a:pt x="336" y="192"/>
                </a:lnTo>
                <a:cubicBezTo>
                  <a:pt x="224" y="350"/>
                  <a:pt x="0" y="667"/>
                  <a:pt x="0" y="667"/>
                </a:cubicBezTo>
                <a:close/>
              </a:path>
            </a:pathLst>
          </a:custGeom>
          <a:solidFill>
            <a:srgbClr val="FA2D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5868144" y="6381328"/>
            <a:ext cx="3744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>
                <a:latin typeface="Arial"/>
                <a:cs typeface="Arial"/>
              </a:rPr>
              <a:t>Scrocca et al., </a:t>
            </a:r>
            <a:r>
              <a:rPr lang="it-IT" sz="1800" dirty="0" smtClean="0">
                <a:latin typeface="Arial"/>
                <a:cs typeface="Arial"/>
              </a:rPr>
              <a:t>2005, </a:t>
            </a:r>
            <a:r>
              <a:rPr lang="it-IT" sz="1800" dirty="0" err="1" smtClean="0">
                <a:latin typeface="Arial"/>
                <a:cs typeface="Arial"/>
              </a:rPr>
              <a:t>Tectonics</a:t>
            </a:r>
            <a:endParaRPr lang="it-IT" sz="1800" i="1" dirty="0">
              <a:latin typeface="Arial"/>
              <a:cs typeface="Arial"/>
            </a:endParaRPr>
          </a:p>
        </p:txBody>
      </p:sp>
      <p:sp>
        <p:nvSpPr>
          <p:cNvPr id="28716" name="CasellaDiTesto 59"/>
          <p:cNvSpPr txBox="1">
            <a:spLocks noChangeArrowheads="1"/>
          </p:cNvSpPr>
          <p:nvPr/>
        </p:nvSpPr>
        <p:spPr bwMode="auto">
          <a:xfrm>
            <a:off x="8001000" y="5710238"/>
            <a:ext cx="1128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latin typeface="Times" charset="0"/>
              </a:rPr>
              <a:t>1300°C</a:t>
            </a:r>
          </a:p>
        </p:txBody>
      </p:sp>
      <p:sp>
        <p:nvSpPr>
          <p:cNvPr id="28717" name="CasellaDiTesto 60"/>
          <p:cNvSpPr txBox="1">
            <a:spLocks noChangeArrowheads="1"/>
          </p:cNvSpPr>
          <p:nvPr/>
        </p:nvSpPr>
        <p:spPr bwMode="auto">
          <a:xfrm>
            <a:off x="4724400" y="1976438"/>
            <a:ext cx="1128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>
                <a:latin typeface="Times" charset="0"/>
              </a:rPr>
              <a:t>1300°C</a:t>
            </a:r>
          </a:p>
        </p:txBody>
      </p:sp>
      <p:cxnSp>
        <p:nvCxnSpPr>
          <p:cNvPr id="61" name="Connettore 2 60"/>
          <p:cNvCxnSpPr/>
          <p:nvPr/>
        </p:nvCxnSpPr>
        <p:spPr>
          <a:xfrm>
            <a:off x="-152400" y="1981200"/>
            <a:ext cx="685800" cy="153988"/>
          </a:xfrm>
          <a:prstGeom prst="straightConnector1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 rot="10800000" flipV="1">
            <a:off x="3886200" y="4572000"/>
            <a:ext cx="609600" cy="0"/>
          </a:xfrm>
          <a:prstGeom prst="straightConnector1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720" name="Rettangolo 58"/>
          <p:cNvSpPr>
            <a:spLocks noChangeArrowheads="1"/>
          </p:cNvSpPr>
          <p:nvPr/>
        </p:nvSpPr>
        <p:spPr bwMode="auto">
          <a:xfrm>
            <a:off x="3886200" y="2514600"/>
            <a:ext cx="6858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it-IT"/>
          </a:p>
        </p:txBody>
      </p:sp>
      <p:sp>
        <p:nvSpPr>
          <p:cNvPr id="28721" name="Rettangolo 59"/>
          <p:cNvSpPr>
            <a:spLocks noChangeArrowheads="1"/>
          </p:cNvSpPr>
          <p:nvPr/>
        </p:nvSpPr>
        <p:spPr bwMode="auto">
          <a:xfrm>
            <a:off x="0" y="3200400"/>
            <a:ext cx="10668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it-IT"/>
          </a:p>
        </p:txBody>
      </p:sp>
      <p:sp>
        <p:nvSpPr>
          <p:cNvPr id="28722" name="CasellaDiTesto 62"/>
          <p:cNvSpPr txBox="1">
            <a:spLocks noChangeArrowheads="1"/>
          </p:cNvSpPr>
          <p:nvPr/>
        </p:nvSpPr>
        <p:spPr bwMode="auto">
          <a:xfrm>
            <a:off x="0" y="2971800"/>
            <a:ext cx="1350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latin typeface="Times" charset="0"/>
              </a:rPr>
              <a:t>basement</a:t>
            </a:r>
          </a:p>
        </p:txBody>
      </p:sp>
      <p:cxnSp>
        <p:nvCxnSpPr>
          <p:cNvPr id="28723" name="Connettore 1 64"/>
          <p:cNvCxnSpPr>
            <a:cxnSpLocks noChangeShapeType="1"/>
          </p:cNvCxnSpPr>
          <p:nvPr/>
        </p:nvCxnSpPr>
        <p:spPr bwMode="auto">
          <a:xfrm rot="5400000" flipH="1" flipV="1">
            <a:off x="838200" y="2895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CasellaDiTesto 62"/>
          <p:cNvSpPr txBox="1"/>
          <p:nvPr/>
        </p:nvSpPr>
        <p:spPr>
          <a:xfrm>
            <a:off x="57120" y="6488668"/>
            <a:ext cx="458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Asymmetric</a:t>
            </a:r>
            <a:r>
              <a:rPr lang="it-IT" dirty="0" smtClean="0"/>
              <a:t> subductions &amp; </a:t>
            </a:r>
            <a:r>
              <a:rPr lang="it-IT" dirty="0" err="1" smtClean="0"/>
              <a:t>related</a:t>
            </a:r>
            <a:r>
              <a:rPr lang="it-IT" dirty="0" smtClean="0"/>
              <a:t> orogens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122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"/>
          <p:cNvSpPr txBox="1">
            <a:spLocks noChangeArrowheads="1"/>
          </p:cNvSpPr>
          <p:nvPr/>
        </p:nvSpPr>
        <p:spPr bwMode="auto">
          <a:xfrm>
            <a:off x="3914775" y="4735513"/>
            <a:ext cx="1314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3200" b="1">
                <a:latin typeface="Times" charset="0"/>
              </a:rPr>
              <a:t>S=H-L</a:t>
            </a:r>
          </a:p>
        </p:txBody>
      </p:sp>
      <p:grpSp>
        <p:nvGrpSpPr>
          <p:cNvPr id="41986" name="Gruppo 2"/>
          <p:cNvGrpSpPr>
            <a:grpSpLocks/>
          </p:cNvGrpSpPr>
          <p:nvPr/>
        </p:nvGrpSpPr>
        <p:grpSpPr bwMode="auto">
          <a:xfrm>
            <a:off x="685800" y="5768975"/>
            <a:ext cx="8350696" cy="461665"/>
            <a:chOff x="685800" y="5768975"/>
            <a:chExt cx="8350696" cy="461665"/>
          </a:xfrm>
        </p:grpSpPr>
        <p:sp>
          <p:nvSpPr>
            <p:cNvPr id="41992" name="CasellaDiTesto 9"/>
            <p:cNvSpPr txBox="1">
              <a:spLocks noChangeArrowheads="1"/>
            </p:cNvSpPr>
            <p:nvPr/>
          </p:nvSpPr>
          <p:spPr bwMode="auto">
            <a:xfrm>
              <a:off x="685800" y="5768975"/>
              <a:ext cx="3615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dirty="0" err="1">
                  <a:latin typeface="Arial"/>
                  <a:cs typeface="Arial"/>
                </a:rPr>
                <a:t>convergence</a:t>
              </a:r>
              <a:r>
                <a:rPr lang="it-IT" dirty="0">
                  <a:latin typeface="Arial"/>
                  <a:cs typeface="Arial"/>
                </a:rPr>
                <a:t>&lt;subduction</a:t>
              </a:r>
            </a:p>
          </p:txBody>
        </p:sp>
        <p:sp>
          <p:nvSpPr>
            <p:cNvPr id="41993" name="CasellaDiTesto 10"/>
            <p:cNvSpPr txBox="1">
              <a:spLocks noChangeArrowheads="1"/>
            </p:cNvSpPr>
            <p:nvPr/>
          </p:nvSpPr>
          <p:spPr bwMode="auto">
            <a:xfrm>
              <a:off x="5421053" y="5768975"/>
              <a:ext cx="3615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dirty="0" err="1">
                  <a:latin typeface="Arial"/>
                  <a:cs typeface="Arial"/>
                </a:rPr>
                <a:t>convergence</a:t>
              </a:r>
              <a:r>
                <a:rPr lang="it-IT" dirty="0">
                  <a:latin typeface="Arial"/>
                  <a:cs typeface="Arial"/>
                </a:rPr>
                <a:t>&gt;subduction</a:t>
              </a:r>
            </a:p>
          </p:txBody>
        </p:sp>
      </p:grpSp>
      <p:grpSp>
        <p:nvGrpSpPr>
          <p:cNvPr id="41987" name="Gruppo 3"/>
          <p:cNvGrpSpPr>
            <a:grpSpLocks/>
          </p:cNvGrpSpPr>
          <p:nvPr/>
        </p:nvGrpSpPr>
        <p:grpSpPr bwMode="auto">
          <a:xfrm>
            <a:off x="71438" y="330200"/>
            <a:ext cx="9072562" cy="5472113"/>
            <a:chOff x="71438" y="330200"/>
            <a:chExt cx="9072562" cy="5472113"/>
          </a:xfrm>
        </p:grpSpPr>
        <p:pic>
          <p:nvPicPr>
            <p:cNvPr id="41988" name="Immagine 3" descr="ESR1150_Fig31OrogensE_W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1654175"/>
              <a:ext cx="9072562" cy="414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89" name="Gruppo 18"/>
            <p:cNvGrpSpPr>
              <a:grpSpLocks/>
            </p:cNvGrpSpPr>
            <p:nvPr/>
          </p:nvGrpSpPr>
          <p:grpSpPr bwMode="auto">
            <a:xfrm>
              <a:off x="130175" y="330200"/>
              <a:ext cx="8902700" cy="1295400"/>
              <a:chOff x="129587" y="330428"/>
              <a:chExt cx="8902644" cy="1295796"/>
            </a:xfrm>
          </p:grpSpPr>
          <p:sp>
            <p:nvSpPr>
              <p:cNvPr id="41990" name="CasellaDiTesto 15"/>
              <p:cNvSpPr txBox="1">
                <a:spLocks noChangeArrowheads="1"/>
              </p:cNvSpPr>
              <p:nvPr/>
            </p:nvSpPr>
            <p:spPr bwMode="auto">
              <a:xfrm>
                <a:off x="4005967" y="1066800"/>
                <a:ext cx="11320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it-IT" sz="2000">
                    <a:latin typeface="Times" charset="0"/>
                  </a:rPr>
                  <a:t>heat flow</a:t>
                </a:r>
              </a:p>
            </p:txBody>
          </p:sp>
          <p:sp>
            <p:nvSpPr>
              <p:cNvPr id="41991" name="Figura a mano libera 17"/>
              <p:cNvSpPr>
                <a:spLocks noChangeArrowheads="1"/>
              </p:cNvSpPr>
              <p:nvPr/>
            </p:nvSpPr>
            <p:spPr bwMode="auto">
              <a:xfrm>
                <a:off x="129587" y="330428"/>
                <a:ext cx="8902644" cy="1295796"/>
              </a:xfrm>
              <a:custGeom>
                <a:avLst/>
                <a:gdLst>
                  <a:gd name="T0" fmla="*/ 0 w 8902644"/>
                  <a:gd name="T1" fmla="*/ 1004242 h 1295796"/>
                  <a:gd name="T2" fmla="*/ 233257 w 8902644"/>
                  <a:gd name="T3" fmla="*/ 1017200 h 1295796"/>
                  <a:gd name="T4" fmla="*/ 440597 w 8902644"/>
                  <a:gd name="T5" fmla="*/ 952410 h 1295796"/>
                  <a:gd name="T6" fmla="*/ 583143 w 8902644"/>
                  <a:gd name="T7" fmla="*/ 887620 h 1295796"/>
                  <a:gd name="T8" fmla="*/ 673854 w 8902644"/>
                  <a:gd name="T9" fmla="*/ 861704 h 1295796"/>
                  <a:gd name="T10" fmla="*/ 816400 w 8902644"/>
                  <a:gd name="T11" fmla="*/ 978326 h 1295796"/>
                  <a:gd name="T12" fmla="*/ 894152 w 8902644"/>
                  <a:gd name="T13" fmla="*/ 1004242 h 1295796"/>
                  <a:gd name="T14" fmla="*/ 997822 w 8902644"/>
                  <a:gd name="T15" fmla="*/ 978326 h 1295796"/>
                  <a:gd name="T16" fmla="*/ 1088533 w 8902644"/>
                  <a:gd name="T17" fmla="*/ 978326 h 1295796"/>
                  <a:gd name="T18" fmla="*/ 1140368 w 8902644"/>
                  <a:gd name="T19" fmla="*/ 1017200 h 1295796"/>
                  <a:gd name="T20" fmla="*/ 1179244 w 8902644"/>
                  <a:gd name="T21" fmla="*/ 1030158 h 1295796"/>
                  <a:gd name="T22" fmla="*/ 1399542 w 8902644"/>
                  <a:gd name="T23" fmla="*/ 796914 h 1295796"/>
                  <a:gd name="T24" fmla="*/ 1529130 w 8902644"/>
                  <a:gd name="T25" fmla="*/ 654377 h 1295796"/>
                  <a:gd name="T26" fmla="*/ 1736469 w 8902644"/>
                  <a:gd name="T27" fmla="*/ 485923 h 1295796"/>
                  <a:gd name="T28" fmla="*/ 1814222 w 8902644"/>
                  <a:gd name="T29" fmla="*/ 304512 h 1295796"/>
                  <a:gd name="T30" fmla="*/ 1879015 w 8902644"/>
                  <a:gd name="T31" fmla="*/ 123101 h 1295796"/>
                  <a:gd name="T32" fmla="*/ 1904933 w 8902644"/>
                  <a:gd name="T33" fmla="*/ 45353 h 1295796"/>
                  <a:gd name="T34" fmla="*/ 1969726 w 8902644"/>
                  <a:gd name="T35" fmla="*/ 19437 h 1295796"/>
                  <a:gd name="T36" fmla="*/ 2034520 w 8902644"/>
                  <a:gd name="T37" fmla="*/ 84227 h 1295796"/>
                  <a:gd name="T38" fmla="*/ 2073396 w 8902644"/>
                  <a:gd name="T39" fmla="*/ 524797 h 1295796"/>
                  <a:gd name="T40" fmla="*/ 2164107 w 8902644"/>
                  <a:gd name="T41" fmla="*/ 822830 h 1295796"/>
                  <a:gd name="T42" fmla="*/ 2358488 w 8902644"/>
                  <a:gd name="T43" fmla="*/ 939452 h 1295796"/>
                  <a:gd name="T44" fmla="*/ 2617663 w 8902644"/>
                  <a:gd name="T45" fmla="*/ 1094948 h 1295796"/>
                  <a:gd name="T46" fmla="*/ 2837961 w 8902644"/>
                  <a:gd name="T47" fmla="*/ 1133821 h 1295796"/>
                  <a:gd name="T48" fmla="*/ 2954589 w 8902644"/>
                  <a:gd name="T49" fmla="*/ 1263401 h 1295796"/>
                  <a:gd name="T50" fmla="*/ 3019383 w 8902644"/>
                  <a:gd name="T51" fmla="*/ 1289317 h 1295796"/>
                  <a:gd name="T52" fmla="*/ 3200805 w 8902644"/>
                  <a:gd name="T53" fmla="*/ 1224527 h 1295796"/>
                  <a:gd name="T54" fmla="*/ 3395186 w 8902644"/>
                  <a:gd name="T55" fmla="*/ 1159737 h 1295796"/>
                  <a:gd name="T56" fmla="*/ 3680278 w 8902644"/>
                  <a:gd name="T57" fmla="*/ 1146779 h 1295796"/>
                  <a:gd name="T58" fmla="*/ 4911357 w 8902644"/>
                  <a:gd name="T59" fmla="*/ 1146779 h 1295796"/>
                  <a:gd name="T60" fmla="*/ 5118696 w 8902644"/>
                  <a:gd name="T61" fmla="*/ 1146779 h 1295796"/>
                  <a:gd name="T62" fmla="*/ 5390830 w 8902644"/>
                  <a:gd name="T63" fmla="*/ 1159737 h 1295796"/>
                  <a:gd name="T64" fmla="*/ 5481541 w 8902644"/>
                  <a:gd name="T65" fmla="*/ 1198611 h 1295796"/>
                  <a:gd name="T66" fmla="*/ 5637045 w 8902644"/>
                  <a:gd name="T67" fmla="*/ 1172695 h 1295796"/>
                  <a:gd name="T68" fmla="*/ 5922137 w 8902644"/>
                  <a:gd name="T69" fmla="*/ 1081990 h 1295796"/>
                  <a:gd name="T70" fmla="*/ 6336817 w 8902644"/>
                  <a:gd name="T71" fmla="*/ 1056074 h 1295796"/>
                  <a:gd name="T72" fmla="*/ 6855166 w 8902644"/>
                  <a:gd name="T73" fmla="*/ 1056074 h 1295796"/>
                  <a:gd name="T74" fmla="*/ 7282803 w 8902644"/>
                  <a:gd name="T75" fmla="*/ 1069032 h 1295796"/>
                  <a:gd name="T76" fmla="*/ 7580854 w 8902644"/>
                  <a:gd name="T77" fmla="*/ 1159737 h 1295796"/>
                  <a:gd name="T78" fmla="*/ 7710441 w 8902644"/>
                  <a:gd name="T79" fmla="*/ 1198611 h 1295796"/>
                  <a:gd name="T80" fmla="*/ 7917781 w 8902644"/>
                  <a:gd name="T81" fmla="*/ 1185653 h 1295796"/>
                  <a:gd name="T82" fmla="*/ 8176955 w 8902644"/>
                  <a:gd name="T83" fmla="*/ 1133821 h 1295796"/>
                  <a:gd name="T84" fmla="*/ 8539800 w 8902644"/>
                  <a:gd name="T85" fmla="*/ 1133821 h 1295796"/>
                  <a:gd name="T86" fmla="*/ 8902644 w 8902644"/>
                  <a:gd name="T87" fmla="*/ 1133821 h 12957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902644"/>
                  <a:gd name="T133" fmla="*/ 0 h 1295796"/>
                  <a:gd name="T134" fmla="*/ 8902644 w 8902644"/>
                  <a:gd name="T135" fmla="*/ 1295796 h 12957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902644" h="1295796">
                    <a:moveTo>
                      <a:pt x="0" y="1004242"/>
                    </a:moveTo>
                    <a:cubicBezTo>
                      <a:pt x="79912" y="1015040"/>
                      <a:pt x="159824" y="1025839"/>
                      <a:pt x="233257" y="1017200"/>
                    </a:cubicBezTo>
                    <a:cubicBezTo>
                      <a:pt x="306690" y="1008561"/>
                      <a:pt x="382283" y="974007"/>
                      <a:pt x="440597" y="952410"/>
                    </a:cubicBezTo>
                    <a:cubicBezTo>
                      <a:pt x="498911" y="930813"/>
                      <a:pt x="544267" y="902738"/>
                      <a:pt x="583143" y="887620"/>
                    </a:cubicBezTo>
                    <a:cubicBezTo>
                      <a:pt x="622019" y="872502"/>
                      <a:pt x="634978" y="846586"/>
                      <a:pt x="673854" y="861704"/>
                    </a:cubicBezTo>
                    <a:cubicBezTo>
                      <a:pt x="712730" y="876822"/>
                      <a:pt x="779684" y="954570"/>
                      <a:pt x="816400" y="978326"/>
                    </a:cubicBezTo>
                    <a:cubicBezTo>
                      <a:pt x="853116" y="1002082"/>
                      <a:pt x="863915" y="1004242"/>
                      <a:pt x="894152" y="1004242"/>
                    </a:cubicBezTo>
                    <a:cubicBezTo>
                      <a:pt x="924389" y="1004242"/>
                      <a:pt x="965425" y="982645"/>
                      <a:pt x="997822" y="978326"/>
                    </a:cubicBezTo>
                    <a:cubicBezTo>
                      <a:pt x="1030219" y="974007"/>
                      <a:pt x="1064775" y="971847"/>
                      <a:pt x="1088533" y="978326"/>
                    </a:cubicBezTo>
                    <a:cubicBezTo>
                      <a:pt x="1112291" y="984805"/>
                      <a:pt x="1125250" y="1008561"/>
                      <a:pt x="1140368" y="1017200"/>
                    </a:cubicBezTo>
                    <a:cubicBezTo>
                      <a:pt x="1155487" y="1025839"/>
                      <a:pt x="1136048" y="1066872"/>
                      <a:pt x="1179244" y="1030158"/>
                    </a:cubicBezTo>
                    <a:cubicBezTo>
                      <a:pt x="1222440" y="993444"/>
                      <a:pt x="1341228" y="859544"/>
                      <a:pt x="1399542" y="796914"/>
                    </a:cubicBezTo>
                    <a:cubicBezTo>
                      <a:pt x="1457856" y="734284"/>
                      <a:pt x="1472976" y="706209"/>
                      <a:pt x="1529130" y="654377"/>
                    </a:cubicBezTo>
                    <a:cubicBezTo>
                      <a:pt x="1585284" y="602545"/>
                      <a:pt x="1688954" y="544234"/>
                      <a:pt x="1736469" y="485923"/>
                    </a:cubicBezTo>
                    <a:cubicBezTo>
                      <a:pt x="1783984" y="427612"/>
                      <a:pt x="1790464" y="364982"/>
                      <a:pt x="1814222" y="304512"/>
                    </a:cubicBezTo>
                    <a:cubicBezTo>
                      <a:pt x="1837980" y="244042"/>
                      <a:pt x="1863897" y="166294"/>
                      <a:pt x="1879015" y="123101"/>
                    </a:cubicBezTo>
                    <a:cubicBezTo>
                      <a:pt x="1894133" y="79908"/>
                      <a:pt x="1889815" y="62630"/>
                      <a:pt x="1904933" y="45353"/>
                    </a:cubicBezTo>
                    <a:cubicBezTo>
                      <a:pt x="1920052" y="28076"/>
                      <a:pt x="1948128" y="12958"/>
                      <a:pt x="1969726" y="19437"/>
                    </a:cubicBezTo>
                    <a:cubicBezTo>
                      <a:pt x="1991324" y="25916"/>
                      <a:pt x="2017242" y="0"/>
                      <a:pt x="2034520" y="84227"/>
                    </a:cubicBezTo>
                    <a:cubicBezTo>
                      <a:pt x="2051798" y="168454"/>
                      <a:pt x="2051798" y="401697"/>
                      <a:pt x="2073396" y="524797"/>
                    </a:cubicBezTo>
                    <a:cubicBezTo>
                      <a:pt x="2094994" y="647897"/>
                      <a:pt x="2116592" y="753721"/>
                      <a:pt x="2164107" y="822830"/>
                    </a:cubicBezTo>
                    <a:cubicBezTo>
                      <a:pt x="2211622" y="891939"/>
                      <a:pt x="2358488" y="939452"/>
                      <a:pt x="2358488" y="939452"/>
                    </a:cubicBezTo>
                    <a:cubicBezTo>
                      <a:pt x="2434081" y="984805"/>
                      <a:pt x="2537751" y="1062553"/>
                      <a:pt x="2617663" y="1094948"/>
                    </a:cubicBezTo>
                    <a:cubicBezTo>
                      <a:pt x="2697575" y="1127343"/>
                      <a:pt x="2781807" y="1105746"/>
                      <a:pt x="2837961" y="1133821"/>
                    </a:cubicBezTo>
                    <a:cubicBezTo>
                      <a:pt x="2894115" y="1161897"/>
                      <a:pt x="2924352" y="1237485"/>
                      <a:pt x="2954589" y="1263401"/>
                    </a:cubicBezTo>
                    <a:cubicBezTo>
                      <a:pt x="2984826" y="1289317"/>
                      <a:pt x="2978347" y="1295796"/>
                      <a:pt x="3019383" y="1289317"/>
                    </a:cubicBezTo>
                    <a:cubicBezTo>
                      <a:pt x="3060419" y="1282838"/>
                      <a:pt x="3138171" y="1246124"/>
                      <a:pt x="3200805" y="1224527"/>
                    </a:cubicBezTo>
                    <a:cubicBezTo>
                      <a:pt x="3263439" y="1202930"/>
                      <a:pt x="3315274" y="1172695"/>
                      <a:pt x="3395186" y="1159737"/>
                    </a:cubicBezTo>
                    <a:cubicBezTo>
                      <a:pt x="3475098" y="1146779"/>
                      <a:pt x="3680278" y="1146779"/>
                      <a:pt x="3680278" y="1146779"/>
                    </a:cubicBezTo>
                    <a:lnTo>
                      <a:pt x="4911357" y="1146779"/>
                    </a:lnTo>
                    <a:cubicBezTo>
                      <a:pt x="5151093" y="1146779"/>
                      <a:pt x="5038784" y="1144619"/>
                      <a:pt x="5118696" y="1146779"/>
                    </a:cubicBezTo>
                    <a:cubicBezTo>
                      <a:pt x="5198608" y="1148939"/>
                      <a:pt x="5330356" y="1151098"/>
                      <a:pt x="5390830" y="1159737"/>
                    </a:cubicBezTo>
                    <a:cubicBezTo>
                      <a:pt x="5451304" y="1168376"/>
                      <a:pt x="5440505" y="1196451"/>
                      <a:pt x="5481541" y="1198611"/>
                    </a:cubicBezTo>
                    <a:cubicBezTo>
                      <a:pt x="5522577" y="1200771"/>
                      <a:pt x="5563612" y="1192132"/>
                      <a:pt x="5637045" y="1172695"/>
                    </a:cubicBezTo>
                    <a:cubicBezTo>
                      <a:pt x="5710478" y="1153258"/>
                      <a:pt x="5805508" y="1101427"/>
                      <a:pt x="5922137" y="1081990"/>
                    </a:cubicBezTo>
                    <a:cubicBezTo>
                      <a:pt x="6038766" y="1062553"/>
                      <a:pt x="6181312" y="1060393"/>
                      <a:pt x="6336817" y="1056074"/>
                    </a:cubicBezTo>
                    <a:cubicBezTo>
                      <a:pt x="6492322" y="1051755"/>
                      <a:pt x="6697502" y="1053914"/>
                      <a:pt x="6855166" y="1056074"/>
                    </a:cubicBezTo>
                    <a:cubicBezTo>
                      <a:pt x="7012830" y="1058234"/>
                      <a:pt x="7161855" y="1051755"/>
                      <a:pt x="7282803" y="1069032"/>
                    </a:cubicBezTo>
                    <a:cubicBezTo>
                      <a:pt x="7403751" y="1086309"/>
                      <a:pt x="7580854" y="1159737"/>
                      <a:pt x="7580854" y="1159737"/>
                    </a:cubicBezTo>
                    <a:cubicBezTo>
                      <a:pt x="7652127" y="1181334"/>
                      <a:pt x="7654286" y="1194292"/>
                      <a:pt x="7710441" y="1198611"/>
                    </a:cubicBezTo>
                    <a:cubicBezTo>
                      <a:pt x="7766596" y="1202930"/>
                      <a:pt x="7840029" y="1196451"/>
                      <a:pt x="7917781" y="1185653"/>
                    </a:cubicBezTo>
                    <a:cubicBezTo>
                      <a:pt x="7995533" y="1174855"/>
                      <a:pt x="8073285" y="1142460"/>
                      <a:pt x="8176955" y="1133821"/>
                    </a:cubicBezTo>
                    <a:cubicBezTo>
                      <a:pt x="8280625" y="1125182"/>
                      <a:pt x="8539800" y="1133821"/>
                      <a:pt x="8539800" y="1133821"/>
                    </a:cubicBezTo>
                    <a:lnTo>
                      <a:pt x="8902644" y="113382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" name="CasellaDiTesto 1"/>
          <p:cNvSpPr txBox="1"/>
          <p:nvPr/>
        </p:nvSpPr>
        <p:spPr>
          <a:xfrm>
            <a:off x="4067944" y="458112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</a:t>
            </a:r>
            <a:r>
              <a:rPr lang="it-IT" sz="1800" dirty="0" smtClean="0"/>
              <a:t>S</a:t>
            </a:r>
            <a:r>
              <a:rPr lang="it-IT" dirty="0" smtClean="0"/>
              <a:t>=V</a:t>
            </a:r>
            <a:r>
              <a:rPr lang="it-IT" sz="1800" dirty="0" smtClean="0"/>
              <a:t>H</a:t>
            </a:r>
            <a:r>
              <a:rPr lang="it-IT" dirty="0" smtClean="0"/>
              <a:t>-V</a:t>
            </a:r>
            <a:r>
              <a:rPr lang="it-IT" sz="1800" dirty="0" smtClean="0"/>
              <a:t>L</a:t>
            </a:r>
            <a:endParaRPr lang="it-IT" sz="1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12800" y="330200"/>
            <a:ext cx="481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Asymmetric</a:t>
            </a:r>
            <a:r>
              <a:rPr lang="it-IT" dirty="0" smtClean="0"/>
              <a:t> subductions and </a:t>
            </a:r>
            <a:r>
              <a:rPr lang="it-IT" dirty="0" err="1" smtClean="0"/>
              <a:t>related</a:t>
            </a:r>
            <a:r>
              <a:rPr lang="it-IT" dirty="0" smtClean="0"/>
              <a:t> orogens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444208" y="6466988"/>
            <a:ext cx="269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Doglioni et al. 2007 ESR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8174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gure_2_VolumesSubductionRif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9144000" cy="475538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068453" y="6381328"/>
            <a:ext cx="485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Doglioni </a:t>
            </a:r>
            <a:r>
              <a:rPr lang="it-IT" dirty="0"/>
              <a:t>&amp;</a:t>
            </a:r>
            <a:r>
              <a:rPr lang="it-IT" dirty="0" smtClean="0"/>
              <a:t> Anderson, </a:t>
            </a:r>
            <a:r>
              <a:rPr lang="it-IT" dirty="0"/>
              <a:t>2015 GSA-AGU </a:t>
            </a:r>
            <a:r>
              <a:rPr lang="it-IT" dirty="0" smtClean="0"/>
              <a:t>Volume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5887518"/>
      </p:ext>
    </p:extLst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gure_6_MantleConvection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9" y="535436"/>
            <a:ext cx="8928077" cy="5701876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2393185" y="476672"/>
            <a:ext cx="4771103" cy="369332"/>
            <a:chOff x="1835696" y="364014"/>
            <a:chExt cx="4771103" cy="369332"/>
          </a:xfrm>
        </p:grpSpPr>
        <p:sp>
          <p:nvSpPr>
            <p:cNvPr id="2" name="CasellaDiTesto 1"/>
            <p:cNvSpPr txBox="1"/>
            <p:nvPr/>
          </p:nvSpPr>
          <p:spPr>
            <a:xfrm>
              <a:off x="2987824" y="364014"/>
              <a:ext cx="3618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“</a:t>
              </a:r>
              <a:r>
                <a:rPr lang="it-IT" dirty="0" err="1" smtClean="0"/>
                <a:t>Westward</a:t>
              </a:r>
              <a:r>
                <a:rPr lang="it-IT" dirty="0" smtClean="0"/>
                <a:t>” </a:t>
              </a:r>
              <a:r>
                <a:rPr lang="it-IT" dirty="0" err="1" smtClean="0"/>
                <a:t>drift</a:t>
              </a:r>
              <a:r>
                <a:rPr lang="it-IT" dirty="0" smtClean="0"/>
                <a:t> of the </a:t>
              </a:r>
              <a:r>
                <a:rPr lang="it-IT" dirty="0" err="1" smtClean="0"/>
                <a:t>lithosphere</a:t>
              </a:r>
              <a:endParaRPr lang="it-IT" dirty="0"/>
            </a:p>
          </p:txBody>
        </p:sp>
        <p:cxnSp>
          <p:nvCxnSpPr>
            <p:cNvPr id="5" name="Connettore 2 4"/>
            <p:cNvCxnSpPr/>
            <p:nvPr/>
          </p:nvCxnSpPr>
          <p:spPr>
            <a:xfrm flipH="1">
              <a:off x="1835696" y="620688"/>
              <a:ext cx="1152128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asellaDiTesto 3"/>
          <p:cNvSpPr txBox="1"/>
          <p:nvPr/>
        </p:nvSpPr>
        <p:spPr>
          <a:xfrm>
            <a:off x="4031941" y="6444044"/>
            <a:ext cx="488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Doglioni &amp; Anderson, 2015 GSA</a:t>
            </a:r>
            <a:r>
              <a:rPr lang="it-IT" dirty="0"/>
              <a:t>-AGU </a:t>
            </a:r>
            <a:r>
              <a:rPr lang="it-IT" dirty="0" smtClean="0"/>
              <a:t>Volume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15816" y="87015"/>
            <a:ext cx="406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POLARIZED CONVECTION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20135417"/>
      </p:ext>
    </p:extLst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98921" y="6444044"/>
            <a:ext cx="485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Doglioni </a:t>
            </a:r>
            <a:r>
              <a:rPr lang="it-IT" dirty="0"/>
              <a:t>&amp;</a:t>
            </a:r>
            <a:r>
              <a:rPr lang="it-IT" dirty="0" smtClean="0"/>
              <a:t> Anderson, 2015 GSA-AGU Volume</a:t>
            </a:r>
            <a:endParaRPr lang="it-IT" dirty="0"/>
          </a:p>
        </p:txBody>
      </p:sp>
      <p:pic>
        <p:nvPicPr>
          <p:cNvPr id="2" name="Immagine 1" descr="Figure_6.22_Bicycl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997048"/>
            <a:ext cx="9098280" cy="452018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067944" y="404664"/>
            <a:ext cx="492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“</a:t>
            </a:r>
            <a:r>
              <a:rPr lang="it-IT" sz="2400" dirty="0" err="1" smtClean="0"/>
              <a:t>Westerly</a:t>
            </a:r>
            <a:r>
              <a:rPr lang="it-IT" sz="2400" dirty="0" smtClean="0"/>
              <a:t>” </a:t>
            </a:r>
            <a:r>
              <a:rPr lang="it-IT" sz="2400" dirty="0" err="1" smtClean="0"/>
              <a:t>sheared</a:t>
            </a:r>
            <a:r>
              <a:rPr lang="it-IT" sz="2400" dirty="0" smtClean="0"/>
              <a:t> </a:t>
            </a:r>
            <a:r>
              <a:rPr lang="it-IT" sz="2400" dirty="0" err="1" smtClean="0"/>
              <a:t>lithosphere</a:t>
            </a:r>
            <a:r>
              <a:rPr lang="it-IT" sz="2400" dirty="0" smtClean="0"/>
              <a:t>:</a:t>
            </a:r>
          </a:p>
          <a:p>
            <a:r>
              <a:rPr lang="it-IT" sz="2400" dirty="0" err="1" smtClean="0"/>
              <a:t>Slab</a:t>
            </a:r>
            <a:r>
              <a:rPr lang="it-IT" sz="2400" dirty="0" smtClean="0"/>
              <a:t> pull or </a:t>
            </a:r>
            <a:r>
              <a:rPr lang="it-IT" sz="2400" dirty="0" err="1"/>
              <a:t>h</a:t>
            </a:r>
            <a:r>
              <a:rPr lang="it-IT" sz="2400" dirty="0" err="1" smtClean="0"/>
              <a:t>orizontal</a:t>
            </a:r>
            <a:r>
              <a:rPr lang="it-IT" sz="2400" dirty="0" smtClean="0"/>
              <a:t> </a:t>
            </a:r>
            <a:r>
              <a:rPr lang="it-IT" sz="2400" dirty="0" err="1" smtClean="0"/>
              <a:t>tidal</a:t>
            </a:r>
            <a:r>
              <a:rPr lang="it-IT" sz="2400" dirty="0" smtClean="0"/>
              <a:t> torque?</a:t>
            </a:r>
          </a:p>
        </p:txBody>
      </p:sp>
      <p:cxnSp>
        <p:nvCxnSpPr>
          <p:cNvPr id="6" name="Connettore 2 5"/>
          <p:cNvCxnSpPr/>
          <p:nvPr/>
        </p:nvCxnSpPr>
        <p:spPr>
          <a:xfrm flipH="1">
            <a:off x="2771800" y="908720"/>
            <a:ext cx="1152128" cy="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767946" y="5776128"/>
            <a:ext cx="192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</a:t>
            </a:r>
            <a:r>
              <a:rPr lang="it-IT" dirty="0" err="1" smtClean="0"/>
              <a:t>onfined</a:t>
            </a:r>
            <a:r>
              <a:rPr lang="it-IT" dirty="0" smtClean="0"/>
              <a:t> </a:t>
            </a:r>
            <a:r>
              <a:rPr lang="it-IT" dirty="0" err="1" smtClean="0"/>
              <a:t>descent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1907704" y="4005064"/>
            <a:ext cx="504056" cy="1759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491880" y="5776128"/>
            <a:ext cx="408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</a:t>
            </a:r>
            <a:r>
              <a:rPr lang="it-IT" dirty="0" err="1" smtClean="0"/>
              <a:t>iffused</a:t>
            </a:r>
            <a:r>
              <a:rPr lang="it-IT" dirty="0" smtClean="0"/>
              <a:t> </a:t>
            </a:r>
            <a:r>
              <a:rPr lang="it-IT" dirty="0" err="1" smtClean="0"/>
              <a:t>compensating</a:t>
            </a:r>
            <a:r>
              <a:rPr lang="it-IT" dirty="0" smtClean="0"/>
              <a:t> passive </a:t>
            </a:r>
            <a:r>
              <a:rPr lang="it-IT" dirty="0" err="1" smtClean="0"/>
              <a:t>ascent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4572000" y="3861048"/>
            <a:ext cx="1224136" cy="1933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330432" y="1268760"/>
            <a:ext cx="69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ridge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6544255"/>
      </p:ext>
    </p:extLst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la_clinto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304" y="1604640"/>
            <a:ext cx="5080976" cy="35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62243"/>
      </p:ext>
    </p:extLst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4" descr="430358518_8b2b06be2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188" y="0"/>
            <a:ext cx="5459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asellaDiTesto 6"/>
          <p:cNvSpPr txBox="1">
            <a:spLocks noChangeArrowheads="1"/>
          </p:cNvSpPr>
          <p:nvPr/>
        </p:nvSpPr>
        <p:spPr bwMode="auto">
          <a:xfrm>
            <a:off x="4883843" y="332656"/>
            <a:ext cx="429666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b="1" dirty="0" err="1">
                <a:solidFill>
                  <a:schemeClr val="bg1"/>
                </a:solidFill>
                <a:latin typeface="Times" charset="0"/>
              </a:rPr>
              <a:t>It</a:t>
            </a:r>
            <a:r>
              <a:rPr lang="it-IT" b="1" dirty="0">
                <a:solidFill>
                  <a:schemeClr val="bg1"/>
                </a:solidFill>
                <a:latin typeface="Times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Times" charset="0"/>
              </a:rPr>
              <a:t>is</a:t>
            </a:r>
            <a:r>
              <a:rPr lang="it-IT" b="1" dirty="0">
                <a:solidFill>
                  <a:schemeClr val="bg1"/>
                </a:solidFill>
                <a:latin typeface="Times" charset="0"/>
              </a:rPr>
              <a:t> the </a:t>
            </a:r>
            <a:r>
              <a:rPr lang="it-IT" b="1" dirty="0" err="1">
                <a:solidFill>
                  <a:schemeClr val="bg1"/>
                </a:solidFill>
                <a:latin typeface="Times" charset="0"/>
              </a:rPr>
              <a:t>asymmetry</a:t>
            </a:r>
            <a:r>
              <a:rPr lang="it-IT" b="1" dirty="0">
                <a:solidFill>
                  <a:schemeClr val="bg1"/>
                </a:solidFill>
                <a:latin typeface="Times" charset="0"/>
              </a:rPr>
              <a:t> </a:t>
            </a:r>
          </a:p>
          <a:p>
            <a:r>
              <a:rPr lang="it-IT" b="1" dirty="0" err="1">
                <a:solidFill>
                  <a:schemeClr val="bg1"/>
                </a:solidFill>
                <a:latin typeface="Times" charset="0"/>
              </a:rPr>
              <a:t>that</a:t>
            </a:r>
            <a:r>
              <a:rPr lang="it-IT" b="1" dirty="0">
                <a:solidFill>
                  <a:schemeClr val="bg1"/>
                </a:solidFill>
                <a:latin typeface="Times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Times" charset="0"/>
              </a:rPr>
              <a:t>generates</a:t>
            </a:r>
            <a:r>
              <a:rPr lang="it-IT" b="1" dirty="0">
                <a:solidFill>
                  <a:schemeClr val="bg1"/>
                </a:solidFill>
                <a:latin typeface="Times" charset="0"/>
              </a:rPr>
              <a:t> the </a:t>
            </a:r>
            <a:r>
              <a:rPr lang="it-IT" b="1" dirty="0" err="1">
                <a:solidFill>
                  <a:schemeClr val="bg1"/>
                </a:solidFill>
                <a:latin typeface="Times" charset="0"/>
              </a:rPr>
              <a:t>phenomenon</a:t>
            </a:r>
            <a:endParaRPr lang="it-IT" b="1" dirty="0">
              <a:solidFill>
                <a:schemeClr val="bg1"/>
              </a:solidFill>
              <a:latin typeface="Times" charset="0"/>
            </a:endParaRPr>
          </a:p>
          <a:p>
            <a:r>
              <a:rPr lang="it-IT" sz="1800" dirty="0" smtClean="0">
                <a:solidFill>
                  <a:schemeClr val="bg1"/>
                </a:solidFill>
                <a:latin typeface="Times" charset="0"/>
              </a:rPr>
              <a:t>PIERRE CURIE</a:t>
            </a:r>
            <a:endParaRPr lang="it-IT" sz="1800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44016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Thanks</a:t>
            </a:r>
            <a:r>
              <a:rPr lang="it-IT" dirty="0" smtClean="0">
                <a:solidFill>
                  <a:schemeClr val="bg1"/>
                </a:solidFill>
              </a:rPr>
              <a:t> to: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Eugenio Carminati, Mattia Crespi, 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err="1" smtClean="0">
                <a:solidFill>
                  <a:schemeClr val="bg1"/>
                </a:solidFill>
              </a:rPr>
              <a:t>Françoise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Chalot-Prat</a:t>
            </a:r>
            <a:r>
              <a:rPr lang="it-IT" dirty="0" smtClean="0">
                <a:solidFill>
                  <a:schemeClr val="bg1"/>
                </a:solidFill>
              </a:rPr>
              <a:t>,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Marco </a:t>
            </a:r>
            <a:r>
              <a:rPr lang="it-IT" dirty="0">
                <a:solidFill>
                  <a:schemeClr val="bg1"/>
                </a:solidFill>
              </a:rPr>
              <a:t>Cuffaro, </a:t>
            </a:r>
            <a:r>
              <a:rPr lang="it-IT" dirty="0" smtClean="0">
                <a:solidFill>
                  <a:schemeClr val="bg1"/>
                </a:solidFill>
              </a:rPr>
              <a:t>Fabrizio Innocenti, Anatoli Levchin, Giuliano </a:t>
            </a:r>
            <a:r>
              <a:rPr lang="it-IT" dirty="0">
                <a:solidFill>
                  <a:schemeClr val="bg1"/>
                </a:solidFill>
              </a:rPr>
              <a:t>Panza &amp; Federica Riguzzi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-2616694" y="42528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24475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magine 1" descr="Figure_1ThyboAsthenospher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0"/>
            <a:ext cx="8778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CasellaDiTesto 2"/>
          <p:cNvSpPr txBox="1">
            <a:spLocks noChangeArrowheads="1"/>
          </p:cNvSpPr>
          <p:nvPr/>
        </p:nvSpPr>
        <p:spPr bwMode="auto">
          <a:xfrm>
            <a:off x="609600" y="4962654"/>
            <a:ext cx="29264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 err="1">
                <a:latin typeface="Arial"/>
                <a:cs typeface="Arial"/>
              </a:rPr>
              <a:t>Modified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after</a:t>
            </a:r>
            <a:r>
              <a:rPr lang="it-IT" sz="1800" dirty="0">
                <a:latin typeface="Arial"/>
                <a:cs typeface="Arial"/>
              </a:rPr>
              <a:t> </a:t>
            </a:r>
            <a:r>
              <a:rPr lang="it-IT" sz="1800" dirty="0" err="1">
                <a:latin typeface="Arial"/>
                <a:cs typeface="Arial"/>
              </a:rPr>
              <a:t>Thybo</a:t>
            </a:r>
            <a:r>
              <a:rPr lang="it-IT" sz="1800" dirty="0">
                <a:latin typeface="Arial"/>
                <a:cs typeface="Arial"/>
              </a:rPr>
              <a:t>, 2006</a:t>
            </a:r>
          </a:p>
        </p:txBody>
      </p:sp>
      <p:sp>
        <p:nvSpPr>
          <p:cNvPr id="3" name="Rettangolo 2"/>
          <p:cNvSpPr/>
          <p:nvPr/>
        </p:nvSpPr>
        <p:spPr bwMode="auto">
          <a:xfrm>
            <a:off x="1979712" y="3068960"/>
            <a:ext cx="576064" cy="216024"/>
          </a:xfrm>
          <a:prstGeom prst="rect">
            <a:avLst/>
          </a:prstGeom>
          <a:solidFill>
            <a:srgbClr val="73C5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50798" y="2996952"/>
            <a:ext cx="19090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it-IT" sz="1800" b="0" dirty="0" err="1" smtClean="0"/>
              <a:t>LowVelocity</a:t>
            </a:r>
            <a:r>
              <a:rPr lang="it-IT" sz="1800" b="0" dirty="0" smtClean="0"/>
              <a:t> Zone</a:t>
            </a:r>
            <a:endParaRPr lang="it-IT" b="0" dirty="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336850" y="2996952"/>
            <a:ext cx="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82568" y="5304572"/>
            <a:ext cx="37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Riguzzi et al. 2010 </a:t>
            </a:r>
            <a:r>
              <a:rPr lang="it-IT" dirty="0" err="1" smtClean="0"/>
              <a:t>Tectonophysics</a:t>
            </a:r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467544" y="2057400"/>
            <a:ext cx="8210550" cy="4800600"/>
            <a:chOff x="467544" y="2057400"/>
            <a:chExt cx="8210550" cy="4800600"/>
          </a:xfrm>
        </p:grpSpPr>
        <p:grpSp>
          <p:nvGrpSpPr>
            <p:cNvPr id="6" name="Gruppo 5"/>
            <p:cNvGrpSpPr/>
            <p:nvPr/>
          </p:nvGrpSpPr>
          <p:grpSpPr>
            <a:xfrm>
              <a:off x="467544" y="2057400"/>
              <a:ext cx="8210550" cy="4800600"/>
              <a:chOff x="467544" y="2057400"/>
              <a:chExt cx="8210550" cy="4800600"/>
            </a:xfrm>
          </p:grpSpPr>
          <p:grpSp>
            <p:nvGrpSpPr>
              <p:cNvPr id="2" name="Gruppo 8"/>
              <p:cNvGrpSpPr>
                <a:grpSpLocks/>
              </p:cNvGrpSpPr>
              <p:nvPr/>
            </p:nvGrpSpPr>
            <p:grpSpPr bwMode="auto">
              <a:xfrm>
                <a:off x="3505199" y="2057400"/>
                <a:ext cx="5060951" cy="2667000"/>
                <a:chOff x="-2101676" y="353961"/>
                <a:chExt cx="8210551" cy="4215581"/>
              </a:xfrm>
            </p:grpSpPr>
            <p:pic>
              <p:nvPicPr>
                <p:cNvPr id="51204" name="Immagine 1" descr="Figure_9TidesVibration.jpg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01675" y="353961"/>
                  <a:ext cx="8210550" cy="4215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05" name="Figura a mano libera 5"/>
                <p:cNvSpPr>
                  <a:spLocks noChangeArrowheads="1"/>
                </p:cNvSpPr>
                <p:nvPr/>
              </p:nvSpPr>
              <p:spPr bwMode="auto">
                <a:xfrm>
                  <a:off x="4091162" y="762000"/>
                  <a:ext cx="1312862" cy="3502026"/>
                </a:xfrm>
                <a:custGeom>
                  <a:avLst/>
                  <a:gdLst>
                    <a:gd name="T0" fmla="*/ 0 w 1171092"/>
                    <a:gd name="T1" fmla="*/ 0 h 3009974"/>
                    <a:gd name="T2" fmla="*/ 591821082 w 1171092"/>
                    <a:gd name="T3" fmla="*/ 2147483647 h 3009974"/>
                    <a:gd name="T4" fmla="*/ 986369121 w 1171092"/>
                    <a:gd name="T5" fmla="*/ 2147483647 h 3009974"/>
                    <a:gd name="T6" fmla="*/ 1402835407 w 1171092"/>
                    <a:gd name="T7" fmla="*/ 2147483647 h 3009974"/>
                    <a:gd name="T8" fmla="*/ 1885062172 w 1171092"/>
                    <a:gd name="T9" fmla="*/ 2147483647 h 3009974"/>
                    <a:gd name="T10" fmla="*/ 2147483647 w 1171092"/>
                    <a:gd name="T11" fmla="*/ 2147483647 h 3009974"/>
                    <a:gd name="T12" fmla="*/ 2147483647 w 1171092"/>
                    <a:gd name="T13" fmla="*/ 2147483647 h 3009974"/>
                    <a:gd name="T14" fmla="*/ 2147483647 w 1171092"/>
                    <a:gd name="T15" fmla="*/ 2147483647 h 30099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71092"/>
                    <a:gd name="T25" fmla="*/ 0 h 3009974"/>
                    <a:gd name="T26" fmla="*/ 1171092 w 1171092"/>
                    <a:gd name="T27" fmla="*/ 3009974 h 300997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71092" h="3009974">
                      <a:moveTo>
                        <a:pt x="0" y="0"/>
                      </a:moveTo>
                      <a:cubicBezTo>
                        <a:pt x="80409" y="108579"/>
                        <a:pt x="160819" y="217158"/>
                        <a:pt x="222672" y="321614"/>
                      </a:cubicBezTo>
                      <a:cubicBezTo>
                        <a:pt x="284526" y="426070"/>
                        <a:pt x="320264" y="523653"/>
                        <a:pt x="371121" y="626734"/>
                      </a:cubicBezTo>
                      <a:cubicBezTo>
                        <a:pt x="421978" y="729815"/>
                        <a:pt x="471461" y="795787"/>
                        <a:pt x="527816" y="940101"/>
                      </a:cubicBezTo>
                      <a:cubicBezTo>
                        <a:pt x="584171" y="1084415"/>
                        <a:pt x="652898" y="1333184"/>
                        <a:pt x="709253" y="1492617"/>
                      </a:cubicBezTo>
                      <a:cubicBezTo>
                        <a:pt x="765608" y="1652050"/>
                        <a:pt x="823338" y="1775747"/>
                        <a:pt x="865948" y="1896696"/>
                      </a:cubicBezTo>
                      <a:cubicBezTo>
                        <a:pt x="908558" y="2017645"/>
                        <a:pt x="914057" y="2032764"/>
                        <a:pt x="964914" y="2218310"/>
                      </a:cubicBezTo>
                      <a:cubicBezTo>
                        <a:pt x="1015771" y="2403856"/>
                        <a:pt x="1171092" y="3009974"/>
                        <a:pt x="1171092" y="3009974"/>
                      </a:cubicBezTo>
                    </a:path>
                  </a:pathLst>
                </a:custGeom>
                <a:noFill/>
                <a:ln w="76200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1206" name="Figura a mano libera 2"/>
                <p:cNvSpPr>
                  <a:spLocks noChangeArrowheads="1"/>
                </p:cNvSpPr>
                <p:nvPr/>
              </p:nvSpPr>
              <p:spPr bwMode="auto">
                <a:xfrm>
                  <a:off x="3024362" y="762000"/>
                  <a:ext cx="2209800" cy="3276600"/>
                </a:xfrm>
                <a:custGeom>
                  <a:avLst/>
                  <a:gdLst>
                    <a:gd name="T0" fmla="*/ 0 w 2028793"/>
                    <a:gd name="T1" fmla="*/ 0 h 2894523"/>
                    <a:gd name="T2" fmla="*/ 186060044 w 2028793"/>
                    <a:gd name="T3" fmla="*/ 941933360 h 2894523"/>
                    <a:gd name="T4" fmla="*/ 294094679 w 2028793"/>
                    <a:gd name="T5" fmla="*/ 1798226348 h 2894523"/>
                    <a:gd name="T6" fmla="*/ 363116629 w 2028793"/>
                    <a:gd name="T7" fmla="*/ 2147483647 h 2894523"/>
                    <a:gd name="T8" fmla="*/ 468150033 w 2028793"/>
                    <a:gd name="T9" fmla="*/ 2147483647 h 2894523"/>
                    <a:gd name="T10" fmla="*/ 549175729 w 2028793"/>
                    <a:gd name="T11" fmla="*/ 2147483647 h 2894523"/>
                    <a:gd name="T12" fmla="*/ 606193765 w 2028793"/>
                    <a:gd name="T13" fmla="*/ 2147483647 h 2894523"/>
                    <a:gd name="T14" fmla="*/ 651208871 w 2028793"/>
                    <a:gd name="T15" fmla="*/ 2147483647 h 2894523"/>
                    <a:gd name="T16" fmla="*/ 690220973 w 2028793"/>
                    <a:gd name="T17" fmla="*/ 2147483647 h 2894523"/>
                    <a:gd name="T18" fmla="*/ 720230876 w 2028793"/>
                    <a:gd name="T19" fmla="*/ 2147483647 h 2894523"/>
                    <a:gd name="T20" fmla="*/ 738236178 w 2028793"/>
                    <a:gd name="T21" fmla="*/ 2147483647 h 2894523"/>
                    <a:gd name="T22" fmla="*/ 738236178 w 2028793"/>
                    <a:gd name="T23" fmla="*/ 2147483647 h 28945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028793"/>
                    <a:gd name="T37" fmla="*/ 0 h 2894523"/>
                    <a:gd name="T38" fmla="*/ 2028793 w 2028793"/>
                    <a:gd name="T39" fmla="*/ 2894523 h 289452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028793" h="2894523">
                      <a:moveTo>
                        <a:pt x="0" y="0"/>
                      </a:moveTo>
                      <a:cubicBezTo>
                        <a:pt x="188309" y="61849"/>
                        <a:pt x="376619" y="123698"/>
                        <a:pt x="511322" y="181423"/>
                      </a:cubicBezTo>
                      <a:cubicBezTo>
                        <a:pt x="646025" y="239148"/>
                        <a:pt x="727122" y="298248"/>
                        <a:pt x="808219" y="346353"/>
                      </a:cubicBezTo>
                      <a:cubicBezTo>
                        <a:pt x="889316" y="394458"/>
                        <a:pt x="918181" y="399956"/>
                        <a:pt x="997903" y="470051"/>
                      </a:cubicBezTo>
                      <a:cubicBezTo>
                        <a:pt x="1077625" y="540146"/>
                        <a:pt x="1201332" y="680337"/>
                        <a:pt x="1286552" y="766925"/>
                      </a:cubicBezTo>
                      <a:cubicBezTo>
                        <a:pt x="1371772" y="853513"/>
                        <a:pt x="1445996" y="909864"/>
                        <a:pt x="1509224" y="989580"/>
                      </a:cubicBezTo>
                      <a:cubicBezTo>
                        <a:pt x="1572452" y="1069296"/>
                        <a:pt x="1619186" y="1154510"/>
                        <a:pt x="1665920" y="1245222"/>
                      </a:cubicBezTo>
                      <a:cubicBezTo>
                        <a:pt x="1712654" y="1335934"/>
                        <a:pt x="1751141" y="1436266"/>
                        <a:pt x="1789627" y="1533850"/>
                      </a:cubicBezTo>
                      <a:cubicBezTo>
                        <a:pt x="1828114" y="1631434"/>
                        <a:pt x="1865225" y="1707027"/>
                        <a:pt x="1896839" y="1830724"/>
                      </a:cubicBezTo>
                      <a:cubicBezTo>
                        <a:pt x="1928453" y="1954421"/>
                        <a:pt x="1957319" y="2098735"/>
                        <a:pt x="1979311" y="2276035"/>
                      </a:cubicBezTo>
                      <a:cubicBezTo>
                        <a:pt x="2001303" y="2453335"/>
                        <a:pt x="2028793" y="2894523"/>
                        <a:pt x="2028793" y="2894523"/>
                      </a:cubicBez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1207" name="Rettangolo 4"/>
                <p:cNvSpPr>
                  <a:spLocks noChangeArrowheads="1"/>
                </p:cNvSpPr>
                <p:nvPr/>
              </p:nvSpPr>
              <p:spPr bwMode="auto">
                <a:xfrm>
                  <a:off x="-2101676" y="353961"/>
                  <a:ext cx="4419599" cy="6022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 type="triangle" w="med" len="lg"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pic>
            <p:nvPicPr>
              <p:cNvPr id="15" name="Immagine 1" descr="Figure_9TidesVibration.jpg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7544" y="4724400"/>
                <a:ext cx="8210550" cy="213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" name="Connettore 1 7"/>
            <p:cNvCxnSpPr/>
            <p:nvPr/>
          </p:nvCxnSpPr>
          <p:spPr>
            <a:xfrm>
              <a:off x="3851920" y="3212976"/>
              <a:ext cx="0" cy="1800200"/>
            </a:xfrm>
            <a:prstGeom prst="line">
              <a:avLst/>
            </a:prstGeom>
            <a:ln w="28575" cmpd="sng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sellaDiTesto 16"/>
          <p:cNvSpPr txBox="1"/>
          <p:nvPr/>
        </p:nvSpPr>
        <p:spPr>
          <a:xfrm>
            <a:off x="5458632" y="6453336"/>
            <a:ext cx="372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Riguzzi et al. 2010 </a:t>
            </a:r>
            <a:r>
              <a:rPr lang="it-IT" dirty="0" err="1" smtClean="0"/>
              <a:t>Tectonophysics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6499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928688" y="6548438"/>
            <a:ext cx="8480426" cy="220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3554" name="Gruppo 28"/>
          <p:cNvGrpSpPr>
            <a:grpSpLocks/>
          </p:cNvGrpSpPr>
          <p:nvPr/>
        </p:nvGrpSpPr>
        <p:grpSpPr bwMode="auto">
          <a:xfrm>
            <a:off x="2055813" y="7938"/>
            <a:ext cx="5767387" cy="6783387"/>
            <a:chOff x="3600504" y="-2"/>
            <a:chExt cx="5767782" cy="6783091"/>
          </a:xfrm>
        </p:grpSpPr>
        <p:grpSp>
          <p:nvGrpSpPr>
            <p:cNvPr id="23583" name="Gruppo 17"/>
            <p:cNvGrpSpPr>
              <a:grpSpLocks/>
            </p:cNvGrpSpPr>
            <p:nvPr/>
          </p:nvGrpSpPr>
          <p:grpSpPr bwMode="auto">
            <a:xfrm>
              <a:off x="3600504" y="-2"/>
              <a:ext cx="5767782" cy="6512946"/>
              <a:chOff x="1953735" y="-128163"/>
              <a:chExt cx="5586394" cy="6904360"/>
            </a:xfrm>
          </p:grpSpPr>
          <p:pic>
            <p:nvPicPr>
              <p:cNvPr id="23587" name="Picture 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"/>
              <a:stretch>
                <a:fillRect/>
              </a:stretch>
            </p:blipFill>
            <p:spPr bwMode="auto">
              <a:xfrm rot="5400000">
                <a:off x="1294752" y="530820"/>
                <a:ext cx="6904360" cy="5586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 rot="5400000">
                <a:off x="46743" y="2258285"/>
                <a:ext cx="6441881" cy="2446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23584" name="CasellaDiTesto 25"/>
            <p:cNvSpPr txBox="1">
              <a:spLocks noChangeArrowheads="1"/>
            </p:cNvSpPr>
            <p:nvPr/>
          </p:nvSpPr>
          <p:spPr bwMode="auto">
            <a:xfrm>
              <a:off x="5893549" y="6413757"/>
              <a:ext cx="65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800">
                  <a:latin typeface="Calibri" charset="0"/>
                </a:rPr>
                <a:t>1600</a:t>
              </a:r>
            </a:p>
          </p:txBody>
        </p:sp>
        <p:sp>
          <p:nvSpPr>
            <p:cNvPr id="23585" name="CasellaDiTesto 26"/>
            <p:cNvSpPr txBox="1">
              <a:spLocks noChangeArrowheads="1"/>
            </p:cNvSpPr>
            <p:nvPr/>
          </p:nvSpPr>
          <p:spPr bwMode="auto">
            <a:xfrm>
              <a:off x="6872249" y="6413757"/>
              <a:ext cx="65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800">
                  <a:latin typeface="Calibri" charset="0"/>
                </a:rPr>
                <a:t>1800</a:t>
              </a:r>
            </a:p>
          </p:txBody>
        </p:sp>
        <p:sp>
          <p:nvSpPr>
            <p:cNvPr id="23586" name="CasellaDiTesto 27"/>
            <p:cNvSpPr txBox="1">
              <a:spLocks noChangeArrowheads="1"/>
            </p:cNvSpPr>
            <p:nvPr/>
          </p:nvSpPr>
          <p:spPr bwMode="auto">
            <a:xfrm>
              <a:off x="7781037" y="6413757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800">
                  <a:latin typeface="Calibri" charset="0"/>
                </a:rPr>
                <a:t>2000 K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429375" y="5003800"/>
            <a:ext cx="904875" cy="12763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9413" y="700088"/>
            <a:ext cx="771525" cy="53816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 rot="4973736">
            <a:off x="3449638" y="3405188"/>
            <a:ext cx="3100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Canonical 1600 K </a:t>
            </a:r>
            <a:r>
              <a:rPr lang="en-US" sz="1800" dirty="0" err="1">
                <a:solidFill>
                  <a:srgbClr val="000000"/>
                </a:solidFill>
                <a:latin typeface="Calibri" charset="0"/>
              </a:rPr>
              <a:t>adiabat</a:t>
            </a:r>
            <a:endParaRPr lang="en-US" sz="1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2112963" y="5961063"/>
            <a:ext cx="3190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66FF"/>
                </a:solidFill>
                <a:latin typeface="Calibri" charset="0"/>
              </a:rPr>
              <a:t>SUBADIABATIC REGION</a:t>
            </a:r>
          </a:p>
        </p:txBody>
      </p:sp>
      <p:sp>
        <p:nvSpPr>
          <p:cNvPr id="23559" name="TextBox 12"/>
          <p:cNvSpPr txBox="1">
            <a:spLocks noChangeArrowheads="1"/>
          </p:cNvSpPr>
          <p:nvPr/>
        </p:nvSpPr>
        <p:spPr bwMode="auto">
          <a:xfrm>
            <a:off x="107950" y="6453336"/>
            <a:ext cx="3816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/>
                <a:cs typeface="Arial"/>
              </a:rPr>
              <a:t>Modified </a:t>
            </a:r>
            <a:r>
              <a:rPr lang="en-US" sz="1800" dirty="0">
                <a:latin typeface="Arial"/>
                <a:cs typeface="Arial"/>
              </a:rPr>
              <a:t>after Xu et al. 2011, GJI</a:t>
            </a:r>
          </a:p>
        </p:txBody>
      </p:sp>
      <p:sp>
        <p:nvSpPr>
          <p:cNvPr id="23560" name="TextBox 13"/>
          <p:cNvSpPr txBox="1">
            <a:spLocks noChangeArrowheads="1"/>
          </p:cNvSpPr>
          <p:nvPr/>
        </p:nvSpPr>
        <p:spPr bwMode="auto">
          <a:xfrm>
            <a:off x="3884613" y="6361113"/>
            <a:ext cx="97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latin typeface="Calibri" charset="0"/>
              </a:rPr>
              <a:t> </a:t>
            </a:r>
            <a:endParaRPr lang="en-US" sz="2800" dirty="0">
              <a:latin typeface="Calibri" charset="0"/>
            </a:endParaRPr>
          </a:p>
        </p:txBody>
      </p:sp>
      <p:sp>
        <p:nvSpPr>
          <p:cNvPr id="23561" name="TextBox 16"/>
          <p:cNvSpPr txBox="1">
            <a:spLocks noChangeArrowheads="1"/>
          </p:cNvSpPr>
          <p:nvPr/>
        </p:nvSpPr>
        <p:spPr bwMode="auto">
          <a:xfrm rot="-5400000">
            <a:off x="1031875" y="2588345"/>
            <a:ext cx="1804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</a:rPr>
              <a:t>Depth km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6913" y="1346200"/>
            <a:ext cx="922337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64" name="CasellaDiTesto 20"/>
          <p:cNvSpPr txBox="1">
            <a:spLocks noChangeArrowheads="1"/>
          </p:cNvSpPr>
          <p:nvPr/>
        </p:nvSpPr>
        <p:spPr bwMode="auto">
          <a:xfrm>
            <a:off x="2822575" y="3175"/>
            <a:ext cx="40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latin typeface="Calibri" charset="0"/>
              </a:rPr>
              <a:t>Vs</a:t>
            </a:r>
          </a:p>
        </p:txBody>
      </p:sp>
      <p:sp>
        <p:nvSpPr>
          <p:cNvPr id="23565" name="CasellaDiTesto 22"/>
          <p:cNvSpPr txBox="1">
            <a:spLocks noChangeArrowheads="1"/>
          </p:cNvSpPr>
          <p:nvPr/>
        </p:nvSpPr>
        <p:spPr bwMode="auto">
          <a:xfrm>
            <a:off x="1628775" y="1849438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latin typeface="Calibri" charset="0"/>
              </a:rPr>
              <a:t>100</a:t>
            </a:r>
          </a:p>
        </p:txBody>
      </p:sp>
      <p:sp>
        <p:nvSpPr>
          <p:cNvPr id="23566" name="CasellaDiTesto 23"/>
          <p:cNvSpPr txBox="1">
            <a:spLocks noChangeArrowheads="1"/>
          </p:cNvSpPr>
          <p:nvPr/>
        </p:nvSpPr>
        <p:spPr bwMode="auto">
          <a:xfrm>
            <a:off x="1628775" y="5869012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>
                <a:latin typeface="Calibri" charset="0"/>
              </a:rPr>
              <a:t>300</a:t>
            </a:r>
          </a:p>
        </p:txBody>
      </p:sp>
      <p:sp>
        <p:nvSpPr>
          <p:cNvPr id="32" name="Rectangle 4"/>
          <p:cNvSpPr/>
          <p:nvPr/>
        </p:nvSpPr>
        <p:spPr>
          <a:xfrm>
            <a:off x="6153150" y="1357313"/>
            <a:ext cx="854075" cy="6715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68" name="CasellaDiTesto 29"/>
          <p:cNvSpPr txBox="1">
            <a:spLocks noChangeArrowheads="1"/>
          </p:cNvSpPr>
          <p:nvPr/>
        </p:nvSpPr>
        <p:spPr bwMode="auto">
          <a:xfrm>
            <a:off x="5899150" y="928688"/>
            <a:ext cx="1444625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latin typeface="Calibri" charset="0"/>
              </a:rPr>
              <a:t>Dry lherzolite</a:t>
            </a:r>
          </a:p>
          <a:p>
            <a:pPr eaLnBrk="1" hangingPunct="1"/>
            <a:r>
              <a:rPr lang="it-IT" sz="1800">
                <a:latin typeface="Calibri" charset="0"/>
              </a:rPr>
              <a:t>solidus</a:t>
            </a:r>
          </a:p>
        </p:txBody>
      </p:sp>
      <p:sp>
        <p:nvSpPr>
          <p:cNvPr id="34" name="Rectangle 4"/>
          <p:cNvSpPr/>
          <p:nvPr/>
        </p:nvSpPr>
        <p:spPr>
          <a:xfrm>
            <a:off x="6429375" y="2620963"/>
            <a:ext cx="904875" cy="6651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70" name="CasellaDiTesto 34"/>
          <p:cNvSpPr txBox="1">
            <a:spLocks noChangeArrowheads="1"/>
          </p:cNvSpPr>
          <p:nvPr/>
        </p:nvSpPr>
        <p:spPr bwMode="auto">
          <a:xfrm>
            <a:off x="6305550" y="2276475"/>
            <a:ext cx="898525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latin typeface="Calibri" charset="0"/>
              </a:rPr>
              <a:t>50 ppm</a:t>
            </a:r>
          </a:p>
          <a:p>
            <a:pPr eaLnBrk="1" hangingPunct="1"/>
            <a:r>
              <a:rPr lang="it-IT" sz="1800">
                <a:latin typeface="Calibri" charset="0"/>
              </a:rPr>
              <a:t>H</a:t>
            </a:r>
            <a:r>
              <a:rPr lang="it-IT" sz="1800" baseline="-25000">
                <a:latin typeface="Calibri" charset="0"/>
              </a:rPr>
              <a:t>2</a:t>
            </a:r>
            <a:r>
              <a:rPr lang="it-IT" sz="1800">
                <a:latin typeface="Calibri" charset="0"/>
              </a:rPr>
              <a:t>O</a:t>
            </a:r>
          </a:p>
        </p:txBody>
      </p:sp>
      <p:sp>
        <p:nvSpPr>
          <p:cNvPr id="23571" name="TextBox 15"/>
          <p:cNvSpPr txBox="1">
            <a:spLocks noChangeArrowheads="1"/>
          </p:cNvSpPr>
          <p:nvPr/>
        </p:nvSpPr>
        <p:spPr bwMode="auto">
          <a:xfrm>
            <a:off x="4637088" y="34925"/>
            <a:ext cx="690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366FF"/>
                </a:solidFill>
                <a:latin typeface="Calibri" charset="0"/>
              </a:rPr>
              <a:t>Tp</a:t>
            </a:r>
          </a:p>
        </p:txBody>
      </p:sp>
      <p:grpSp>
        <p:nvGrpSpPr>
          <p:cNvPr id="23572" name="Gruppo 8"/>
          <p:cNvGrpSpPr>
            <a:grpSpLocks/>
          </p:cNvGrpSpPr>
          <p:nvPr/>
        </p:nvGrpSpPr>
        <p:grpSpPr bwMode="auto">
          <a:xfrm>
            <a:off x="1966913" y="-65088"/>
            <a:ext cx="5659437" cy="735013"/>
            <a:chOff x="3512183" y="-99687"/>
            <a:chExt cx="5659143" cy="734644"/>
          </a:xfrm>
        </p:grpSpPr>
        <p:sp>
          <p:nvSpPr>
            <p:cNvPr id="2" name="Rettangolo 1"/>
            <p:cNvSpPr/>
            <p:nvPr/>
          </p:nvSpPr>
          <p:spPr>
            <a:xfrm>
              <a:off x="3512183" y="-42566"/>
              <a:ext cx="5557548" cy="337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3578" name="CasellaDiTesto 6"/>
            <p:cNvSpPr txBox="1">
              <a:spLocks noChangeArrowheads="1"/>
            </p:cNvSpPr>
            <p:nvPr/>
          </p:nvSpPr>
          <p:spPr bwMode="auto">
            <a:xfrm>
              <a:off x="3538800" y="-99686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/>
                <a:t>4 km/s </a:t>
              </a:r>
            </a:p>
          </p:txBody>
        </p:sp>
        <p:sp>
          <p:nvSpPr>
            <p:cNvPr id="23579" name="Rettangolo 7"/>
            <p:cNvSpPr>
              <a:spLocks noChangeArrowheads="1"/>
            </p:cNvSpPr>
            <p:nvPr/>
          </p:nvSpPr>
          <p:spPr bwMode="auto">
            <a:xfrm>
              <a:off x="5580588" y="265625"/>
              <a:ext cx="15153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/>
                <a:t>Vs wavespeed</a:t>
              </a:r>
            </a:p>
          </p:txBody>
        </p:sp>
        <p:sp>
          <p:nvSpPr>
            <p:cNvPr id="23580" name="CasellaDiTesto 35"/>
            <p:cNvSpPr txBox="1">
              <a:spLocks noChangeArrowheads="1"/>
            </p:cNvSpPr>
            <p:nvPr/>
          </p:nvSpPr>
          <p:spPr bwMode="auto">
            <a:xfrm>
              <a:off x="5232412" y="-99687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/>
                <a:t>4.5 </a:t>
              </a:r>
            </a:p>
          </p:txBody>
        </p:sp>
        <p:sp>
          <p:nvSpPr>
            <p:cNvPr id="23581" name="CasellaDiTesto 36"/>
            <p:cNvSpPr txBox="1">
              <a:spLocks noChangeArrowheads="1"/>
            </p:cNvSpPr>
            <p:nvPr/>
          </p:nvSpPr>
          <p:spPr bwMode="auto">
            <a:xfrm>
              <a:off x="6983413" y="-99687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/>
                <a:t>5.0 </a:t>
              </a:r>
            </a:p>
          </p:txBody>
        </p:sp>
        <p:sp>
          <p:nvSpPr>
            <p:cNvPr id="23582" name="CasellaDiTesto 37"/>
            <p:cNvSpPr txBox="1">
              <a:spLocks noChangeArrowheads="1"/>
            </p:cNvSpPr>
            <p:nvPr/>
          </p:nvSpPr>
          <p:spPr bwMode="auto">
            <a:xfrm>
              <a:off x="8694400" y="-99687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/>
                <a:t>5.5 </a:t>
              </a:r>
            </a:p>
          </p:txBody>
        </p:sp>
      </p:grpSp>
      <p:sp>
        <p:nvSpPr>
          <p:cNvPr id="23573" name="Figura a mano libera 6"/>
          <p:cNvSpPr>
            <a:spLocks/>
          </p:cNvSpPr>
          <p:nvPr/>
        </p:nvSpPr>
        <p:spPr bwMode="auto">
          <a:xfrm>
            <a:off x="5175250" y="920750"/>
            <a:ext cx="2138363" cy="4037013"/>
          </a:xfrm>
          <a:custGeom>
            <a:avLst/>
            <a:gdLst>
              <a:gd name="T0" fmla="*/ 1800742 w 2138980"/>
              <a:gd name="T1" fmla="*/ 602889 h 4036784"/>
              <a:gd name="T2" fmla="*/ 2069453 w 2138980"/>
              <a:gd name="T3" fmla="*/ 423565 h 4036784"/>
              <a:gd name="T4" fmla="*/ 2114237 w 2138980"/>
              <a:gd name="T5" fmla="*/ 154579 h 4036784"/>
              <a:gd name="T6" fmla="*/ 1979883 w 2138980"/>
              <a:gd name="T7" fmla="*/ 20084 h 4036784"/>
              <a:gd name="T8" fmla="*/ 1143901 w 2138980"/>
              <a:gd name="T9" fmla="*/ 5140 h 4036784"/>
              <a:gd name="T10" fmla="*/ 666197 w 2138980"/>
              <a:gd name="T11" fmla="*/ 64917 h 4036784"/>
              <a:gd name="T12" fmla="*/ 352702 w 2138980"/>
              <a:gd name="T13" fmla="*/ 468397 h 4036784"/>
              <a:gd name="T14" fmla="*/ 158635 w 2138980"/>
              <a:gd name="T15" fmla="*/ 901764 h 4036784"/>
              <a:gd name="T16" fmla="*/ 83995 w 2138980"/>
              <a:gd name="T17" fmla="*/ 1125920 h 4036784"/>
              <a:gd name="T18" fmla="*/ 24281 w 2138980"/>
              <a:gd name="T19" fmla="*/ 1170750 h 4036784"/>
              <a:gd name="T20" fmla="*/ 516914 w 2138980"/>
              <a:gd name="T21" fmla="*/ 1947823 h 4036784"/>
              <a:gd name="T22" fmla="*/ 830406 w 2138980"/>
              <a:gd name="T23" fmla="*/ 2620293 h 4036784"/>
              <a:gd name="T24" fmla="*/ 1457392 w 2138980"/>
              <a:gd name="T25" fmla="*/ 3636464 h 4036784"/>
              <a:gd name="T26" fmla="*/ 1681318 w 2138980"/>
              <a:gd name="T27" fmla="*/ 3950283 h 4036784"/>
              <a:gd name="T28" fmla="*/ 2084380 w 2138980"/>
              <a:gd name="T29" fmla="*/ 4010056 h 4036784"/>
              <a:gd name="T30" fmla="*/ 2129164 w 2138980"/>
              <a:gd name="T31" fmla="*/ 3561746 h 4036784"/>
              <a:gd name="T32" fmla="*/ 2054523 w 2138980"/>
              <a:gd name="T33" fmla="*/ 2754784 h 4036784"/>
              <a:gd name="T34" fmla="*/ 2099308 w 2138980"/>
              <a:gd name="T35" fmla="*/ 289070 h 40367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38980" h="4036784">
                <a:moveTo>
                  <a:pt x="1802302" y="602787"/>
                </a:moveTo>
                <a:cubicBezTo>
                  <a:pt x="1910626" y="550493"/>
                  <a:pt x="2018950" y="498199"/>
                  <a:pt x="2071244" y="423493"/>
                </a:cubicBezTo>
                <a:cubicBezTo>
                  <a:pt x="2123538" y="348787"/>
                  <a:pt x="2131008" y="221787"/>
                  <a:pt x="2116067" y="154552"/>
                </a:cubicBezTo>
                <a:cubicBezTo>
                  <a:pt x="2101126" y="87317"/>
                  <a:pt x="2143460" y="44983"/>
                  <a:pt x="1981597" y="20081"/>
                </a:cubicBezTo>
                <a:cubicBezTo>
                  <a:pt x="1819734" y="-4821"/>
                  <a:pt x="1364028" y="-2331"/>
                  <a:pt x="1144891" y="5140"/>
                </a:cubicBezTo>
                <a:cubicBezTo>
                  <a:pt x="925754" y="12611"/>
                  <a:pt x="798753" y="-12291"/>
                  <a:pt x="666773" y="64905"/>
                </a:cubicBezTo>
                <a:cubicBezTo>
                  <a:pt x="534793" y="142101"/>
                  <a:pt x="437675" y="328865"/>
                  <a:pt x="353008" y="468316"/>
                </a:cubicBezTo>
                <a:cubicBezTo>
                  <a:pt x="268341" y="607767"/>
                  <a:pt x="203597" y="792042"/>
                  <a:pt x="158773" y="901611"/>
                </a:cubicBezTo>
                <a:cubicBezTo>
                  <a:pt x="113949" y="1011180"/>
                  <a:pt x="106479" y="1080905"/>
                  <a:pt x="84067" y="1125728"/>
                </a:cubicBezTo>
                <a:cubicBezTo>
                  <a:pt x="61655" y="1170551"/>
                  <a:pt x="-47914" y="1033591"/>
                  <a:pt x="24302" y="1170552"/>
                </a:cubicBezTo>
                <a:cubicBezTo>
                  <a:pt x="96518" y="1307513"/>
                  <a:pt x="382890" y="1705944"/>
                  <a:pt x="517361" y="1947493"/>
                </a:cubicBezTo>
                <a:cubicBezTo>
                  <a:pt x="651832" y="2189042"/>
                  <a:pt x="674244" y="2338454"/>
                  <a:pt x="831126" y="2619846"/>
                </a:cubicBezTo>
                <a:cubicBezTo>
                  <a:pt x="988008" y="2901238"/>
                  <a:pt x="1316714" y="3414218"/>
                  <a:pt x="1458655" y="3635846"/>
                </a:cubicBezTo>
                <a:cubicBezTo>
                  <a:pt x="1600596" y="3857474"/>
                  <a:pt x="1578185" y="3887356"/>
                  <a:pt x="1682773" y="3949611"/>
                </a:cubicBezTo>
                <a:cubicBezTo>
                  <a:pt x="1787361" y="4011866"/>
                  <a:pt x="2011479" y="4074120"/>
                  <a:pt x="2086185" y="4009375"/>
                </a:cubicBezTo>
                <a:cubicBezTo>
                  <a:pt x="2160891" y="3944630"/>
                  <a:pt x="2135989" y="3770317"/>
                  <a:pt x="2131008" y="3561140"/>
                </a:cubicBezTo>
                <a:cubicBezTo>
                  <a:pt x="2126028" y="3351964"/>
                  <a:pt x="2061282" y="3299669"/>
                  <a:pt x="2056302" y="2754316"/>
                </a:cubicBezTo>
                <a:cubicBezTo>
                  <a:pt x="2051322" y="2208963"/>
                  <a:pt x="2101126" y="289022"/>
                  <a:pt x="2101126" y="28902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23574" name="TextBox 7"/>
          <p:cNvSpPr txBox="1">
            <a:spLocks noChangeArrowheads="1"/>
          </p:cNvSpPr>
          <p:nvPr/>
        </p:nvSpPr>
        <p:spPr bwMode="auto">
          <a:xfrm>
            <a:off x="5556250" y="4598988"/>
            <a:ext cx="1995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Calibri" charset="0"/>
              </a:rPr>
              <a:t>Geotherm from seismic gradients</a:t>
            </a:r>
          </a:p>
        </p:txBody>
      </p:sp>
      <p:sp>
        <p:nvSpPr>
          <p:cNvPr id="23575" name="TextBox 10"/>
          <p:cNvSpPr txBox="1">
            <a:spLocks noChangeArrowheads="1"/>
          </p:cNvSpPr>
          <p:nvPr/>
        </p:nvSpPr>
        <p:spPr bwMode="auto">
          <a:xfrm>
            <a:off x="5276850" y="3470275"/>
            <a:ext cx="2111375" cy="67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Calibri" charset="0"/>
              </a:rPr>
              <a:t>Thermal bump </a:t>
            </a:r>
            <a:r>
              <a:rPr lang="en-US" sz="1800">
                <a:latin typeface="Calibri" charset="0"/>
              </a:rPr>
              <a:t>region  (OIB source)</a:t>
            </a:r>
          </a:p>
        </p:txBody>
      </p:sp>
      <p:sp>
        <p:nvSpPr>
          <p:cNvPr id="23576" name="TextBox 9"/>
          <p:cNvSpPr txBox="1">
            <a:spLocks noChangeArrowheads="1"/>
          </p:cNvSpPr>
          <p:nvPr/>
        </p:nvSpPr>
        <p:spPr bwMode="auto">
          <a:xfrm>
            <a:off x="6024563" y="2597150"/>
            <a:ext cx="2363787" cy="83185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libri" charset="0"/>
              </a:rPr>
              <a:t>SUPERDIABATIC REGION</a:t>
            </a:r>
          </a:p>
        </p:txBody>
      </p:sp>
      <p:sp>
        <p:nvSpPr>
          <p:cNvPr id="7" name="Rettangolo 6"/>
          <p:cNvSpPr/>
          <p:nvPr/>
        </p:nvSpPr>
        <p:spPr>
          <a:xfrm>
            <a:off x="7164288" y="638132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charset="0"/>
              </a:rPr>
              <a:t>T</a:t>
            </a:r>
            <a:endParaRPr lang="it-IT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2123728" y="1849438"/>
            <a:ext cx="5238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3142864" y="2922588"/>
            <a:ext cx="997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LVZ</a:t>
            </a:r>
            <a:endParaRPr lang="it-IT" sz="3600" dirty="0"/>
          </a:p>
        </p:txBody>
      </p:sp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3031207" y="808385"/>
            <a:ext cx="3629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</a:rPr>
              <a:t>CONDUCTIVE LITHOSPHERE</a:t>
            </a:r>
            <a:endParaRPr lang="en-US" dirty="0">
              <a:latin typeface="Calibri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654900" y="1383159"/>
            <a:ext cx="1485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insulation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2234410" y="4437112"/>
            <a:ext cx="248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Lehmann </a:t>
            </a:r>
            <a:r>
              <a:rPr lang="it-IT" dirty="0" err="1"/>
              <a:t>discontinuity</a:t>
            </a:r>
            <a:endParaRPr lang="it-IT" dirty="0"/>
          </a:p>
        </p:txBody>
      </p:sp>
      <p:sp>
        <p:nvSpPr>
          <p:cNvPr id="47" name="CasellaDiTesto 23"/>
          <p:cNvSpPr txBox="1">
            <a:spLocks noChangeArrowheads="1"/>
          </p:cNvSpPr>
          <p:nvPr/>
        </p:nvSpPr>
        <p:spPr bwMode="auto">
          <a:xfrm>
            <a:off x="1629702" y="3851756"/>
            <a:ext cx="535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>
                <a:latin typeface="Calibri" charset="0"/>
              </a:rPr>
              <a:t>2</a:t>
            </a:r>
            <a:r>
              <a:rPr lang="it-IT" sz="1800" dirty="0" smtClean="0">
                <a:latin typeface="Calibri" charset="0"/>
              </a:rPr>
              <a:t>00</a:t>
            </a:r>
            <a:endParaRPr lang="it-IT" sz="1800" dirty="0">
              <a:latin typeface="Calibri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44357" y="1844824"/>
            <a:ext cx="232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</a:t>
            </a:r>
            <a:r>
              <a:rPr lang="it-IT" dirty="0" smtClean="0"/>
              <a:t>argasite breakdown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1683047"/>
      </p:ext>
    </p:extLst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9" descr="&#10;Fig8_18cm.jpg                                                  0002E775Amico                          BCFC856B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CasellaDiTesto 2"/>
          <p:cNvSpPr txBox="1">
            <a:spLocks noChangeArrowheads="1"/>
          </p:cNvSpPr>
          <p:nvPr/>
        </p:nvSpPr>
        <p:spPr bwMode="auto">
          <a:xfrm>
            <a:off x="4860032" y="6341258"/>
            <a:ext cx="423527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0" dirty="0">
                <a:latin typeface="Arial"/>
                <a:cs typeface="Arial"/>
              </a:rPr>
              <a:t>Cuffaro &amp; Doglioni, </a:t>
            </a:r>
            <a:r>
              <a:rPr lang="it-IT" sz="1800" b="0" dirty="0" smtClean="0">
                <a:latin typeface="Arial"/>
                <a:cs typeface="Arial"/>
              </a:rPr>
              <a:t>2007 GSA </a:t>
            </a:r>
            <a:r>
              <a:rPr lang="it-IT" sz="1800" b="0" dirty="0" err="1" smtClean="0">
                <a:latin typeface="Arial"/>
                <a:cs typeface="Arial"/>
              </a:rPr>
              <a:t>Sp</a:t>
            </a:r>
            <a:r>
              <a:rPr lang="it-IT" sz="1800" b="0" dirty="0" smtClean="0">
                <a:latin typeface="Arial"/>
                <a:cs typeface="Arial"/>
              </a:rPr>
              <a:t>. </a:t>
            </a:r>
            <a:r>
              <a:rPr lang="it-IT" sz="1800" b="0" dirty="0" err="1" smtClean="0">
                <a:latin typeface="Arial"/>
                <a:cs typeface="Arial"/>
              </a:rPr>
              <a:t>Publ</a:t>
            </a:r>
            <a:r>
              <a:rPr lang="it-IT" sz="1800" b="0" dirty="0" smtClean="0">
                <a:latin typeface="Arial"/>
                <a:cs typeface="Arial"/>
              </a:rPr>
              <a:t>.</a:t>
            </a:r>
            <a:endParaRPr lang="it-IT" sz="1800" b="0" dirty="0">
              <a:latin typeface="Arial"/>
              <a:cs typeface="Arial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611560" y="2276872"/>
            <a:ext cx="8208912" cy="1584176"/>
            <a:chOff x="611560" y="2276872"/>
            <a:chExt cx="8208912" cy="1584176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11560" y="2276872"/>
              <a:ext cx="8208912" cy="1584176"/>
            </a:xfrm>
            <a:custGeom>
              <a:avLst/>
              <a:gdLst>
                <a:gd name="T0" fmla="*/ 0 w 2688"/>
                <a:gd name="T1" fmla="*/ 2147483647 h 584"/>
                <a:gd name="T2" fmla="*/ 3403873 w 2688"/>
                <a:gd name="T3" fmla="*/ 2022293655 h 584"/>
                <a:gd name="T4" fmla="*/ 6838434 w 2688"/>
                <a:gd name="T5" fmla="*/ 1816919183 h 584"/>
                <a:gd name="T6" fmla="*/ 15329893 w 2688"/>
                <a:gd name="T7" fmla="*/ 1024910452 h 584"/>
                <a:gd name="T8" fmla="*/ 18745688 w 2688"/>
                <a:gd name="T9" fmla="*/ 628548356 h 584"/>
                <a:gd name="T10" fmla="*/ 23840345 w 2688"/>
                <a:gd name="T11" fmla="*/ 233359064 h 584"/>
                <a:gd name="T12" fmla="*/ 27257501 w 2688"/>
                <a:gd name="T13" fmla="*/ 33159288 h 584"/>
                <a:gd name="T14" fmla="*/ 32393773 w 2688"/>
                <a:gd name="T15" fmla="*/ 33159288 h 584"/>
                <a:gd name="T16" fmla="*/ 39171593 w 2688"/>
                <a:gd name="T17" fmla="*/ 233359064 h 584"/>
                <a:gd name="T18" fmla="*/ 49416946 w 2688"/>
                <a:gd name="T19" fmla="*/ 829604914 h 584"/>
                <a:gd name="T20" fmla="*/ 66465685 w 2688"/>
                <a:gd name="T21" fmla="*/ 1816919183 h 584"/>
                <a:gd name="T22" fmla="*/ 69872021 w 2688"/>
                <a:gd name="T23" fmla="*/ 2022293655 h 584"/>
                <a:gd name="T24" fmla="*/ 74971068 w 2688"/>
                <a:gd name="T25" fmla="*/ 2147483647 h 584"/>
                <a:gd name="T26" fmla="*/ 83516656 w 2688"/>
                <a:gd name="T27" fmla="*/ 2147483647 h 584"/>
                <a:gd name="T28" fmla="*/ 95408099 w 2688"/>
                <a:gd name="T29" fmla="*/ 2147483647 h 5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88"/>
                <a:gd name="T46" fmla="*/ 0 h 584"/>
                <a:gd name="T47" fmla="*/ 2688 w 2688"/>
                <a:gd name="T48" fmla="*/ 584 h 5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88" h="584">
                  <a:moveTo>
                    <a:pt x="0" y="536"/>
                  </a:moveTo>
                  <a:cubicBezTo>
                    <a:pt x="32" y="520"/>
                    <a:pt x="64" y="504"/>
                    <a:pt x="96" y="488"/>
                  </a:cubicBezTo>
                  <a:cubicBezTo>
                    <a:pt x="128" y="472"/>
                    <a:pt x="136" y="480"/>
                    <a:pt x="192" y="440"/>
                  </a:cubicBezTo>
                  <a:cubicBezTo>
                    <a:pt x="248" y="400"/>
                    <a:pt x="376" y="296"/>
                    <a:pt x="432" y="248"/>
                  </a:cubicBezTo>
                  <a:cubicBezTo>
                    <a:pt x="488" y="200"/>
                    <a:pt x="488" y="184"/>
                    <a:pt x="528" y="152"/>
                  </a:cubicBezTo>
                  <a:cubicBezTo>
                    <a:pt x="568" y="120"/>
                    <a:pt x="632" y="80"/>
                    <a:pt x="672" y="56"/>
                  </a:cubicBezTo>
                  <a:cubicBezTo>
                    <a:pt x="712" y="32"/>
                    <a:pt x="728" y="16"/>
                    <a:pt x="768" y="8"/>
                  </a:cubicBezTo>
                  <a:cubicBezTo>
                    <a:pt x="808" y="0"/>
                    <a:pt x="856" y="0"/>
                    <a:pt x="912" y="8"/>
                  </a:cubicBezTo>
                  <a:cubicBezTo>
                    <a:pt x="968" y="16"/>
                    <a:pt x="1024" y="24"/>
                    <a:pt x="1104" y="56"/>
                  </a:cubicBezTo>
                  <a:cubicBezTo>
                    <a:pt x="1184" y="88"/>
                    <a:pt x="1264" y="136"/>
                    <a:pt x="1392" y="200"/>
                  </a:cubicBezTo>
                  <a:cubicBezTo>
                    <a:pt x="1520" y="264"/>
                    <a:pt x="1776" y="392"/>
                    <a:pt x="1872" y="440"/>
                  </a:cubicBezTo>
                  <a:cubicBezTo>
                    <a:pt x="1968" y="488"/>
                    <a:pt x="1928" y="472"/>
                    <a:pt x="1968" y="488"/>
                  </a:cubicBezTo>
                  <a:cubicBezTo>
                    <a:pt x="2008" y="504"/>
                    <a:pt x="2048" y="520"/>
                    <a:pt x="2112" y="536"/>
                  </a:cubicBezTo>
                  <a:cubicBezTo>
                    <a:pt x="2176" y="552"/>
                    <a:pt x="2256" y="584"/>
                    <a:pt x="2352" y="584"/>
                  </a:cubicBezTo>
                  <a:cubicBezTo>
                    <a:pt x="2448" y="584"/>
                    <a:pt x="2568" y="560"/>
                    <a:pt x="2688" y="536"/>
                  </a:cubicBezTo>
                </a:path>
              </a:pathLst>
            </a:custGeom>
            <a:noFill/>
            <a:ln w="127000" cmpd="sng">
              <a:solidFill>
                <a:schemeClr val="bg1"/>
              </a:solidFill>
              <a:prstDash val="sysDash"/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" name="CasellaDiTesto 1"/>
            <p:cNvSpPr txBox="1"/>
            <p:nvPr/>
          </p:nvSpPr>
          <p:spPr>
            <a:xfrm rot="1353379">
              <a:off x="4142839" y="2531362"/>
              <a:ext cx="3249608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3200" dirty="0" smtClean="0">
                  <a:solidFill>
                    <a:schemeClr val="bg1"/>
                  </a:solidFill>
                </a:rPr>
                <a:t>Tectonic </a:t>
              </a:r>
              <a:r>
                <a:rPr lang="it-IT" sz="3200" dirty="0" err="1" smtClean="0">
                  <a:solidFill>
                    <a:schemeClr val="bg1"/>
                  </a:solidFill>
                </a:rPr>
                <a:t>Equator</a:t>
              </a:r>
              <a:endParaRPr lang="it-IT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830814" y="188640"/>
            <a:ext cx="784564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WESTWARD DRIFT OF THE LITHOSPHERE AND TECTONIC EQUATOR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24199" y="5507940"/>
            <a:ext cx="350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Shallow</a:t>
            </a:r>
            <a:r>
              <a:rPr lang="it-IT" dirty="0" smtClean="0"/>
              <a:t> </a:t>
            </a:r>
            <a:r>
              <a:rPr lang="it-IT" dirty="0" err="1" smtClean="0"/>
              <a:t>hotspot</a:t>
            </a:r>
            <a:r>
              <a:rPr lang="it-IT" dirty="0" smtClean="0"/>
              <a:t> </a:t>
            </a:r>
            <a:r>
              <a:rPr lang="it-IT" dirty="0" err="1" smtClean="0"/>
              <a:t>reference</a:t>
            </a:r>
            <a:r>
              <a:rPr lang="it-IT" dirty="0" smtClean="0"/>
              <a:t> frame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90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ig8CarsHotspots.gif                                           0002E775Amico                          BCFC856B: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829945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48689" y="6453336"/>
            <a:ext cx="423527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0" dirty="0">
                <a:latin typeface="Arial"/>
                <a:cs typeface="Arial"/>
              </a:rPr>
              <a:t>Cuffaro &amp; Doglioni, </a:t>
            </a:r>
            <a:r>
              <a:rPr lang="it-IT" sz="1800" b="0" dirty="0" smtClean="0">
                <a:latin typeface="Arial"/>
                <a:cs typeface="Arial"/>
              </a:rPr>
              <a:t>2007 GSA </a:t>
            </a:r>
            <a:r>
              <a:rPr lang="it-IT" sz="1800" b="0" dirty="0" err="1" smtClean="0">
                <a:latin typeface="Arial"/>
                <a:cs typeface="Arial"/>
              </a:rPr>
              <a:t>Sp</a:t>
            </a:r>
            <a:r>
              <a:rPr lang="it-IT" sz="1800" b="0" dirty="0" smtClean="0">
                <a:latin typeface="Arial"/>
                <a:cs typeface="Arial"/>
              </a:rPr>
              <a:t>. </a:t>
            </a:r>
            <a:r>
              <a:rPr lang="it-IT" sz="1800" b="0" dirty="0" err="1" smtClean="0">
                <a:latin typeface="Arial"/>
                <a:cs typeface="Arial"/>
              </a:rPr>
              <a:t>Publ</a:t>
            </a:r>
            <a:r>
              <a:rPr lang="it-IT" sz="1800" b="0" dirty="0" smtClean="0">
                <a:latin typeface="Arial"/>
                <a:cs typeface="Arial"/>
              </a:rPr>
              <a:t>.</a:t>
            </a:r>
            <a:endParaRPr lang="it-IT" sz="1800" b="0" dirty="0">
              <a:latin typeface="Arial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11560" y="188640"/>
            <a:ext cx="8029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Westward</a:t>
            </a:r>
            <a:r>
              <a:rPr lang="it-IT" sz="2000" dirty="0" smtClean="0"/>
              <a:t> </a:t>
            </a:r>
            <a:r>
              <a:rPr lang="it-IT" sz="2000" dirty="0" err="1" smtClean="0"/>
              <a:t>drift</a:t>
            </a:r>
            <a:r>
              <a:rPr lang="it-IT" sz="2000" dirty="0" smtClean="0"/>
              <a:t> of </a:t>
            </a:r>
            <a:r>
              <a:rPr lang="it-IT" sz="2000" dirty="0" err="1" smtClean="0"/>
              <a:t>plates</a:t>
            </a:r>
            <a:r>
              <a:rPr lang="it-IT" sz="2000" dirty="0" smtClean="0"/>
              <a:t> </a:t>
            </a:r>
            <a:r>
              <a:rPr lang="it-IT" sz="2000" dirty="0" err="1" smtClean="0"/>
              <a:t>constrained</a:t>
            </a:r>
            <a:r>
              <a:rPr lang="it-IT" sz="2000" dirty="0" smtClean="0"/>
              <a:t> by </a:t>
            </a:r>
            <a:r>
              <a:rPr lang="it-IT" sz="2000" dirty="0" err="1" smtClean="0"/>
              <a:t>viscosity</a:t>
            </a:r>
            <a:r>
              <a:rPr lang="it-IT" sz="2000" dirty="0" smtClean="0"/>
              <a:t> </a:t>
            </a:r>
            <a:r>
              <a:rPr lang="it-IT" sz="2000" dirty="0" err="1" smtClean="0"/>
              <a:t>variations</a:t>
            </a:r>
            <a:r>
              <a:rPr lang="it-IT" sz="2000" dirty="0" smtClean="0"/>
              <a:t> in the LVZ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04859" y="1835532"/>
            <a:ext cx="59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LVZ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184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gure_5_150km_Anisotropy_shapeimage_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537" y="997712"/>
            <a:ext cx="8675363" cy="480755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51522" y="6021288"/>
            <a:ext cx="511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Modified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Yuan </a:t>
            </a:r>
            <a:r>
              <a:rPr lang="nl-NL" dirty="0"/>
              <a:t>&amp;</a:t>
            </a:r>
            <a:r>
              <a:rPr lang="nl-NL" dirty="0" smtClean="0"/>
              <a:t> </a:t>
            </a:r>
            <a:r>
              <a:rPr lang="nl-NL" dirty="0" err="1"/>
              <a:t>Beghei</a:t>
            </a:r>
            <a:r>
              <a:rPr lang="nl-NL" dirty="0"/>
              <a:t>, </a:t>
            </a:r>
            <a:r>
              <a:rPr lang="nl-NL" dirty="0" smtClean="0"/>
              <a:t>2013 EPSL</a:t>
            </a:r>
          </a:p>
          <a:p>
            <a:r>
              <a:rPr lang="nl-NL" dirty="0" smtClean="0"/>
              <a:t>In Doglioni &amp; Anderson 2015, GSA-AGU Volume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37928" y="375047"/>
            <a:ext cx="7254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T</a:t>
            </a:r>
            <a:r>
              <a:rPr lang="it-IT" sz="2400" dirty="0" smtClean="0"/>
              <a:t>he tectonic </a:t>
            </a:r>
            <a:r>
              <a:rPr lang="it-IT" sz="2400" dirty="0" err="1" smtClean="0"/>
              <a:t>equator</a:t>
            </a:r>
            <a:r>
              <a:rPr lang="it-IT" sz="2400" dirty="0" smtClean="0"/>
              <a:t> </a:t>
            </a:r>
            <a:r>
              <a:rPr lang="it-IT" sz="2400" dirty="0" err="1" smtClean="0"/>
              <a:t>fits</a:t>
            </a:r>
            <a:r>
              <a:rPr lang="it-IT" sz="2400" dirty="0" smtClean="0"/>
              <a:t> the SKS of the LVZ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27879058"/>
      </p:ext>
    </p:extLst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dg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2200"/>
            <a:ext cx="9144000" cy="466551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635896" y="4509120"/>
            <a:ext cx="256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Mid</a:t>
            </a:r>
            <a:r>
              <a:rPr lang="it-IT" dirty="0" smtClean="0"/>
              <a:t> Atlantic Ridge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54112" y="231031"/>
            <a:ext cx="238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Asymmetric</a:t>
            </a:r>
            <a:r>
              <a:rPr lang="it-IT" sz="2400" dirty="0" smtClean="0"/>
              <a:t> </a:t>
            </a:r>
            <a:r>
              <a:rPr lang="it-IT" sz="2400" dirty="0" err="1" smtClean="0"/>
              <a:t>rifts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27984" y="6372036"/>
            <a:ext cx="448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Doglioni et al. 2014, </a:t>
            </a:r>
            <a:r>
              <a:rPr lang="it-IT" dirty="0" err="1" smtClean="0"/>
              <a:t>Geoscience</a:t>
            </a:r>
            <a:r>
              <a:rPr lang="it-IT" dirty="0" smtClean="0"/>
              <a:t> </a:t>
            </a:r>
            <a:r>
              <a:rPr lang="it-IT" dirty="0" err="1" smtClean="0"/>
              <a:t>Frontiers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2707055"/>
      </p:ext>
    </p:extLst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Immagine 2" descr="Fig4Panzaeta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CasellaDiTesto 4"/>
          <p:cNvSpPr txBox="1">
            <a:spLocks noChangeArrowheads="1"/>
          </p:cNvSpPr>
          <p:nvPr/>
        </p:nvSpPr>
        <p:spPr bwMode="auto">
          <a:xfrm>
            <a:off x="6238712" y="6516052"/>
            <a:ext cx="2905288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0" dirty="0">
                <a:latin typeface="Arial"/>
                <a:cs typeface="Arial"/>
              </a:rPr>
              <a:t>Panza et al. </a:t>
            </a:r>
            <a:r>
              <a:rPr lang="it-IT" sz="1800" b="0" dirty="0" smtClean="0">
                <a:latin typeface="Arial"/>
                <a:cs typeface="Arial"/>
              </a:rPr>
              <a:t>2010 </a:t>
            </a:r>
            <a:r>
              <a:rPr lang="it-IT" sz="1800" b="0" dirty="0" err="1" smtClean="0">
                <a:latin typeface="Arial"/>
                <a:cs typeface="Arial"/>
              </a:rPr>
              <a:t>Geology</a:t>
            </a:r>
            <a:endParaRPr lang="it-IT" sz="1800" b="0" dirty="0">
              <a:latin typeface="Arial"/>
              <a:cs typeface="Arial"/>
            </a:endParaRPr>
          </a:p>
        </p:txBody>
      </p:sp>
      <p:pic>
        <p:nvPicPr>
          <p:cNvPr id="4" name="Immagine 2" descr="fig1_Aug15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530351" y="4162575"/>
            <a:ext cx="1142998" cy="420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673259" y="2420888"/>
            <a:ext cx="635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Asymmetric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S-wave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signature</a:t>
            </a:r>
            <a:r>
              <a:rPr lang="it-IT" dirty="0" smtClean="0">
                <a:solidFill>
                  <a:schemeClr val="bg1"/>
                </a:solidFill>
              </a:rPr>
              <a:t> of </a:t>
            </a:r>
            <a:r>
              <a:rPr lang="it-IT" dirty="0" err="1" smtClean="0">
                <a:solidFill>
                  <a:schemeClr val="bg1"/>
                </a:solidFill>
              </a:rPr>
              <a:t>ridges</a:t>
            </a:r>
            <a:r>
              <a:rPr lang="it-IT" dirty="0" smtClean="0">
                <a:solidFill>
                  <a:schemeClr val="bg1"/>
                </a:solidFill>
              </a:rPr>
              <a:t> (</a:t>
            </a:r>
            <a:r>
              <a:rPr lang="it-IT" dirty="0" err="1" smtClean="0">
                <a:solidFill>
                  <a:schemeClr val="bg1"/>
                </a:solidFill>
              </a:rPr>
              <a:t>faster</a:t>
            </a:r>
            <a:r>
              <a:rPr lang="it-IT" dirty="0" smtClean="0">
                <a:solidFill>
                  <a:schemeClr val="bg1"/>
                </a:solidFill>
              </a:rPr>
              <a:t> western side)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962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14681</TotalTime>
  <Words>992</Words>
  <Application>Microsoft Macintosh PowerPoint</Application>
  <PresentationFormat>Presentazione su schermo (4:3)</PresentationFormat>
  <Paragraphs>362</Paragraphs>
  <Slides>26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Top Driven Asymmetric Mantle Convection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università sapienza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</dc:creator>
  <cp:lastModifiedBy>MacBookPro Carlo Doglioni</cp:lastModifiedBy>
  <cp:revision>872</cp:revision>
  <cp:lastPrinted>2015-01-19T13:29:58Z</cp:lastPrinted>
  <dcterms:created xsi:type="dcterms:W3CDTF">2011-09-30T10:08:21Z</dcterms:created>
  <dcterms:modified xsi:type="dcterms:W3CDTF">2015-01-19T13:50:08Z</dcterms:modified>
</cp:coreProperties>
</file>