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avi" ContentType="video/x-msvide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68" r:id="rId3"/>
    <p:sldId id="286" r:id="rId4"/>
    <p:sldId id="300" r:id="rId5"/>
    <p:sldId id="287" r:id="rId6"/>
    <p:sldId id="288" r:id="rId7"/>
    <p:sldId id="305" r:id="rId8"/>
    <p:sldId id="291" r:id="rId9"/>
    <p:sldId id="301" r:id="rId10"/>
    <p:sldId id="302" r:id="rId11"/>
    <p:sldId id="289" r:id="rId12"/>
    <p:sldId id="299" r:id="rId13"/>
    <p:sldId id="311" r:id="rId14"/>
    <p:sldId id="308" r:id="rId15"/>
    <p:sldId id="293" r:id="rId16"/>
    <p:sldId id="29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013" autoAdjust="0"/>
    <p:restoredTop sz="94631" autoAdjust="0"/>
  </p:normalViewPr>
  <p:slideViewPr>
    <p:cSldViewPr snapToGrid="0">
      <p:cViewPr varScale="1">
        <p:scale>
          <a:sx n="75" d="100"/>
          <a:sy n="75" d="100"/>
        </p:scale>
        <p:origin x="10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06"/>
    </p:cViewPr>
  </p:sorterViewPr>
  <p:notesViewPr>
    <p:cSldViewPr snapToGrid="0">
      <p:cViewPr varScale="1">
        <p:scale>
          <a:sx n="61" d="100"/>
          <a:sy n="61" d="100"/>
        </p:scale>
        <p:origin x="274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DE15E-F684-46E6-9F18-8E9C0E5A43C0}" type="datetimeFigureOut">
              <a:rPr lang="en-US" smtClean="0"/>
              <a:t>19-Jan-15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60A02-DF0E-4FCF-AB15-07BE26B51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69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0A02-DF0E-4FCF-AB15-07BE26B513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07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0A02-DF0E-4FCF-AB15-07BE26B513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06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0A02-DF0E-4FCF-AB15-07BE26B513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48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0A02-DF0E-4FCF-AB15-07BE26B513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2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0A02-DF0E-4FCF-AB15-07BE26B513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9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0A02-DF0E-4FCF-AB15-07BE26B513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11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0A02-DF0E-4FCF-AB15-07BE26B513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0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0A02-DF0E-4FCF-AB15-07BE26B513F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20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9D31F-77F2-48AB-8467-52D3673550D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165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0A02-DF0E-4FCF-AB15-07BE26B513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80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0A02-DF0E-4FCF-AB15-07BE26B513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2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0A02-DF0E-4FCF-AB15-07BE26B513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92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0A02-DF0E-4FCF-AB15-07BE26B513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9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0A02-DF0E-4FCF-AB15-07BE26B513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95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0A02-DF0E-4FCF-AB15-07BE26B513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0A02-DF0E-4FCF-AB15-07BE26B513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71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B769-62FF-465E-9BD5-10ACCBBDCF5A}" type="datetime1">
              <a:rPr lang="en-US" smtClean="0"/>
              <a:t>19-Jan-15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84D7-B719-4BA5-825A-B6A870EB8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2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3B3E-4127-460D-BF39-F8B6B2469FD6}" type="datetime1">
              <a:rPr lang="en-US" smtClean="0"/>
              <a:t>19-Jan-15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84D7-B719-4BA5-825A-B6A870EB8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42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7AB8-F385-4533-84AA-71FE8E119BB8}" type="datetime1">
              <a:rPr lang="en-US" smtClean="0"/>
              <a:t>19-Jan-15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84D7-B719-4BA5-825A-B6A870EB8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52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D2523-8072-4234-8EB2-97C4B007955E}" type="datetime1">
              <a:rPr lang="en-US" smtClean="0"/>
              <a:t>19-Jan-15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84D7-B719-4BA5-825A-B6A870EB8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81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2090-D263-4F54-ADFF-57709B5D7CA6}" type="datetime1">
              <a:rPr lang="en-US" smtClean="0"/>
              <a:t>19-Jan-15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84D7-B719-4BA5-825A-B6A870EB8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77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0A28D-F9A4-47DF-936B-410839551DAA}" type="datetime1">
              <a:rPr lang="en-US" smtClean="0"/>
              <a:t>19-Jan-15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84D7-B719-4BA5-825A-B6A870EB8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4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D2C72-EBE5-47C4-8DFD-44FC299F6FD3}" type="datetime1">
              <a:rPr lang="en-US" smtClean="0"/>
              <a:t>19-Jan-15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84D7-B719-4BA5-825A-B6A870EB8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9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0598-3288-466E-8A20-5F1F6E79C3E6}" type="datetime1">
              <a:rPr lang="en-US" smtClean="0"/>
              <a:t>19-Jan-15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84D7-B719-4BA5-825A-B6A870EB8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79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D1BA-D53E-464E-B69E-C26C90CB98B2}" type="datetime1">
              <a:rPr lang="en-US" smtClean="0"/>
              <a:t>19-Jan-15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84D7-B719-4BA5-825A-B6A870EB8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5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25A4C-833A-4AA7-9340-6C99E632F234}" type="datetime1">
              <a:rPr lang="en-US" smtClean="0"/>
              <a:t>19-Jan-15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84D7-B719-4BA5-825A-B6A870EB8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68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B239-54CC-40EB-BC15-29D03F7BCDBA}" type="datetime1">
              <a:rPr lang="en-US" smtClean="0"/>
              <a:t>19-Jan-15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84D7-B719-4BA5-825A-B6A870EB8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77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31DD5-BA0D-4501-8BEC-2C4432EF5282}" type="datetime1">
              <a:rPr lang="en-US" smtClean="0"/>
              <a:t>19-Jan-15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D84D7-B719-4BA5-825A-B6A870EB8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avi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avi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86351" y="1141883"/>
            <a:ext cx="6858000" cy="45742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122363"/>
            <a:ext cx="6093822" cy="2387600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 smtClean="0"/>
              <a:t>Plate tectonics initiation</a:t>
            </a:r>
            <a:br>
              <a:rPr lang="en-US" sz="4000" dirty="0" smtClean="0"/>
            </a:br>
            <a:r>
              <a:rPr lang="en-US" sz="4000" dirty="0" smtClean="0"/>
              <a:t>as a random outcome of </a:t>
            </a:r>
            <a:br>
              <a:rPr lang="en-US" sz="4000" dirty="0" smtClean="0"/>
            </a:br>
            <a:r>
              <a:rPr lang="en-US" sz="4000" dirty="0" smtClean="0"/>
              <a:t>time-dependent convection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87838"/>
            <a:ext cx="6093823" cy="1655762"/>
          </a:xfrm>
        </p:spPr>
        <p:txBody>
          <a:bodyPr numCol="2" anchor="b">
            <a:normAutofit/>
          </a:bodyPr>
          <a:lstStyle/>
          <a:p>
            <a:pPr algn="l"/>
            <a:r>
              <a:rPr lang="en-US" dirty="0" smtClean="0"/>
              <a:t>Teresa Wong</a:t>
            </a:r>
          </a:p>
          <a:p>
            <a:pPr algn="l"/>
            <a:r>
              <a:rPr lang="en-US" dirty="0" err="1" smtClean="0"/>
              <a:t>Slava</a:t>
            </a:r>
            <a:r>
              <a:rPr lang="en-US" dirty="0" smtClean="0"/>
              <a:t> </a:t>
            </a:r>
            <a:r>
              <a:rPr lang="en-US" dirty="0" err="1" smtClean="0"/>
              <a:t>Solomatov</a:t>
            </a:r>
            <a:endParaRPr lang="en-US" dirty="0" smtClean="0"/>
          </a:p>
          <a:p>
            <a:pPr algn="l"/>
            <a:endParaRPr lang="en-US" dirty="0" smtClean="0"/>
          </a:p>
          <a:p>
            <a:pPr algn="r"/>
            <a:r>
              <a:rPr lang="en-US" dirty="0" smtClean="0"/>
              <a:t>Theory of Earth II</a:t>
            </a:r>
          </a:p>
          <a:p>
            <a:pPr algn="r"/>
            <a:r>
              <a:rPr lang="en-US" dirty="0" smtClean="0"/>
              <a:t>AGU </a:t>
            </a:r>
            <a:r>
              <a:rPr lang="en-US" dirty="0"/>
              <a:t>Fall Meeting </a:t>
            </a:r>
          </a:p>
          <a:p>
            <a:pPr algn="r"/>
            <a:r>
              <a:rPr lang="en-US" dirty="0"/>
              <a:t>19 December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84D7-B719-4BA5-825A-B6A870EB88CD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5607050"/>
            <a:ext cx="3124200" cy="26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2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3275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Subduction initiation – a random outcome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84D7-B719-4BA5-825A-B6A870EB88CD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2828290"/>
            <a:ext cx="3822700" cy="958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4140054"/>
            <a:ext cx="3822700" cy="95886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635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5451819"/>
            <a:ext cx="3822700" cy="9588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60044" y="3350012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δ</a:t>
            </a:r>
            <a:r>
              <a:rPr lang="en-US" dirty="0" smtClean="0"/>
              <a:t> = 0.20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60044" y="4605150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δ</a:t>
            </a:r>
            <a:r>
              <a:rPr lang="en-US" dirty="0" smtClean="0"/>
              <a:t> = 0.21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60044" y="5931249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δ</a:t>
            </a:r>
            <a:r>
              <a:rPr lang="en-US" dirty="0" smtClean="0"/>
              <a:t> = 0.23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0648" y="1363502"/>
            <a:ext cx="2295703" cy="15323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Random</a:t>
            </a:r>
            <a:r>
              <a:rPr lang="en-US" sz="2800" dirty="0" smtClean="0"/>
              <a:t> initial conditions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06450" y="3683566"/>
            <a:ext cx="2374900" cy="28848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Equations of thermal convection</a:t>
            </a:r>
          </a:p>
          <a:p>
            <a:pPr algn="ctr"/>
            <a:r>
              <a:rPr lang="en-US" sz="2800" dirty="0" smtClean="0"/>
              <a:t>+</a:t>
            </a:r>
          </a:p>
          <a:p>
            <a:pPr algn="ctr"/>
            <a:r>
              <a:rPr lang="en-US" sz="2800" dirty="0" smtClean="0"/>
              <a:t>Set of parameters</a:t>
            </a:r>
            <a:endParaRPr lang="en-US" sz="2800" dirty="0"/>
          </a:p>
        </p:txBody>
      </p:sp>
      <p:sp>
        <p:nvSpPr>
          <p:cNvPr id="14" name="Down Arrow 13"/>
          <p:cNvSpPr/>
          <p:nvPr/>
        </p:nvSpPr>
        <p:spPr>
          <a:xfrm>
            <a:off x="1810243" y="3009140"/>
            <a:ext cx="381000" cy="561122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9684372">
            <a:off x="3467100" y="3307720"/>
            <a:ext cx="762000" cy="47943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476803" y="4386493"/>
            <a:ext cx="805735" cy="46598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940457">
            <a:off x="3461107" y="5451819"/>
            <a:ext cx="837128" cy="47943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33800" y="1515576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time of subduction initiation may be different for different solutions because of the difference in lid structure.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417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Time of subduction initiation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2" r="9528"/>
          <a:stretch/>
        </p:blipFill>
        <p:spPr>
          <a:xfrm>
            <a:off x="4521200" y="2321348"/>
            <a:ext cx="4229100" cy="3807076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84D7-B719-4BA5-825A-B6A870EB88CD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" r="9003"/>
          <a:stretch/>
        </p:blipFill>
        <p:spPr>
          <a:xfrm>
            <a:off x="596900" y="2336360"/>
            <a:ext cx="4229100" cy="378229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635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689225" y="1490304"/>
            <a:ext cx="427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 =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3×10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	</a:t>
            </a:r>
            <a:r>
              <a:rPr lang="el-G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(-18.4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55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7" r="1677" b="3241"/>
          <a:stretch/>
        </p:blipFill>
        <p:spPr>
          <a:xfrm>
            <a:off x="4664068" y="1635644"/>
            <a:ext cx="3502031" cy="25117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Time of </a:t>
            </a:r>
            <a:r>
              <a:rPr lang="en-US" sz="3600" dirty="0" smtClean="0"/>
              <a:t>subduction initiation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3" r="1853" b="3189"/>
          <a:stretch/>
        </p:blipFill>
        <p:spPr>
          <a:xfrm>
            <a:off x="750687" y="1690689"/>
            <a:ext cx="3493867" cy="244951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84D7-B719-4BA5-825A-B6A870EB88CD}" type="slidenum">
              <a:rPr lang="en-US" smtClean="0"/>
              <a:t>12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635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0" r="1919" b="3059"/>
          <a:stretch/>
        </p:blipFill>
        <p:spPr>
          <a:xfrm>
            <a:off x="750687" y="4140200"/>
            <a:ext cx="3493867" cy="2437756"/>
          </a:xfrm>
        </p:spPr>
      </p:pic>
      <p:sp>
        <p:nvSpPr>
          <p:cNvPr id="3" name="TextBox 2"/>
          <p:cNvSpPr txBox="1"/>
          <p:nvPr/>
        </p:nvSpPr>
        <p:spPr>
          <a:xfrm>
            <a:off x="4572000" y="4292144"/>
            <a:ext cx="34617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 = 3×10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l-G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(-18.4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 smtClean="0"/>
              <a:t>Different statistically steady-state solutions (i.e., lid structure)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167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7" r="1677" b="3241"/>
          <a:stretch/>
        </p:blipFill>
        <p:spPr>
          <a:xfrm>
            <a:off x="4664068" y="1635644"/>
            <a:ext cx="3502031" cy="25117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Time of </a:t>
            </a:r>
            <a:r>
              <a:rPr lang="en-US" sz="3600" dirty="0" smtClean="0"/>
              <a:t>subduction initiation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3" r="1853" b="3189"/>
          <a:stretch/>
        </p:blipFill>
        <p:spPr>
          <a:xfrm>
            <a:off x="750687" y="1690689"/>
            <a:ext cx="3493867" cy="244951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84D7-B719-4BA5-825A-B6A870EB88CD}" type="slidenum">
              <a:rPr lang="en-US" smtClean="0"/>
              <a:t>13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635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0" r="1919" b="3059"/>
          <a:stretch/>
        </p:blipFill>
        <p:spPr>
          <a:xfrm>
            <a:off x="750687" y="4140200"/>
            <a:ext cx="3493867" cy="2437756"/>
          </a:xfrm>
        </p:spPr>
      </p:pic>
      <p:sp>
        <p:nvSpPr>
          <p:cNvPr id="3" name="Freeform 2"/>
          <p:cNvSpPr/>
          <p:nvPr/>
        </p:nvSpPr>
        <p:spPr>
          <a:xfrm>
            <a:off x="1270000" y="1752600"/>
            <a:ext cx="2387600" cy="1663700"/>
          </a:xfrm>
          <a:custGeom>
            <a:avLst/>
            <a:gdLst>
              <a:gd name="connsiteX0" fmla="*/ 0 w 2387600"/>
              <a:gd name="connsiteY0" fmla="*/ 1663700 h 1663700"/>
              <a:gd name="connsiteX1" fmla="*/ 1866900 w 2387600"/>
              <a:gd name="connsiteY1" fmla="*/ 723900 h 1663700"/>
              <a:gd name="connsiteX2" fmla="*/ 2387600 w 2387600"/>
              <a:gd name="connsiteY2" fmla="*/ 0 h 166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7600" h="1663700">
                <a:moveTo>
                  <a:pt x="0" y="1663700"/>
                </a:moveTo>
                <a:cubicBezTo>
                  <a:pt x="734483" y="1332441"/>
                  <a:pt x="1468967" y="1001183"/>
                  <a:pt x="1866900" y="723900"/>
                </a:cubicBezTo>
                <a:cubicBezTo>
                  <a:pt x="2264833" y="446617"/>
                  <a:pt x="2326216" y="223308"/>
                  <a:pt x="238760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219700" y="1765300"/>
            <a:ext cx="2222500" cy="1536700"/>
          </a:xfrm>
          <a:custGeom>
            <a:avLst/>
            <a:gdLst>
              <a:gd name="connsiteX0" fmla="*/ 0 w 2222500"/>
              <a:gd name="connsiteY0" fmla="*/ 1536700 h 1536700"/>
              <a:gd name="connsiteX1" fmla="*/ 1816100 w 2222500"/>
              <a:gd name="connsiteY1" fmla="*/ 495300 h 1536700"/>
              <a:gd name="connsiteX2" fmla="*/ 2222500 w 2222500"/>
              <a:gd name="connsiteY2" fmla="*/ 0 h 153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2500" h="1536700">
                <a:moveTo>
                  <a:pt x="0" y="1536700"/>
                </a:moveTo>
                <a:cubicBezTo>
                  <a:pt x="722841" y="1144058"/>
                  <a:pt x="1445683" y="751417"/>
                  <a:pt x="1816100" y="495300"/>
                </a:cubicBezTo>
                <a:cubicBezTo>
                  <a:pt x="2186517" y="239183"/>
                  <a:pt x="2204508" y="119591"/>
                  <a:pt x="222250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308100" y="4203700"/>
            <a:ext cx="2451207" cy="1460500"/>
          </a:xfrm>
          <a:custGeom>
            <a:avLst/>
            <a:gdLst>
              <a:gd name="connsiteX0" fmla="*/ 0 w 2451207"/>
              <a:gd name="connsiteY0" fmla="*/ 1460500 h 1460500"/>
              <a:gd name="connsiteX1" fmla="*/ 2044700 w 2451207"/>
              <a:gd name="connsiteY1" fmla="*/ 419100 h 1460500"/>
              <a:gd name="connsiteX2" fmla="*/ 2451100 w 2451207"/>
              <a:gd name="connsiteY2" fmla="*/ 0 h 146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1207" h="1460500">
                <a:moveTo>
                  <a:pt x="0" y="1460500"/>
                </a:moveTo>
                <a:cubicBezTo>
                  <a:pt x="818091" y="1061508"/>
                  <a:pt x="1636183" y="662517"/>
                  <a:pt x="2044700" y="419100"/>
                </a:cubicBezTo>
                <a:cubicBezTo>
                  <a:pt x="2453217" y="175683"/>
                  <a:pt x="2452158" y="87841"/>
                  <a:pt x="245110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72000" y="4292144"/>
            <a:ext cx="34617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 = 3×10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l-GR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(-18.4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 smtClean="0"/>
              <a:t>Different statistically steady-state solutions (i.e., lid structure)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928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7" r="1677" b="3241"/>
          <a:stretch/>
        </p:blipFill>
        <p:spPr>
          <a:xfrm>
            <a:off x="4664068" y="1635644"/>
            <a:ext cx="3502031" cy="25117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Time of </a:t>
            </a:r>
            <a:r>
              <a:rPr lang="en-US" sz="3600" dirty="0" smtClean="0"/>
              <a:t>subduction initiation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3" r="1853" b="3189"/>
          <a:stretch/>
        </p:blipFill>
        <p:spPr>
          <a:xfrm>
            <a:off x="750687" y="1690689"/>
            <a:ext cx="3493867" cy="244951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84D7-B719-4BA5-825A-B6A870EB88CD}" type="slidenum">
              <a:rPr lang="en-US" smtClean="0"/>
              <a:t>14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635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0" r="1919" b="3059"/>
          <a:stretch/>
        </p:blipFill>
        <p:spPr>
          <a:xfrm>
            <a:off x="750687" y="4140200"/>
            <a:ext cx="3493867" cy="2437756"/>
          </a:xfrm>
        </p:spPr>
      </p:pic>
      <p:sp>
        <p:nvSpPr>
          <p:cNvPr id="9" name="TextBox 8"/>
          <p:cNvSpPr txBox="1"/>
          <p:nvPr/>
        </p:nvSpPr>
        <p:spPr>
          <a:xfrm>
            <a:off x="4664068" y="4147441"/>
            <a:ext cx="3667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Simulations are not long enough yet to determine at which yield stress the time of mobilization would be infinite (i.e., no subduction)</a:t>
            </a:r>
            <a:endParaRPr lang="en-US" sz="2400" dirty="0"/>
          </a:p>
        </p:txBody>
      </p:sp>
      <p:sp>
        <p:nvSpPr>
          <p:cNvPr id="3" name="Freeform 2"/>
          <p:cNvSpPr/>
          <p:nvPr/>
        </p:nvSpPr>
        <p:spPr>
          <a:xfrm>
            <a:off x="1270000" y="1752600"/>
            <a:ext cx="2387600" cy="1663700"/>
          </a:xfrm>
          <a:custGeom>
            <a:avLst/>
            <a:gdLst>
              <a:gd name="connsiteX0" fmla="*/ 0 w 2387600"/>
              <a:gd name="connsiteY0" fmla="*/ 1663700 h 1663700"/>
              <a:gd name="connsiteX1" fmla="*/ 1866900 w 2387600"/>
              <a:gd name="connsiteY1" fmla="*/ 723900 h 1663700"/>
              <a:gd name="connsiteX2" fmla="*/ 2387600 w 2387600"/>
              <a:gd name="connsiteY2" fmla="*/ 0 h 166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7600" h="1663700">
                <a:moveTo>
                  <a:pt x="0" y="1663700"/>
                </a:moveTo>
                <a:cubicBezTo>
                  <a:pt x="734483" y="1332441"/>
                  <a:pt x="1468967" y="1001183"/>
                  <a:pt x="1866900" y="723900"/>
                </a:cubicBezTo>
                <a:cubicBezTo>
                  <a:pt x="2264833" y="446617"/>
                  <a:pt x="2326216" y="223308"/>
                  <a:pt x="238760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282700" y="1917700"/>
            <a:ext cx="2755900" cy="1473200"/>
          </a:xfrm>
          <a:custGeom>
            <a:avLst/>
            <a:gdLst>
              <a:gd name="connsiteX0" fmla="*/ 0 w 2755900"/>
              <a:gd name="connsiteY0" fmla="*/ 1473200 h 1473200"/>
              <a:gd name="connsiteX1" fmla="*/ 2247900 w 2755900"/>
              <a:gd name="connsiteY1" fmla="*/ 457200 h 1473200"/>
              <a:gd name="connsiteX2" fmla="*/ 2755900 w 2755900"/>
              <a:gd name="connsiteY2" fmla="*/ 0 h 14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5900" h="1473200">
                <a:moveTo>
                  <a:pt x="0" y="1473200"/>
                </a:moveTo>
                <a:cubicBezTo>
                  <a:pt x="894291" y="1087966"/>
                  <a:pt x="1788583" y="702733"/>
                  <a:pt x="2247900" y="457200"/>
                </a:cubicBezTo>
                <a:cubicBezTo>
                  <a:pt x="2707217" y="211667"/>
                  <a:pt x="2731558" y="105833"/>
                  <a:pt x="275590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219700" y="1765300"/>
            <a:ext cx="2222500" cy="1536700"/>
          </a:xfrm>
          <a:custGeom>
            <a:avLst/>
            <a:gdLst>
              <a:gd name="connsiteX0" fmla="*/ 0 w 2222500"/>
              <a:gd name="connsiteY0" fmla="*/ 1536700 h 1536700"/>
              <a:gd name="connsiteX1" fmla="*/ 1816100 w 2222500"/>
              <a:gd name="connsiteY1" fmla="*/ 495300 h 1536700"/>
              <a:gd name="connsiteX2" fmla="*/ 2222500 w 2222500"/>
              <a:gd name="connsiteY2" fmla="*/ 0 h 153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2500" h="1536700">
                <a:moveTo>
                  <a:pt x="0" y="1536700"/>
                </a:moveTo>
                <a:cubicBezTo>
                  <a:pt x="722841" y="1144058"/>
                  <a:pt x="1445683" y="751417"/>
                  <a:pt x="1816100" y="495300"/>
                </a:cubicBezTo>
                <a:cubicBezTo>
                  <a:pt x="2186517" y="239183"/>
                  <a:pt x="2204508" y="119591"/>
                  <a:pt x="222250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219700" y="1752600"/>
            <a:ext cx="2609850" cy="1574800"/>
          </a:xfrm>
          <a:custGeom>
            <a:avLst/>
            <a:gdLst>
              <a:gd name="connsiteX0" fmla="*/ 0 w 2558434"/>
              <a:gd name="connsiteY0" fmla="*/ 1562100 h 1562100"/>
              <a:gd name="connsiteX1" fmla="*/ 2184400 w 2558434"/>
              <a:gd name="connsiteY1" fmla="*/ 292100 h 1562100"/>
              <a:gd name="connsiteX2" fmla="*/ 2540000 w 2558434"/>
              <a:gd name="connsiteY2" fmla="*/ 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8434" h="1562100">
                <a:moveTo>
                  <a:pt x="0" y="1562100"/>
                </a:moveTo>
                <a:lnTo>
                  <a:pt x="2184400" y="292100"/>
                </a:lnTo>
                <a:cubicBezTo>
                  <a:pt x="2607733" y="31750"/>
                  <a:pt x="2573866" y="15875"/>
                  <a:pt x="254000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308100" y="4203700"/>
            <a:ext cx="2451207" cy="1460500"/>
          </a:xfrm>
          <a:custGeom>
            <a:avLst/>
            <a:gdLst>
              <a:gd name="connsiteX0" fmla="*/ 0 w 2451207"/>
              <a:gd name="connsiteY0" fmla="*/ 1460500 h 1460500"/>
              <a:gd name="connsiteX1" fmla="*/ 2044700 w 2451207"/>
              <a:gd name="connsiteY1" fmla="*/ 419100 h 1460500"/>
              <a:gd name="connsiteX2" fmla="*/ 2451100 w 2451207"/>
              <a:gd name="connsiteY2" fmla="*/ 0 h 146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1207" h="1460500">
                <a:moveTo>
                  <a:pt x="0" y="1460500"/>
                </a:moveTo>
                <a:cubicBezTo>
                  <a:pt x="818091" y="1061508"/>
                  <a:pt x="1636183" y="662517"/>
                  <a:pt x="2044700" y="419100"/>
                </a:cubicBezTo>
                <a:cubicBezTo>
                  <a:pt x="2453217" y="175683"/>
                  <a:pt x="2452158" y="87841"/>
                  <a:pt x="245110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295401" y="4202110"/>
            <a:ext cx="2743200" cy="1436689"/>
          </a:xfrm>
          <a:custGeom>
            <a:avLst/>
            <a:gdLst>
              <a:gd name="connsiteX0" fmla="*/ 0 w 2777465"/>
              <a:gd name="connsiteY0" fmla="*/ 1447800 h 1447800"/>
              <a:gd name="connsiteX1" fmla="*/ 2349500 w 2777465"/>
              <a:gd name="connsiteY1" fmla="*/ 317500 h 1447800"/>
              <a:gd name="connsiteX2" fmla="*/ 2768600 w 2777465"/>
              <a:gd name="connsiteY2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7465" h="1447800">
                <a:moveTo>
                  <a:pt x="0" y="1447800"/>
                </a:moveTo>
                <a:cubicBezTo>
                  <a:pt x="944033" y="1003300"/>
                  <a:pt x="1888067" y="558800"/>
                  <a:pt x="2349500" y="317500"/>
                </a:cubicBezTo>
                <a:cubicBezTo>
                  <a:pt x="2810933" y="76200"/>
                  <a:pt x="2789766" y="38100"/>
                  <a:pt x="276860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3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Time </a:t>
            </a:r>
            <a:r>
              <a:rPr lang="en-US" sz="3600" dirty="0"/>
              <a:t>of </a:t>
            </a:r>
            <a:r>
              <a:rPr lang="en-US" sz="3600" dirty="0" smtClean="0"/>
              <a:t>subduction initiation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Some preliminary classification of timing of subduction: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Immediate subduction – lithospheric failure occurs on the order of the timescale of cold plume detachment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Subduction after a finite period </a:t>
            </a:r>
            <a:r>
              <a:rPr lang="en-US" dirty="0"/>
              <a:t>(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US" dirty="0" smtClean="0"/>
              <a:t>0.01 – 0.5 dimensionless time)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No subduction (at least within the simulation time)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84D7-B719-4BA5-825A-B6A870EB88CD}" type="slidenum">
              <a:rPr lang="en-US" smtClean="0"/>
              <a:t>15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635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57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Conclusions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59581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dirty="0" smtClean="0"/>
              <a:t>An important question is how long does it take for plate tectonics to start under favorable conditions.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The timing of plate tectonics initiation might be a random outcome of mantle convection, controlled by initial conditions and cell evolution</a:t>
            </a:r>
            <a:r>
              <a:rPr lang="en-US" b="1" i="1" dirty="0" smtClean="0"/>
              <a:t>.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For a planet that has vigorous convection, plate tectonics may emerge either early, late or never in planetary history depending on the its early state and evolution.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84D7-B719-4BA5-825A-B6A870EB88CD}" type="slidenum">
              <a:rPr lang="en-US" smtClean="0"/>
              <a:t>16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635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66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314326"/>
            <a:ext cx="7886700" cy="1325563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/>
              <a:t>Major questions on initiation of plate tectonics</a:t>
            </a:r>
            <a:endParaRPr lang="en-GB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25975"/>
          </a:xfrm>
        </p:spPr>
        <p:txBody>
          <a:bodyPr>
            <a:normAutofit/>
          </a:bodyPr>
          <a:lstStyle/>
          <a:p>
            <a:r>
              <a:rPr lang="en-US" dirty="0" smtClean="0"/>
              <a:t>Mechanism and time of initiation on the Earth </a:t>
            </a:r>
            <a:r>
              <a:rPr lang="en-US" sz="2000" dirty="0" smtClean="0"/>
              <a:t>(e.g., Hall et al. 2003; Stern 2004, 2007; </a:t>
            </a:r>
            <a:r>
              <a:rPr lang="en-US" sz="2000" dirty="0" err="1" smtClean="0"/>
              <a:t>Shirey</a:t>
            </a:r>
            <a:r>
              <a:rPr lang="en-US" sz="2000" dirty="0" smtClean="0"/>
              <a:t> et al. 2008)</a:t>
            </a:r>
          </a:p>
          <a:p>
            <a:r>
              <a:rPr lang="en-US" dirty="0" smtClean="0"/>
              <a:t>Strength of lithosphere </a:t>
            </a:r>
            <a:r>
              <a:rPr lang="en-US" sz="2000" dirty="0" smtClean="0"/>
              <a:t>(e.g., </a:t>
            </a:r>
            <a:r>
              <a:rPr lang="en-US" sz="2000" dirty="0" err="1" smtClean="0"/>
              <a:t>Kohlstedt</a:t>
            </a:r>
            <a:r>
              <a:rPr lang="en-US" sz="2000" dirty="0" smtClean="0"/>
              <a:t> 1995; </a:t>
            </a:r>
            <a:r>
              <a:rPr lang="en-US" sz="2000" dirty="0" err="1" smtClean="0"/>
              <a:t>Hirth</a:t>
            </a:r>
            <a:r>
              <a:rPr lang="en-US" sz="2000" dirty="0" smtClean="0"/>
              <a:t> and </a:t>
            </a:r>
            <a:r>
              <a:rPr lang="en-US" sz="2000" dirty="0" err="1" smtClean="0"/>
              <a:t>Kohlstedt</a:t>
            </a:r>
            <a:r>
              <a:rPr lang="en-US" sz="2000" dirty="0" smtClean="0"/>
              <a:t> 1996; </a:t>
            </a:r>
            <a:r>
              <a:rPr lang="en-US" sz="2000" dirty="0" err="1" smtClean="0"/>
              <a:t>Bercovici</a:t>
            </a:r>
            <a:r>
              <a:rPr lang="en-US" sz="2000" dirty="0" smtClean="0"/>
              <a:t> et al. 2000)</a:t>
            </a:r>
          </a:p>
          <a:p>
            <a:pPr lvl="1"/>
            <a:r>
              <a:rPr lang="en-US" dirty="0" smtClean="0"/>
              <a:t>Why is it low for the Earth?</a:t>
            </a:r>
          </a:p>
          <a:p>
            <a:pPr lvl="1"/>
            <a:r>
              <a:rPr lang="en-US" dirty="0" smtClean="0"/>
              <a:t>Weakening mechanisms</a:t>
            </a:r>
          </a:p>
          <a:p>
            <a:r>
              <a:rPr lang="en-US" dirty="0" smtClean="0"/>
              <a:t>Existence of plate tectonics on Venus, Mars, and Europa </a:t>
            </a:r>
            <a:r>
              <a:rPr lang="en-US" sz="2000" dirty="0"/>
              <a:t>(e.g., </a:t>
            </a:r>
            <a:r>
              <a:rPr lang="en-US" sz="2000" dirty="0" err="1"/>
              <a:t>Turcotte</a:t>
            </a:r>
            <a:r>
              <a:rPr lang="en-US" sz="2000" dirty="0"/>
              <a:t> </a:t>
            </a:r>
            <a:r>
              <a:rPr lang="en-US" sz="2000" dirty="0" smtClean="0"/>
              <a:t>1993, </a:t>
            </a:r>
            <a:r>
              <a:rPr lang="en-US" sz="2000" dirty="0" err="1" smtClean="0"/>
              <a:t>Lenardic</a:t>
            </a:r>
            <a:r>
              <a:rPr lang="en-US" sz="2000" dirty="0" smtClean="0"/>
              <a:t> et al. 2004, </a:t>
            </a:r>
            <a:r>
              <a:rPr lang="en-US" sz="2000" dirty="0" err="1" smtClean="0"/>
              <a:t>Kattenhorn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dirty="0" err="1"/>
              <a:t>Prockter</a:t>
            </a:r>
            <a:r>
              <a:rPr lang="en-US" sz="2000" dirty="0"/>
              <a:t> 2014)</a:t>
            </a:r>
            <a:endParaRPr lang="en-US" dirty="0" smtClean="0"/>
          </a:p>
          <a:p>
            <a:r>
              <a:rPr lang="en-US" dirty="0" smtClean="0"/>
              <a:t>Conditions for plate tectonics on exoplanets </a:t>
            </a:r>
            <a:r>
              <a:rPr lang="en-US" sz="2000" dirty="0"/>
              <a:t>(e.g., O’Neill &amp; </a:t>
            </a:r>
            <a:r>
              <a:rPr lang="en-US" sz="2000" dirty="0" err="1"/>
              <a:t>Lenardic</a:t>
            </a:r>
            <a:r>
              <a:rPr lang="en-US" sz="2000" dirty="0"/>
              <a:t>, 2007; </a:t>
            </a:r>
            <a:r>
              <a:rPr lang="fr-FR" sz="2000" dirty="0"/>
              <a:t>Valencia &amp; </a:t>
            </a:r>
            <a:r>
              <a:rPr lang="fr-FR" sz="2000" dirty="0" err="1"/>
              <a:t>O’Connell</a:t>
            </a:r>
            <a:r>
              <a:rPr lang="fr-FR" sz="2000" dirty="0"/>
              <a:t>, </a:t>
            </a:r>
            <a:r>
              <a:rPr lang="fr-FR" sz="2000" dirty="0" smtClean="0"/>
              <a:t>2007;</a:t>
            </a:r>
            <a:r>
              <a:rPr lang="en-US" sz="2000" dirty="0" smtClean="0"/>
              <a:t> </a:t>
            </a:r>
            <a:r>
              <a:rPr lang="en-US" sz="2000" dirty="0" err="1"/>
              <a:t>Korenaga</a:t>
            </a:r>
            <a:r>
              <a:rPr lang="en-US" sz="2000" dirty="0"/>
              <a:t>, </a:t>
            </a:r>
            <a:r>
              <a:rPr lang="en-US" sz="2000" dirty="0" smtClean="0"/>
              <a:t>2010; </a:t>
            </a:r>
            <a:r>
              <a:rPr lang="en-US" sz="2000" dirty="0" err="1" smtClean="0"/>
              <a:t>Stamenkovic</a:t>
            </a:r>
            <a:r>
              <a:rPr lang="en-US" sz="2000" dirty="0" smtClean="0"/>
              <a:t> </a:t>
            </a:r>
            <a:r>
              <a:rPr lang="en-US" sz="2000" dirty="0"/>
              <a:t>&amp; Breuer, </a:t>
            </a:r>
            <a:r>
              <a:rPr lang="en-US" sz="2000" dirty="0" smtClean="0"/>
              <a:t>2014)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BA3-8EC6-4A00-83F5-A29D037682D1}" type="slidenum">
              <a:rPr lang="en-GB" smtClean="0">
                <a:solidFill>
                  <a:schemeClr val="tx1"/>
                </a:solidFill>
              </a:rPr>
              <a:pPr/>
              <a:t>2</a:t>
            </a:fld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635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17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4326"/>
            <a:ext cx="7886700" cy="1325563"/>
          </a:xfrm>
        </p:spPr>
        <p:txBody>
          <a:bodyPr anchor="t">
            <a:normAutofit/>
          </a:bodyPr>
          <a:lstStyle/>
          <a:p>
            <a:r>
              <a:rPr lang="en-US" sz="3600" dirty="0"/>
              <a:t>How was the question of </a:t>
            </a:r>
            <a:r>
              <a:rPr lang="en-US" sz="3600" dirty="0" smtClean="0"/>
              <a:t>subduction initiation </a:t>
            </a:r>
            <a:r>
              <a:rPr lang="en-US" sz="3600" dirty="0"/>
              <a:t>studied?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14875"/>
          </a:xfrm>
        </p:spPr>
        <p:txBody>
          <a:bodyPr anchor="t">
            <a:no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dirty="0" smtClean="0"/>
              <a:t>Previous studies aimed to understand whether plate tectonics could happen, but they did not investigate the timing of plate tectonics initiation –  </a:t>
            </a:r>
            <a:r>
              <a:rPr lang="en-US" b="1" i="1" dirty="0" smtClean="0"/>
              <a:t>When does plate tectonics start under favorable conditions?</a:t>
            </a:r>
            <a:endParaRPr lang="en-US" dirty="0"/>
          </a:p>
          <a:p>
            <a:pPr marL="0" indent="0">
              <a:spcBef>
                <a:spcPts val="2400"/>
              </a:spcBef>
              <a:buNone/>
            </a:pPr>
            <a:endParaRPr lang="en-US" dirty="0" smtClean="0"/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/>
              <a:t>The initial conditions and the evolution of the convection system may render the event of subduction initiation a random outcome.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84D7-B719-4BA5-825A-B6A870EB88CD}" type="slidenum">
              <a:rPr lang="en-US" smtClean="0"/>
              <a:t>3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635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0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controls subduction initiation?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8813" y="1690689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Two approaches to obtain scaling laws for subduction initiation: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84D7-B719-4BA5-825A-B6A870EB88CD}" type="slidenum">
              <a:rPr lang="en-US" smtClean="0"/>
              <a:t>4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635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51066" y="3334743"/>
            <a:ext cx="2595966" cy="5788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sz="2800" dirty="0" smtClean="0"/>
              <a:t>Fix yield stress</a:t>
            </a:r>
            <a:endParaRPr lang="en-US" sz="2800" dirty="0"/>
          </a:p>
        </p:txBody>
      </p:sp>
      <p:sp>
        <p:nvSpPr>
          <p:cNvPr id="4" name="Left Arrow 3"/>
          <p:cNvSpPr/>
          <p:nvPr/>
        </p:nvSpPr>
        <p:spPr>
          <a:xfrm>
            <a:off x="5050138" y="5212716"/>
            <a:ext cx="673893" cy="533400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78300" y="2835753"/>
            <a:ext cx="4337050" cy="15323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800" dirty="0" smtClean="0"/>
              <a:t>Find parameters of convective system to start subduction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28649" y="4713249"/>
            <a:ext cx="4335463" cy="15323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Find the yield stress (critical yield stress) at which subduction begins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391495" y="3337482"/>
            <a:ext cx="679847" cy="52887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810058" y="4680824"/>
            <a:ext cx="2705291" cy="153233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Fix parameters of convective system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615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controls subduction initiation?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825625"/>
            <a:ext cx="80708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Scaling relation for critical yield stress </a:t>
            </a:r>
            <a:r>
              <a:rPr lang="en-US" sz="1600" dirty="0" smtClean="0"/>
              <a:t>(Wong </a:t>
            </a:r>
            <a:r>
              <a:rPr lang="en-US" sz="1600" dirty="0"/>
              <a:t>and </a:t>
            </a:r>
            <a:r>
              <a:rPr lang="en-US" sz="1600" dirty="0" err="1"/>
              <a:t>Solomatov</a:t>
            </a:r>
            <a:r>
              <a:rPr lang="en-US" sz="1600" dirty="0"/>
              <a:t>, 2015)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Critical yield stress of the lithosphere may be higher than previously predicted as a result of </a:t>
            </a:r>
            <a:r>
              <a:rPr lang="en-US" b="1" dirty="0"/>
              <a:t>random initial conditions</a:t>
            </a:r>
            <a:r>
              <a:rPr lang="en-US" dirty="0"/>
              <a:t> and </a:t>
            </a:r>
            <a:r>
              <a:rPr lang="en-US" b="1" dirty="0"/>
              <a:t>random changes in convective cell width.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84D7-B719-4BA5-825A-B6A870EB88CD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047900"/>
              </p:ext>
            </p:extLst>
          </p:nvPr>
        </p:nvGraphicFramePr>
        <p:xfrm>
          <a:off x="1719263" y="2498725"/>
          <a:ext cx="5249862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5" name="Equation" r:id="rId4" imgW="2425680" imgH="507960" progId="Equation.DSMT4">
                  <p:embed/>
                </p:oleObj>
              </mc:Choice>
              <mc:Fallback>
                <p:oleObj name="Equation" r:id="rId4" imgW="24256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19263" y="2498725"/>
                        <a:ext cx="5249862" cy="1098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>
          <a:xfrm>
            <a:off x="5935004" y="2642383"/>
            <a:ext cx="503543" cy="8576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635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31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Dynamics of time-dependent convection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Changes in the dynamics of time-dependent convection are </a:t>
            </a:r>
            <a:r>
              <a:rPr lang="en-US" b="1" dirty="0" smtClean="0"/>
              <a:t>random</a:t>
            </a:r>
          </a:p>
          <a:p>
            <a:r>
              <a:rPr lang="en-US" dirty="0" smtClean="0"/>
              <a:t>Cell width varies with time</a:t>
            </a:r>
          </a:p>
          <a:p>
            <a:r>
              <a:rPr lang="en-US" dirty="0" smtClean="0"/>
              <a:t>Widest cell may initiate subduction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84D7-B719-4BA5-825A-B6A870EB88CD}" type="slidenum">
              <a:rPr lang="en-US" smtClean="0"/>
              <a:t>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232585" y="4737179"/>
            <a:ext cx="6325479" cy="1619172"/>
            <a:chOff x="1232585" y="4737179"/>
            <a:chExt cx="6325479" cy="161917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2585" y="4737180"/>
              <a:ext cx="6325479" cy="161917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438721" y="4737179"/>
              <a:ext cx="827502" cy="159443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635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31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Dynamics of time-dependent convection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in the dynamics of time-dependent convection are </a:t>
            </a:r>
            <a:r>
              <a:rPr lang="en-US" b="1" dirty="0"/>
              <a:t>random</a:t>
            </a:r>
          </a:p>
          <a:p>
            <a:r>
              <a:rPr lang="en-US" dirty="0"/>
              <a:t>Cell </a:t>
            </a:r>
            <a:r>
              <a:rPr lang="en-US" dirty="0" smtClean="0"/>
              <a:t>width varies </a:t>
            </a:r>
            <a:r>
              <a:rPr lang="en-US" dirty="0"/>
              <a:t>with time</a:t>
            </a:r>
          </a:p>
          <a:p>
            <a:r>
              <a:rPr lang="en-US" dirty="0" smtClean="0"/>
              <a:t>Widest cell </a:t>
            </a:r>
            <a:r>
              <a:rPr lang="en-US" dirty="0"/>
              <a:t>may initiate subduction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84D7-B719-4BA5-825A-B6A870EB88CD}" type="slidenum">
              <a:rPr lang="en-US" smtClean="0"/>
              <a:t>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242604" y="4737179"/>
            <a:ext cx="6327648" cy="1619172"/>
            <a:chOff x="2636411" y="4737179"/>
            <a:chExt cx="2728132" cy="161917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93" r="34678"/>
            <a:stretch/>
          </p:blipFill>
          <p:spPr>
            <a:xfrm>
              <a:off x="2636411" y="4737180"/>
              <a:ext cx="2728132" cy="161917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438721" y="4737179"/>
              <a:ext cx="827502" cy="159443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635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41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Lid thickness evolution</a:t>
            </a:r>
            <a:endParaRPr lang="en-US" dirty="0"/>
          </a:p>
        </p:txBody>
      </p:sp>
      <p:pic>
        <p:nvPicPr>
          <p:cNvPr id="10" name="lid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5175" y="1584905"/>
            <a:ext cx="7356475" cy="17653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84D7-B719-4BA5-825A-B6A870EB88CD}" type="slidenum">
              <a:rPr lang="en-US" smtClean="0"/>
              <a:t>8</a:t>
            </a:fld>
            <a:endParaRPr lang="en-US"/>
          </a:p>
        </p:txBody>
      </p:sp>
      <p:pic>
        <p:nvPicPr>
          <p:cNvPr id="5" name="movieppm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8"/>
          <a:srcRect l="1621" t="11344" r="1454" b="5182"/>
          <a:stretch/>
        </p:blipFill>
        <p:spPr>
          <a:xfrm>
            <a:off x="746125" y="3482966"/>
            <a:ext cx="7404100" cy="1892301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635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41362" y="5508028"/>
            <a:ext cx="7404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Variation in lid structure is slow compared to the motions in the interior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585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36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314326"/>
            <a:ext cx="7886700" cy="1325563"/>
          </a:xfrm>
        </p:spPr>
        <p:txBody>
          <a:bodyPr anchor="t">
            <a:normAutofit/>
          </a:bodyPr>
          <a:lstStyle/>
          <a:p>
            <a:r>
              <a:rPr lang="en-US" sz="3600" dirty="0" smtClean="0"/>
              <a:t>Different lid structure from</a:t>
            </a:r>
            <a:br>
              <a:rPr lang="en-US" sz="3600" dirty="0" smtClean="0"/>
            </a:br>
            <a:r>
              <a:rPr lang="en-US" sz="3600" dirty="0" smtClean="0"/>
              <a:t>different initial states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" t="7177" b="6476"/>
          <a:stretch/>
        </p:blipFill>
        <p:spPr>
          <a:xfrm>
            <a:off x="327549" y="2832100"/>
            <a:ext cx="4042751" cy="2730499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dirty="0" smtClean="0"/>
              <a:t>Statistically steady-state convective solutions resulting from different initial conditions are slightly different.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example, average lid thickness is slightly different among the solutions.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84D7-B719-4BA5-825A-B6A870EB88CD}" type="slidenum">
              <a:rPr lang="en-US" smtClean="0"/>
              <a:t>9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635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8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25270</TotalTime>
  <Words>601</Words>
  <Application>Microsoft Office PowerPoint</Application>
  <PresentationFormat>On-screen Show (4:3)</PresentationFormat>
  <Paragraphs>104</Paragraphs>
  <Slides>16</Slides>
  <Notes>16</Notes>
  <HiddenSlides>0</HiddenSlides>
  <MMClips>2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Equation</vt:lpstr>
      <vt:lpstr>Plate tectonics initiation as a random outcome of  time-dependent convection</vt:lpstr>
      <vt:lpstr>Major questions on initiation of plate tectonics</vt:lpstr>
      <vt:lpstr>How was the question of subduction initiation studied?</vt:lpstr>
      <vt:lpstr>What controls subduction initiation?</vt:lpstr>
      <vt:lpstr>What controls subduction initiation?</vt:lpstr>
      <vt:lpstr>Dynamics of time-dependent convection</vt:lpstr>
      <vt:lpstr>Dynamics of time-dependent convection</vt:lpstr>
      <vt:lpstr>Lid thickness evolution</vt:lpstr>
      <vt:lpstr>Different lid structure from different initial states</vt:lpstr>
      <vt:lpstr>Subduction initiation – a random outcome</vt:lpstr>
      <vt:lpstr>Time of subduction initiation</vt:lpstr>
      <vt:lpstr>Time of subduction initiation</vt:lpstr>
      <vt:lpstr>Time of subduction initiation</vt:lpstr>
      <vt:lpstr>Time of subduction initiation</vt:lpstr>
      <vt:lpstr>Time of subduction initiation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Plate tectonics initiation as a random outcome of time-dependent convection</dc:title>
  <dc:creator>Wong, Wing Chi Teresa</dc:creator>
  <cp:lastModifiedBy>Wong, Wing Chi Teresa</cp:lastModifiedBy>
  <cp:revision>413</cp:revision>
  <dcterms:created xsi:type="dcterms:W3CDTF">2014-11-20T00:00:46Z</dcterms:created>
  <dcterms:modified xsi:type="dcterms:W3CDTF">2015-01-21T17:19:14Z</dcterms:modified>
</cp:coreProperties>
</file>