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3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53" r:id="rId2"/>
    <p:sldId id="554" r:id="rId3"/>
    <p:sldId id="555" r:id="rId4"/>
    <p:sldId id="597" r:id="rId5"/>
    <p:sldId id="596" r:id="rId6"/>
    <p:sldId id="556" r:id="rId7"/>
    <p:sldId id="490" r:id="rId8"/>
    <p:sldId id="579" r:id="rId9"/>
    <p:sldId id="492" r:id="rId10"/>
    <p:sldId id="493" r:id="rId11"/>
    <p:sldId id="494" r:id="rId12"/>
    <p:sldId id="495" r:id="rId13"/>
    <p:sldId id="496" r:id="rId14"/>
    <p:sldId id="497" r:id="rId15"/>
    <p:sldId id="498" r:id="rId16"/>
    <p:sldId id="499" r:id="rId17"/>
    <p:sldId id="432" r:id="rId18"/>
    <p:sldId id="557" r:id="rId19"/>
    <p:sldId id="567" r:id="rId20"/>
    <p:sldId id="568" r:id="rId21"/>
    <p:sldId id="559" r:id="rId22"/>
    <p:sldId id="563" r:id="rId23"/>
    <p:sldId id="564" r:id="rId24"/>
    <p:sldId id="560" r:id="rId25"/>
    <p:sldId id="593" r:id="rId26"/>
    <p:sldId id="576" r:id="rId27"/>
    <p:sldId id="565" r:id="rId28"/>
    <p:sldId id="585" r:id="rId29"/>
    <p:sldId id="584" r:id="rId30"/>
    <p:sldId id="561" r:id="rId31"/>
    <p:sldId id="345" r:id="rId32"/>
    <p:sldId id="602" r:id="rId33"/>
    <p:sldId id="598" r:id="rId34"/>
    <p:sldId id="587" r:id="rId35"/>
    <p:sldId id="600" r:id="rId36"/>
    <p:sldId id="588" r:id="rId37"/>
    <p:sldId id="583" r:id="rId38"/>
    <p:sldId id="592" r:id="rId39"/>
    <p:sldId id="589" r:id="rId40"/>
    <p:sldId id="590" r:id="rId41"/>
    <p:sldId id="595" r:id="rId42"/>
    <p:sldId id="591" r:id="rId43"/>
    <p:sldId id="366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4C7FF"/>
    <a:srgbClr val="FF8D14"/>
    <a:srgbClr val="F500FF"/>
    <a:srgbClr val="E3FFDD"/>
    <a:srgbClr val="F1F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953" autoAdjust="0"/>
    <p:restoredTop sz="87311" autoAdjust="0"/>
  </p:normalViewPr>
  <p:slideViewPr>
    <p:cSldViewPr snapToGrid="0" showGuides="1">
      <p:cViewPr>
        <p:scale>
          <a:sx n="75" d="100"/>
          <a:sy n="75" d="100"/>
        </p:scale>
        <p:origin x="-1336" y="-336"/>
      </p:cViewPr>
      <p:guideLst>
        <p:guide orient="horz"/>
        <p:guide pos="31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8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DD45DC-D410-9045-A13E-EB716CE2E2F0}" type="datetimeFigureOut">
              <a:rPr lang="en-US" smtClean="0"/>
              <a:t>20/01/18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FE437-1D7C-C84B-B1BA-0D8DB277A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3793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FD174-998A-0440-850E-817E93FFB293}" type="datetimeFigureOut">
              <a:rPr lang="en-US" smtClean="0"/>
              <a:t>20/01/18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9BC01-96EC-6B46-973E-4F9A42CF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71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577EA3-4895-4142-A709-24F84422774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313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9BD97-8C9D-9046-B57D-CD0696E63D98}" type="slidenum">
              <a:rPr lang="en-US"/>
              <a:pPr/>
              <a:t>16</a:t>
            </a:fld>
            <a:endParaRPr 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B2B23-43C2-EB44-92F6-2E4B681928A1}" type="slidenum">
              <a:rPr lang="en-US"/>
              <a:pPr/>
              <a:t>18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F19F990-2CC2-0446-8A8A-311FCEA27EE6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79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B631E51-71FB-E14B-9AE7-3A278EF66C65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660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D5DE2-5554-3845-8FD0-A03BF05E6218}" type="slidenum">
              <a:rPr lang="en-US"/>
              <a:pPr/>
              <a:t>21</a:t>
            </a:fld>
            <a:endParaRPr 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5EE6B-C19C-7243-9474-5B31EC16002A}" type="slidenum">
              <a:rPr lang="en-US"/>
              <a:pPr/>
              <a:t>22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B5EE6B-C19C-7243-9474-5B31EC16002A}" type="slidenum">
              <a:rPr lang="en-US"/>
              <a:pPr/>
              <a:t>23</a:t>
            </a:fld>
            <a:endParaRPr lang="en-US"/>
          </a:p>
        </p:txBody>
      </p:sp>
      <p:sp>
        <p:nvSpPr>
          <p:cNvPr id="81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7E741-6EC0-694F-B4DF-F69B66A77557}" type="slidenum">
              <a:rPr lang="en-US"/>
              <a:pPr/>
              <a:t>24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E6EF185-754C-584D-BBA1-2E9891C35E00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20541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0FA51-C843-384B-BC95-4BB4FEE58717}" type="slidenum">
              <a:rPr lang="en-US"/>
              <a:pPr/>
              <a:t>30</a:t>
            </a:fld>
            <a:endParaRPr 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14044E-92C7-274B-B447-889B5C7285F4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71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/>
              <a:t>National</a:t>
            </a:r>
            <a:r>
              <a:rPr lang="en-US" baseline="0" dirty="0" smtClean="0"/>
              <a:t> Medal of Science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3D957-FA0A-7F46-B9EC-D7039294DBF5}" type="slidenum">
              <a:rPr lang="en-US"/>
              <a:pPr/>
              <a:t>31</a:t>
            </a:fld>
            <a:endParaRPr lang="en-US"/>
          </a:p>
        </p:txBody>
      </p:sp>
      <p:sp>
        <p:nvSpPr>
          <p:cNvPr id="76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33D957-FA0A-7F46-B9EC-D7039294DBF5}" type="slidenum">
              <a:rPr lang="en-US"/>
              <a:pPr/>
              <a:t>32</a:t>
            </a:fld>
            <a:endParaRPr lang="en-US"/>
          </a:p>
        </p:txBody>
      </p:sp>
      <p:sp>
        <p:nvSpPr>
          <p:cNvPr id="761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BBDBA-09D0-7A48-9CAC-8F847AE5A14C}" type="slidenum">
              <a:rPr lang="en-US"/>
              <a:pPr/>
              <a:t>38</a:t>
            </a:fld>
            <a:endParaRPr lang="en-US"/>
          </a:p>
        </p:txBody>
      </p:sp>
      <p:sp>
        <p:nvSpPr>
          <p:cNvPr id="79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E699E3-3FF3-8E42-9A62-E793668F0898}" type="slidenum">
              <a:rPr lang="en-US"/>
              <a:pPr/>
              <a:t>40</a:t>
            </a:fld>
            <a:endParaRPr lang="en-US"/>
          </a:p>
        </p:txBody>
      </p:sp>
      <p:sp>
        <p:nvSpPr>
          <p:cNvPr id="66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ourier" charset="0"/>
              </a:rPr>
              <a:t>Geosyncline is a term still occasionally used for a subsiding linear trough that was caused by the accumulation of sedimentary rock strata deposited in a basin and subsequently compressed, deformed, and uplifted into a mountain range, with attendant volcanism and plutonism.</a:t>
            </a:r>
          </a:p>
          <a:p>
            <a:endParaRPr lang="en-US">
              <a:solidFill>
                <a:srgbClr val="13141E"/>
              </a:solidFill>
              <a:latin typeface="Helvetica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8C5E82-1699-914A-82E3-77845B8422CB}" type="slidenum">
              <a:rPr lang="en-US"/>
              <a:pPr/>
              <a:t>43</a:t>
            </a:fld>
            <a:endParaRPr 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Mechanisms: Rifting decompression melting</a:t>
            </a:r>
          </a:p>
          <a:p>
            <a:r>
              <a:rPr lang="en-US"/>
              <a:t>Generic: Thermal/Sedimentary evidence</a:t>
            </a:r>
          </a:p>
          <a:p>
            <a:r>
              <a:rPr lang="en-US"/>
              <a:t>Localities: Hawaii/What the hell is Hawaii?</a:t>
            </a:r>
          </a:p>
          <a:p>
            <a:r>
              <a:rPr lang="en-US"/>
              <a:t>And if you think you might forget the URL, we are selling mantleplumes.org coffee mugs at cost price - £2.50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B2A09E-7E21-F945-9CF7-31D4E8FEC49D}" type="slidenum">
              <a:rPr lang="en-US"/>
              <a:pPr/>
              <a:t>9</a:t>
            </a:fld>
            <a:endParaRPr 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Morgan went further. In addition to excess volcanism, plumes were supposed to also explain:</a:t>
            </a:r>
          </a:p>
          <a:p>
            <a:r>
              <a:rPr lang="en-US"/>
              <a:t>fixity &amp; chains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FEFCAA-6D28-534D-AC40-F9750B9C36AD}" type="slidenum">
              <a:rPr lang="en-US"/>
              <a:pPr/>
              <a:t>10</a:t>
            </a:fld>
            <a:endParaRPr 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D097A9-FE16-794E-A06D-F335CBDE1FB8}" type="slidenum">
              <a:rPr lang="en-US"/>
              <a:pPr/>
              <a:t>11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9B2B23-43C2-EB44-92F6-2E4B681928A1}" type="slidenum">
              <a:rPr lang="en-US"/>
              <a:pPr/>
              <a:t>12</a:t>
            </a:fld>
            <a:endParaRPr lang="en-US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6D5DE2-5554-3845-8FD0-A03BF05E6218}" type="slidenum">
              <a:rPr lang="en-US"/>
              <a:pPr/>
              <a:t>13</a:t>
            </a:fld>
            <a:endParaRPr 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7E741-6EC0-694F-B4DF-F69B66A77557}" type="slidenum">
              <a:rPr lang="en-US"/>
              <a:pPr/>
              <a:t>14</a:t>
            </a:fld>
            <a:endParaRPr 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90FA51-C843-384B-BC95-4BB4FEE58717}" type="slidenum">
              <a:rPr lang="en-US"/>
              <a:pPr/>
              <a:t>15</a:t>
            </a:fld>
            <a:endParaRPr 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3A31E-B0C4-7747-8509-7678767D405C}" type="datetime1">
              <a:rPr lang="en-GB" smtClean="0"/>
              <a:t>20/01/18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3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03C-6CD6-F241-85D8-251A54746126}" type="datetime1">
              <a:rPr lang="en-GB" smtClean="0"/>
              <a:t>20/01/18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85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19C45-14B1-DC48-883B-8711A3126736}" type="datetime1">
              <a:rPr lang="en-GB" smtClean="0"/>
              <a:t>20/01/18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5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CDB7-8BBC-EC42-BFB7-6CCAF5B1EADD}" type="datetime1">
              <a:rPr lang="en-GB" smtClean="0"/>
              <a:t>20/01/18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48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074AE-E866-CC42-B849-5E8DB218952B}" type="datetime1">
              <a:rPr lang="en-GB" smtClean="0"/>
              <a:t>20/01/18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40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6DE8D-16AB-824C-958C-24F006E5A1C3}" type="datetime1">
              <a:rPr lang="en-GB" smtClean="0"/>
              <a:t>20/01/18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97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CF859-6A23-154A-931D-4A20CD6784F2}" type="datetime1">
              <a:rPr lang="en-GB" smtClean="0"/>
              <a:t>20/01/18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6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26BA9-C850-4A4C-AA8C-D1D0B3531B8D}" type="datetime1">
              <a:rPr lang="en-GB" smtClean="0"/>
              <a:t>20/01/18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1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65344E-F83A-2D46-A1C7-E0C7D52E361F}" type="datetime1">
              <a:rPr lang="en-GB" smtClean="0"/>
              <a:t>20/01/18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71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D3034-7C7C-4B4A-BABE-15D4CCDE7AB4}" type="datetime1">
              <a:rPr lang="en-GB" smtClean="0"/>
              <a:t>20/01/18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3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C921-6D87-DD41-AE9F-BE797BD8EF4F}" type="datetime1">
              <a:rPr lang="en-GB" smtClean="0"/>
              <a:t>20/01/18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8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1E882-07D9-FF47-842C-B11331529111}" type="datetime1">
              <a:rPr lang="en-GB" smtClean="0"/>
              <a:t>20/01/18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C291B92A-60D8-814E-895B-972A5D15B2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2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9.png"/><Relationship Id="rId1" Type="http://schemas.microsoft.com/office/2007/relationships/media" Target="file://localhost/Users/foulger/Documents/PPPresentations/Aberdeen2007/PlumeMovie.mov" TargetMode="External"/><Relationship Id="rId2" Type="http://schemas.openxmlformats.org/officeDocument/2006/relationships/video" Target="file://localhost/Users/foulger/Documents/PPPresentations/Aberdeen2007/PlumeMovie.mov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Relationship Id="rId3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0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91088" y="2096558"/>
            <a:ext cx="4064000" cy="1470025"/>
          </a:xfrm>
        </p:spPr>
        <p:txBody>
          <a:bodyPr/>
          <a:lstStyle/>
          <a:p>
            <a:r>
              <a:rPr lang="en-US" dirty="0" smtClean="0"/>
              <a:t>Are Mantle Plumes Real?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38221" y="4343420"/>
            <a:ext cx="3369733" cy="174413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Gillian R. Foulger</a:t>
            </a:r>
          </a:p>
          <a:p>
            <a:r>
              <a:rPr lang="en-US" sz="2000" dirty="0" smtClean="0"/>
              <a:t>Dept. Earth Sciences</a:t>
            </a:r>
            <a:br>
              <a:rPr lang="en-US" sz="2000" dirty="0" smtClean="0"/>
            </a:br>
            <a:r>
              <a:rPr lang="en-US" sz="2000" dirty="0" smtClean="0"/>
              <a:t>Durham University</a:t>
            </a:r>
          </a:p>
          <a:p>
            <a:endParaRPr lang="en-US" sz="2000" dirty="0"/>
          </a:p>
          <a:p>
            <a:r>
              <a:rPr lang="en-US" sz="2000" dirty="0" smtClean="0"/>
              <a:t>… with invaluable guidance from Thomas </a:t>
            </a:r>
            <a:r>
              <a:rPr lang="en-US" sz="2000" dirty="0" err="1" smtClean="0"/>
              <a:t>Rossetter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033988" y="434338"/>
            <a:ext cx="377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Durham Workshop on Realism &amp; the Earth </a:t>
            </a:r>
            <a:r>
              <a:rPr lang="en-US" dirty="0" smtClean="0">
                <a:latin typeface="Times New Roman"/>
                <a:cs typeface="Times New Roman"/>
              </a:rPr>
              <a:t>Sciences, 15-16 </a:t>
            </a:r>
            <a:r>
              <a:rPr lang="en-US" dirty="0">
                <a:latin typeface="Times New Roman"/>
                <a:cs typeface="Times New Roman"/>
              </a:rPr>
              <a:t>January, 2018</a:t>
            </a:r>
          </a:p>
          <a:p>
            <a:endParaRPr lang="en-US" dirty="0"/>
          </a:p>
        </p:txBody>
      </p:sp>
      <p:pic>
        <p:nvPicPr>
          <p:cNvPr id="5" name="Picture 4" descr="VogtPlumacyP4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943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06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C493-3B44-5143-ABC9-29B6F51ED3C7}" type="slidenum">
              <a:rPr lang="en-US"/>
              <a:pPr/>
              <a:t>10</a:t>
            </a:fld>
            <a:endParaRPr lang="en-US"/>
          </a:p>
        </p:txBody>
      </p:sp>
      <p:pic>
        <p:nvPicPr>
          <p:cNvPr id="433161" name="Picture 9" descr="/Users/foulger/Documents/PPPresentations/OU_August2007/PlumeMovi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14400" y="685800"/>
            <a:ext cx="7313613" cy="54848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6367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3" fill="hold"/>
                                        <p:tgtEl>
                                          <p:spTgt spid="433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316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3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3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316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5" name="Rectangle 5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Five Main Predictions </a:t>
            </a:r>
            <a:r>
              <a:rPr lang="en-US" dirty="0"/>
              <a:t>of the </a:t>
            </a:r>
            <a:r>
              <a:rPr lang="en-US" dirty="0" smtClean="0"/>
              <a:t>Modern Plume Hypothesis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A5A0DF-01C1-484D-87D0-D0EA179EE69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98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3F13-E07B-1D48-AABF-103CB62134AB}" type="slidenum">
              <a:rPr lang="en-US"/>
              <a:pPr/>
              <a:t>12</a:t>
            </a:fld>
            <a:endParaRPr lang="en-US"/>
          </a:p>
        </p:txBody>
      </p:sp>
      <p:sp>
        <p:nvSpPr>
          <p:cNvPr id="436229" name="Text Box 5"/>
          <p:cNvSpPr txBox="1">
            <a:spLocks noChangeArrowheads="1"/>
          </p:cNvSpPr>
          <p:nvPr/>
        </p:nvSpPr>
        <p:spPr bwMode="auto">
          <a:xfrm>
            <a:off x="5181600" y="6491288"/>
            <a:ext cx="1432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Burov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3"/>
          <a:srcRect l="4196" t="20158" r="52052" b="5872"/>
          <a:stretch>
            <a:fillRect/>
          </a:stretch>
        </p:blipFill>
        <p:spPr bwMode="auto">
          <a:xfrm>
            <a:off x="2438400" y="1447800"/>
            <a:ext cx="4203700" cy="4800600"/>
          </a:xfrm>
          <a:prstGeom prst="rect">
            <a:avLst/>
          </a:prstGeom>
          <a:noFill/>
        </p:spPr>
      </p:pic>
      <p:sp>
        <p:nvSpPr>
          <p:cNvPr id="4362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Precursory surface </a:t>
            </a:r>
            <a:r>
              <a:rPr lang="en-US" dirty="0"/>
              <a:t>uplift</a:t>
            </a:r>
          </a:p>
        </p:txBody>
      </p:sp>
    </p:spTree>
    <p:extLst>
      <p:ext uri="{BB962C8B-B14F-4D97-AF65-F5344CB8AC3E}">
        <p14:creationId xmlns:p14="http://schemas.microsoft.com/office/powerpoint/2010/main" val="316365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6484-541A-4044-9BB4-A62ED7F551A1}" type="slidenum">
              <a:rPr lang="en-US"/>
              <a:pPr/>
              <a:t>13</a:t>
            </a:fld>
            <a:endParaRPr lang="en-US"/>
          </a:p>
        </p:txBody>
      </p:sp>
      <p:graphicFrame>
        <p:nvGraphicFramePr>
          <p:cNvPr id="439302" name="Object 6"/>
          <p:cNvGraphicFramePr>
            <a:graphicFrameLocks noChangeAspect="1"/>
          </p:cNvGraphicFramePr>
          <p:nvPr/>
        </p:nvGraphicFramePr>
        <p:xfrm>
          <a:off x="76200" y="1524000"/>
          <a:ext cx="9001125" cy="457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Artwork" r:id="rId4" imgW="11250000" imgH="6525000" progId="">
                  <p:embed/>
                </p:oleObj>
              </mc:Choice>
              <mc:Fallback>
                <p:oleObj name="Artwork" r:id="rId4" imgW="11250000" imgH="6525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445"/>
                      <a:stretch>
                        <a:fillRect/>
                      </a:stretch>
                    </p:blipFill>
                    <p:spPr bwMode="auto">
                      <a:xfrm>
                        <a:off x="76200" y="1524000"/>
                        <a:ext cx="9001125" cy="457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9303" name="Text Box 7"/>
          <p:cNvSpPr txBox="1">
            <a:spLocks noChangeArrowheads="1"/>
          </p:cNvSpPr>
          <p:nvPr/>
        </p:nvSpPr>
        <p:spPr bwMode="auto">
          <a:xfrm>
            <a:off x="5292080" y="6186488"/>
            <a:ext cx="2546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Coffin &amp;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Eldholm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1993)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</a:t>
            </a:r>
            <a:r>
              <a:rPr lang="en-US" dirty="0" smtClean="0"/>
              <a:t>Followed by a “plume head” flood </a:t>
            </a:r>
            <a:r>
              <a:rPr lang="en-US" dirty="0"/>
              <a:t>basalt </a:t>
            </a:r>
            <a:r>
              <a:rPr lang="en-US" dirty="0" smtClean="0"/>
              <a:t>eruption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99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1E25-56D1-F24B-917D-5D929D6D23D5}" type="slidenum">
              <a:rPr lang="en-US"/>
              <a:pPr/>
              <a:t>14</a:t>
            </a:fld>
            <a:endParaRPr lang="en-US"/>
          </a:p>
        </p:txBody>
      </p:sp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3"/>
          <a:srcRect l="32155" t="12106" r="23923" b="16806"/>
          <a:stretch>
            <a:fillRect/>
          </a:stretch>
        </p:blipFill>
        <p:spPr bwMode="auto">
          <a:xfrm>
            <a:off x="3352800" y="2057400"/>
            <a:ext cx="2314575" cy="4800600"/>
          </a:xfrm>
          <a:prstGeom prst="rect">
            <a:avLst/>
          </a:prstGeom>
          <a:noFill/>
        </p:spPr>
      </p:pic>
      <p:sp>
        <p:nvSpPr>
          <p:cNvPr id="440327" name="Text Box 7"/>
          <p:cNvSpPr txBox="1">
            <a:spLocks noChangeArrowheads="1"/>
          </p:cNvSpPr>
          <p:nvPr/>
        </p:nvSpPr>
        <p:spPr bwMode="auto">
          <a:xfrm>
            <a:off x="5867400" y="6491288"/>
            <a:ext cx="1774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Campbell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4033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3. Plume “tail” to the core-mantle boundary</a:t>
            </a:r>
          </a:p>
        </p:txBody>
      </p:sp>
    </p:spTree>
    <p:extLst>
      <p:ext uri="{BB962C8B-B14F-4D97-AF65-F5344CB8AC3E}">
        <p14:creationId xmlns:p14="http://schemas.microsoft.com/office/powerpoint/2010/main" val="372522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grav_m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41355" name="Rectangle 11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>
            <a:noAutofit/>
          </a:bodyPr>
          <a:lstStyle/>
          <a:p>
            <a:r>
              <a:rPr lang="en-US" sz="3600" dirty="0" smtClean="0"/>
              <a:t>4. Fixed relative to one another, resulting in time-progressive volcanic chains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D17-C339-E744-9CCD-CFD314F68AF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17067" y="3615267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Hawaii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317068" y="3251201"/>
            <a:ext cx="516465" cy="47413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90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EFD3481-27C1-6744-A85C-818BD9CA5F0E}" type="slidenum">
              <a:rPr lang="en-US"/>
              <a:pPr/>
              <a:t>16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429000" y="1600200"/>
            <a:ext cx="2247900" cy="4329113"/>
            <a:chOff x="3429000" y="1600200"/>
            <a:chExt cx="2247900" cy="4329113"/>
          </a:xfrm>
          <a:noFill/>
        </p:grpSpPr>
        <p:sp>
          <p:nvSpPr>
            <p:cNvPr id="442395" name="Rectangle 27"/>
            <p:cNvSpPr>
              <a:spLocks noChangeArrowheads="1"/>
            </p:cNvSpPr>
            <p:nvPr/>
          </p:nvSpPr>
          <p:spPr bwMode="auto">
            <a:xfrm>
              <a:off x="3429000" y="4557713"/>
              <a:ext cx="2095500" cy="13716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42394" name="Picture 26" descr="Devil4Flippe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7600" y="4633913"/>
              <a:ext cx="1327150" cy="1284288"/>
            </a:xfrm>
            <a:prstGeom prst="rect">
              <a:avLst/>
            </a:prstGeom>
            <a:grpFill/>
          </p:spPr>
        </p:pic>
        <p:grpSp>
          <p:nvGrpSpPr>
            <p:cNvPr id="442392" name="Group 24"/>
            <p:cNvGrpSpPr>
              <a:grpSpLocks/>
            </p:cNvGrpSpPr>
            <p:nvPr/>
          </p:nvGrpSpPr>
          <p:grpSpPr bwMode="auto">
            <a:xfrm>
              <a:off x="4419600" y="1600200"/>
              <a:ext cx="1257300" cy="3643313"/>
              <a:chOff x="4520" y="1160"/>
              <a:chExt cx="792" cy="2295"/>
            </a:xfrm>
            <a:grpFill/>
          </p:grpSpPr>
          <p:pic>
            <p:nvPicPr>
              <p:cNvPr id="442377" name="Picture 9" descr="Thermometer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752" y="1728"/>
                <a:ext cx="474" cy="1727"/>
              </a:xfrm>
              <a:prstGeom prst="rect">
                <a:avLst/>
              </a:prstGeom>
              <a:grpFill/>
            </p:spPr>
          </p:pic>
          <p:sp>
            <p:nvSpPr>
              <p:cNvPr id="442384" name="Oval 16"/>
              <p:cNvSpPr>
                <a:spLocks noChangeArrowheads="1"/>
              </p:cNvSpPr>
              <p:nvPr/>
            </p:nvSpPr>
            <p:spPr bwMode="auto">
              <a:xfrm>
                <a:off x="4800" y="3024"/>
                <a:ext cx="384" cy="384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2" name="Line 14"/>
              <p:cNvSpPr>
                <a:spLocks noChangeShapeType="1"/>
              </p:cNvSpPr>
              <p:nvPr/>
            </p:nvSpPr>
            <p:spPr bwMode="auto">
              <a:xfrm flipV="1">
                <a:off x="4992" y="1680"/>
                <a:ext cx="0" cy="1392"/>
              </a:xfrm>
              <a:prstGeom prst="line">
                <a:avLst/>
              </a:prstGeom>
              <a:grpFill/>
              <a:ln w="152400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6" name="Freeform 18"/>
              <p:cNvSpPr>
                <a:spLocks/>
              </p:cNvSpPr>
              <p:nvPr/>
            </p:nvSpPr>
            <p:spPr bwMode="auto">
              <a:xfrm>
                <a:off x="5010" y="1464"/>
                <a:ext cx="239" cy="265"/>
              </a:xfrm>
              <a:custGeom>
                <a:avLst/>
                <a:gdLst/>
                <a:ahLst/>
                <a:cxnLst>
                  <a:cxn ang="0">
                    <a:pos x="0" y="480"/>
                  </a:cxn>
                  <a:cxn ang="0">
                    <a:pos x="288" y="48"/>
                  </a:cxn>
                  <a:cxn ang="0">
                    <a:pos x="432" y="192"/>
                  </a:cxn>
                </a:cxnLst>
                <a:rect l="0" t="0" r="r" b="b"/>
                <a:pathLst>
                  <a:path w="432" h="480">
                    <a:moveTo>
                      <a:pt x="0" y="480"/>
                    </a:moveTo>
                    <a:cubicBezTo>
                      <a:pt x="108" y="288"/>
                      <a:pt x="216" y="96"/>
                      <a:pt x="288" y="48"/>
                    </a:cubicBezTo>
                    <a:cubicBezTo>
                      <a:pt x="360" y="0"/>
                      <a:pt x="396" y="96"/>
                      <a:pt x="432" y="19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7" name="Freeform 19"/>
              <p:cNvSpPr>
                <a:spLocks/>
              </p:cNvSpPr>
              <p:nvPr/>
            </p:nvSpPr>
            <p:spPr bwMode="auto">
              <a:xfrm>
                <a:off x="4994" y="1160"/>
                <a:ext cx="318" cy="569"/>
              </a:xfrm>
              <a:custGeom>
                <a:avLst/>
                <a:gdLst/>
                <a:ahLst/>
                <a:cxnLst>
                  <a:cxn ang="0">
                    <a:pos x="0" y="1032"/>
                  </a:cxn>
                  <a:cxn ang="0">
                    <a:pos x="144" y="120"/>
                  </a:cxn>
                  <a:cxn ang="0">
                    <a:pos x="576" y="312"/>
                  </a:cxn>
                </a:cxnLst>
                <a:rect l="0" t="0" r="r" b="b"/>
                <a:pathLst>
                  <a:path w="576" h="1032">
                    <a:moveTo>
                      <a:pt x="0" y="1032"/>
                    </a:moveTo>
                    <a:cubicBezTo>
                      <a:pt x="24" y="636"/>
                      <a:pt x="48" y="240"/>
                      <a:pt x="144" y="120"/>
                    </a:cubicBezTo>
                    <a:cubicBezTo>
                      <a:pt x="240" y="0"/>
                      <a:pt x="408" y="156"/>
                      <a:pt x="576" y="31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8" name="Freeform 20"/>
              <p:cNvSpPr>
                <a:spLocks/>
              </p:cNvSpPr>
              <p:nvPr/>
            </p:nvSpPr>
            <p:spPr bwMode="auto">
              <a:xfrm>
                <a:off x="4520" y="1464"/>
                <a:ext cx="450" cy="256"/>
              </a:xfrm>
              <a:custGeom>
                <a:avLst/>
                <a:gdLst/>
                <a:ahLst/>
                <a:cxnLst>
                  <a:cxn ang="0">
                    <a:pos x="816" y="464"/>
                  </a:cxn>
                  <a:cxn ang="0">
                    <a:pos x="336" y="32"/>
                  </a:cxn>
                  <a:cxn ang="0">
                    <a:pos x="0" y="272"/>
                  </a:cxn>
                </a:cxnLst>
                <a:rect l="0" t="0" r="r" b="b"/>
                <a:pathLst>
                  <a:path w="816" h="464">
                    <a:moveTo>
                      <a:pt x="816" y="464"/>
                    </a:moveTo>
                    <a:cubicBezTo>
                      <a:pt x="644" y="264"/>
                      <a:pt x="472" y="64"/>
                      <a:pt x="336" y="32"/>
                    </a:cubicBezTo>
                    <a:cubicBezTo>
                      <a:pt x="200" y="0"/>
                      <a:pt x="100" y="136"/>
                      <a:pt x="0" y="272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2389" name="Freeform 21"/>
              <p:cNvSpPr>
                <a:spLocks/>
              </p:cNvSpPr>
              <p:nvPr/>
            </p:nvSpPr>
            <p:spPr bwMode="auto">
              <a:xfrm>
                <a:off x="4782" y="1358"/>
                <a:ext cx="212" cy="362"/>
              </a:xfrm>
              <a:custGeom>
                <a:avLst/>
                <a:gdLst/>
                <a:ahLst/>
                <a:cxnLst>
                  <a:cxn ang="0">
                    <a:pos x="384" y="656"/>
                  </a:cxn>
                  <a:cxn ang="0">
                    <a:pos x="240" y="80"/>
                  </a:cxn>
                  <a:cxn ang="0">
                    <a:pos x="0" y="176"/>
                  </a:cxn>
                </a:cxnLst>
                <a:rect l="0" t="0" r="r" b="b"/>
                <a:pathLst>
                  <a:path w="384" h="656">
                    <a:moveTo>
                      <a:pt x="384" y="656"/>
                    </a:moveTo>
                    <a:cubicBezTo>
                      <a:pt x="344" y="408"/>
                      <a:pt x="304" y="160"/>
                      <a:pt x="240" y="80"/>
                    </a:cubicBezTo>
                    <a:cubicBezTo>
                      <a:pt x="176" y="0"/>
                      <a:pt x="88" y="88"/>
                      <a:pt x="0" y="176"/>
                    </a:cubicBezTo>
                  </a:path>
                </a:pathLst>
              </a:custGeom>
              <a:grpFill/>
              <a:ln w="76200" cmpd="sng">
                <a:solidFill>
                  <a:srgbClr val="F20202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42397" name="Rectangle 29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5. </a:t>
            </a:r>
            <a:r>
              <a:rPr lang="en-US" dirty="0" smtClean="0"/>
              <a:t>High magma source temperatures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40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Failed Predictions of the Plume Hypothesis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5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B3F13-E07B-1D48-AABF-103CB62134AB}" type="slidenum">
              <a:rPr lang="en-US"/>
              <a:pPr/>
              <a:t>18</a:t>
            </a:fld>
            <a:endParaRPr lang="en-US"/>
          </a:p>
        </p:txBody>
      </p:sp>
      <p:sp>
        <p:nvSpPr>
          <p:cNvPr id="436229" name="Text Box 5"/>
          <p:cNvSpPr txBox="1">
            <a:spLocks noChangeArrowheads="1"/>
          </p:cNvSpPr>
          <p:nvPr/>
        </p:nvSpPr>
        <p:spPr bwMode="auto">
          <a:xfrm>
            <a:off x="5181600" y="6491288"/>
            <a:ext cx="14320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Burov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436230" name="Picture 6"/>
          <p:cNvPicPr>
            <a:picLocks noChangeAspect="1" noChangeArrowheads="1"/>
          </p:cNvPicPr>
          <p:nvPr/>
        </p:nvPicPr>
        <p:blipFill>
          <a:blip r:embed="rId3"/>
          <a:srcRect l="4196" t="20158" r="52052" b="5872"/>
          <a:stretch>
            <a:fillRect/>
          </a:stretch>
        </p:blipFill>
        <p:spPr bwMode="auto">
          <a:xfrm>
            <a:off x="2438400" y="1447800"/>
            <a:ext cx="4203700" cy="4800600"/>
          </a:xfrm>
          <a:prstGeom prst="rect">
            <a:avLst/>
          </a:prstGeom>
          <a:noFill/>
        </p:spPr>
      </p:pic>
      <p:sp>
        <p:nvSpPr>
          <p:cNvPr id="4362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dirty="0" smtClean="0"/>
              <a:t>Precursory surface </a:t>
            </a:r>
            <a:r>
              <a:rPr lang="en-US" dirty="0"/>
              <a:t>uplift</a:t>
            </a:r>
          </a:p>
        </p:txBody>
      </p:sp>
    </p:spTree>
    <p:extLst>
      <p:ext uri="{BB962C8B-B14F-4D97-AF65-F5344CB8AC3E}">
        <p14:creationId xmlns:p14="http://schemas.microsoft.com/office/powerpoint/2010/main" val="165741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3" name="Picture 4" descr="Bry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5526087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6514" name="Picture 5" descr="Campb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1905000"/>
            <a:ext cx="5767387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65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mantle </a:t>
            </a:r>
            <a:r>
              <a:rPr lang="en-US" dirty="0"/>
              <a:t>plumes unobservable </a:t>
            </a:r>
            <a:r>
              <a:rPr lang="en-US" dirty="0" smtClean="0"/>
              <a:t>entities?</a:t>
            </a:r>
          </a:p>
          <a:p>
            <a:r>
              <a:rPr lang="en-US" dirty="0" smtClean="0"/>
              <a:t>In future, will they cease to be </a:t>
            </a:r>
            <a:r>
              <a:rPr lang="en-US" dirty="0"/>
              <a:t>believed to exist?</a:t>
            </a:r>
          </a:p>
          <a:p>
            <a:r>
              <a:rPr lang="en-US" dirty="0" smtClean="0"/>
              <a:t>Will they be</a:t>
            </a:r>
            <a:r>
              <a:rPr lang="en-US" dirty="0"/>
              <a:t> the next phlogiston, </a:t>
            </a:r>
            <a:r>
              <a:rPr lang="en-US" dirty="0" err="1"/>
              <a:t>aether</a:t>
            </a:r>
            <a:r>
              <a:rPr lang="en-US" dirty="0"/>
              <a:t>, </a:t>
            </a:r>
            <a:r>
              <a:rPr lang="en-US" dirty="0" smtClean="0"/>
              <a:t>caloric, geosyncline…?</a:t>
            </a:r>
          </a:p>
        </p:txBody>
      </p:sp>
    </p:spTree>
    <p:extLst>
      <p:ext uri="{BB962C8B-B14F-4D97-AF65-F5344CB8AC3E}">
        <p14:creationId xmlns:p14="http://schemas.microsoft.com/office/powerpoint/2010/main" val="3938404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8562" name="Picture 3" descr="UkstinsRep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6399212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3" name="Picture 4" descr="Campbell1Uplif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0700"/>
            <a:ext cx="457041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4" name="Picture 5" descr="Campbell2Uplif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967288"/>
            <a:ext cx="4570413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8565" name="Picture 6" descr="Campbell3Uplif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0"/>
            <a:ext cx="3656012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8566" name="Text Box 7"/>
          <p:cNvSpPr txBox="1">
            <a:spLocks noChangeArrowheads="1"/>
          </p:cNvSpPr>
          <p:nvPr/>
        </p:nvSpPr>
        <p:spPr bwMode="auto">
          <a:xfrm>
            <a:off x="7086600" y="501650"/>
            <a:ext cx="8620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9600">
                <a:solidFill>
                  <a:srgbClr val="FF0000"/>
                </a:solidFill>
              </a:rPr>
              <a:t>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78567" name="Text Box 8"/>
          <p:cNvSpPr txBox="1">
            <a:spLocks noChangeArrowheads="1"/>
          </p:cNvSpPr>
          <p:nvPr/>
        </p:nvSpPr>
        <p:spPr bwMode="auto">
          <a:xfrm>
            <a:off x="76200" y="4724400"/>
            <a:ext cx="33153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latin typeface="Times New Roman"/>
                <a:cs typeface="Times New Roman"/>
              </a:rPr>
              <a:t>Ukstins-Peate</a:t>
            </a:r>
            <a:r>
              <a:rPr lang="en-US" dirty="0">
                <a:latin typeface="Times New Roman"/>
                <a:cs typeface="Times New Roman"/>
              </a:rPr>
              <a:t> &amp; Bryan, 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i="1" dirty="0">
                <a:latin typeface="Times New Roman"/>
                <a:cs typeface="Times New Roman"/>
              </a:rPr>
              <a:t>Nature Geoscience, 2009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578568" name="Text Box 9"/>
          <p:cNvSpPr>
            <a:spLocks noGrp="1" noChangeArrowheads="1"/>
          </p:cNvSpPr>
          <p:nvPr>
            <p:ph type="body" idx="1"/>
          </p:nvPr>
        </p:nvSpPr>
        <p:spPr>
          <a:xfrm>
            <a:off x="2286000" y="6096000"/>
            <a:ext cx="2667000" cy="838200"/>
          </a:xfrm>
          <a:noFill/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en-US" sz="2400" dirty="0">
                <a:ea typeface="ＭＳ Ｐゴシック" charset="0"/>
              </a:rPr>
              <a:t>Campbell,</a:t>
            </a:r>
            <a:br>
              <a:rPr lang="en-US" sz="2400" dirty="0">
                <a:ea typeface="ＭＳ Ｐゴシック" charset="0"/>
              </a:rPr>
            </a:br>
            <a:r>
              <a:rPr lang="en-US" sz="2400" i="1" dirty="0">
                <a:ea typeface="ＭＳ Ｐゴシック" charset="0"/>
              </a:rPr>
              <a:t>Elements</a:t>
            </a:r>
            <a:r>
              <a:rPr lang="en-US" sz="2400" dirty="0">
                <a:ea typeface="ＭＳ Ｐゴシック" charset="0"/>
              </a:rPr>
              <a:t>, 2005</a:t>
            </a:r>
          </a:p>
        </p:txBody>
      </p:sp>
      <p:sp>
        <p:nvSpPr>
          <p:cNvPr id="578569" name="Oval 10"/>
          <p:cNvSpPr>
            <a:spLocks noChangeArrowheads="1"/>
          </p:cNvSpPr>
          <p:nvPr/>
        </p:nvSpPr>
        <p:spPr bwMode="auto">
          <a:xfrm>
            <a:off x="-152400" y="2667000"/>
            <a:ext cx="3505200" cy="2057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8570" name="Oval 11"/>
          <p:cNvSpPr>
            <a:spLocks noChangeArrowheads="1"/>
          </p:cNvSpPr>
          <p:nvPr/>
        </p:nvSpPr>
        <p:spPr bwMode="auto">
          <a:xfrm>
            <a:off x="4191000" y="3124200"/>
            <a:ext cx="5029200" cy="2667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91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26484-541A-4044-9BB4-A62ED7F551A1}" type="slidenum">
              <a:rPr lang="en-US"/>
              <a:pPr/>
              <a:t>21</a:t>
            </a:fld>
            <a:endParaRPr lang="en-US"/>
          </a:p>
        </p:txBody>
      </p:sp>
      <p:graphicFrame>
        <p:nvGraphicFramePr>
          <p:cNvPr id="439302" name="Object 6"/>
          <p:cNvGraphicFramePr>
            <a:graphicFrameLocks noChangeAspect="1"/>
          </p:cNvGraphicFramePr>
          <p:nvPr/>
        </p:nvGraphicFramePr>
        <p:xfrm>
          <a:off x="76200" y="1524000"/>
          <a:ext cx="9001125" cy="457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rtwork" r:id="rId4" imgW="11250000" imgH="6525000" progId="">
                  <p:embed/>
                </p:oleObj>
              </mc:Choice>
              <mc:Fallback>
                <p:oleObj name="Artwork" r:id="rId4" imgW="11250000" imgH="6525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445"/>
                      <a:stretch>
                        <a:fillRect/>
                      </a:stretch>
                    </p:blipFill>
                    <p:spPr bwMode="auto">
                      <a:xfrm>
                        <a:off x="76200" y="1524000"/>
                        <a:ext cx="9001125" cy="4570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9303" name="Text Box 7"/>
          <p:cNvSpPr txBox="1">
            <a:spLocks noChangeArrowheads="1"/>
          </p:cNvSpPr>
          <p:nvPr/>
        </p:nvSpPr>
        <p:spPr bwMode="auto">
          <a:xfrm>
            <a:off x="5292080" y="6186488"/>
            <a:ext cx="25463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Coffin &amp; </a:t>
            </a:r>
            <a:r>
              <a:rPr lang="en-US" sz="1800" dirty="0" err="1">
                <a:solidFill>
                  <a:srgbClr val="000000"/>
                </a:solidFill>
                <a:latin typeface="Times New Roman"/>
                <a:cs typeface="Times New Roman"/>
              </a:rPr>
              <a:t>Eldholm</a:t>
            </a:r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lang="en-US" sz="1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1993)</a:t>
            </a:r>
            <a:endParaRPr lang="en-US" sz="1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39305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2. </a:t>
            </a:r>
            <a:r>
              <a:rPr lang="en-US" dirty="0" smtClean="0"/>
              <a:t>Followed by a “plume head” flood </a:t>
            </a:r>
            <a:r>
              <a:rPr lang="en-US" dirty="0"/>
              <a:t>basalt </a:t>
            </a:r>
            <a:r>
              <a:rPr lang="en-US" dirty="0" smtClean="0"/>
              <a:t>eruption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6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8" name="Picture 6" descr="Courtillot2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753533"/>
            <a:ext cx="9144000" cy="5126231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5" name="TextBox 4"/>
          <p:cNvSpPr txBox="1"/>
          <p:nvPr/>
        </p:nvSpPr>
        <p:spPr>
          <a:xfrm>
            <a:off x="736600" y="6087533"/>
            <a:ext cx="771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From: </a:t>
            </a:r>
            <a:r>
              <a:rPr lang="en-US" i="1" dirty="0" err="1">
                <a:latin typeface="Times New Roman"/>
                <a:cs typeface="Times New Roman"/>
              </a:rPr>
              <a:t>Courtillot</a:t>
            </a:r>
            <a:r>
              <a:rPr lang="en-US" i="1" dirty="0">
                <a:latin typeface="Times New Roman"/>
                <a:cs typeface="Times New Roman"/>
              </a:rPr>
              <a:t>, V., A. </a:t>
            </a:r>
            <a:r>
              <a:rPr lang="en-US" i="1" dirty="0" err="1">
                <a:latin typeface="Times New Roman"/>
                <a:cs typeface="Times New Roman"/>
              </a:rPr>
              <a:t>Davaillie</a:t>
            </a:r>
            <a:r>
              <a:rPr lang="en-US" i="1" dirty="0">
                <a:latin typeface="Times New Roman"/>
                <a:cs typeface="Times New Roman"/>
              </a:rPr>
              <a:t>, J. </a:t>
            </a:r>
            <a:r>
              <a:rPr lang="en-US" i="1" dirty="0" err="1">
                <a:latin typeface="Times New Roman"/>
                <a:cs typeface="Times New Roman"/>
              </a:rPr>
              <a:t>Besse</a:t>
            </a:r>
            <a:r>
              <a:rPr lang="en-US" i="1" dirty="0">
                <a:latin typeface="Times New Roman"/>
                <a:cs typeface="Times New Roman"/>
              </a:rPr>
              <a:t>, and J. Stock (2003), Three distinct types of hotspots in the Earth's mantle, Earth planet. Sci. </a:t>
            </a:r>
            <a:r>
              <a:rPr lang="en-US" i="1" dirty="0" err="1">
                <a:latin typeface="Times New Roman"/>
                <a:cs typeface="Times New Roman"/>
              </a:rPr>
              <a:t>Lett</a:t>
            </a:r>
            <a:r>
              <a:rPr lang="en-US" i="1" dirty="0">
                <a:latin typeface="Times New Roman"/>
                <a:cs typeface="Times New Roman"/>
              </a:rPr>
              <a:t>., 205, 295-308.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5666" y="0"/>
            <a:ext cx="8229600" cy="7498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Recent list of 49 “hot spots”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77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038" name="Picture 6" descr="Courtillot2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8" y="753533"/>
            <a:ext cx="9144000" cy="5126231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3" name="Multiply 2"/>
          <p:cNvSpPr/>
          <p:nvPr/>
        </p:nvSpPr>
        <p:spPr>
          <a:xfrm>
            <a:off x="7831666" y="32083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ultiply 16"/>
          <p:cNvSpPr/>
          <p:nvPr/>
        </p:nvSpPr>
        <p:spPr>
          <a:xfrm>
            <a:off x="3598333" y="39703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ultiply 17"/>
          <p:cNvSpPr/>
          <p:nvPr/>
        </p:nvSpPr>
        <p:spPr>
          <a:xfrm>
            <a:off x="7162799" y="17859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ultiply 18"/>
          <p:cNvSpPr/>
          <p:nvPr/>
        </p:nvSpPr>
        <p:spPr>
          <a:xfrm>
            <a:off x="5681133" y="22431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4131733" y="471540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1540933" y="461380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ultiply 22"/>
          <p:cNvSpPr/>
          <p:nvPr/>
        </p:nvSpPr>
        <p:spPr>
          <a:xfrm>
            <a:off x="702733" y="283580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ultiply 23"/>
          <p:cNvSpPr/>
          <p:nvPr/>
        </p:nvSpPr>
        <p:spPr>
          <a:xfrm>
            <a:off x="5113866" y="15573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7484533" y="2090739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7653865" y="2531005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3979333" y="2835806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ultiply 27"/>
          <p:cNvSpPr/>
          <p:nvPr/>
        </p:nvSpPr>
        <p:spPr>
          <a:xfrm>
            <a:off x="1447800" y="3326873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ultiply 29"/>
          <p:cNvSpPr/>
          <p:nvPr/>
        </p:nvSpPr>
        <p:spPr>
          <a:xfrm>
            <a:off x="1066799" y="2564871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ultiply 30"/>
          <p:cNvSpPr/>
          <p:nvPr/>
        </p:nvSpPr>
        <p:spPr>
          <a:xfrm>
            <a:off x="1109133" y="43005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Multiply 31"/>
          <p:cNvSpPr/>
          <p:nvPr/>
        </p:nvSpPr>
        <p:spPr>
          <a:xfrm>
            <a:off x="5232399" y="1760538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1439333" y="143880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Multiply 33"/>
          <p:cNvSpPr/>
          <p:nvPr/>
        </p:nvSpPr>
        <p:spPr>
          <a:xfrm>
            <a:off x="778933" y="2234671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ply 34"/>
          <p:cNvSpPr/>
          <p:nvPr/>
        </p:nvSpPr>
        <p:spPr>
          <a:xfrm>
            <a:off x="6206066" y="39110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ultiply 35"/>
          <p:cNvSpPr/>
          <p:nvPr/>
        </p:nvSpPr>
        <p:spPr>
          <a:xfrm>
            <a:off x="3894666" y="38348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ultiply 36"/>
          <p:cNvSpPr/>
          <p:nvPr/>
        </p:nvSpPr>
        <p:spPr>
          <a:xfrm>
            <a:off x="7416799" y="35808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ultiply 37"/>
          <p:cNvSpPr/>
          <p:nvPr/>
        </p:nvSpPr>
        <p:spPr>
          <a:xfrm>
            <a:off x="5791199" y="1972205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/>
          <p:cNvSpPr/>
          <p:nvPr/>
        </p:nvSpPr>
        <p:spPr>
          <a:xfrm>
            <a:off x="5333999" y="3648605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ultiply 40"/>
          <p:cNvSpPr/>
          <p:nvPr/>
        </p:nvSpPr>
        <p:spPr>
          <a:xfrm>
            <a:off x="7916332" y="34792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Multiply 41"/>
          <p:cNvSpPr/>
          <p:nvPr/>
        </p:nvSpPr>
        <p:spPr>
          <a:xfrm>
            <a:off x="6349999" y="3682472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Multiply 42"/>
          <p:cNvSpPr/>
          <p:nvPr/>
        </p:nvSpPr>
        <p:spPr>
          <a:xfrm>
            <a:off x="5757332" y="2480206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Multiply 43"/>
          <p:cNvSpPr/>
          <p:nvPr/>
        </p:nvSpPr>
        <p:spPr>
          <a:xfrm>
            <a:off x="4936066" y="3445406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Multiply 44"/>
          <p:cNvSpPr/>
          <p:nvPr/>
        </p:nvSpPr>
        <p:spPr>
          <a:xfrm>
            <a:off x="3793066" y="4021140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Multiply 45"/>
          <p:cNvSpPr/>
          <p:nvPr/>
        </p:nvSpPr>
        <p:spPr>
          <a:xfrm>
            <a:off x="1007532" y="2310874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Multiply 46"/>
          <p:cNvSpPr/>
          <p:nvPr/>
        </p:nvSpPr>
        <p:spPr>
          <a:xfrm>
            <a:off x="4809066" y="2454806"/>
            <a:ext cx="457200" cy="457200"/>
          </a:xfrm>
          <a:prstGeom prst="mathMultiply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6600" y="6087533"/>
            <a:ext cx="7713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From: </a:t>
            </a:r>
            <a:r>
              <a:rPr lang="en-US" i="1" dirty="0" err="1">
                <a:latin typeface="Times New Roman"/>
                <a:cs typeface="Times New Roman"/>
              </a:rPr>
              <a:t>Courtillot</a:t>
            </a:r>
            <a:r>
              <a:rPr lang="en-US" i="1" dirty="0">
                <a:latin typeface="Times New Roman"/>
                <a:cs typeface="Times New Roman"/>
              </a:rPr>
              <a:t>, V., A. </a:t>
            </a:r>
            <a:r>
              <a:rPr lang="en-US" i="1" dirty="0" err="1">
                <a:latin typeface="Times New Roman"/>
                <a:cs typeface="Times New Roman"/>
              </a:rPr>
              <a:t>Davaillie</a:t>
            </a:r>
            <a:r>
              <a:rPr lang="en-US" i="1" dirty="0">
                <a:latin typeface="Times New Roman"/>
                <a:cs typeface="Times New Roman"/>
              </a:rPr>
              <a:t>, J. </a:t>
            </a:r>
            <a:r>
              <a:rPr lang="en-US" i="1" dirty="0" err="1">
                <a:latin typeface="Times New Roman"/>
                <a:cs typeface="Times New Roman"/>
              </a:rPr>
              <a:t>Besse</a:t>
            </a:r>
            <a:r>
              <a:rPr lang="en-US" i="1" dirty="0">
                <a:latin typeface="Times New Roman"/>
                <a:cs typeface="Times New Roman"/>
              </a:rPr>
              <a:t>, and J. Stock (2003), Three distinct types of hotspots in the Earth's mantle, Earth planet. Sci. </a:t>
            </a:r>
            <a:r>
              <a:rPr lang="en-US" i="1" dirty="0" err="1">
                <a:latin typeface="Times New Roman"/>
                <a:cs typeface="Times New Roman"/>
              </a:rPr>
              <a:t>Lett</a:t>
            </a:r>
            <a:r>
              <a:rPr lang="en-US" i="1" dirty="0">
                <a:latin typeface="Times New Roman"/>
                <a:cs typeface="Times New Roman"/>
              </a:rPr>
              <a:t>., 205, 295-308.</a:t>
            </a:r>
          </a:p>
        </p:txBody>
      </p:sp>
      <p:sp>
        <p:nvSpPr>
          <p:cNvPr id="40" name="Title 5"/>
          <p:cNvSpPr txBox="1">
            <a:spLocks/>
          </p:cNvSpPr>
          <p:nvPr/>
        </p:nvSpPr>
        <p:spPr>
          <a:xfrm>
            <a:off x="465666" y="0"/>
            <a:ext cx="8229600" cy="749829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dirty="0" smtClean="0"/>
              <a:t>Those without “plume-head” flood basalts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0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11E25-56D1-F24B-917D-5D929D6D23D5}" type="slidenum">
              <a:rPr lang="en-US"/>
              <a:pPr/>
              <a:t>24</a:t>
            </a:fld>
            <a:endParaRPr lang="en-US"/>
          </a:p>
        </p:txBody>
      </p:sp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3"/>
          <a:srcRect l="32155" t="12106" r="23923" b="16806"/>
          <a:stretch>
            <a:fillRect/>
          </a:stretch>
        </p:blipFill>
        <p:spPr bwMode="auto">
          <a:xfrm>
            <a:off x="3352800" y="2057400"/>
            <a:ext cx="2314575" cy="4800600"/>
          </a:xfrm>
          <a:prstGeom prst="rect">
            <a:avLst/>
          </a:prstGeom>
          <a:noFill/>
        </p:spPr>
      </p:pic>
      <p:sp>
        <p:nvSpPr>
          <p:cNvPr id="440327" name="Text Box 7"/>
          <p:cNvSpPr txBox="1">
            <a:spLocks noChangeArrowheads="1"/>
          </p:cNvSpPr>
          <p:nvPr/>
        </p:nvSpPr>
        <p:spPr bwMode="auto">
          <a:xfrm>
            <a:off x="5867400" y="6491288"/>
            <a:ext cx="1774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Times New Roman"/>
                <a:cs typeface="Times New Roman"/>
              </a:rPr>
              <a:t>Campbell (2005)</a:t>
            </a:r>
            <a:endParaRPr lang="en-US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440332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3. Plume “tail” to the core-mantle boundary</a:t>
            </a:r>
          </a:p>
        </p:txBody>
      </p:sp>
    </p:spTree>
    <p:extLst>
      <p:ext uri="{BB962C8B-B14F-4D97-AF65-F5344CB8AC3E}">
        <p14:creationId xmlns:p14="http://schemas.microsoft.com/office/powerpoint/2010/main" val="118214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Seismic cross sections through Earth</a:t>
            </a:r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024467" y="5300135"/>
            <a:ext cx="21394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i="1" dirty="0" err="1">
                <a:latin typeface="Times New Roman"/>
                <a:cs typeface="Times New Roman"/>
              </a:rPr>
              <a:t>Ritsema</a:t>
            </a:r>
            <a:r>
              <a:rPr lang="en-US" sz="1800" i="1" dirty="0">
                <a:latin typeface="Times New Roman"/>
                <a:cs typeface="Times New Roman"/>
              </a:rPr>
              <a:t> et al. (1999)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6" name="Picture 3" descr="Fig5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94448"/>
            <a:ext cx="5364088" cy="36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celandWithoutMap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/>
          <a:stretch/>
        </p:blipFill>
        <p:spPr>
          <a:xfrm>
            <a:off x="0" y="1935336"/>
            <a:ext cx="5292080" cy="271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5533" y="1811869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Iceland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1733" y="3191933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Yellowstone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015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21" name="Group 2"/>
          <p:cNvGrpSpPr>
            <a:grpSpLocks/>
          </p:cNvGrpSpPr>
          <p:nvPr/>
        </p:nvGrpSpPr>
        <p:grpSpPr bwMode="auto">
          <a:xfrm>
            <a:off x="0" y="762000"/>
            <a:ext cx="4311650" cy="6019800"/>
            <a:chOff x="0" y="480"/>
            <a:chExt cx="2716" cy="3792"/>
          </a:xfrm>
        </p:grpSpPr>
        <p:grpSp>
          <p:nvGrpSpPr>
            <p:cNvPr id="286734" name="Group 3"/>
            <p:cNvGrpSpPr>
              <a:grpSpLocks/>
            </p:cNvGrpSpPr>
            <p:nvPr/>
          </p:nvGrpSpPr>
          <p:grpSpPr bwMode="auto">
            <a:xfrm>
              <a:off x="240" y="817"/>
              <a:ext cx="2476" cy="3455"/>
              <a:chOff x="240" y="0"/>
              <a:chExt cx="2476" cy="4245"/>
            </a:xfrm>
          </p:grpSpPr>
          <p:pic>
            <p:nvPicPr>
              <p:cNvPr id="286736" name="Picture 4" descr="VderHilstma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0"/>
                <a:ext cx="2476" cy="2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737" name="Picture 5" descr="VderHilstGlobalPtomo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419"/>
              <a:stretch>
                <a:fillRect/>
              </a:stretch>
            </p:blipFill>
            <p:spPr bwMode="auto">
              <a:xfrm>
                <a:off x="240" y="2448"/>
                <a:ext cx="2476" cy="17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35" name="Text Box 6"/>
            <p:cNvSpPr txBox="1">
              <a:spLocks noChangeArrowheads="1"/>
            </p:cNvSpPr>
            <p:nvPr/>
          </p:nvSpPr>
          <p:spPr bwMode="auto">
            <a:xfrm>
              <a:off x="0" y="480"/>
              <a:ext cx="16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latin typeface="Times New Roman"/>
                  <a:cs typeface="Times New Roman"/>
                </a:rPr>
                <a:t>Li et al. (2008)</a:t>
              </a:r>
            </a:p>
          </p:txBody>
        </p:sp>
      </p:grpSp>
      <p:grpSp>
        <p:nvGrpSpPr>
          <p:cNvPr id="286722" name="Group 7"/>
          <p:cNvGrpSpPr>
            <a:grpSpLocks/>
          </p:cNvGrpSpPr>
          <p:nvPr/>
        </p:nvGrpSpPr>
        <p:grpSpPr bwMode="auto">
          <a:xfrm>
            <a:off x="4879975" y="822325"/>
            <a:ext cx="4111625" cy="5959475"/>
            <a:chOff x="3074" y="518"/>
            <a:chExt cx="2590" cy="3754"/>
          </a:xfrm>
        </p:grpSpPr>
        <p:grpSp>
          <p:nvGrpSpPr>
            <p:cNvPr id="286730" name="Group 8"/>
            <p:cNvGrpSpPr>
              <a:grpSpLocks noChangeAspect="1"/>
            </p:cNvGrpSpPr>
            <p:nvPr/>
          </p:nvGrpSpPr>
          <p:grpSpPr bwMode="auto">
            <a:xfrm>
              <a:off x="3074" y="817"/>
              <a:ext cx="2033" cy="3455"/>
              <a:chOff x="1468" y="748"/>
              <a:chExt cx="2824" cy="4798"/>
            </a:xfrm>
          </p:grpSpPr>
          <p:pic>
            <p:nvPicPr>
              <p:cNvPr id="286732" name="Picture 9" descr="WolfeMap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8" y="748"/>
                <a:ext cx="2824" cy="2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733" name="Picture 10" descr="WolfeXsection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8" y="3552"/>
                <a:ext cx="2824" cy="1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31" name="Text Box 11"/>
            <p:cNvSpPr txBox="1">
              <a:spLocks noChangeArrowheads="1"/>
            </p:cNvSpPr>
            <p:nvPr/>
          </p:nvSpPr>
          <p:spPr bwMode="auto">
            <a:xfrm>
              <a:off x="4176" y="518"/>
              <a:ext cx="14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latin typeface="Times New Roman"/>
                  <a:cs typeface="Times New Roman"/>
                </a:rPr>
                <a:t>Wolfe et al. (2009)</a:t>
              </a:r>
              <a:endParaRPr lang="en-US">
                <a:latin typeface="Times New Roman"/>
                <a:cs typeface="Times New Roman"/>
              </a:endParaRPr>
            </a:p>
          </p:txBody>
        </p:sp>
      </p:grpSp>
      <p:sp>
        <p:nvSpPr>
          <p:cNvPr id="286723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Hawaii</a:t>
            </a:r>
          </a:p>
        </p:txBody>
      </p:sp>
    </p:spTree>
    <p:extLst>
      <p:ext uri="{BB962C8B-B14F-4D97-AF65-F5344CB8AC3E}">
        <p14:creationId xmlns:p14="http://schemas.microsoft.com/office/powerpoint/2010/main" val="14366318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533493"/>
              </p:ext>
            </p:extLst>
          </p:nvPr>
        </p:nvGraphicFramePr>
        <p:xfrm>
          <a:off x="0" y="225071"/>
          <a:ext cx="9144000" cy="685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Document" r:id="rId3" imgW="5880100" imgH="4406900" progId="Word.Document.12">
                  <p:embed/>
                </p:oleObj>
              </mc:Choice>
              <mc:Fallback>
                <p:oleObj name="Document" r:id="rId3" imgW="5880100" imgH="4406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25071"/>
                        <a:ext cx="9144000" cy="685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4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Seismology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Seismology cannot distinguish composition, phase &amp; temperature</a:t>
            </a:r>
          </a:p>
          <a:p>
            <a:r>
              <a:rPr lang="en-US" dirty="0" smtClean="0"/>
              <a:t>A seismic image is not a geological image</a:t>
            </a:r>
          </a:p>
          <a:p>
            <a:r>
              <a:rPr lang="en-US" dirty="0" smtClean="0"/>
              <a:t>There are many problems in seismology, and insufficient skepticism</a:t>
            </a:r>
          </a:p>
          <a:p>
            <a:r>
              <a:rPr lang="en-US" dirty="0" smtClean="0"/>
              <a:t>“</a:t>
            </a:r>
            <a:r>
              <a:rPr lang="en-US" i="1" dirty="0" smtClean="0"/>
              <a:t>Geologists tell us plumes exist so it is our duty to find them</a:t>
            </a:r>
            <a:r>
              <a:rPr lang="en-US" dirty="0" smtClean="0"/>
              <a:t>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28</a:t>
            </a:fld>
            <a:endParaRPr lang="en-US"/>
          </a:p>
        </p:txBody>
      </p:sp>
      <p:grpSp>
        <p:nvGrpSpPr>
          <p:cNvPr id="7" name="Group 8"/>
          <p:cNvGrpSpPr>
            <a:grpSpLocks noChangeAspect="1"/>
          </p:cNvGrpSpPr>
          <p:nvPr/>
        </p:nvGrpSpPr>
        <p:grpSpPr bwMode="auto">
          <a:xfrm>
            <a:off x="6360008" y="-3037945"/>
            <a:ext cx="2783992" cy="4731279"/>
            <a:chOff x="1468" y="748"/>
            <a:chExt cx="2824" cy="4798"/>
          </a:xfrm>
        </p:grpSpPr>
        <p:pic>
          <p:nvPicPr>
            <p:cNvPr id="9" name="Picture 9" descr="WolfeMa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" y="748"/>
              <a:ext cx="2824" cy="2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WolfeXsec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8" y="3552"/>
              <a:ext cx="2824" cy="1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589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Caveats2013-1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04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3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Reasons </a:t>
            </a:r>
            <a:r>
              <a:rPr lang="en-US" dirty="0"/>
              <a:t>for doubting the reality of </a:t>
            </a:r>
            <a:r>
              <a:rPr lang="en-US" dirty="0" smtClean="0"/>
              <a:t>plumes –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Theory predictions are rarely confirmed.</a:t>
            </a:r>
          </a:p>
          <a:p>
            <a:r>
              <a:rPr lang="en-US" dirty="0" smtClean="0"/>
              <a:t>This is generally met by arguing:</a:t>
            </a:r>
          </a:p>
          <a:p>
            <a:pPr marL="914400" lvl="1" indent="-514350"/>
            <a:r>
              <a:rPr lang="en-US" dirty="0" smtClean="0"/>
              <a:t>There has been insufficient research;</a:t>
            </a:r>
          </a:p>
          <a:p>
            <a:pPr marL="914400" lvl="1" indent="-514350"/>
            <a:r>
              <a:rPr lang="en-US" dirty="0" smtClean="0"/>
              <a:t>The evidence has been destroyed;</a:t>
            </a:r>
          </a:p>
          <a:p>
            <a:pPr marL="914400" lvl="1" indent="-514350"/>
            <a:r>
              <a:rPr lang="en-US" dirty="0" smtClean="0"/>
              <a:t>“The” plume is too small to be resolved (the teacup orbiting the Sun argument);</a:t>
            </a:r>
          </a:p>
          <a:p>
            <a:pPr marL="914400" lvl="1" indent="-514350"/>
            <a:r>
              <a:rPr lang="en-US" dirty="0" smtClean="0"/>
              <a:t>This is a different variety of plume (there are now more plume-variants than there are proposed plumes).</a:t>
            </a:r>
          </a:p>
        </p:txBody>
      </p:sp>
    </p:spTree>
    <p:extLst>
      <p:ext uri="{BB962C8B-B14F-4D97-AF65-F5344CB8AC3E}">
        <p14:creationId xmlns:p14="http://schemas.microsoft.com/office/powerpoint/2010/main" val="20987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obal_grav_m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D17-C339-E744-9CCD-CFD314F68AF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17067" y="3615267"/>
            <a:ext cx="187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Hawaii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317068" y="3251201"/>
            <a:ext cx="516465" cy="47413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11"/>
          <p:cNvSpPr txBox="1">
            <a:spLocks noChangeArrowheads="1"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sz="3600" smtClean="0"/>
              <a:t>4. Fixed relative to one another, resulting in time-progressive volcanic chains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05481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E70E-469A-3141-A559-8DA0EA780C2F}" type="slidenum">
              <a:rPr lang="en-US"/>
              <a:pPr/>
              <a:t>31</a:t>
            </a:fld>
            <a:endParaRPr lang="en-US"/>
          </a:p>
        </p:txBody>
      </p:sp>
      <p:pic>
        <p:nvPicPr>
          <p:cNvPr id="760834" name="Picture 2" descr="Fig4_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88" y="1588"/>
            <a:ext cx="8723312" cy="68564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28267" y="6400795"/>
            <a:ext cx="288713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Raymond et al. (2000)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62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DE70E-469A-3141-A559-8DA0EA780C2F}" type="slidenum">
              <a:rPr lang="en-US">
                <a:latin typeface="Times New Roman"/>
                <a:cs typeface="Times New Roman"/>
              </a:rPr>
              <a:pPr/>
              <a:t>32</a:t>
            </a:fld>
            <a:endParaRPr lang="en-US">
              <a:latin typeface="Times New Roman"/>
              <a:cs typeface="Times New Roman"/>
            </a:endParaRPr>
          </a:p>
        </p:txBody>
      </p:sp>
      <p:pic>
        <p:nvPicPr>
          <p:cNvPr id="760834" name="Picture 2" descr="Fig4_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08801" y="2743200"/>
            <a:ext cx="5235199" cy="4114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270933"/>
            <a:ext cx="641773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/>
                <a:cs typeface="Times New Roman"/>
              </a:rPr>
              <a:t>But…</a:t>
            </a:r>
          </a:p>
          <a:p>
            <a:r>
              <a:rPr lang="en-US" sz="4400" dirty="0" smtClean="0">
                <a:latin typeface="Times New Roman"/>
                <a:cs typeface="Times New Roman"/>
              </a:rPr>
              <a:t>Morgan knew this when he first proposed plumes …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06263"/>
              </p:ext>
            </p:extLst>
          </p:nvPr>
        </p:nvGraphicFramePr>
        <p:xfrm>
          <a:off x="0" y="118533"/>
          <a:ext cx="294005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Clip" r:id="rId5" imgW="1857600" imgH="3995640" progId="MS_ClipArt_Gallery.2">
                  <p:embed/>
                </p:oleObj>
              </mc:Choice>
              <mc:Fallback>
                <p:oleObj name="Clip" r:id="rId5" imgW="1857600" imgH="39956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8533"/>
                        <a:ext cx="294005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589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Flawed Science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9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Geochemical tracers of the core-mantle boundary – Example 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Morgan (1971) predicts plume material different composition from “normal” magmas</a:t>
            </a:r>
          </a:p>
          <a:p>
            <a:r>
              <a:rPr lang="en-US" dirty="0" smtClean="0"/>
              <a:t>Schilling (1973): Icelandic magmas have different composition</a:t>
            </a:r>
          </a:p>
          <a:p>
            <a:r>
              <a:rPr lang="en-US" dirty="0" smtClean="0"/>
              <a:t>Example of a successful prediction!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49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Geochemical tracers of the core-mantle boundary – </a:t>
            </a:r>
            <a:r>
              <a:rPr lang="en-US" dirty="0"/>
              <a:t>Example 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Hofmann &amp; White (1982): the difference in composition results from re-melted crust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2" descr="subd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33" y="3631892"/>
            <a:ext cx="4910667" cy="322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71488" y="3242724"/>
            <a:ext cx="3727979" cy="322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Explained by postulating </a:t>
            </a:r>
            <a:r>
              <a:rPr lang="en-US" dirty="0" smtClean="0"/>
              <a:t>crust </a:t>
            </a:r>
            <a:r>
              <a:rPr lang="en-US" dirty="0" err="1"/>
              <a:t>subducted</a:t>
            </a:r>
            <a:r>
              <a:rPr lang="en-US" dirty="0"/>
              <a:t> to core-mantle boundary and returned in </a:t>
            </a:r>
            <a:r>
              <a:rPr lang="en-US" dirty="0" smtClean="0"/>
              <a:t>plumes!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1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Geochemical tracers of the core-mantle </a:t>
            </a:r>
            <a:r>
              <a:rPr lang="en-US" dirty="0" smtClean="0"/>
              <a:t>boundary – </a:t>
            </a:r>
            <a:r>
              <a:rPr lang="en-US" dirty="0"/>
              <a:t>Example 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Unusual, high </a:t>
            </a:r>
            <a:r>
              <a:rPr lang="en-US" baseline="30000" dirty="0" smtClean="0"/>
              <a:t>3</a:t>
            </a:r>
            <a:r>
              <a:rPr lang="en-US" dirty="0" smtClean="0"/>
              <a:t>He/</a:t>
            </a:r>
            <a:r>
              <a:rPr lang="en-US" baseline="30000" dirty="0" smtClean="0"/>
              <a:t>4</a:t>
            </a:r>
            <a:r>
              <a:rPr lang="en-US" dirty="0" smtClean="0"/>
              <a:t>He ratios found at Hawaii</a:t>
            </a:r>
          </a:p>
          <a:p>
            <a:r>
              <a:rPr lang="en-US" dirty="0" smtClean="0"/>
              <a:t>Because thought to be a plume under Hawaii, interpreted as a core-mantle-boundary tracer</a:t>
            </a:r>
          </a:p>
          <a:p>
            <a:r>
              <a:rPr lang="en-US" dirty="0" smtClean="0"/>
              <a:t>Subsequently, if </a:t>
            </a:r>
            <a:r>
              <a:rPr lang="en-US" dirty="0"/>
              <a:t>high </a:t>
            </a:r>
            <a:r>
              <a:rPr lang="en-US" baseline="30000" dirty="0"/>
              <a:t>3</a:t>
            </a:r>
            <a:r>
              <a:rPr lang="en-US" dirty="0"/>
              <a:t>He/</a:t>
            </a:r>
            <a:r>
              <a:rPr lang="en-US" baseline="30000" dirty="0"/>
              <a:t>4</a:t>
            </a:r>
            <a:r>
              <a:rPr lang="en-US" dirty="0"/>
              <a:t>He ratios </a:t>
            </a:r>
            <a:r>
              <a:rPr lang="en-US" dirty="0" smtClean="0"/>
              <a:t>found, assumed to indicate a new plume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4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Geochemical tracers of the core-mantle boundary – Example </a:t>
            </a:r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Geochemistry cannot tell depth of origin of magmas</a:t>
            </a:r>
          </a:p>
          <a:p>
            <a:r>
              <a:rPr lang="en-US" smtClean="0"/>
              <a:t>…but not everyone</a:t>
            </a:r>
            <a:br>
              <a:rPr lang="en-US" smtClean="0"/>
            </a:br>
            <a:r>
              <a:rPr lang="en-US" smtClean="0"/>
              <a:t>accepts this …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19" y="2816352"/>
            <a:ext cx="4612281" cy="404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3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Endless plume variants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Lateral flow of plume material </a:t>
            </a:r>
          </a:p>
          <a:p>
            <a:r>
              <a:rPr lang="en-US" dirty="0"/>
              <a:t>Tabular plumes</a:t>
            </a:r>
          </a:p>
          <a:p>
            <a:r>
              <a:rPr lang="en-US" dirty="0"/>
              <a:t>Pulsing plumes</a:t>
            </a:r>
          </a:p>
          <a:p>
            <a:r>
              <a:rPr lang="en-US" dirty="0"/>
              <a:t>High </a:t>
            </a:r>
            <a:r>
              <a:rPr lang="en-US" baseline="30000" dirty="0"/>
              <a:t>3</a:t>
            </a:r>
            <a:r>
              <a:rPr lang="en-US" dirty="0"/>
              <a:t>He/</a:t>
            </a:r>
            <a:r>
              <a:rPr lang="en-US" baseline="30000" dirty="0"/>
              <a:t>4</a:t>
            </a:r>
            <a:r>
              <a:rPr lang="en-US" dirty="0"/>
              <a:t>He plumes</a:t>
            </a:r>
          </a:p>
          <a:p>
            <a:r>
              <a:rPr lang="en-US" dirty="0"/>
              <a:t>Low </a:t>
            </a:r>
            <a:r>
              <a:rPr lang="en-US" baseline="30000" dirty="0"/>
              <a:t>3</a:t>
            </a:r>
            <a:r>
              <a:rPr lang="en-US" dirty="0"/>
              <a:t>He/</a:t>
            </a:r>
            <a:r>
              <a:rPr lang="en-US" baseline="30000" dirty="0"/>
              <a:t>4</a:t>
            </a:r>
            <a:r>
              <a:rPr lang="en-US" dirty="0"/>
              <a:t>He plumes</a:t>
            </a:r>
          </a:p>
          <a:p>
            <a:r>
              <a:rPr lang="en-US" dirty="0"/>
              <a:t>Headless plumes</a:t>
            </a:r>
          </a:p>
          <a:p>
            <a:r>
              <a:rPr lang="en-US" dirty="0"/>
              <a:t>Tailless </a:t>
            </a:r>
            <a:r>
              <a:rPr lang="en-US" dirty="0" smtClean="0"/>
              <a:t>plumes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94252-470B-C444-A327-F1051918F281}" type="slidenum">
              <a:rPr lang="en-US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Currently Over 70 Plume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/>
              <a:t>Thermal (1); Fossil (2); </a:t>
            </a:r>
            <a:r>
              <a:rPr lang="en-US" dirty="0" err="1"/>
              <a:t>Channelled</a:t>
            </a:r>
            <a:r>
              <a:rPr lang="en-US" dirty="0"/>
              <a:t> (3); </a:t>
            </a:r>
            <a:r>
              <a:rPr lang="en-US" dirty="0" err="1"/>
              <a:t>Toroidal</a:t>
            </a:r>
            <a:r>
              <a:rPr lang="en-US" dirty="0"/>
              <a:t> (4); Tabular (5); Depleted Residual (6); Finger-like (7); Recycled (8); Edge (9); Cold (10); </a:t>
            </a:r>
            <a:r>
              <a:rPr lang="en-US" dirty="0" err="1"/>
              <a:t>Cacto</a:t>
            </a:r>
            <a:r>
              <a:rPr lang="en-US" dirty="0"/>
              <a:t>- (11); Super (12); </a:t>
            </a:r>
            <a:r>
              <a:rPr lang="en-US" dirty="0" err="1"/>
              <a:t>Asthenospheric</a:t>
            </a:r>
            <a:r>
              <a:rPr lang="en-US" dirty="0"/>
              <a:t> (13); Dying (14); Not very energetic (15); Spaghetti (16); Baby (17); Head-free (18); Splash (19); Pulsating (20); Subduction fluid-fluxed Refractory (21); Hydrogen (22); Heterogeneous (23); Flattened Onion (24); Subduction-driving (25); Subduction-triggered (26); Washboard (27); Bent-shaped (28); Failing (29); Delamination-triggering (30); Concentrically-zoned (31); Mushroom (32); Laminar (33); </a:t>
            </a:r>
            <a:r>
              <a:rPr lang="en-US" dirty="0" err="1"/>
              <a:t>Advected</a:t>
            </a:r>
            <a:r>
              <a:rPr lang="en-US" dirty="0"/>
              <a:t> (34); Extinct (35); Bilateral (36); Bifurcated (37); Geriatric (38); Primary and Secondary (39); Accreted (40); Diverted (41); Deformed (42); Golden (43); Veined (44); Hidden (45); Weak (46); Pulsing (47); Young (48); Blob-like (49); Cavity (50); Starting (51); Passive (52); Stealth (53); Tilted (54); Asymmetric (55); Mega (56); Mini (57); Not-hot (58); Killer (59); Deflected (60); Stripy (61) ; Diamondiferous (62) ; Transient (63) ; Dehydrating (64); Doughnut (65); </a:t>
            </a:r>
            <a:r>
              <a:rPr lang="en-US" dirty="0" smtClean="0"/>
              <a:t>Rear (</a:t>
            </a:r>
            <a:r>
              <a:rPr lang="en-US" dirty="0"/>
              <a:t>66); Side (67); Volatile-bearing (68); Incipient (69) ; Migrating (70).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 descr="StarfishPlu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89" y="5477932"/>
            <a:ext cx="2601910" cy="1380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3000" y="6079066"/>
            <a:ext cx="3361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 radial </a:t>
            </a:r>
            <a:r>
              <a:rPr lang="en-US" dirty="0">
                <a:latin typeface="Times New Roman"/>
                <a:cs typeface="Times New Roman"/>
              </a:rPr>
              <a:t>viscous </a:t>
            </a:r>
            <a:r>
              <a:rPr lang="en-US" dirty="0" smtClean="0">
                <a:latin typeface="Times New Roman"/>
                <a:cs typeface="Times New Roman"/>
              </a:rPr>
              <a:t>fingering plume, published 2017 </a:t>
            </a:r>
            <a:endParaRPr lang="en-US" dirty="0">
              <a:latin typeface="Times New Roman"/>
              <a:cs typeface="Times New Roman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545667" y="6273801"/>
            <a:ext cx="931333" cy="220132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2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Reasons </a:t>
            </a:r>
            <a:r>
              <a:rPr lang="en-US" dirty="0"/>
              <a:t>for doubting the reality of </a:t>
            </a:r>
            <a:r>
              <a:rPr lang="en-US" dirty="0" smtClean="0"/>
              <a:t>plumes –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Unscientific arguments are common, </a:t>
            </a:r>
            <a:r>
              <a:rPr lang="en-US" i="1" dirty="0" smtClean="0"/>
              <a:t>e.g.</a:t>
            </a:r>
            <a:r>
              <a:rPr lang="en-US" dirty="0" smtClean="0"/>
              <a:t>,</a:t>
            </a:r>
          </a:p>
          <a:p>
            <a:pPr marL="914400" lvl="1" indent="-514350"/>
            <a:r>
              <a:rPr lang="en-US" dirty="0" smtClean="0"/>
              <a:t>“Most people believe in plumes”;</a:t>
            </a:r>
          </a:p>
          <a:p>
            <a:pPr marL="914400" lvl="1" indent="-514350"/>
            <a:r>
              <a:rPr lang="en-US" dirty="0" smtClean="0"/>
              <a:t>“No observation could ever convince me plumes don’t exist”;</a:t>
            </a:r>
          </a:p>
          <a:p>
            <a:pPr marL="914400" lvl="1" indent="-514350"/>
            <a:r>
              <a:rPr lang="en-US" dirty="0" smtClean="0"/>
              <a:t>“There must be a plume here because there is evidence for it”;</a:t>
            </a:r>
          </a:p>
          <a:p>
            <a:pPr marL="914400" lvl="1" indent="-514350"/>
            <a:r>
              <a:rPr lang="en-US" dirty="0" smtClean="0"/>
              <a:t>“It is terrible to question plumes because Jason is my friend”;</a:t>
            </a:r>
          </a:p>
          <a:p>
            <a:pPr marL="914400" lvl="1" indent="-514350"/>
            <a:r>
              <a:rPr lang="en-US" dirty="0" smtClean="0"/>
              <a:t>There are no alternatives;</a:t>
            </a:r>
          </a:p>
          <a:p>
            <a:pPr marL="914400" lvl="1" indent="-514350"/>
            <a:r>
              <a:rPr lang="en-US" dirty="0" smtClean="0"/>
              <a:t>Confirmed predictions of other theories are explained as coincidences. </a:t>
            </a:r>
          </a:p>
        </p:txBody>
      </p:sp>
    </p:spTree>
    <p:extLst>
      <p:ext uri="{BB962C8B-B14F-4D97-AF65-F5344CB8AC3E}">
        <p14:creationId xmlns:p14="http://schemas.microsoft.com/office/powerpoint/2010/main" val="1005124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Comparison with geosynclines</a:t>
            </a:r>
            <a:endParaRPr lang="en-US"/>
          </a:p>
        </p:txBody>
      </p:sp>
      <p:sp>
        <p:nvSpPr>
          <p:cNvPr id="66765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Mio-geosyncline</a:t>
            </a:r>
          </a:p>
          <a:p>
            <a:r>
              <a:rPr lang="en-US" smtClean="0"/>
              <a:t>Eu-geosyncline</a:t>
            </a:r>
          </a:p>
          <a:p>
            <a:r>
              <a:rPr lang="en-US" smtClean="0"/>
              <a:t>Ortho-geosyncline</a:t>
            </a:r>
          </a:p>
          <a:p>
            <a:r>
              <a:rPr lang="en-US" smtClean="0"/>
              <a:t>Primary geosyncline</a:t>
            </a:r>
          </a:p>
          <a:p>
            <a:r>
              <a:rPr lang="en-US" smtClean="0"/>
              <a:t>Zeugo-geosyncline</a:t>
            </a:r>
          </a:p>
          <a:p>
            <a:r>
              <a:rPr lang="en-US" smtClean="0"/>
              <a:t>Para-geosyncline</a:t>
            </a:r>
          </a:p>
          <a:p>
            <a:r>
              <a:rPr lang="en-US" smtClean="0"/>
              <a:t>Exo-geosyncline</a:t>
            </a:r>
          </a:p>
          <a:p>
            <a:r>
              <a:rPr lang="en-US" smtClean="0"/>
              <a:t>Taphro-geosyncline</a:t>
            </a:r>
          </a:p>
          <a:p>
            <a:r>
              <a:rPr lang="en-US" smtClean="0"/>
              <a:t>Paralia-geosyncline</a:t>
            </a: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7A464-906F-124A-A2FF-CFCC76AB360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19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 descr="PhilosophyPage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6" r="12316"/>
          <a:stretch/>
        </p:blipFill>
        <p:spPr>
          <a:xfrm>
            <a:off x="1166152" y="0"/>
            <a:ext cx="6840272" cy="68580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702734" y="5212292"/>
            <a:ext cx="7772400" cy="103610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r>
              <a:rPr lang="en-US" dirty="0" err="1" smtClean="0"/>
              <a:t>www.mantleplumes.org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Is Earth Science science?</a:t>
            </a:r>
          </a:p>
          <a:p>
            <a:r>
              <a:rPr lang="en-US" dirty="0" smtClean="0"/>
              <a:t>The success rate of plume predictions low (e.g., 35% for flood basalts)–how does this compare with other failed hypotheses?</a:t>
            </a:r>
          </a:p>
          <a:p>
            <a:r>
              <a:rPr lang="en-US" dirty="0" smtClean="0"/>
              <a:t>Are Plumes (and geosynclines) akin to a Linnaean classification system?</a:t>
            </a:r>
          </a:p>
          <a:p>
            <a:r>
              <a:rPr lang="en-US" dirty="0" smtClean="0"/>
              <a:t>Is there a residual mind-think that geology is merely a descriptive science?</a:t>
            </a:r>
          </a:p>
          <a:p>
            <a:r>
              <a:rPr lang="en-US" dirty="0" smtClean="0"/>
              <a:t>Might this be why plume theorists don’t see persistent predictive failures as problematic?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76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410200" y="27432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latin typeface="Brush Script MT Italic" pitchFamily="-103" charset="0"/>
              </a:rPr>
              <a:t>That’s</a:t>
            </a:r>
            <a:br>
              <a:rPr lang="en-US" sz="8800" dirty="0">
                <a:latin typeface="Brush Script MT Italic" pitchFamily="-103" charset="0"/>
              </a:rPr>
            </a:br>
            <a:r>
              <a:rPr lang="en-US" sz="8800" dirty="0">
                <a:latin typeface="Brush Script MT Italic" pitchFamily="-103" charset="0"/>
              </a:rPr>
              <a:t>all</a:t>
            </a:r>
            <a:br>
              <a:rPr lang="en-US" sz="8800" dirty="0">
                <a:latin typeface="Brush Script MT Italic" pitchFamily="-103" charset="0"/>
              </a:rPr>
            </a:br>
            <a:r>
              <a:rPr lang="en-US" sz="8800" dirty="0">
                <a:latin typeface="Brush Script MT Italic" pitchFamily="-103" charset="0"/>
              </a:rPr>
              <a:t>folks</a:t>
            </a:r>
            <a:endParaRPr lang="en-US" sz="8800" dirty="0">
              <a:latin typeface="Brush Script MT" charset="0"/>
            </a:endParaRPr>
          </a:p>
        </p:txBody>
      </p:sp>
      <p:pic>
        <p:nvPicPr>
          <p:cNvPr id="476165" name="Picture 5" descr="Final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588"/>
            <a:ext cx="4718050" cy="6856412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53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Reasons for doubting the reality of plumes –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After almost 50 years of study scientists still do not agree</a:t>
            </a:r>
          </a:p>
          <a:p>
            <a:pPr lvl="1"/>
            <a:r>
              <a:rPr lang="en-US" dirty="0" smtClean="0"/>
              <a:t>what the definition of a plume is;</a:t>
            </a:r>
          </a:p>
          <a:p>
            <a:pPr lvl="1"/>
            <a:r>
              <a:rPr lang="en-US" dirty="0" smtClean="0"/>
              <a:t>whether or not they exist; and</a:t>
            </a:r>
          </a:p>
          <a:p>
            <a:pPr lvl="1"/>
            <a:r>
              <a:rPr lang="en-US" dirty="0" smtClean="0"/>
              <a:t>(amongst believers) how many there are.</a:t>
            </a:r>
          </a:p>
          <a:p>
            <a:r>
              <a:rPr lang="en-US" dirty="0" smtClean="0"/>
              <a:t>Retreat to using vague language, </a:t>
            </a:r>
            <a:r>
              <a:rPr lang="en-US" i="1" dirty="0" smtClean="0"/>
              <a:t>e.g.</a:t>
            </a:r>
            <a:r>
              <a:rPr lang="en-US" dirty="0" smtClean="0"/>
              <a:t>, “hot spot”.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25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Tale of Two Theories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1B92A-60D8-814E-895B-972A5D15B2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16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Plates vs. Plumes</a:t>
            </a:r>
            <a:endParaRPr lang="en-US" dirty="0"/>
          </a:p>
        </p:txBody>
      </p:sp>
      <p:pic>
        <p:nvPicPr>
          <p:cNvPr id="58470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20158" r="52052" b="5872"/>
          <a:stretch>
            <a:fillRect/>
          </a:stretch>
        </p:blipFill>
        <p:spPr bwMode="auto">
          <a:xfrm>
            <a:off x="4940300" y="1371600"/>
            <a:ext cx="42037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707" name="Picture 5" descr="Fig4_O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373188"/>
            <a:ext cx="3933825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8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9062" name="Picture 6" descr="Mor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69"/>
          <a:stretch>
            <a:fillRect/>
          </a:stretch>
        </p:blipFill>
        <p:spPr bwMode="auto">
          <a:xfrm>
            <a:off x="0" y="0"/>
            <a:ext cx="4995863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970866" y="254000"/>
            <a:ext cx="4826159" cy="2286000"/>
            <a:chOff x="3970866" y="254000"/>
            <a:chExt cx="4826159" cy="2286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70866" y="254000"/>
              <a:ext cx="2794000" cy="228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91485" y="423334"/>
              <a:ext cx="15055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Nat. Medal of </a:t>
              </a:r>
            </a:p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Science</a:t>
              </a:r>
            </a:p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2003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  <p:pic>
        <p:nvPicPr>
          <p:cNvPr id="1709060" name="Picture 4" descr="Ander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8" y="2214562"/>
            <a:ext cx="4570412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29110" y="4140199"/>
            <a:ext cx="4900656" cy="2527300"/>
            <a:chOff x="429110" y="4140199"/>
            <a:chExt cx="4900656" cy="25273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6666" y="4140199"/>
              <a:ext cx="3213100" cy="25273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429110" y="5164667"/>
              <a:ext cx="150554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Nat. Medal of </a:t>
              </a:r>
            </a:p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Science</a:t>
              </a:r>
            </a:p>
            <a:p>
              <a:pPr algn="ctr"/>
              <a:r>
                <a:rPr lang="en-US" dirty="0" smtClean="0">
                  <a:latin typeface="Times New Roman"/>
                  <a:cs typeface="Times New Roman"/>
                </a:rPr>
                <a:t>1988</a:t>
              </a:r>
              <a:endParaRPr lang="en-US" dirty="0"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43388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E146-4608-964B-AAAE-7D2974B0B312}" type="slidenum">
              <a:rPr lang="en-US"/>
              <a:pPr/>
              <a:t>9</a:t>
            </a:fld>
            <a:endParaRPr lang="en-US"/>
          </a:p>
        </p:txBody>
      </p:sp>
      <p:pic>
        <p:nvPicPr>
          <p:cNvPr id="432142" name="Picture 14" descr="Fig1_Morg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9788" y="2155825"/>
            <a:ext cx="7466012" cy="4473575"/>
          </a:xfrm>
          <a:prstGeom prst="rect">
            <a:avLst/>
          </a:prstGeom>
          <a:noFill/>
        </p:spPr>
      </p:pic>
      <p:sp>
        <p:nvSpPr>
          <p:cNvPr id="43213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305800" cy="609600"/>
          </a:xfrm>
        </p:spPr>
        <p:txBody>
          <a:bodyPr>
            <a:normAutofit fontScale="90000"/>
          </a:bodyPr>
          <a:lstStyle/>
          <a:p>
            <a:r>
              <a:rPr lang="en-US"/>
              <a:t>Morgan (1971)</a:t>
            </a:r>
            <a:br>
              <a:rPr lang="en-US"/>
            </a:br>
            <a:r>
              <a:rPr lang="en-US"/>
              <a:t>The Plume Hypothesis</a:t>
            </a:r>
          </a:p>
        </p:txBody>
      </p:sp>
    </p:spTree>
    <p:extLst>
      <p:ext uri="{BB962C8B-B14F-4D97-AF65-F5344CB8AC3E}">
        <p14:creationId xmlns:p14="http://schemas.microsoft.com/office/powerpoint/2010/main" val="76701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15082</TotalTime>
  <Words>1495</Words>
  <Application>Microsoft Macintosh PowerPoint</Application>
  <PresentationFormat>On-screen Show (4:3)</PresentationFormat>
  <Paragraphs>190</Paragraphs>
  <Slides>43</Slides>
  <Notes>24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Office Theme</vt:lpstr>
      <vt:lpstr>Artwork</vt:lpstr>
      <vt:lpstr>Document</vt:lpstr>
      <vt:lpstr>Clip</vt:lpstr>
      <vt:lpstr>Are Mantle Plumes Real?</vt:lpstr>
      <vt:lpstr>Question</vt:lpstr>
      <vt:lpstr>Reasons for doubting the reality of plumes – 1</vt:lpstr>
      <vt:lpstr>Reasons for doubting the reality of plumes – 2</vt:lpstr>
      <vt:lpstr>Reasons for doubting the reality of plumes – 3</vt:lpstr>
      <vt:lpstr>Tale of Two Theories</vt:lpstr>
      <vt:lpstr>Plates vs. Plumes</vt:lpstr>
      <vt:lpstr>PowerPoint Presentation</vt:lpstr>
      <vt:lpstr>Morgan (1971) The Plume Hypothesis</vt:lpstr>
      <vt:lpstr>PowerPoint Presentation</vt:lpstr>
      <vt:lpstr>Five Main Predictions of the Modern Plume Hypothesis</vt:lpstr>
      <vt:lpstr>1. Precursory surface uplift</vt:lpstr>
      <vt:lpstr>2. Followed by a “plume head” flood basalt eruption</vt:lpstr>
      <vt:lpstr>3. Plume “tail” to the core-mantle boundary</vt:lpstr>
      <vt:lpstr>4. Fixed relative to one another, resulting in time-progressive volcanic chains</vt:lpstr>
      <vt:lpstr>5. High magma source temperatures</vt:lpstr>
      <vt:lpstr>The Failed Predictions of the Plume Hypothesis</vt:lpstr>
      <vt:lpstr>1. Precursory surface uplift</vt:lpstr>
      <vt:lpstr>PowerPoint Presentation</vt:lpstr>
      <vt:lpstr>PowerPoint Presentation</vt:lpstr>
      <vt:lpstr>2. Followed by a “plume head” flood basalt eruption</vt:lpstr>
      <vt:lpstr>Recent list of 49 “hot spots”</vt:lpstr>
      <vt:lpstr>PowerPoint Presentation</vt:lpstr>
      <vt:lpstr>3. Plume “tail” to the core-mantle boundary</vt:lpstr>
      <vt:lpstr>Seismic cross sections through Earth</vt:lpstr>
      <vt:lpstr>Hawaii</vt:lpstr>
      <vt:lpstr>PowerPoint Presentation</vt:lpstr>
      <vt:lpstr>Seismology</vt:lpstr>
      <vt:lpstr>PowerPoint Presentation</vt:lpstr>
      <vt:lpstr>PowerPoint Presentation</vt:lpstr>
      <vt:lpstr>PowerPoint Presentation</vt:lpstr>
      <vt:lpstr>PowerPoint Presentation</vt:lpstr>
      <vt:lpstr>Examples of Flawed Science</vt:lpstr>
      <vt:lpstr>Geochemical tracers of the core-mantle boundary – Example A</vt:lpstr>
      <vt:lpstr>Geochemical tracers of the core-mantle boundary – Example A</vt:lpstr>
      <vt:lpstr>Geochemical tracers of the core-mantle boundary – Example B</vt:lpstr>
      <vt:lpstr>Geochemical tracers of the core-mantle boundary – Example B</vt:lpstr>
      <vt:lpstr>Endless plume variants</vt:lpstr>
      <vt:lpstr>Currently Over 70 Plume Variants</vt:lpstr>
      <vt:lpstr>Comparison with geosynclines</vt:lpstr>
      <vt:lpstr>PowerPoint Presentation</vt:lpstr>
      <vt:lpstr>Question</vt:lpstr>
      <vt:lpstr>That’s all folks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R. Foulger</dc:creator>
  <cp:lastModifiedBy>Gillian R. Foulger</cp:lastModifiedBy>
  <cp:revision>360</cp:revision>
  <dcterms:created xsi:type="dcterms:W3CDTF">2014-04-22T06:34:16Z</dcterms:created>
  <dcterms:modified xsi:type="dcterms:W3CDTF">2018-01-20T20:30:03Z</dcterms:modified>
</cp:coreProperties>
</file>