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sldIdLst>
    <p:sldId id="256" r:id="rId2"/>
    <p:sldId id="257" r:id="rId3"/>
    <p:sldId id="262" r:id="rId4"/>
    <p:sldId id="265" r:id="rId5"/>
    <p:sldId id="266" r:id="rId6"/>
    <p:sldId id="264" r:id="rId7"/>
    <p:sldId id="268" r:id="rId8"/>
    <p:sldId id="269" r:id="rId9"/>
    <p:sldId id="259" r:id="rId10"/>
    <p:sldId id="267"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s Findlay" initials="R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2F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6" autoAdjust="0"/>
  </p:normalViewPr>
  <p:slideViewPr>
    <p:cSldViewPr snapToGrid="0" snapToObjects="1">
      <p:cViewPr varScale="1">
        <p:scale>
          <a:sx n="103" d="100"/>
          <a:sy n="103" d="100"/>
        </p:scale>
        <p:origin x="-7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DB2B4-5DBE-804A-BCA0-2997157EF00B}" type="datetimeFigureOut">
              <a:rPr lang="en-US" smtClean="0"/>
              <a:t>18/11/15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25AD6-B167-EA46-AA16-7BB6E96FA47F}" type="slidenum">
              <a:rPr lang="en-US" smtClean="0"/>
              <a:t>‹#›</a:t>
            </a:fld>
            <a:endParaRPr lang="en-US"/>
          </a:p>
        </p:txBody>
      </p:sp>
    </p:spTree>
    <p:extLst>
      <p:ext uri="{BB962C8B-B14F-4D97-AF65-F5344CB8AC3E}">
        <p14:creationId xmlns:p14="http://schemas.microsoft.com/office/powerpoint/2010/main" val="2124254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Afar is at a triple tectonic junction between the African spreading ridge, Arabian and </a:t>
            </a:r>
            <a:r>
              <a:rPr lang="en-US" dirty="0" smtClean="0"/>
              <a:t>Somalia plates.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region is mainly made up from basaltic lava which also make up part of the Large igneous province in the East African Rift Zone.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FB25AD6-B167-EA46-AA16-7BB6E96FA47F}" type="slidenum">
              <a:rPr lang="en-US" smtClean="0"/>
              <a:t>2</a:t>
            </a:fld>
            <a:endParaRPr lang="en-US"/>
          </a:p>
        </p:txBody>
      </p:sp>
    </p:spTree>
    <p:extLst>
      <p:ext uri="{BB962C8B-B14F-4D97-AF65-F5344CB8AC3E}">
        <p14:creationId xmlns:p14="http://schemas.microsoft.com/office/powerpoint/2010/main" val="88073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645km </a:t>
            </a:r>
            <a:r>
              <a:rPr lang="en-US" baseline="0" dirty="0" smtClean="0"/>
              <a:t>movement of the African plate for the last 30 million years, since the beginning of the Yemen Traps. </a:t>
            </a:r>
            <a:r>
              <a:rPr lang="en-US" baseline="0" dirty="0" smtClean="0"/>
              <a:t>			2.15cm/year</a:t>
            </a:r>
          </a:p>
          <a:p>
            <a:r>
              <a:rPr lang="en-US" baseline="0" dirty="0" smtClean="0"/>
              <a:t>The </a:t>
            </a:r>
            <a:r>
              <a:rPr lang="en-US" baseline="0" dirty="0" smtClean="0"/>
              <a:t>Yemen Traps is about 660km long</a:t>
            </a:r>
            <a:r>
              <a:rPr lang="en-US" baseline="0" dirty="0" smtClean="0"/>
              <a:t>.													30Ma = 30000000yr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a:t>
            </a:r>
            <a:r>
              <a:rPr lang="en-US" baseline="0" dirty="0" smtClean="0"/>
              <a:t>is not conclusive to either the plume or plate theory</a:t>
            </a:r>
            <a:r>
              <a:rPr lang="en-US" baseline="0" dirty="0" smtClean="0"/>
              <a:t>.										2.15*30000000=64500000cm</a:t>
            </a:r>
          </a:p>
          <a:p>
            <a:endParaRPr lang="en-US" baseline="0" dirty="0" smtClean="0"/>
          </a:p>
          <a:p>
            <a:pPr marL="0" marR="0" lvl="8"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a:t>
            </a:r>
            <a:r>
              <a:rPr lang="en-US" dirty="0" smtClean="0"/>
              <a:t>n west of the Afar triangle, magma generation during the continental rifting was increasingly dominated by shallow decompression melting of the asthenosphere, which disproves the </a:t>
            </a:r>
            <a:r>
              <a:rPr lang="en-US" dirty="0" smtClean="0"/>
              <a:t>plume theory we will come back to this later. </a:t>
            </a:r>
            <a:r>
              <a:rPr lang="en-US" dirty="0" smtClean="0"/>
              <a:t>The composition of this material may be controlled by preferential channeling of the </a:t>
            </a:r>
            <a:r>
              <a:rPr lang="en-US" dirty="0" smtClean="0"/>
              <a:t>plume </a:t>
            </a:r>
            <a:r>
              <a:rPr lang="en-US" dirty="0" smtClean="0"/>
              <a:t>material.</a:t>
            </a:r>
          </a:p>
          <a:p>
            <a:endParaRPr lang="en-US" baseline="0" dirty="0" smtClean="0"/>
          </a:p>
        </p:txBody>
      </p:sp>
      <p:sp>
        <p:nvSpPr>
          <p:cNvPr id="4" name="Slide Number Placeholder 3"/>
          <p:cNvSpPr>
            <a:spLocks noGrp="1"/>
          </p:cNvSpPr>
          <p:nvPr>
            <p:ph type="sldNum" sz="quarter" idx="10"/>
          </p:nvPr>
        </p:nvSpPr>
        <p:spPr/>
        <p:txBody>
          <a:bodyPr/>
          <a:lstStyle/>
          <a:p>
            <a:fld id="{6FB25AD6-B167-EA46-AA16-7BB6E96FA47F}" type="slidenum">
              <a:rPr lang="en-US" smtClean="0"/>
              <a:t>3</a:t>
            </a:fld>
            <a:endParaRPr lang="en-US"/>
          </a:p>
        </p:txBody>
      </p:sp>
    </p:spTree>
    <p:extLst>
      <p:ext uri="{BB962C8B-B14F-4D97-AF65-F5344CB8AC3E}">
        <p14:creationId xmlns:p14="http://schemas.microsoft.com/office/powerpoint/2010/main" val="328650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Over view of </a:t>
            </a:r>
            <a:r>
              <a:rPr lang="en-US" sz="1600" baseline="0" dirty="0" smtClean="0"/>
              <a:t>plume </a:t>
            </a:r>
            <a:r>
              <a:rPr lang="en-US" sz="1600" baseline="0" dirty="0" smtClean="0"/>
              <a:t>theories:</a:t>
            </a:r>
          </a:p>
          <a:p>
            <a:r>
              <a:rPr lang="en-US" baseline="0" dirty="0" smtClean="0"/>
              <a:t>1) As seen, the seismic section best fits the </a:t>
            </a:r>
            <a:r>
              <a:rPr lang="en-US" baseline="0" dirty="0" err="1" smtClean="0"/>
              <a:t>Superplume</a:t>
            </a:r>
            <a:r>
              <a:rPr lang="en-US" baseline="0" dirty="0" smtClean="0"/>
              <a:t> hypothesis. There is an obvious low velocity zone that propagates down to the core mantle boundary and surfaces around the Ethiopian, Kenya region of East Africa. </a:t>
            </a:r>
          </a:p>
          <a:p>
            <a:r>
              <a:rPr lang="en-US" baseline="0" dirty="0" smtClean="0"/>
              <a:t>2) There could however be 2 or 3 smaller </a:t>
            </a:r>
            <a:r>
              <a:rPr lang="en-US" baseline="0" dirty="0" smtClean="0"/>
              <a:t>plumes </a:t>
            </a:r>
            <a:r>
              <a:rPr lang="en-US" baseline="0" dirty="0" smtClean="0"/>
              <a:t>under Kenya, Afar and possibly Arabia. The southern </a:t>
            </a:r>
            <a:r>
              <a:rPr lang="en-US" baseline="0" dirty="0" smtClean="0"/>
              <a:t>plume </a:t>
            </a:r>
            <a:r>
              <a:rPr lang="en-US" baseline="0" dirty="0" smtClean="0"/>
              <a:t>could explain the volcanism in Afar 45Ma and current volcanism in Kenya. And the northern </a:t>
            </a:r>
            <a:r>
              <a:rPr lang="en-US" baseline="0" dirty="0" smtClean="0"/>
              <a:t>plume </a:t>
            </a:r>
            <a:r>
              <a:rPr lang="en-US" baseline="0" dirty="0" smtClean="0"/>
              <a:t>for the volcanism in Afar since 30Ma, it is suggested that the northern </a:t>
            </a:r>
            <a:r>
              <a:rPr lang="en-US" baseline="0" dirty="0" smtClean="0"/>
              <a:t>plume </a:t>
            </a:r>
            <a:r>
              <a:rPr lang="en-US" baseline="0" dirty="0" smtClean="0"/>
              <a:t>is dying and only the shallow part of the tail is left, this fits in with current reduction in volcanism (most of the volcanoes last erupted in the Holocene) </a:t>
            </a:r>
          </a:p>
          <a:p>
            <a:pPr lvl="0"/>
            <a:r>
              <a:rPr lang="en-GB" sz="1200" kern="1200" dirty="0" smtClean="0">
                <a:solidFill>
                  <a:schemeClr val="tx1"/>
                </a:solidFill>
                <a:effectLst/>
                <a:latin typeface="+mn-lt"/>
                <a:ea typeface="+mn-ea"/>
                <a:cs typeface="+mn-cs"/>
              </a:rPr>
              <a:t>3) High-resolution body waves down to 400 km depth reveals multiple low-velocity zones,</a:t>
            </a:r>
            <a:r>
              <a:rPr lang="en-GB" sz="1200" kern="1200" baseline="0" dirty="0" smtClean="0">
                <a:solidFill>
                  <a:schemeClr val="tx1"/>
                </a:solidFill>
                <a:effectLst/>
                <a:latin typeface="+mn-lt"/>
                <a:ea typeface="+mn-ea"/>
                <a:cs typeface="+mn-cs"/>
              </a:rPr>
              <a:t> s</a:t>
            </a:r>
            <a:r>
              <a:rPr lang="en-GB" sz="1200" kern="1200" dirty="0" smtClean="0">
                <a:solidFill>
                  <a:schemeClr val="tx1"/>
                </a:solidFill>
                <a:effectLst/>
                <a:latin typeface="+mn-lt"/>
                <a:ea typeface="+mn-ea"/>
                <a:cs typeface="+mn-cs"/>
              </a:rPr>
              <a:t>ome suggestion that these are small 100-200 km diameter upwelling’s.</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Problems with theories:</a:t>
            </a:r>
          </a:p>
          <a:p>
            <a:pPr marL="228600" lvl="0" indent="-228600">
              <a:buAutoNum type="arabicParenR"/>
            </a:pPr>
            <a:r>
              <a:rPr lang="en-GB" sz="1200" kern="1200" dirty="0" smtClean="0">
                <a:solidFill>
                  <a:schemeClr val="tx1"/>
                </a:solidFill>
                <a:effectLst/>
                <a:latin typeface="+mn-lt"/>
                <a:ea typeface="+mn-ea"/>
                <a:cs typeface="+mn-cs"/>
              </a:rPr>
              <a:t>The proposed ~60° dip from vertical of the </a:t>
            </a:r>
            <a:r>
              <a:rPr lang="en-GB" sz="1200" kern="1200" dirty="0" err="1" smtClean="0">
                <a:solidFill>
                  <a:schemeClr val="tx1"/>
                </a:solidFill>
                <a:effectLst/>
                <a:latin typeface="+mn-lt"/>
                <a:ea typeface="+mn-ea"/>
                <a:cs typeface="+mn-cs"/>
              </a:rPr>
              <a:t>superplume</a:t>
            </a:r>
            <a:r>
              <a:rPr lang="en-GB" sz="1200" kern="1200" dirty="0" smtClean="0">
                <a:solidFill>
                  <a:schemeClr val="tx1"/>
                </a:solidFill>
                <a:effectLst/>
                <a:latin typeface="+mn-lt"/>
                <a:ea typeface="+mn-ea"/>
                <a:cs typeface="+mn-cs"/>
              </a:rPr>
              <a:t> is too much of an angle to be dynamically stable.</a:t>
            </a:r>
          </a:p>
          <a:p>
            <a:pPr marL="228600" lvl="0" indent="-228600">
              <a:buAutoNum type="arabicParenR"/>
            </a:pPr>
            <a:r>
              <a:rPr lang="en-GB" sz="1200" kern="1200" baseline="0" dirty="0" smtClean="0">
                <a:solidFill>
                  <a:schemeClr val="tx1"/>
                </a:solidFill>
                <a:effectLst/>
                <a:latin typeface="+mn-lt"/>
                <a:ea typeface="+mn-ea"/>
                <a:cs typeface="+mn-cs"/>
              </a:rPr>
              <a:t>The fact that there is a low velocity zone beneath Afar currently suggests that if there is a </a:t>
            </a:r>
            <a:r>
              <a:rPr lang="en-GB" sz="1200" kern="1200" baseline="0" dirty="0" smtClean="0">
                <a:solidFill>
                  <a:schemeClr val="tx1"/>
                </a:solidFill>
                <a:effectLst/>
                <a:latin typeface="+mn-lt"/>
                <a:ea typeface="+mn-ea"/>
                <a:cs typeface="+mn-cs"/>
              </a:rPr>
              <a:t>plume </a:t>
            </a:r>
            <a:r>
              <a:rPr lang="en-GB" sz="1200" kern="1200" baseline="0" dirty="0" smtClean="0">
                <a:solidFill>
                  <a:schemeClr val="tx1"/>
                </a:solidFill>
                <a:effectLst/>
                <a:latin typeface="+mn-lt"/>
                <a:ea typeface="+mn-ea"/>
                <a:cs typeface="+mn-cs"/>
              </a:rPr>
              <a:t>with a long tail, which discounts this theory. </a:t>
            </a:r>
          </a:p>
          <a:p>
            <a:pPr marL="228600" lvl="0" indent="-228600">
              <a:buAutoNum type="arabicParenR"/>
            </a:pPr>
            <a:r>
              <a:rPr lang="en-GB" sz="1200" kern="1200" baseline="0" dirty="0" smtClean="0">
                <a:solidFill>
                  <a:schemeClr val="tx1"/>
                </a:solidFill>
                <a:effectLst/>
                <a:latin typeface="+mn-lt"/>
                <a:ea typeface="+mn-ea"/>
                <a:cs typeface="+mn-cs"/>
              </a:rPr>
              <a:t>There are some uncertainties with this model like how the multiple small plumbs are fed, is it by a </a:t>
            </a:r>
            <a:r>
              <a:rPr lang="en-GB" sz="1200" kern="1200" baseline="0" dirty="0" err="1" smtClean="0">
                <a:solidFill>
                  <a:schemeClr val="tx1"/>
                </a:solidFill>
                <a:effectLst/>
                <a:latin typeface="+mn-lt"/>
                <a:ea typeface="+mn-ea"/>
                <a:cs typeface="+mn-cs"/>
              </a:rPr>
              <a:t>superplume</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at depth?</a:t>
            </a:r>
          </a:p>
        </p:txBody>
      </p:sp>
      <p:sp>
        <p:nvSpPr>
          <p:cNvPr id="4" name="Slide Number Placeholder 3"/>
          <p:cNvSpPr>
            <a:spLocks noGrp="1"/>
          </p:cNvSpPr>
          <p:nvPr>
            <p:ph type="sldNum" sz="quarter" idx="10"/>
          </p:nvPr>
        </p:nvSpPr>
        <p:spPr/>
        <p:txBody>
          <a:bodyPr/>
          <a:lstStyle/>
          <a:p>
            <a:fld id="{6FB25AD6-B167-EA46-AA16-7BB6E96FA47F}" type="slidenum">
              <a:rPr lang="en-US" smtClean="0"/>
              <a:t>4</a:t>
            </a:fld>
            <a:endParaRPr lang="en-US"/>
          </a:p>
        </p:txBody>
      </p:sp>
    </p:spTree>
    <p:extLst>
      <p:ext uri="{BB962C8B-B14F-4D97-AF65-F5344CB8AC3E}">
        <p14:creationId xmlns:p14="http://schemas.microsoft.com/office/powerpoint/2010/main" val="160213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likely that you would be able</a:t>
            </a:r>
            <a:r>
              <a:rPr lang="en-US" baseline="0" dirty="0" smtClean="0"/>
              <a:t> to get these small convection cells between these two </a:t>
            </a:r>
            <a:r>
              <a:rPr lang="en-US" baseline="0" dirty="0" smtClean="0"/>
              <a:t>plumes </a:t>
            </a:r>
            <a:r>
              <a:rPr lang="en-US" baseline="0" dirty="0" smtClean="0"/>
              <a:t>that are so much closer together than other proposed </a:t>
            </a:r>
            <a:r>
              <a:rPr lang="en-US" baseline="0" dirty="0" smtClean="0"/>
              <a:t>plumes </a:t>
            </a:r>
            <a:r>
              <a:rPr lang="en-US" baseline="0" dirty="0" smtClean="0"/>
              <a:t>around the world. However we did not find any papers that have found this out. </a:t>
            </a:r>
            <a:endParaRPr lang="en-US" dirty="0"/>
          </a:p>
        </p:txBody>
      </p:sp>
      <p:sp>
        <p:nvSpPr>
          <p:cNvPr id="4" name="Slide Number Placeholder 3"/>
          <p:cNvSpPr>
            <a:spLocks noGrp="1"/>
          </p:cNvSpPr>
          <p:nvPr>
            <p:ph type="sldNum" sz="quarter" idx="10"/>
          </p:nvPr>
        </p:nvSpPr>
        <p:spPr/>
        <p:txBody>
          <a:bodyPr/>
          <a:lstStyle/>
          <a:p>
            <a:fld id="{6FB25AD6-B167-EA46-AA16-7BB6E96FA47F}" type="slidenum">
              <a:rPr lang="en-US" smtClean="0"/>
              <a:t>5</a:t>
            </a:fld>
            <a:endParaRPr lang="en-US"/>
          </a:p>
        </p:txBody>
      </p:sp>
    </p:spTree>
    <p:extLst>
      <p:ext uri="{BB962C8B-B14F-4D97-AF65-F5344CB8AC3E}">
        <p14:creationId xmlns:p14="http://schemas.microsoft.com/office/powerpoint/2010/main" val="188936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Plumes </a:t>
            </a:r>
            <a:r>
              <a:rPr lang="en-US" dirty="0" smtClean="0"/>
              <a:t>vary</a:t>
            </a:r>
            <a:r>
              <a:rPr lang="en-US" baseline="0" dirty="0" smtClean="0"/>
              <a:t> in temperature from 100-300</a:t>
            </a:r>
            <a:r>
              <a:rPr lang="en-GB" sz="1200" kern="1200" dirty="0" smtClean="0">
                <a:solidFill>
                  <a:schemeClr val="tx1"/>
                </a:solidFill>
                <a:effectLst/>
                <a:latin typeface="+mn-lt"/>
                <a:ea typeface="+mn-ea"/>
                <a:cs typeface="+mn-cs"/>
              </a:rPr>
              <a:t>°C</a:t>
            </a:r>
            <a:r>
              <a:rPr lang="en-GB" sz="1200" kern="1200" baseline="0" dirty="0" smtClean="0">
                <a:solidFill>
                  <a:schemeClr val="tx1"/>
                </a:solidFill>
                <a:effectLst/>
                <a:latin typeface="+mn-lt"/>
                <a:ea typeface="+mn-ea"/>
                <a:cs typeface="+mn-cs"/>
              </a:rPr>
              <a:t>, Afar is at the low end around 100</a:t>
            </a:r>
            <a:r>
              <a:rPr lang="en-GB" sz="1200" kern="1200" dirty="0" smtClean="0">
                <a:solidFill>
                  <a:schemeClr val="tx1"/>
                </a:solidFill>
                <a:effectLst/>
                <a:latin typeface="+mn-lt"/>
                <a:ea typeface="+mn-ea"/>
                <a:cs typeface="+mn-cs"/>
              </a:rPr>
              <a:t>°C so you would expect P-wave velocity anomalies of 0.4-0.8% at the top of the lower mantle and 2-6% in the upper 100 km, this is such a small percentage</a:t>
            </a:r>
            <a:r>
              <a:rPr lang="en-GB" sz="1200" kern="1200" baseline="0" dirty="0" smtClean="0">
                <a:solidFill>
                  <a:schemeClr val="tx1"/>
                </a:solidFill>
                <a:effectLst/>
                <a:latin typeface="+mn-lt"/>
                <a:ea typeface="+mn-ea"/>
                <a:cs typeface="+mn-cs"/>
              </a:rPr>
              <a:t> change and is unlikely to be measured with the resolution that is available to us today. </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6FB25AD6-B167-EA46-AA16-7BB6E96FA47F}" type="slidenum">
              <a:rPr lang="en-US" smtClean="0"/>
              <a:t>6</a:t>
            </a:fld>
            <a:endParaRPr lang="en-US"/>
          </a:p>
        </p:txBody>
      </p:sp>
    </p:spTree>
    <p:extLst>
      <p:ext uri="{BB962C8B-B14F-4D97-AF65-F5344CB8AC3E}">
        <p14:creationId xmlns:p14="http://schemas.microsoft.com/office/powerpoint/2010/main" val="367570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In this part of the presentation I will be attempting to give some geochemical evidence to think around both the plume and plate theories.</a:t>
            </a:r>
          </a:p>
          <a:p>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Afar is an exceptional place to study helium isotopes as it presents a place where rifting is occurring in both continental and oceanic crust.  Mantle material is very heterogeneous beneath afar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First we will look at Helium isotopes. As we know, the Earth’s bulk amount of 3 helium was sequestered into the Earth around the big bang. Since then it has slowly been degassing close to the atmosphere.  Helium ratios at the surface are thus expected to be quite low. Helium at hotspots are high. It is shown by Marty et al that the helium isotopes are indeed anomalously high around the afar “hot spot”. Supports plume theory. MORB is </a:t>
            </a:r>
            <a:r>
              <a:rPr lang="en-GB" sz="1200" kern="1200" dirty="0" err="1" smtClean="0">
                <a:solidFill>
                  <a:schemeClr val="tx1"/>
                </a:solidFill>
                <a:effectLst/>
                <a:latin typeface="+mn-lt"/>
                <a:ea typeface="+mn-ea"/>
                <a:cs typeface="+mn-cs"/>
              </a:rPr>
              <a:t>assosciated</a:t>
            </a:r>
            <a:r>
              <a:rPr lang="en-GB" sz="1200" kern="1200" dirty="0" smtClean="0">
                <a:solidFill>
                  <a:schemeClr val="tx1"/>
                </a:solidFill>
                <a:effectLst/>
                <a:latin typeface="+mn-lt"/>
                <a:ea typeface="+mn-ea"/>
                <a:cs typeface="+mn-cs"/>
              </a:rPr>
              <a:t> with R/Ra</a:t>
            </a:r>
            <a:r>
              <a:rPr lang="en-GB" sz="1200" kern="1200" baseline="0" dirty="0" smtClean="0">
                <a:solidFill>
                  <a:schemeClr val="tx1"/>
                </a:solidFill>
                <a:effectLst/>
                <a:latin typeface="+mn-lt"/>
                <a:ea typeface="+mn-ea"/>
                <a:cs typeface="+mn-cs"/>
              </a:rPr>
              <a:t> of 8+-1. Afar shows +15</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Pt/Re/</a:t>
            </a:r>
            <a:r>
              <a:rPr lang="en-GB" sz="1200" kern="1200" baseline="0" dirty="0" err="1" smtClean="0">
                <a:solidFill>
                  <a:schemeClr val="tx1"/>
                </a:solidFill>
                <a:effectLst/>
                <a:latin typeface="+mn-lt"/>
                <a:ea typeface="+mn-ea"/>
                <a:cs typeface="+mn-cs"/>
              </a:rPr>
              <a:t>Os</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Rogers et al show us that there is not a significant contribution of osmium from the core mantle boundary. </a:t>
            </a:r>
          </a:p>
          <a:p>
            <a:endParaRPr lang="en-GB" sz="1200" kern="1200" baseline="0" dirty="0" smtClean="0">
              <a:solidFill>
                <a:schemeClr val="tx1"/>
              </a:solidFill>
              <a:effectLst/>
              <a:latin typeface="+mn-lt"/>
              <a:ea typeface="+mn-ea"/>
              <a:cs typeface="+mn-cs"/>
            </a:endParaRPr>
          </a:p>
          <a:p>
            <a:r>
              <a:rPr lang="en-GB" sz="1200" kern="1200" baseline="0" dirty="0" err="1" smtClean="0">
                <a:solidFill>
                  <a:schemeClr val="tx1"/>
                </a:solidFill>
                <a:effectLst/>
                <a:latin typeface="+mn-lt"/>
                <a:ea typeface="+mn-ea"/>
                <a:cs typeface="+mn-cs"/>
              </a:rPr>
              <a:t>Schersten</a:t>
            </a:r>
            <a:r>
              <a:rPr lang="en-GB" sz="1200" kern="1200" baseline="0" dirty="0" smtClean="0">
                <a:solidFill>
                  <a:schemeClr val="tx1"/>
                </a:solidFill>
                <a:effectLst/>
                <a:latin typeface="+mn-lt"/>
                <a:ea typeface="+mn-ea"/>
                <a:cs typeface="+mn-cs"/>
              </a:rPr>
              <a:t> et al analyse kimberlite pipes from south Africa, which shows no significant tungsten negatives.</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conclusion, I believe the current knowledgebase surrounding afar is subject to much research but little agreement within the literature. I think we need to consider that afar is based near a rifting continent. Africa is a considerable portion of </a:t>
            </a:r>
            <a:r>
              <a:rPr lang="en-GB" sz="1200" kern="1200" baseline="0" dirty="0" err="1" smtClean="0">
                <a:solidFill>
                  <a:schemeClr val="tx1"/>
                </a:solidFill>
                <a:effectLst/>
                <a:latin typeface="+mn-lt"/>
                <a:ea typeface="+mn-ea"/>
                <a:cs typeface="+mn-cs"/>
              </a:rPr>
              <a:t>cratonic</a:t>
            </a:r>
            <a:r>
              <a:rPr lang="en-GB" sz="1200" kern="1200" baseline="0" dirty="0" smtClean="0">
                <a:solidFill>
                  <a:schemeClr val="tx1"/>
                </a:solidFill>
                <a:effectLst/>
                <a:latin typeface="+mn-lt"/>
                <a:ea typeface="+mn-ea"/>
                <a:cs typeface="+mn-cs"/>
              </a:rPr>
              <a:t> lithosphere which is thus very old. Helium may have been lurking down there unchanged for a while. </a:t>
            </a:r>
          </a:p>
          <a:p>
            <a:endParaRPr lang="en-GB" dirty="0"/>
          </a:p>
        </p:txBody>
      </p:sp>
      <p:sp>
        <p:nvSpPr>
          <p:cNvPr id="4" name="Slide Number Placeholder 3"/>
          <p:cNvSpPr>
            <a:spLocks noGrp="1"/>
          </p:cNvSpPr>
          <p:nvPr>
            <p:ph type="sldNum" sz="quarter" idx="10"/>
          </p:nvPr>
        </p:nvSpPr>
        <p:spPr/>
        <p:txBody>
          <a:bodyPr/>
          <a:lstStyle/>
          <a:p>
            <a:fld id="{6FB25AD6-B167-EA46-AA16-7BB6E96FA47F}" type="slidenum">
              <a:rPr lang="en-US" smtClean="0"/>
              <a:t>7</a:t>
            </a:fld>
            <a:endParaRPr lang="en-US"/>
          </a:p>
        </p:txBody>
      </p:sp>
    </p:spTree>
    <p:extLst>
      <p:ext uri="{BB962C8B-B14F-4D97-AF65-F5344CB8AC3E}">
        <p14:creationId xmlns:p14="http://schemas.microsoft.com/office/powerpoint/2010/main" val="149521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ded</a:t>
            </a:r>
            <a:r>
              <a:rPr lang="en-GB" sz="1200" kern="1200" dirty="0" smtClean="0">
                <a:solidFill>
                  <a:schemeClr val="tx1"/>
                </a:solidFill>
                <a:effectLst/>
                <a:latin typeface="+mn-lt"/>
                <a:ea typeface="+mn-ea"/>
                <a:cs typeface="+mn-cs"/>
              </a:rPr>
              <a:t> In this part of the presentation I will be attempting to give some geochemical evidence to think around both the plume and plate theories.</a:t>
            </a:r>
          </a:p>
          <a:p>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Afar is an exceptional place to study helium isotopes as it presents a place where rifting is occurring in both continental and oceanic crust.  Mantle material is very heterogeneous beneath afar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First we will look at Helium isotopes. As we know, the Earth’s bulk amount of 3 helium was sequestered into the Earth around the big bang. Since then it has slowly been degassing close to the atmosphere.  Helium ratios at the surface are thus expected to be quite low. Helium at hotspots are high. It is shown by Marty et al that the helium isotopes are indeed anomalously high around the afar “hot spot”. Supports plume theory. MORB is </a:t>
            </a:r>
            <a:r>
              <a:rPr lang="en-GB" sz="1200" kern="1200" dirty="0" err="1" smtClean="0">
                <a:solidFill>
                  <a:schemeClr val="tx1"/>
                </a:solidFill>
                <a:effectLst/>
                <a:latin typeface="+mn-lt"/>
                <a:ea typeface="+mn-ea"/>
                <a:cs typeface="+mn-cs"/>
              </a:rPr>
              <a:t>assosciated</a:t>
            </a:r>
            <a:r>
              <a:rPr lang="en-GB" sz="1200" kern="1200" dirty="0" smtClean="0">
                <a:solidFill>
                  <a:schemeClr val="tx1"/>
                </a:solidFill>
                <a:effectLst/>
                <a:latin typeface="+mn-lt"/>
                <a:ea typeface="+mn-ea"/>
                <a:cs typeface="+mn-cs"/>
              </a:rPr>
              <a:t> with R/Ra</a:t>
            </a:r>
            <a:r>
              <a:rPr lang="en-GB" sz="1200" kern="1200" baseline="0" dirty="0" smtClean="0">
                <a:solidFill>
                  <a:schemeClr val="tx1"/>
                </a:solidFill>
                <a:effectLst/>
                <a:latin typeface="+mn-lt"/>
                <a:ea typeface="+mn-ea"/>
                <a:cs typeface="+mn-cs"/>
              </a:rPr>
              <a:t> of 8+-1. Afar shows +15</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Pt/Re/</a:t>
            </a:r>
            <a:r>
              <a:rPr lang="en-GB" sz="1200" kern="1200" baseline="0" dirty="0" err="1" smtClean="0">
                <a:solidFill>
                  <a:schemeClr val="tx1"/>
                </a:solidFill>
                <a:effectLst/>
                <a:latin typeface="+mn-lt"/>
                <a:ea typeface="+mn-ea"/>
                <a:cs typeface="+mn-cs"/>
              </a:rPr>
              <a:t>Os</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Rogers et al show us that there is not a significant contribution of osmium from the core mantle boundary. </a:t>
            </a:r>
          </a:p>
          <a:p>
            <a:endParaRPr lang="en-GB" sz="1200" kern="1200" baseline="0" dirty="0" smtClean="0">
              <a:solidFill>
                <a:schemeClr val="tx1"/>
              </a:solidFill>
              <a:effectLst/>
              <a:latin typeface="+mn-lt"/>
              <a:ea typeface="+mn-ea"/>
              <a:cs typeface="+mn-cs"/>
            </a:endParaRPr>
          </a:p>
          <a:p>
            <a:r>
              <a:rPr lang="en-GB" sz="1200" kern="1200" baseline="0" dirty="0" err="1" smtClean="0">
                <a:solidFill>
                  <a:schemeClr val="tx1"/>
                </a:solidFill>
                <a:effectLst/>
                <a:latin typeface="+mn-lt"/>
                <a:ea typeface="+mn-ea"/>
                <a:cs typeface="+mn-cs"/>
              </a:rPr>
              <a:t>Schersten</a:t>
            </a:r>
            <a:r>
              <a:rPr lang="en-GB" sz="1200" kern="1200" baseline="0" dirty="0" smtClean="0">
                <a:solidFill>
                  <a:schemeClr val="tx1"/>
                </a:solidFill>
                <a:effectLst/>
                <a:latin typeface="+mn-lt"/>
                <a:ea typeface="+mn-ea"/>
                <a:cs typeface="+mn-cs"/>
              </a:rPr>
              <a:t> et al analyse kimberlite pipes from south Africa, which shows no significant tungsten negatives.</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conclusion, I believe the current knowledgebase surrounding afar is subject to much research but little agreement within the literature. I think we need to consider that afar is based near a rifting continent. Africa is a considerable portion of </a:t>
            </a:r>
            <a:r>
              <a:rPr lang="en-GB" sz="1200" kern="1200" baseline="0" dirty="0" err="1" smtClean="0">
                <a:solidFill>
                  <a:schemeClr val="tx1"/>
                </a:solidFill>
                <a:effectLst/>
                <a:latin typeface="+mn-lt"/>
                <a:ea typeface="+mn-ea"/>
                <a:cs typeface="+mn-cs"/>
              </a:rPr>
              <a:t>cratonic</a:t>
            </a:r>
            <a:r>
              <a:rPr lang="en-GB" sz="1200" kern="1200" baseline="0" dirty="0" smtClean="0">
                <a:solidFill>
                  <a:schemeClr val="tx1"/>
                </a:solidFill>
                <a:effectLst/>
                <a:latin typeface="+mn-lt"/>
                <a:ea typeface="+mn-ea"/>
                <a:cs typeface="+mn-cs"/>
              </a:rPr>
              <a:t> lithosphere which is thus very old. Helium may have been lurking down there unchanged for a while. </a:t>
            </a:r>
          </a:p>
          <a:p>
            <a:endParaRPr lang="en-GB" dirty="0"/>
          </a:p>
        </p:txBody>
      </p:sp>
      <p:sp>
        <p:nvSpPr>
          <p:cNvPr id="4" name="Slide Number Placeholder 3"/>
          <p:cNvSpPr>
            <a:spLocks noGrp="1"/>
          </p:cNvSpPr>
          <p:nvPr>
            <p:ph type="sldNum" sz="quarter" idx="10"/>
          </p:nvPr>
        </p:nvSpPr>
        <p:spPr/>
        <p:txBody>
          <a:bodyPr/>
          <a:lstStyle/>
          <a:p>
            <a:fld id="{6FB25AD6-B167-EA46-AA16-7BB6E96FA47F}" type="slidenum">
              <a:rPr lang="en-US" smtClean="0"/>
              <a:t>8</a:t>
            </a:fld>
            <a:endParaRPr lang="en-US"/>
          </a:p>
        </p:txBody>
      </p:sp>
    </p:spTree>
    <p:extLst>
      <p:ext uri="{BB962C8B-B14F-4D97-AF65-F5344CB8AC3E}">
        <p14:creationId xmlns:p14="http://schemas.microsoft.com/office/powerpoint/2010/main" val="122173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there are many arguments for either side of the debate but after looking at a few of the papers it is our view that Afar follows the Plate Hypothesis more than the Plume Hypothesis. </a:t>
            </a:r>
          </a:p>
          <a:p>
            <a:r>
              <a:rPr lang="en-US" dirty="0" smtClean="0"/>
              <a:t>Current knowledge base concerning Afar is subject to much research but little agreement. </a:t>
            </a:r>
          </a:p>
          <a:p>
            <a:endParaRPr lang="en-US" dirty="0" smtClean="0"/>
          </a:p>
          <a:p>
            <a:r>
              <a:rPr lang="en-US" dirty="0" smtClean="0"/>
              <a:t>Initial rifting occurred 30Ma which is also when the igneous bodies occurred. This rifting event was likely to small to account for the LIP. </a:t>
            </a:r>
          </a:p>
          <a:p>
            <a:endParaRPr lang="en-US" dirty="0" smtClean="0"/>
          </a:p>
          <a:p>
            <a:r>
              <a:rPr lang="en-US" dirty="0" smtClean="0"/>
              <a:t>However intrusions do coincide with rifting. </a:t>
            </a:r>
          </a:p>
          <a:p>
            <a:endParaRPr lang="en-US" dirty="0"/>
          </a:p>
        </p:txBody>
      </p:sp>
      <p:sp>
        <p:nvSpPr>
          <p:cNvPr id="4" name="Slide Number Placeholder 3"/>
          <p:cNvSpPr>
            <a:spLocks noGrp="1"/>
          </p:cNvSpPr>
          <p:nvPr>
            <p:ph type="sldNum" sz="quarter" idx="10"/>
          </p:nvPr>
        </p:nvSpPr>
        <p:spPr/>
        <p:txBody>
          <a:bodyPr/>
          <a:lstStyle/>
          <a:p>
            <a:fld id="{6FB25AD6-B167-EA46-AA16-7BB6E96FA47F}" type="slidenum">
              <a:rPr lang="en-US" smtClean="0"/>
              <a:t>9</a:t>
            </a:fld>
            <a:endParaRPr lang="en-US"/>
          </a:p>
        </p:txBody>
      </p:sp>
    </p:spTree>
    <p:extLst>
      <p:ext uri="{BB962C8B-B14F-4D97-AF65-F5344CB8AC3E}">
        <p14:creationId xmlns:p14="http://schemas.microsoft.com/office/powerpoint/2010/main" val="414518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29A550BD-91AC-584B-BEDE-71BFA4022F40}"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9A550BD-91AC-584B-BEDE-71BFA4022F40}" type="datetimeFigureOut">
              <a:rPr lang="en-US" smtClean="0"/>
              <a:t>18/11/15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6E021-7F28-A94F-BCEB-71B0C347FEC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9A550BD-91AC-584B-BEDE-71BFA4022F40}"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9A550BD-91AC-584B-BEDE-71BFA4022F40}"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9A550BD-91AC-584B-BEDE-71BFA4022F40}"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29A550BD-91AC-584B-BEDE-71BFA4022F40}"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E021-7F28-A94F-BCEB-71B0C347FECA}"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9A550BD-91AC-584B-BEDE-71BFA4022F40}"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9A550BD-91AC-584B-BEDE-71BFA4022F40}" type="datetimeFigureOut">
              <a:rPr lang="en-US" smtClean="0"/>
              <a:t>18/11/15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29A550BD-91AC-584B-BEDE-71BFA4022F40}" type="datetimeFigureOut">
              <a:rPr lang="en-US" smtClean="0"/>
              <a:t>18/11/15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9A550BD-91AC-584B-BEDE-71BFA4022F40}" type="datetimeFigureOut">
              <a:rPr lang="en-US" smtClean="0"/>
              <a:t>18/11/15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550BD-91AC-584B-BEDE-71BFA4022F40}" type="datetimeFigureOut">
              <a:rPr lang="en-US" smtClean="0"/>
              <a:t>18/11/15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9A550BD-91AC-584B-BEDE-71BFA4022F40}" type="datetimeFigureOut">
              <a:rPr lang="en-US" smtClean="0"/>
              <a:t>18/11/15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6E021-7F28-A94F-BCEB-71B0C347FE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9A550BD-91AC-584B-BEDE-71BFA4022F40}" type="datetimeFigureOut">
              <a:rPr lang="en-US" smtClean="0"/>
              <a:t>18/11/15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6C6E021-7F28-A94F-BCEB-71B0C347FE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microsoft.com/office/2007/relationships/hdphoto" Target="../media/hdphoto11.wdp"/><Relationship Id="rId12" Type="http://schemas.microsoft.com/office/2007/relationships/hdphoto" Target="../media/hdphoto12.wdp"/><Relationship Id="rId13" Type="http://schemas.microsoft.com/office/2007/relationships/hdphoto" Target="../media/hdphoto13.wdp"/><Relationship Id="rId14" Type="http://schemas.microsoft.com/office/2007/relationships/hdphoto" Target="../media/hdphoto14.wdp"/><Relationship Id="rId15" Type="http://schemas.microsoft.com/office/2007/relationships/hdphoto" Target="../media/hdphoto15.wdp"/><Relationship Id="rId16" Type="http://schemas.microsoft.com/office/2007/relationships/hdphoto" Target="../media/hdphoto16.wdp"/><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png"/><Relationship Id="rId4" Type="http://schemas.microsoft.com/office/2007/relationships/hdphoto" Target="../media/hdphoto5.wdp"/><Relationship Id="rId5" Type="http://schemas.openxmlformats.org/officeDocument/2006/relationships/image" Target="../media/image18.png"/><Relationship Id="rId6" Type="http://schemas.microsoft.com/office/2007/relationships/hdphoto" Target="../media/hdphoto6.wdp"/><Relationship Id="rId7" Type="http://schemas.microsoft.com/office/2007/relationships/hdphoto" Target="../media/hdphoto7.wdp"/><Relationship Id="rId8" Type="http://schemas.microsoft.com/office/2007/relationships/hdphoto" Target="../media/hdphoto8.wdp"/><Relationship Id="rId9" Type="http://schemas.microsoft.com/office/2007/relationships/hdphoto" Target="../media/hdphoto9.wdp"/><Relationship Id="rId10" Type="http://schemas.microsoft.com/office/2007/relationships/hdphoto" Target="../media/hdphoto10.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png"/><Relationship Id="rId7" Type="http://schemas.openxmlformats.org/officeDocument/2006/relationships/image" Target="../media/image8.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3.wdp"/><Relationship Id="rId5" Type="http://schemas.openxmlformats.org/officeDocument/2006/relationships/image" Target="../media/image10.png"/><Relationship Id="rId6" Type="http://schemas.microsoft.com/office/2007/relationships/hdphoto" Target="../media/hdphoto4.wdp"/><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Twinkle Twinkle Hot Afar </a:t>
            </a:r>
            <a:r>
              <a:rPr lang="en-US" dirty="0"/>
              <a:t>O</a:t>
            </a:r>
            <a:r>
              <a:rPr lang="en-US" dirty="0" smtClean="0"/>
              <a:t>h We Wonder </a:t>
            </a:r>
            <a:r>
              <a:rPr lang="en-US" dirty="0"/>
              <a:t>W</a:t>
            </a:r>
            <a:r>
              <a:rPr lang="en-US" dirty="0" smtClean="0"/>
              <a:t>hat </a:t>
            </a:r>
            <a:r>
              <a:rPr lang="en-US" dirty="0"/>
              <a:t>Y</a:t>
            </a:r>
            <a:r>
              <a:rPr lang="en-US" dirty="0" smtClean="0"/>
              <a:t>ou Are</a:t>
            </a:r>
            <a:endParaRPr lang="en-US" dirty="0"/>
          </a:p>
        </p:txBody>
      </p:sp>
      <p:sp>
        <p:nvSpPr>
          <p:cNvPr id="3" name="Subtitle 2"/>
          <p:cNvSpPr>
            <a:spLocks noGrp="1"/>
          </p:cNvSpPr>
          <p:nvPr>
            <p:ph type="subTitle" idx="1"/>
          </p:nvPr>
        </p:nvSpPr>
        <p:spPr/>
        <p:txBody>
          <a:bodyPr/>
          <a:lstStyle/>
          <a:p>
            <a:r>
              <a:rPr lang="en-US" dirty="0" smtClean="0"/>
              <a:t>By Alex </a:t>
            </a:r>
            <a:r>
              <a:rPr lang="en-US" dirty="0"/>
              <a:t>Hornby</a:t>
            </a:r>
            <a:r>
              <a:rPr lang="en-US" dirty="0" smtClean="0"/>
              <a:t>, Ross Findlay, </a:t>
            </a:r>
            <a:r>
              <a:rPr lang="en-US" dirty="0"/>
              <a:t>Adam </a:t>
            </a:r>
            <a:r>
              <a:rPr lang="en-US" dirty="0" smtClean="0"/>
              <a:t>Lewi</a:t>
            </a:r>
            <a:r>
              <a:rPr lang="en-US" dirty="0"/>
              <a:t>s</a:t>
            </a:r>
            <a:r>
              <a:rPr lang="en-US" dirty="0" smtClean="0"/>
              <a:t>, </a:t>
            </a:r>
            <a:r>
              <a:rPr lang="en-US" dirty="0"/>
              <a:t>Libby Rose, David </a:t>
            </a:r>
            <a:r>
              <a:rPr lang="en-US" dirty="0" err="1" smtClean="0"/>
              <a:t>Redpath</a:t>
            </a:r>
            <a:r>
              <a:rPr lang="en-US" dirty="0" smtClean="0"/>
              <a:t>, </a:t>
            </a:r>
            <a:r>
              <a:rPr lang="en-US" dirty="0" smtClean="0"/>
              <a:t>Megan </a:t>
            </a:r>
            <a:r>
              <a:rPr lang="en-US" dirty="0" smtClean="0"/>
              <a:t>Roberts, Emma Reynolds.</a:t>
            </a:r>
            <a:endParaRPr lang="en-US" dirty="0"/>
          </a:p>
        </p:txBody>
      </p:sp>
    </p:spTree>
    <p:extLst>
      <p:ext uri="{BB962C8B-B14F-4D97-AF65-F5344CB8AC3E}">
        <p14:creationId xmlns:p14="http://schemas.microsoft.com/office/powerpoint/2010/main" val="22580073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v</a:t>
            </a:r>
            <a:endParaRPr lang="en-US" dirty="0">
              <a:solidFill>
                <a:schemeClr val="accent4"/>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7"/>
            <a:ext cx="9144000" cy="6858000"/>
          </a:xfrm>
          <a:prstGeom prst="rect">
            <a:avLst/>
          </a:prstGeom>
        </p:spPr>
      </p:pic>
      <p:sp>
        <p:nvSpPr>
          <p:cNvPr id="5" name="TextBox 4"/>
          <p:cNvSpPr txBox="1"/>
          <p:nvPr/>
        </p:nvSpPr>
        <p:spPr>
          <a:xfrm>
            <a:off x="851254" y="488486"/>
            <a:ext cx="3014275" cy="369332"/>
          </a:xfrm>
          <a:prstGeom prst="rect">
            <a:avLst/>
          </a:prstGeom>
          <a:noFill/>
        </p:spPr>
        <p:txBody>
          <a:bodyPr wrap="square" rtlCol="0">
            <a:spAutoFit/>
          </a:bodyPr>
          <a:lstStyle/>
          <a:p>
            <a:r>
              <a:rPr lang="en-US" dirty="0" smtClean="0">
                <a:solidFill>
                  <a:srgbClr val="FFB400"/>
                </a:solidFill>
              </a:rPr>
              <a:t>The Late Veneer? </a:t>
            </a:r>
            <a:endParaRPr lang="en-US" dirty="0">
              <a:solidFill>
                <a:srgbClr val="FFB400"/>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798" b="98652" l="1325" r="97792"/>
                    </a14:imgEffect>
                  </a14:imgLayer>
                </a14:imgProps>
              </a:ext>
              <a:ext uri="{28A0092B-C50C-407E-A947-70E740481C1C}">
                <a14:useLocalDpi xmlns:a14="http://schemas.microsoft.com/office/drawing/2010/main" val="0"/>
              </a:ext>
            </a:extLst>
          </a:blip>
          <a:stretch>
            <a:fillRect/>
          </a:stretch>
        </p:blipFill>
        <p:spPr>
          <a:xfrm>
            <a:off x="5481017" y="2818140"/>
            <a:ext cx="3110534" cy="3055601"/>
          </a:xfrm>
          <a:prstGeom prst="rect">
            <a:avLst/>
          </a:prstGeom>
        </p:spPr>
      </p:pic>
      <p:sp>
        <p:nvSpPr>
          <p:cNvPr id="8" name="TextBox 7"/>
          <p:cNvSpPr txBox="1"/>
          <p:nvPr/>
        </p:nvSpPr>
        <p:spPr>
          <a:xfrm>
            <a:off x="5287833" y="639761"/>
            <a:ext cx="3168884" cy="646331"/>
          </a:xfrm>
          <a:prstGeom prst="rect">
            <a:avLst/>
          </a:prstGeom>
          <a:noFill/>
        </p:spPr>
        <p:txBody>
          <a:bodyPr wrap="square" rtlCol="0">
            <a:spAutoFit/>
          </a:bodyPr>
          <a:lstStyle/>
          <a:p>
            <a:r>
              <a:rPr lang="en-US" dirty="0" smtClean="0">
                <a:solidFill>
                  <a:srgbClr val="FFB400"/>
                </a:solidFill>
              </a:rPr>
              <a:t>Mantle reservoirs? Crustal recycling? </a:t>
            </a:r>
            <a:endParaRPr lang="en-US" dirty="0">
              <a:solidFill>
                <a:srgbClr val="FFB400"/>
              </a:solidFill>
            </a:endParaRPr>
          </a:p>
        </p:txBody>
      </p:sp>
      <p:sp>
        <p:nvSpPr>
          <p:cNvPr id="9" name="Oval 8"/>
          <p:cNvSpPr/>
          <p:nvPr/>
        </p:nvSpPr>
        <p:spPr>
          <a:xfrm>
            <a:off x="6942601" y="3097275"/>
            <a:ext cx="237235" cy="167481"/>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243747" y="3264756"/>
            <a:ext cx="237235" cy="167481"/>
          </a:xfrm>
          <a:prstGeom prst="ellipse">
            <a:avLst/>
          </a:prstGeom>
          <a:solidFill>
            <a:schemeClr val="accent6"/>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22667" y="2023438"/>
            <a:ext cx="3168884" cy="369332"/>
          </a:xfrm>
          <a:prstGeom prst="rect">
            <a:avLst/>
          </a:prstGeom>
          <a:noFill/>
        </p:spPr>
        <p:txBody>
          <a:bodyPr wrap="square" rtlCol="0">
            <a:spAutoFit/>
          </a:bodyPr>
          <a:lstStyle/>
          <a:p>
            <a:r>
              <a:rPr lang="en-US" dirty="0" smtClean="0">
                <a:solidFill>
                  <a:srgbClr val="FFB400"/>
                </a:solidFill>
              </a:rPr>
              <a:t>FOZO?         HIMU?</a:t>
            </a:r>
            <a:endParaRPr lang="en-US" dirty="0">
              <a:solidFill>
                <a:srgbClr val="FFB400"/>
              </a:solidFill>
            </a:endParaRPr>
          </a:p>
        </p:txBody>
      </p:sp>
      <p:cxnSp>
        <p:nvCxnSpPr>
          <p:cNvPr id="13" name="Straight Arrow Connector 12"/>
          <p:cNvCxnSpPr>
            <a:endCxn id="10" idx="1"/>
          </p:cNvCxnSpPr>
          <p:nvPr/>
        </p:nvCxnSpPr>
        <p:spPr>
          <a:xfrm>
            <a:off x="5861091" y="2392770"/>
            <a:ext cx="417398" cy="896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4"/>
          </p:cNvCxnSpPr>
          <p:nvPr/>
        </p:nvCxnSpPr>
        <p:spPr>
          <a:xfrm flipH="1">
            <a:off x="7061219" y="2392770"/>
            <a:ext cx="90081" cy="871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5832825">
            <a:off x="-1633342" y="-1472072"/>
            <a:ext cx="1010608" cy="764693"/>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5832825">
            <a:off x="-942769" y="-1488674"/>
            <a:ext cx="977214" cy="764693"/>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5832825">
            <a:off x="-2511043" y="-370069"/>
            <a:ext cx="521551" cy="394640"/>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15832825">
            <a:off x="-2697608" y="1171854"/>
            <a:ext cx="721571" cy="545988"/>
          </a:xfrm>
          <a:prstGeom prst="rect">
            <a:avLst/>
          </a:prstGeom>
        </p:spPr>
      </p:pic>
      <p:pic>
        <p:nvPicPr>
          <p:cNvPr id="22" name="Picture 21"/>
          <p:cNvPicPr>
            <a:picLocks noChangeAspect="1"/>
          </p:cNvPicPr>
          <p:nvPr/>
        </p:nvPicPr>
        <p:blipFill>
          <a:blip r:embed="rId5">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15832825">
            <a:off x="-2114654" y="1274863"/>
            <a:ext cx="1253266" cy="948304"/>
          </a:xfrm>
          <a:prstGeom prst="rect">
            <a:avLst/>
          </a:prstGeom>
        </p:spPr>
      </p:pic>
      <p:pic>
        <p:nvPicPr>
          <p:cNvPr id="23" name="Picture 22"/>
          <p:cNvPicPr>
            <a:picLocks noChangeAspect="1"/>
          </p:cNvPicPr>
          <p:nvPr/>
        </p:nvPicPr>
        <p:blipFill>
          <a:blip r:embed="rId5">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rot="15832825">
            <a:off x="1725686" y="-1068484"/>
            <a:ext cx="610991" cy="462316"/>
          </a:xfrm>
          <a:prstGeom prst="rect">
            <a:avLst/>
          </a:prstGeom>
        </p:spPr>
      </p:pic>
      <p:pic>
        <p:nvPicPr>
          <p:cNvPr id="25" name="Picture 24"/>
          <p:cNvPicPr>
            <a:picLocks noChangeAspect="1"/>
          </p:cNvPicPr>
          <p:nvPr/>
        </p:nvPicPr>
        <p:blipFill>
          <a:blip r:embed="rId5">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rot="15832825">
            <a:off x="-790369" y="-1336274"/>
            <a:ext cx="977214" cy="764693"/>
          </a:xfrm>
          <a:prstGeom prst="rect">
            <a:avLst/>
          </a:prstGeom>
        </p:spPr>
      </p:pic>
      <p:pic>
        <p:nvPicPr>
          <p:cNvPr id="26" name="Picture 25"/>
          <p:cNvPicPr>
            <a:picLocks noChangeAspect="1"/>
          </p:cNvPicPr>
          <p:nvPr/>
        </p:nvPicPr>
        <p:blipFill>
          <a:blip r:embed="rId5">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rot="15832825">
            <a:off x="1878086" y="-916084"/>
            <a:ext cx="610991" cy="462316"/>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rot="15832825">
            <a:off x="-2907499" y="291166"/>
            <a:ext cx="521551" cy="394640"/>
          </a:xfrm>
          <a:prstGeom prst="rect">
            <a:avLst/>
          </a:prstGeom>
        </p:spPr>
      </p:pic>
      <p:pic>
        <p:nvPicPr>
          <p:cNvPr id="36" name="Picture 35"/>
          <p:cNvPicPr>
            <a:picLocks noChangeAspect="1"/>
          </p:cNvPicPr>
          <p:nvPr/>
        </p:nvPicPr>
        <p:blipFill>
          <a:blip r:embed="rId5">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rot="15832825">
            <a:off x="-56352" y="-1922253"/>
            <a:ext cx="977214" cy="764693"/>
          </a:xfrm>
          <a:prstGeom prst="rect">
            <a:avLst/>
          </a:prstGeom>
        </p:spPr>
      </p:pic>
      <p:pic>
        <p:nvPicPr>
          <p:cNvPr id="37" name="Picture 36"/>
          <p:cNvPicPr>
            <a:picLocks noChangeAspect="1"/>
          </p:cNvPicPr>
          <p:nvPr/>
        </p:nvPicPr>
        <p:blipFill>
          <a:blip r:embed="rId5">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rot="15832825">
            <a:off x="2185213" y="-2263809"/>
            <a:ext cx="521551" cy="394640"/>
          </a:xfrm>
          <a:prstGeom prst="rect">
            <a:avLst/>
          </a:prstGeom>
        </p:spPr>
      </p:pic>
      <p:pic>
        <p:nvPicPr>
          <p:cNvPr id="38" name="Picture 37"/>
          <p:cNvPicPr>
            <a:picLocks noChangeAspect="1"/>
          </p:cNvPicPr>
          <p:nvPr/>
        </p:nvPicPr>
        <p:blipFill>
          <a:blip r:embed="rId5">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rot="15832825">
            <a:off x="2555302" y="-1600176"/>
            <a:ext cx="610991" cy="462316"/>
          </a:xfrm>
          <a:prstGeom prst="rect">
            <a:avLst/>
          </a:prstGeom>
        </p:spPr>
      </p:pic>
      <p:pic>
        <p:nvPicPr>
          <p:cNvPr id="39" name="Picture 38"/>
          <p:cNvPicPr>
            <a:picLocks noChangeAspect="1"/>
          </p:cNvPicPr>
          <p:nvPr/>
        </p:nvPicPr>
        <p:blipFill>
          <a:blip r:embed="rId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rot="15832825">
            <a:off x="603889" y="-2540642"/>
            <a:ext cx="1253266" cy="948304"/>
          </a:xfrm>
          <a:prstGeom prst="rect">
            <a:avLst/>
          </a:prstGeom>
        </p:spPr>
      </p:pic>
      <p:pic>
        <p:nvPicPr>
          <p:cNvPr id="40" name="Picture 39"/>
          <p:cNvPicPr>
            <a:picLocks noChangeAspect="1"/>
          </p:cNvPicPr>
          <p:nvPr/>
        </p:nvPicPr>
        <p:blipFill>
          <a:blip r:embed="rId5">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rot="15832825">
            <a:off x="93714" y="-1024185"/>
            <a:ext cx="521551" cy="394640"/>
          </a:xfrm>
          <a:prstGeom prst="rect">
            <a:avLst/>
          </a:prstGeom>
        </p:spPr>
      </p:pic>
      <p:pic>
        <p:nvPicPr>
          <p:cNvPr id="41" name="Picture 40"/>
          <p:cNvPicPr>
            <a:picLocks noChangeAspect="1"/>
          </p:cNvPicPr>
          <p:nvPr/>
        </p:nvPicPr>
        <p:blipFill>
          <a:blip r:embed="rId5">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rot="15832825">
            <a:off x="-2083275" y="106140"/>
            <a:ext cx="977214" cy="764693"/>
          </a:xfrm>
          <a:prstGeom prst="rect">
            <a:avLst/>
          </a:prstGeom>
        </p:spPr>
      </p:pic>
    </p:spTree>
    <p:extLst>
      <p:ext uri="{BB962C8B-B14F-4D97-AF65-F5344CB8AC3E}">
        <p14:creationId xmlns:p14="http://schemas.microsoft.com/office/powerpoint/2010/main" val="3648866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2.77633E-7 2.71676E-6 L 0.96998 1.29896 " pathEditMode="relative" rAng="0" ptsTypes="AA">
                                      <p:cBhvr>
                                        <p:cTn id="10" dur="2000" fill="hold"/>
                                        <p:tgtEl>
                                          <p:spTgt spid="18"/>
                                        </p:tgtEl>
                                        <p:attrNameLst>
                                          <p:attrName>ppt_x</p:attrName>
                                          <p:attrName>ppt_y</p:attrName>
                                        </p:attrNameLst>
                                      </p:cBhvr>
                                      <p:rCtr x="48499" y="64948"/>
                                    </p:animMotion>
                                  </p:childTnLst>
                                </p:cTn>
                              </p:par>
                              <p:par>
                                <p:cTn id="11" presetID="0" presetClass="path" presetSubtype="0" accel="50000" decel="50000" fill="hold" nodeType="withEffect">
                                  <p:stCondLst>
                                    <p:cond delay="0"/>
                                  </p:stCondLst>
                                  <p:childTnLst>
                                    <p:animMotion origin="layout" path="M -0.03418 0.00255 L 0.74753 1.30428 " pathEditMode="relative" rAng="0" ptsTypes="AA">
                                      <p:cBhvr>
                                        <p:cTn id="12" dur="2400" fill="hold"/>
                                        <p:tgtEl>
                                          <p:spTgt spid="19"/>
                                        </p:tgtEl>
                                        <p:attrNameLst>
                                          <p:attrName>ppt_x</p:attrName>
                                          <p:attrName>ppt_y</p:attrName>
                                        </p:attrNameLst>
                                      </p:cBhvr>
                                      <p:rCtr x="39077" y="65087"/>
                                    </p:animMotion>
                                  </p:childTnLst>
                                </p:cTn>
                              </p:par>
                              <p:par>
                                <p:cTn id="13" presetID="0" presetClass="path" presetSubtype="0" accel="50000" decel="50000" fill="hold" nodeType="withEffect">
                                  <p:stCondLst>
                                    <p:cond delay="0"/>
                                  </p:stCondLst>
                                  <p:childTnLst>
                                    <p:animMotion origin="layout" path="M -0.01735 -0.09665 L 1.18202 1.11283 " pathEditMode="relative" rAng="0" ptsTypes="AA">
                                      <p:cBhvr>
                                        <p:cTn id="14" dur="1500" fill="hold"/>
                                        <p:tgtEl>
                                          <p:spTgt spid="20"/>
                                        </p:tgtEl>
                                        <p:attrNameLst>
                                          <p:attrName>ppt_x</p:attrName>
                                          <p:attrName>ppt_y</p:attrName>
                                        </p:attrNameLst>
                                      </p:cBhvr>
                                      <p:rCtr x="59969" y="60462"/>
                                    </p:animMotion>
                                  </p:childTnLst>
                                </p:cTn>
                              </p:par>
                              <p:par>
                                <p:cTn id="15" presetID="0" presetClass="path" presetSubtype="0" accel="50000" decel="50000" fill="hold" nodeType="withEffect">
                                  <p:stCondLst>
                                    <p:cond delay="0"/>
                                  </p:stCondLst>
                                  <p:childTnLst>
                                    <p:animMotion origin="layout" path="M -0.01666 -0.02196 L 0.95332 1.277 " pathEditMode="relative" rAng="0" ptsTypes="AA">
                                      <p:cBhvr>
                                        <p:cTn id="16" dur="2400" fill="hold"/>
                                        <p:tgtEl>
                                          <p:spTgt spid="21"/>
                                        </p:tgtEl>
                                        <p:attrNameLst>
                                          <p:attrName>ppt_x</p:attrName>
                                          <p:attrName>ppt_y</p:attrName>
                                        </p:attrNameLst>
                                      </p:cBhvr>
                                      <p:rCtr x="48499" y="64948"/>
                                    </p:animMotion>
                                  </p:childTnLst>
                                </p:cTn>
                              </p:par>
                              <p:par>
                                <p:cTn id="17" presetID="0" presetClass="path" presetSubtype="0" accel="50000" decel="50000" fill="hold" nodeType="withEffect">
                                  <p:stCondLst>
                                    <p:cond delay="0"/>
                                  </p:stCondLst>
                                  <p:childTnLst>
                                    <p:animMotion origin="layout" path="M -0.05813 -0.17249 L 0.91185 1.12647 " pathEditMode="relative" rAng="0" ptsTypes="AA">
                                      <p:cBhvr>
                                        <p:cTn id="18" dur="2000" fill="hold"/>
                                        <p:tgtEl>
                                          <p:spTgt spid="22"/>
                                        </p:tgtEl>
                                        <p:attrNameLst>
                                          <p:attrName>ppt_x</p:attrName>
                                          <p:attrName>ppt_y</p:attrName>
                                        </p:attrNameLst>
                                      </p:cBhvr>
                                      <p:rCtr x="48499" y="64948"/>
                                    </p:animMotion>
                                  </p:childTnLst>
                                </p:cTn>
                              </p:par>
                              <p:par>
                                <p:cTn id="19" presetID="0" presetClass="path" presetSubtype="0" accel="50000" decel="50000" fill="hold" nodeType="withEffect">
                                  <p:stCondLst>
                                    <p:cond delay="0"/>
                                  </p:stCondLst>
                                  <p:childTnLst>
                                    <p:animMotion origin="layout" path="M -3.52768E-6 4.50867E-6 L 0.96998 1.29896 " pathEditMode="relative" rAng="0" ptsTypes="AA">
                                      <p:cBhvr>
                                        <p:cTn id="20" dur="2000" fill="hold"/>
                                        <p:tgtEl>
                                          <p:spTgt spid="23"/>
                                        </p:tgtEl>
                                        <p:attrNameLst>
                                          <p:attrName>ppt_x</p:attrName>
                                          <p:attrName>ppt_y</p:attrName>
                                        </p:attrNameLst>
                                      </p:cBhvr>
                                      <p:rCtr x="48499" y="64948"/>
                                    </p:animMotion>
                                  </p:childTnLst>
                                </p:cTn>
                              </p:par>
                              <p:par>
                                <p:cTn id="21" presetID="0" presetClass="path" presetSubtype="0" accel="50000" decel="50000" fill="hold" nodeType="withEffect">
                                  <p:stCondLst>
                                    <p:cond delay="0"/>
                                  </p:stCondLst>
                                  <p:childTnLst>
                                    <p:animMotion origin="layout" path="M 0.00052 0.02104 L 0.78223 1.32278 " pathEditMode="relative" rAng="0" ptsTypes="AA">
                                      <p:cBhvr>
                                        <p:cTn id="22" dur="3500" fill="hold"/>
                                        <p:tgtEl>
                                          <p:spTgt spid="25"/>
                                        </p:tgtEl>
                                        <p:attrNameLst>
                                          <p:attrName>ppt_x</p:attrName>
                                          <p:attrName>ppt_y</p:attrName>
                                        </p:attrNameLst>
                                      </p:cBhvr>
                                      <p:rCtr x="39077" y="65087"/>
                                    </p:animMotion>
                                  </p:childTnLst>
                                </p:cTn>
                              </p:par>
                              <p:par>
                                <p:cTn id="23" presetID="0" presetClass="path" presetSubtype="0" accel="50000" decel="50000" fill="hold" nodeType="withEffect">
                                  <p:stCondLst>
                                    <p:cond delay="0"/>
                                  </p:stCondLst>
                                  <p:childTnLst>
                                    <p:animMotion origin="layout" path="M 0.06854 -0.11168 L 1.03852 1.18728 " pathEditMode="relative" rAng="0" ptsTypes="AA">
                                      <p:cBhvr>
                                        <p:cTn id="24" dur="2400" fill="hold"/>
                                        <p:tgtEl>
                                          <p:spTgt spid="26"/>
                                        </p:tgtEl>
                                        <p:attrNameLst>
                                          <p:attrName>ppt_x</p:attrName>
                                          <p:attrName>ppt_y</p:attrName>
                                        </p:attrNameLst>
                                      </p:cBhvr>
                                      <p:rCtr x="48499" y="64948"/>
                                    </p:animMotion>
                                  </p:childTnLst>
                                </p:cTn>
                              </p:par>
                              <p:par>
                                <p:cTn id="25" presetID="0" presetClass="path" presetSubtype="0" accel="50000" decel="50000" fill="hold" nodeType="withEffect">
                                  <p:stCondLst>
                                    <p:cond delay="0"/>
                                  </p:stCondLst>
                                  <p:childTnLst>
                                    <p:animMotion origin="layout" path="M -0.09752 0.0111 L 1.28874 1.0696 " pathEditMode="relative" rAng="0" ptsTypes="AA">
                                      <p:cBhvr>
                                        <p:cTn id="26" dur="1400" fill="hold"/>
                                        <p:tgtEl>
                                          <p:spTgt spid="27"/>
                                        </p:tgtEl>
                                        <p:attrNameLst>
                                          <p:attrName>ppt_x</p:attrName>
                                          <p:attrName>ppt_y</p:attrName>
                                        </p:attrNameLst>
                                      </p:cBhvr>
                                      <p:rCtr x="69304" y="52925"/>
                                    </p:animMotion>
                                  </p:childTnLst>
                                </p:cTn>
                              </p:par>
                              <p:par>
                                <p:cTn id="27" presetID="0" presetClass="path" presetSubtype="0" accel="50000" decel="50000" fill="hold" nodeType="withEffect">
                                  <p:stCondLst>
                                    <p:cond delay="0"/>
                                  </p:stCondLst>
                                  <p:childTnLst>
                                    <p:animMotion origin="layout" path="M -1.07062E-6 3.52601E-6 L 1.04789 0.99214 " pathEditMode="relative" rAng="0" ptsTypes="AA">
                                      <p:cBhvr>
                                        <p:cTn id="28" dur="2500" fill="hold"/>
                                        <p:tgtEl>
                                          <p:spTgt spid="22"/>
                                        </p:tgtEl>
                                        <p:attrNameLst>
                                          <p:attrName>ppt_x</p:attrName>
                                          <p:attrName>ppt_y</p:attrName>
                                        </p:attrNameLst>
                                      </p:cBhvr>
                                      <p:rCtr x="52386" y="49595"/>
                                    </p:animMotion>
                                  </p:childTnLst>
                                </p:cTn>
                              </p:par>
                              <p:par>
                                <p:cTn id="29" presetID="0" presetClass="path" presetSubtype="0" accel="50000" decel="50000" fill="hold" nodeType="withEffect">
                                  <p:stCondLst>
                                    <p:cond delay="0"/>
                                  </p:stCondLst>
                                  <p:childTnLst>
                                    <p:animMotion origin="layout" path="M 0.00052 0.02104 L 0.78223 1.32278 " pathEditMode="relative" rAng="0" ptsTypes="AA">
                                      <p:cBhvr>
                                        <p:cTn id="30" dur="3500" fill="hold"/>
                                        <p:tgtEl>
                                          <p:spTgt spid="36"/>
                                        </p:tgtEl>
                                        <p:attrNameLst>
                                          <p:attrName>ppt_x</p:attrName>
                                          <p:attrName>ppt_y</p:attrName>
                                        </p:attrNameLst>
                                      </p:cBhvr>
                                      <p:rCtr x="39077" y="65087"/>
                                    </p:animMotion>
                                  </p:childTnLst>
                                </p:cTn>
                              </p:par>
                              <p:par>
                                <p:cTn id="31" presetID="0" presetClass="path" presetSubtype="0" accel="50000" decel="50000" fill="hold" nodeType="withEffect">
                                  <p:stCondLst>
                                    <p:cond delay="0"/>
                                  </p:stCondLst>
                                  <p:childTnLst>
                                    <p:animMotion origin="layout" path="M -0.01735 -0.09665 L 1.18202 1.11283 " pathEditMode="relative" rAng="0" ptsTypes="AA">
                                      <p:cBhvr>
                                        <p:cTn id="32" dur="1500" fill="hold"/>
                                        <p:tgtEl>
                                          <p:spTgt spid="37"/>
                                        </p:tgtEl>
                                        <p:attrNameLst>
                                          <p:attrName>ppt_x</p:attrName>
                                          <p:attrName>ppt_y</p:attrName>
                                        </p:attrNameLst>
                                      </p:cBhvr>
                                      <p:rCtr x="59969" y="60462"/>
                                    </p:animMotion>
                                  </p:childTnLst>
                                </p:cTn>
                              </p:par>
                              <p:par>
                                <p:cTn id="33" presetID="0" presetClass="path" presetSubtype="0" accel="50000" decel="50000" fill="hold" nodeType="withEffect">
                                  <p:stCondLst>
                                    <p:cond delay="0"/>
                                  </p:stCondLst>
                                  <p:childTnLst>
                                    <p:animMotion origin="layout" path="M 0.06854 -0.11168 L 1.03852 1.18728 " pathEditMode="relative" rAng="0" ptsTypes="AA">
                                      <p:cBhvr>
                                        <p:cTn id="34" dur="2400" fill="hold"/>
                                        <p:tgtEl>
                                          <p:spTgt spid="38"/>
                                        </p:tgtEl>
                                        <p:attrNameLst>
                                          <p:attrName>ppt_x</p:attrName>
                                          <p:attrName>ppt_y</p:attrName>
                                        </p:attrNameLst>
                                      </p:cBhvr>
                                      <p:rCtr x="48499" y="64948"/>
                                    </p:animMotion>
                                  </p:childTnLst>
                                </p:cTn>
                              </p:par>
                              <p:par>
                                <p:cTn id="35" presetID="0" presetClass="path" presetSubtype="0" accel="50000" decel="50000" fill="hold" nodeType="withEffect">
                                  <p:stCondLst>
                                    <p:cond delay="0"/>
                                  </p:stCondLst>
                                  <p:childTnLst>
                                    <p:animMotion origin="layout" path="M -0.05813 -0.17249 L 0.91185 1.12647 " pathEditMode="relative" rAng="0" ptsTypes="AA">
                                      <p:cBhvr>
                                        <p:cTn id="36" dur="2000" fill="hold"/>
                                        <p:tgtEl>
                                          <p:spTgt spid="39"/>
                                        </p:tgtEl>
                                        <p:attrNameLst>
                                          <p:attrName>ppt_x</p:attrName>
                                          <p:attrName>ppt_y</p:attrName>
                                        </p:attrNameLst>
                                      </p:cBhvr>
                                      <p:rCtr x="48499" y="64948"/>
                                    </p:animMotion>
                                  </p:childTnLst>
                                </p:cTn>
                              </p:par>
                              <p:par>
                                <p:cTn id="37" presetID="0" presetClass="path" presetSubtype="0" accel="50000" decel="50000" fill="hold" nodeType="withEffect">
                                  <p:stCondLst>
                                    <p:cond delay="0"/>
                                  </p:stCondLst>
                                  <p:childTnLst>
                                    <p:animMotion origin="layout" path="M -1.07062E-6 3.52601E-6 L 1.04789 0.99214 " pathEditMode="relative" rAng="0" ptsTypes="AA">
                                      <p:cBhvr>
                                        <p:cTn id="38" dur="2500" fill="hold"/>
                                        <p:tgtEl>
                                          <p:spTgt spid="39"/>
                                        </p:tgtEl>
                                        <p:attrNameLst>
                                          <p:attrName>ppt_x</p:attrName>
                                          <p:attrName>ppt_y</p:attrName>
                                        </p:attrNameLst>
                                      </p:cBhvr>
                                      <p:rCtr x="52386" y="49595"/>
                                    </p:animMotion>
                                  </p:childTnLst>
                                </p:cTn>
                              </p:par>
                              <p:par>
                                <p:cTn id="39" presetID="0" presetClass="path" presetSubtype="0" accel="50000" decel="50000" fill="hold" nodeType="withEffect">
                                  <p:stCondLst>
                                    <p:cond delay="0"/>
                                  </p:stCondLst>
                                  <p:childTnLst>
                                    <p:animMotion origin="layout" path="M -0.09752 0.0111 L 1.28874 1.0696 " pathEditMode="relative" rAng="0" ptsTypes="AA">
                                      <p:cBhvr>
                                        <p:cTn id="40" dur="1400" fill="hold"/>
                                        <p:tgtEl>
                                          <p:spTgt spid="40"/>
                                        </p:tgtEl>
                                        <p:attrNameLst>
                                          <p:attrName>ppt_x</p:attrName>
                                          <p:attrName>ppt_y</p:attrName>
                                        </p:attrNameLst>
                                      </p:cBhvr>
                                      <p:rCtr x="69304" y="52925"/>
                                    </p:animMotion>
                                  </p:childTnLst>
                                </p:cTn>
                              </p:par>
                              <p:par>
                                <p:cTn id="41" presetID="0" presetClass="path" presetSubtype="0" accel="50000" decel="50000" fill="hold" nodeType="withEffect">
                                  <p:stCondLst>
                                    <p:cond delay="0"/>
                                  </p:stCondLst>
                                  <p:childTnLst>
                                    <p:animMotion origin="layout" path="M 0.00052 0.02104 L 0.78223 1.32278 " pathEditMode="relative" rAng="0" ptsTypes="AA">
                                      <p:cBhvr>
                                        <p:cTn id="42" dur="3500" fill="hold"/>
                                        <p:tgtEl>
                                          <p:spTgt spid="41"/>
                                        </p:tgtEl>
                                        <p:attrNameLst>
                                          <p:attrName>ppt_x</p:attrName>
                                          <p:attrName>ppt_y</p:attrName>
                                        </p:attrNameLst>
                                      </p:cBhvr>
                                      <p:rCtr x="39077" y="65087"/>
                                    </p:animMotion>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par>
                                <p:cTn id="51" presetID="9"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par>
                                <p:cTn id="54" presetID="9"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par>
                                <p:cTn id="63" presetID="9"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dissolv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r>
              <a:rPr lang="en-US" dirty="0"/>
              <a:t>He</a:t>
            </a:r>
            <a:r>
              <a:rPr lang="en-US" dirty="0" smtClean="0"/>
              <a:t>, </a:t>
            </a:r>
            <a:r>
              <a:rPr lang="en-US" dirty="0" err="1" smtClean="0"/>
              <a:t>Ar</a:t>
            </a:r>
            <a:r>
              <a:rPr lang="en-US" dirty="0"/>
              <a:t>, </a:t>
            </a:r>
            <a:r>
              <a:rPr lang="en-US" dirty="0" err="1"/>
              <a:t>Sr</a:t>
            </a:r>
            <a:r>
              <a:rPr lang="en-US" dirty="0"/>
              <a:t>, </a:t>
            </a:r>
            <a:r>
              <a:rPr lang="en-US" dirty="0" err="1"/>
              <a:t>Nd</a:t>
            </a:r>
            <a:r>
              <a:rPr lang="en-US" dirty="0"/>
              <a:t> and </a:t>
            </a:r>
            <a:r>
              <a:rPr lang="en-US" dirty="0" err="1"/>
              <a:t>Pb</a:t>
            </a:r>
            <a:r>
              <a:rPr lang="en-US" dirty="0"/>
              <a:t> isotopes in volcanic rocks from Afar: Evidence for a primitive mantle component and constraints on magmatic </a:t>
            </a:r>
            <a:r>
              <a:rPr lang="en-US" dirty="0" smtClean="0"/>
              <a:t>sources, Bernard Marty, 1993</a:t>
            </a:r>
            <a:endParaRPr lang="en-US" dirty="0"/>
          </a:p>
          <a:p>
            <a:r>
              <a:rPr lang="en-US" dirty="0" smtClean="0"/>
              <a:t>On </a:t>
            </a:r>
            <a:r>
              <a:rPr lang="en-US" dirty="0"/>
              <a:t>causal links between flood basalts and continental </a:t>
            </a:r>
            <a:r>
              <a:rPr lang="en-US" dirty="0" smtClean="0"/>
              <a:t>breakup, Vincent </a:t>
            </a:r>
            <a:r>
              <a:rPr lang="en-US" dirty="0" err="1" smtClean="0"/>
              <a:t>Courtillot</a:t>
            </a:r>
            <a:r>
              <a:rPr lang="en-US" dirty="0" smtClean="0"/>
              <a:t>, </a:t>
            </a:r>
            <a:r>
              <a:rPr lang="en-US" dirty="0" smtClean="0"/>
              <a:t>1998</a:t>
            </a:r>
          </a:p>
          <a:p>
            <a:r>
              <a:rPr lang="en-US" dirty="0" smtClean="0"/>
              <a:t>The </a:t>
            </a:r>
            <a:r>
              <a:rPr lang="en-US" dirty="0"/>
              <a:t>elusive mantle </a:t>
            </a:r>
            <a:r>
              <a:rPr lang="en-US" dirty="0" smtClean="0"/>
              <a:t>plume, </a:t>
            </a:r>
            <a:r>
              <a:rPr lang="en-US" dirty="0" err="1"/>
              <a:t>Jeroen</a:t>
            </a:r>
            <a:r>
              <a:rPr lang="en-US" dirty="0"/>
              <a:t> </a:t>
            </a:r>
            <a:r>
              <a:rPr lang="en-US" dirty="0" err="1" smtClean="0"/>
              <a:t>Ritsema</a:t>
            </a:r>
            <a:r>
              <a:rPr lang="en-US" dirty="0" smtClean="0"/>
              <a:t>, 2002</a:t>
            </a:r>
            <a:endParaRPr lang="en-US" dirty="0"/>
          </a:p>
          <a:p>
            <a:r>
              <a:rPr lang="en-US" dirty="0" smtClean="0"/>
              <a:t>Three </a:t>
            </a:r>
            <a:r>
              <a:rPr lang="en-US" dirty="0"/>
              <a:t>distinct types of hotspots in the Earth’s </a:t>
            </a:r>
            <a:r>
              <a:rPr lang="en-US" dirty="0" smtClean="0"/>
              <a:t>mantle, </a:t>
            </a:r>
            <a:r>
              <a:rPr lang="en-US" dirty="0"/>
              <a:t>Vincent </a:t>
            </a:r>
            <a:r>
              <a:rPr lang="en-US" dirty="0" err="1" smtClean="0"/>
              <a:t>Courtillot</a:t>
            </a:r>
            <a:r>
              <a:rPr lang="en-US" dirty="0" smtClean="0"/>
              <a:t>, 2002</a:t>
            </a:r>
          </a:p>
          <a:p>
            <a:r>
              <a:rPr lang="en-US" dirty="0"/>
              <a:t>Derivation of Large Igneous Provinces of the past 200 million years from long-term heterogeneities in the deep mantle, Kevin Burke, </a:t>
            </a:r>
            <a:r>
              <a:rPr lang="en-US" dirty="0" smtClean="0"/>
              <a:t>2004</a:t>
            </a:r>
          </a:p>
          <a:p>
            <a:r>
              <a:rPr lang="en-US" dirty="0" smtClean="0"/>
              <a:t>Mantle </a:t>
            </a:r>
            <a:r>
              <a:rPr lang="en-US" dirty="0"/>
              <a:t>plumes from top to </a:t>
            </a:r>
            <a:r>
              <a:rPr lang="en-US" dirty="0" smtClean="0"/>
              <a:t>bottom, </a:t>
            </a:r>
            <a:r>
              <a:rPr lang="en-US" dirty="0"/>
              <a:t>Norman H. </a:t>
            </a:r>
            <a:r>
              <a:rPr lang="en-US" dirty="0" smtClean="0"/>
              <a:t>Sleep, 2006 </a:t>
            </a:r>
          </a:p>
          <a:p>
            <a:r>
              <a:rPr lang="en-US" dirty="0" smtClean="0"/>
              <a:t>Recent </a:t>
            </a:r>
            <a:r>
              <a:rPr lang="en-US" dirty="0"/>
              <a:t>rift-related volcanism in Afar, Ethiopia, David J. Ferguson, </a:t>
            </a:r>
            <a:r>
              <a:rPr lang="en-US" dirty="0" smtClean="0"/>
              <a:t>2010</a:t>
            </a:r>
            <a:endParaRPr lang="en-US" dirty="0"/>
          </a:p>
          <a:p>
            <a:r>
              <a:rPr lang="en-US" dirty="0"/>
              <a:t>Multiple mantle </a:t>
            </a:r>
            <a:r>
              <a:rPr lang="en-US" dirty="0" err="1"/>
              <a:t>upwellings</a:t>
            </a:r>
            <a:r>
              <a:rPr lang="en-US" dirty="0"/>
              <a:t> in the transition zone beneath the northern East-African Rift system from relative P-wave travel-time </a:t>
            </a:r>
            <a:r>
              <a:rPr lang="en-US" dirty="0" smtClean="0"/>
              <a:t>tomography, Chiara </a:t>
            </a:r>
            <a:r>
              <a:rPr lang="en-US" dirty="0" err="1" smtClean="0"/>
              <a:t>Civiero</a:t>
            </a:r>
            <a:r>
              <a:rPr lang="en-US" dirty="0" smtClean="0"/>
              <a:t>, </a:t>
            </a:r>
            <a:r>
              <a:rPr lang="en-US" dirty="0" smtClean="0"/>
              <a:t>2015</a:t>
            </a:r>
          </a:p>
          <a:p>
            <a:r>
              <a:rPr lang="en-US" dirty="0" smtClean="0"/>
              <a:t>Tungsten isotope evidence that mantle plumes contain no contribution from the Earth’s core, </a:t>
            </a:r>
            <a:r>
              <a:rPr lang="en-US" dirty="0" err="1" smtClean="0"/>
              <a:t>Schersten</a:t>
            </a:r>
            <a:r>
              <a:rPr lang="en-US" dirty="0" smtClean="0"/>
              <a:t> et al, 2003</a:t>
            </a:r>
            <a:endParaRPr lang="en-US" dirty="0"/>
          </a:p>
          <a:p>
            <a:r>
              <a:rPr lang="en-US" dirty="0" smtClean="0"/>
              <a:t>The Tungsten isotopic composition of the Earth’s mantle before the terminal bombardment, Matthias </a:t>
            </a:r>
            <a:r>
              <a:rPr lang="en-US" dirty="0" err="1" smtClean="0"/>
              <a:t>Willbold</a:t>
            </a:r>
            <a:r>
              <a:rPr lang="en-US" dirty="0" smtClean="0"/>
              <a:t>, Tim Elliott &amp; Stephen </a:t>
            </a:r>
            <a:r>
              <a:rPr lang="en-US" dirty="0" err="1" smtClean="0"/>
              <a:t>Moorbath</a:t>
            </a:r>
            <a:r>
              <a:rPr lang="en-US" dirty="0" smtClean="0"/>
              <a:t>, 2011.</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92509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Afar, Ethiopia</a:t>
            </a:r>
            <a:endParaRPr lang="en-US" dirty="0"/>
          </a:p>
        </p:txBody>
      </p:sp>
      <p:sp>
        <p:nvSpPr>
          <p:cNvPr id="3" name="Content Placeholder 2"/>
          <p:cNvSpPr>
            <a:spLocks noGrp="1"/>
          </p:cNvSpPr>
          <p:nvPr>
            <p:ph idx="1"/>
          </p:nvPr>
        </p:nvSpPr>
        <p:spPr>
          <a:xfrm>
            <a:off x="323738" y="2046824"/>
            <a:ext cx="4457602" cy="4525963"/>
          </a:xfrm>
        </p:spPr>
        <p:txBody>
          <a:bodyPr>
            <a:normAutofit/>
          </a:bodyPr>
          <a:lstStyle/>
          <a:p>
            <a:r>
              <a:rPr lang="en-US" dirty="0" smtClean="0"/>
              <a:t>Afar is at a triple tectonic junction.</a:t>
            </a:r>
          </a:p>
          <a:p>
            <a:r>
              <a:rPr lang="en-US" dirty="0" smtClean="0"/>
              <a:t>The </a:t>
            </a:r>
            <a:r>
              <a:rPr lang="en-US" dirty="0"/>
              <a:t>Afar region is </a:t>
            </a:r>
            <a:r>
              <a:rPr lang="en-US" dirty="0" smtClean="0"/>
              <a:t>at a constructive plate margin.</a:t>
            </a:r>
          </a:p>
          <a:p>
            <a:r>
              <a:rPr lang="en-US" dirty="0" smtClean="0"/>
              <a:t>This region is mainly made up from basaltic </a:t>
            </a:r>
            <a:r>
              <a:rPr lang="en-US" dirty="0" smtClean="0"/>
              <a:t>lava.</a:t>
            </a:r>
            <a:endParaRPr lang="en-US" dirty="0" smtClean="0"/>
          </a:p>
        </p:txBody>
      </p:sp>
      <p:pic>
        <p:nvPicPr>
          <p:cNvPr id="4" name="Picture 3" descr="https://upload.wikimedia.org/wikipedia/commons/thumb/0/0d/EAfrica.png/440px-EAfrica.png"/>
          <p:cNvPicPr/>
          <p:nvPr/>
        </p:nvPicPr>
        <p:blipFill>
          <a:blip r:embed="rId3" cstate="print"/>
          <a:srcRect/>
          <a:stretch>
            <a:fillRect/>
          </a:stretch>
        </p:blipFill>
        <p:spPr bwMode="auto">
          <a:xfrm>
            <a:off x="4922344" y="1948004"/>
            <a:ext cx="4092472" cy="3003240"/>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118612" y="1646888"/>
            <a:ext cx="8896205" cy="4329850"/>
          </a:xfrm>
          <a:prstGeom prst="rect">
            <a:avLst/>
          </a:prstGeom>
        </p:spPr>
      </p:pic>
    </p:spTree>
    <p:extLst>
      <p:ext uri="{BB962C8B-B14F-4D97-AF65-F5344CB8AC3E}">
        <p14:creationId xmlns:p14="http://schemas.microsoft.com/office/powerpoint/2010/main" val="1268524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History</a:t>
            </a:r>
            <a:endParaRPr lang="en-US" dirty="0"/>
          </a:p>
        </p:txBody>
      </p:sp>
      <p:sp>
        <p:nvSpPr>
          <p:cNvPr id="3" name="Content Placeholder 2"/>
          <p:cNvSpPr>
            <a:spLocks noGrp="1"/>
          </p:cNvSpPr>
          <p:nvPr>
            <p:ph idx="1"/>
          </p:nvPr>
        </p:nvSpPr>
        <p:spPr>
          <a:xfrm>
            <a:off x="549275" y="1600200"/>
            <a:ext cx="8042276" cy="4983479"/>
          </a:xfrm>
        </p:spPr>
        <p:txBody>
          <a:bodyPr>
            <a:normAutofit/>
          </a:bodyPr>
          <a:lstStyle/>
          <a:p>
            <a:r>
              <a:rPr lang="en-US" dirty="0" smtClean="0"/>
              <a:t>500,000 km</a:t>
            </a:r>
            <a:r>
              <a:rPr lang="en-US" baseline="30000" dirty="0" smtClean="0"/>
              <a:t>2</a:t>
            </a:r>
            <a:r>
              <a:rPr lang="en-US" dirty="0" smtClean="0"/>
              <a:t> of flood basalts </a:t>
            </a:r>
            <a:r>
              <a:rPr lang="en-US" dirty="0"/>
              <a:t>occurred 31-28 Ma (prior to the opening of the Red Sea and Gulf of Aden</a:t>
            </a:r>
            <a:r>
              <a:rPr lang="en-US" dirty="0" smtClean="0"/>
              <a:t>). </a:t>
            </a:r>
          </a:p>
          <a:p>
            <a:r>
              <a:rPr lang="en-US" dirty="0" smtClean="0"/>
              <a:t>Red Sea and Gulf of Aden spreading:</a:t>
            </a:r>
          </a:p>
          <a:p>
            <a:pPr lvl="8"/>
            <a:r>
              <a:rPr lang="en-US" sz="2000" dirty="0" smtClean="0"/>
              <a:t>30-15Ma </a:t>
            </a:r>
            <a:r>
              <a:rPr lang="en-US" sz="2000" dirty="0"/>
              <a:t>s</a:t>
            </a:r>
            <a:r>
              <a:rPr lang="en-US" sz="2000" dirty="0" smtClean="0"/>
              <a:t>tage one of rifting between Arabia and Africa creating the Red Sea. </a:t>
            </a:r>
          </a:p>
          <a:p>
            <a:pPr lvl="8"/>
            <a:r>
              <a:rPr lang="en-US" sz="2000" dirty="0" smtClean="0"/>
              <a:t>10km rifting 20Ma Main period of extension. </a:t>
            </a:r>
          </a:p>
          <a:p>
            <a:pPr lvl="8"/>
            <a:r>
              <a:rPr lang="en-US" sz="2000" dirty="0" smtClean="0"/>
              <a:t>15Ma failing rifts.</a:t>
            </a:r>
          </a:p>
          <a:p>
            <a:pPr lvl="8"/>
            <a:r>
              <a:rPr lang="en-US" sz="2000" dirty="0" smtClean="0"/>
              <a:t>5Ma stage two of rifting between Arabia and Africa creating the Gulf of Aden.</a:t>
            </a:r>
          </a:p>
          <a:p>
            <a:pPr lvl="8"/>
            <a:endParaRPr lang="en-US" dirty="0" smtClean="0"/>
          </a:p>
        </p:txBody>
      </p:sp>
      <p:pic>
        <p:nvPicPr>
          <p:cNvPr id="4" name="Picture 3"/>
          <p:cNvPicPr>
            <a:picLocks noChangeAspect="1"/>
          </p:cNvPicPr>
          <p:nvPr/>
        </p:nvPicPr>
        <p:blipFill rotWithShape="1">
          <a:blip r:embed="rId3"/>
          <a:srcRect b="5607"/>
          <a:stretch/>
        </p:blipFill>
        <p:spPr>
          <a:xfrm>
            <a:off x="140120" y="3652014"/>
            <a:ext cx="2845952" cy="2931665"/>
          </a:xfrm>
          <a:prstGeom prst="rect">
            <a:avLst/>
          </a:prstGeom>
        </p:spPr>
      </p:pic>
    </p:spTree>
    <p:extLst>
      <p:ext uri="{BB962C8B-B14F-4D97-AF65-F5344CB8AC3E}">
        <p14:creationId xmlns:p14="http://schemas.microsoft.com/office/powerpoint/2010/main" val="24551358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l="3051" t="10651" r="62576" b="1"/>
          <a:stretch/>
        </p:blipFill>
        <p:spPr>
          <a:xfrm>
            <a:off x="338006" y="2353743"/>
            <a:ext cx="3143150" cy="1880666"/>
          </a:xfrm>
          <a:prstGeom prst="rect">
            <a:avLst/>
          </a:prstGeom>
        </p:spPr>
      </p:pic>
      <p:pic>
        <p:nvPicPr>
          <p:cNvPr id="40" name="Picture 39"/>
          <p:cNvPicPr>
            <a:picLocks noChangeAspect="1"/>
          </p:cNvPicPr>
          <p:nvPr/>
        </p:nvPicPr>
        <p:blipFill rotWithShape="1">
          <a:blip r:embed="rId4">
            <a:alphaModFix/>
            <a:extLst>
              <a:ext uri="{BEBA8EAE-BF5A-486C-A8C5-ECC9F3942E4B}">
                <a14:imgProps xmlns:a14="http://schemas.microsoft.com/office/drawing/2010/main">
                  <a14:imgLayer r:embed="rId5">
                    <a14:imgEffect>
                      <a14:backgroundRemoval t="9494" b="94937" l="4207" r="36178"/>
                    </a14:imgEffect>
                  </a14:imgLayer>
                </a14:imgProps>
              </a:ext>
            </a:extLst>
          </a:blip>
          <a:srcRect l="4594" r="63966"/>
          <a:stretch/>
        </p:blipFill>
        <p:spPr>
          <a:xfrm>
            <a:off x="388869" y="2353743"/>
            <a:ext cx="3782350" cy="2284607"/>
          </a:xfrm>
          <a:prstGeom prst="rect">
            <a:avLst/>
          </a:prstGeom>
        </p:spPr>
      </p:pic>
      <p:pic>
        <p:nvPicPr>
          <p:cNvPr id="26" name="Picture 25"/>
          <p:cNvPicPr>
            <a:picLocks noChangeAspect="1"/>
          </p:cNvPicPr>
          <p:nvPr/>
        </p:nvPicPr>
        <p:blipFill rotWithShape="1">
          <a:blip r:embed="rId3">
            <a:alphaModFix amt="75000"/>
          </a:blip>
          <a:srcRect l="3051" t="10651" r="62576" b="1"/>
          <a:stretch/>
        </p:blipFill>
        <p:spPr>
          <a:xfrm>
            <a:off x="338006" y="2353743"/>
            <a:ext cx="3143150" cy="1880666"/>
          </a:xfrm>
          <a:prstGeom prst="rect">
            <a:avLst/>
          </a:prstGeom>
        </p:spPr>
      </p:pic>
      <p:sp>
        <p:nvSpPr>
          <p:cNvPr id="21" name="Content Placeholder 2"/>
          <p:cNvSpPr>
            <a:spLocks noGrp="1"/>
          </p:cNvSpPr>
          <p:nvPr>
            <p:ph idx="1"/>
          </p:nvPr>
        </p:nvSpPr>
        <p:spPr>
          <a:xfrm>
            <a:off x="338006" y="1849537"/>
            <a:ext cx="3223500" cy="504206"/>
          </a:xfrm>
        </p:spPr>
        <p:txBody>
          <a:bodyPr>
            <a:normAutofit/>
          </a:bodyPr>
          <a:lstStyle/>
          <a:p>
            <a:pPr marL="0" indent="0" algn="ctr">
              <a:buNone/>
            </a:pPr>
            <a:r>
              <a:rPr lang="en-US" dirty="0" smtClean="0"/>
              <a:t>African </a:t>
            </a:r>
            <a:r>
              <a:rPr lang="en-US" dirty="0" err="1" smtClean="0"/>
              <a:t>Superplume</a:t>
            </a:r>
            <a:endParaRPr lang="en-US" dirty="0"/>
          </a:p>
        </p:txBody>
      </p:sp>
      <p:sp>
        <p:nvSpPr>
          <p:cNvPr id="23" name="Content Placeholder 2"/>
          <p:cNvSpPr txBox="1">
            <a:spLocks/>
          </p:cNvSpPr>
          <p:nvPr/>
        </p:nvSpPr>
        <p:spPr>
          <a:xfrm>
            <a:off x="338006" y="1227426"/>
            <a:ext cx="8616764" cy="722377"/>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Three main plume theories.</a:t>
            </a:r>
            <a:endParaRPr lang="en-US" dirty="0"/>
          </a:p>
        </p:txBody>
      </p:sp>
      <p:sp>
        <p:nvSpPr>
          <p:cNvPr id="24" name="Title 1"/>
          <p:cNvSpPr txBox="1">
            <a:spLocks/>
          </p:cNvSpPr>
          <p:nvPr/>
        </p:nvSpPr>
        <p:spPr>
          <a:xfrm>
            <a:off x="549275" y="-148984"/>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dirty="0" smtClean="0"/>
              <a:t>Mantle Structure</a:t>
            </a:r>
            <a:endParaRPr lang="en-US" dirty="0"/>
          </a:p>
        </p:txBody>
      </p:sp>
      <p:sp>
        <p:nvSpPr>
          <p:cNvPr id="25" name="Content Placeholder 2"/>
          <p:cNvSpPr txBox="1">
            <a:spLocks/>
          </p:cNvSpPr>
          <p:nvPr/>
        </p:nvSpPr>
        <p:spPr>
          <a:xfrm>
            <a:off x="5103635" y="1849537"/>
            <a:ext cx="3223500" cy="50420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dirty="0" smtClean="0"/>
              <a:t>2-3 Medium Plumes</a:t>
            </a:r>
            <a:endParaRPr lang="en-US" dirty="0"/>
          </a:p>
        </p:txBody>
      </p:sp>
      <p:pic>
        <p:nvPicPr>
          <p:cNvPr id="28" name="Picture 27"/>
          <p:cNvPicPr>
            <a:picLocks noChangeAspect="1"/>
          </p:cNvPicPr>
          <p:nvPr/>
        </p:nvPicPr>
        <p:blipFill rotWithShape="1">
          <a:blip r:embed="rId3"/>
          <a:srcRect l="34777" t="10116" r="33234"/>
          <a:stretch/>
        </p:blipFill>
        <p:spPr>
          <a:xfrm>
            <a:off x="5243135" y="2342448"/>
            <a:ext cx="2925053" cy="1891961"/>
          </a:xfrm>
          <a:prstGeom prst="rect">
            <a:avLst/>
          </a:prstGeom>
        </p:spPr>
      </p:pic>
      <p:pic>
        <p:nvPicPr>
          <p:cNvPr id="29" name="Picture 28"/>
          <p:cNvPicPr>
            <a:picLocks noChangeAspect="1"/>
          </p:cNvPicPr>
          <p:nvPr/>
        </p:nvPicPr>
        <p:blipFill rotWithShape="1">
          <a:blip r:embed="rId3"/>
          <a:srcRect l="64520" t="10116" r="1667"/>
          <a:stretch/>
        </p:blipFill>
        <p:spPr>
          <a:xfrm>
            <a:off x="2869738" y="4850589"/>
            <a:ext cx="3091834" cy="1891962"/>
          </a:xfrm>
          <a:prstGeom prst="rect">
            <a:avLst/>
          </a:prstGeom>
        </p:spPr>
      </p:pic>
      <p:sp>
        <p:nvSpPr>
          <p:cNvPr id="30" name="Content Placeholder 2"/>
          <p:cNvSpPr txBox="1">
            <a:spLocks/>
          </p:cNvSpPr>
          <p:nvPr/>
        </p:nvSpPr>
        <p:spPr>
          <a:xfrm>
            <a:off x="2793389" y="4375071"/>
            <a:ext cx="3223500" cy="50420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dirty="0" smtClean="0"/>
              <a:t>Many Small Plumes</a:t>
            </a:r>
            <a:endParaRPr lang="en-US" dirty="0"/>
          </a:p>
        </p:txBody>
      </p:sp>
      <p:sp>
        <p:nvSpPr>
          <p:cNvPr id="31" name="Rectangle 30"/>
          <p:cNvSpPr/>
          <p:nvPr/>
        </p:nvSpPr>
        <p:spPr>
          <a:xfrm>
            <a:off x="2869738" y="5054107"/>
            <a:ext cx="170778" cy="359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869737" y="5449101"/>
            <a:ext cx="222063" cy="3398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259093" y="3351387"/>
            <a:ext cx="222063" cy="725121"/>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238378" y="2557200"/>
            <a:ext cx="222063" cy="725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946125" y="3351387"/>
            <a:ext cx="222063" cy="777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259093" y="3403711"/>
            <a:ext cx="222063" cy="725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stretch>
            <a:fillRect/>
          </a:stretch>
        </p:blipFill>
        <p:spPr>
          <a:xfrm>
            <a:off x="135483" y="4565909"/>
            <a:ext cx="2535402" cy="450212"/>
          </a:xfrm>
          <a:prstGeom prst="rect">
            <a:avLst/>
          </a:prstGeom>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backgroundRemoval t="1923" b="92308" l="9434" r="94340"/>
                    </a14:imgEffect>
                  </a14:imgLayer>
                </a14:imgProps>
              </a:ext>
            </a:extLst>
          </a:blip>
          <a:srcRect l="8784" t="8262" r="8566" b="6743"/>
          <a:stretch/>
        </p:blipFill>
        <p:spPr>
          <a:xfrm>
            <a:off x="1972729" y="3813762"/>
            <a:ext cx="556318" cy="561309"/>
          </a:xfrm>
          <a:prstGeom prst="rect">
            <a:avLst/>
          </a:prstGeom>
        </p:spPr>
      </p:pic>
    </p:spTree>
    <p:extLst>
      <p:ext uri="{BB962C8B-B14F-4D97-AF65-F5344CB8AC3E}">
        <p14:creationId xmlns:p14="http://schemas.microsoft.com/office/powerpoint/2010/main" val="3146318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16"/>
                                        </p:tgtEl>
                                      </p:cBhvr>
                                    </p:animEffect>
                                    <p:set>
                                      <p:cBhvr>
                                        <p:cTn id="7" dur="1" fill="hold">
                                          <p:stCondLst>
                                            <p:cond delay="999"/>
                                          </p:stCondLst>
                                        </p:cTn>
                                        <p:tgtEl>
                                          <p:spTgt spid="16"/>
                                        </p:tgtEl>
                                        <p:attrNameLst>
                                          <p:attrName>style.visibility</p:attrName>
                                        </p:attrNameLst>
                                      </p:cBhvr>
                                      <p:to>
                                        <p:strVal val="hidden"/>
                                      </p:to>
                                    </p:set>
                                  </p:childTnLst>
                                </p:cTn>
                              </p:par>
                              <p:par>
                                <p:cTn id="8" presetID="9" presetClass="exit" presetSubtype="0" fill="hold" grpId="1" nodeType="withEffect">
                                  <p:stCondLst>
                                    <p:cond delay="0"/>
                                  </p:stCondLst>
                                  <p:childTnLst>
                                    <p:animEffect transition="out" filter="dissolv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dissolve">
                                      <p:cBhvr>
                                        <p:cTn id="14" dur="500"/>
                                        <p:tgtEl>
                                          <p:spTgt spid="40"/>
                                        </p:tgtEl>
                                      </p:cBhvr>
                                    </p:animEffect>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9"/>
          <p:cNvSpPr>
            <a:spLocks noChangeAspect="1"/>
          </p:cNvSpPr>
          <p:nvPr/>
        </p:nvSpPr>
        <p:spPr>
          <a:xfrm>
            <a:off x="1425462" y="1860793"/>
            <a:ext cx="6712618" cy="6695166"/>
          </a:xfrm>
          <a:prstGeom prst="blockArc">
            <a:avLst/>
          </a:prstGeom>
          <a:solidFill>
            <a:srgbClr val="E2751D"/>
          </a:solidFill>
          <a:ln>
            <a:solidFill>
              <a:srgbClr val="E275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Block Arc 10"/>
          <p:cNvSpPr>
            <a:spLocks noChangeAspect="1"/>
          </p:cNvSpPr>
          <p:nvPr/>
        </p:nvSpPr>
        <p:spPr>
          <a:xfrm>
            <a:off x="3102367" y="3500247"/>
            <a:ext cx="3428829" cy="3419914"/>
          </a:xfrm>
          <a:prstGeom prst="blockArc">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a:spLocks noChangeAspect="1"/>
          </p:cNvSpPr>
          <p:nvPr/>
        </p:nvSpPr>
        <p:spPr>
          <a:xfrm>
            <a:off x="1424626" y="1860793"/>
            <a:ext cx="6713454" cy="6696000"/>
          </a:xfrm>
          <a:prstGeom prst="blockArc">
            <a:avLst>
              <a:gd name="adj1" fmla="val 10800000"/>
              <a:gd name="adj2" fmla="val 7998"/>
              <a:gd name="adj3" fmla="val 1576"/>
            </a:avLst>
          </a:prstGeom>
          <a:solidFill>
            <a:srgbClr val="5B2F0B"/>
          </a:solidFill>
          <a:ln>
            <a:solidFill>
              <a:srgbClr val="5B2F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rot="20552042">
            <a:off x="4026831" y="1955801"/>
            <a:ext cx="119508" cy="1655494"/>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4538995" y="1860794"/>
            <a:ext cx="146972" cy="1639454"/>
          </a:xfrm>
          <a:prstGeom prst="roundRect">
            <a:avLst/>
          </a:prstGeom>
          <a:solidFill>
            <a:srgbClr val="C00000"/>
          </a:solidFill>
          <a:ln>
            <a:solidFill>
              <a:srgbClr val="C000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2" name="Straight Arrow Connector 41"/>
          <p:cNvCxnSpPr/>
          <p:nvPr/>
        </p:nvCxnSpPr>
        <p:spPr>
          <a:xfrm flipV="1">
            <a:off x="4815609" y="2100007"/>
            <a:ext cx="0" cy="125748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968009" y="2100007"/>
            <a:ext cx="1563187" cy="50299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5859201" y="2603000"/>
            <a:ext cx="715692" cy="113173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6011601" y="2755400"/>
            <a:ext cx="715692" cy="113173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126809" y="3887135"/>
            <a:ext cx="600484" cy="113173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727293" y="5018870"/>
            <a:ext cx="1231665" cy="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flipV="1">
            <a:off x="6827352" y="2755400"/>
            <a:ext cx="1084983" cy="216437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flipV="1">
            <a:off x="4815610" y="3357492"/>
            <a:ext cx="1043591" cy="37724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3781146" y="2242764"/>
            <a:ext cx="104032" cy="36023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2608979" y="2242764"/>
            <a:ext cx="1145094" cy="7515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2608979" y="2994322"/>
            <a:ext cx="213748" cy="22484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2829013" y="2603001"/>
            <a:ext cx="952133" cy="55329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3885178" y="2755400"/>
            <a:ext cx="256432" cy="78220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2509910" y="2755400"/>
            <a:ext cx="1375269" cy="90854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2502105" y="3663948"/>
            <a:ext cx="766977" cy="56120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3269082" y="3537609"/>
            <a:ext cx="766977" cy="55934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2509910" y="3069771"/>
            <a:ext cx="213748" cy="22484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1823142" y="3085666"/>
            <a:ext cx="678963" cy="90388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2112330" y="3345393"/>
            <a:ext cx="611328" cy="7515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flipH="1" flipV="1">
            <a:off x="1823142" y="4045036"/>
            <a:ext cx="289188" cy="5191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445524" y="3757430"/>
            <a:ext cx="766977" cy="56120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2112330" y="3817280"/>
            <a:ext cx="333194" cy="1363561"/>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a:off x="2917027" y="4318636"/>
            <a:ext cx="272713" cy="86220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2200344" y="5100845"/>
            <a:ext cx="622383" cy="1"/>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H="1" flipV="1">
            <a:off x="1797995" y="4171478"/>
            <a:ext cx="289188" cy="5191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H="1">
            <a:off x="1609394" y="4171478"/>
            <a:ext cx="188601" cy="100936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V="1">
            <a:off x="1999169" y="4276955"/>
            <a:ext cx="138307" cy="90388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1691121" y="5100845"/>
            <a:ext cx="213748" cy="7999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flipV="1">
            <a:off x="4496056" y="1976029"/>
            <a:ext cx="0" cy="145397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4287527" y="2100007"/>
            <a:ext cx="208529" cy="133000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226179" y="2108876"/>
            <a:ext cx="208529" cy="133000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H="1" flipV="1">
            <a:off x="4036059" y="2100007"/>
            <a:ext cx="355965" cy="133000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a:off x="4287527" y="2003842"/>
            <a:ext cx="170199" cy="9616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4036059" y="2097075"/>
            <a:ext cx="190120" cy="11801"/>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44" name="Title 143"/>
          <p:cNvSpPr>
            <a:spLocks noGrp="1"/>
          </p:cNvSpPr>
          <p:nvPr>
            <p:ph type="title"/>
          </p:nvPr>
        </p:nvSpPr>
        <p:spPr/>
        <p:txBody>
          <a:bodyPr/>
          <a:lstStyle/>
          <a:p>
            <a:r>
              <a:rPr lang="en-US" dirty="0" smtClean="0"/>
              <a:t>Mantle Structure</a:t>
            </a:r>
            <a:endParaRPr lang="en-US" dirty="0"/>
          </a:p>
        </p:txBody>
      </p:sp>
    </p:spTree>
    <p:extLst>
      <p:ext uri="{BB962C8B-B14F-4D97-AF65-F5344CB8AC3E}">
        <p14:creationId xmlns:p14="http://schemas.microsoft.com/office/powerpoint/2010/main" val="36740143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471" l="5745" r="96596"/>
                    </a14:imgEffect>
                  </a14:imgLayer>
                </a14:imgProps>
              </a:ext>
            </a:extLst>
          </a:blip>
          <a:srcRect l="6007" t="1121" r="6042" b="4213"/>
          <a:stretch/>
        </p:blipFill>
        <p:spPr>
          <a:xfrm>
            <a:off x="4887029" y="765556"/>
            <a:ext cx="4256971" cy="2763802"/>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100000"/>
                    </a14:imgEffect>
                  </a14:imgLayer>
                </a14:imgProps>
              </a:ext>
            </a:extLst>
          </a:blip>
          <a:srcRect l="5150" t="2584" r="4361" b="2667"/>
          <a:stretch/>
        </p:blipFill>
        <p:spPr>
          <a:xfrm>
            <a:off x="4887029" y="3685825"/>
            <a:ext cx="4256970" cy="2782764"/>
          </a:xfrm>
          <a:prstGeom prst="rect">
            <a:avLst/>
          </a:prstGeom>
        </p:spPr>
      </p:pic>
      <p:pic>
        <p:nvPicPr>
          <p:cNvPr id="6" name="Picture 5"/>
          <p:cNvPicPr>
            <a:picLocks noChangeAspect="1"/>
          </p:cNvPicPr>
          <p:nvPr/>
        </p:nvPicPr>
        <p:blipFill>
          <a:blip r:embed="rId7"/>
          <a:stretch>
            <a:fillRect/>
          </a:stretch>
        </p:blipFill>
        <p:spPr>
          <a:xfrm>
            <a:off x="5864605" y="6450356"/>
            <a:ext cx="2303510" cy="437790"/>
          </a:xfrm>
          <a:prstGeom prst="rect">
            <a:avLst/>
          </a:prstGeom>
        </p:spPr>
      </p:pic>
      <p:sp>
        <p:nvSpPr>
          <p:cNvPr id="7" name="Title 1"/>
          <p:cNvSpPr txBox="1">
            <a:spLocks/>
          </p:cNvSpPr>
          <p:nvPr/>
        </p:nvSpPr>
        <p:spPr>
          <a:xfrm>
            <a:off x="7041937" y="577536"/>
            <a:ext cx="1804119" cy="36408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1800" b="1" dirty="0" smtClean="0">
                <a:solidFill>
                  <a:schemeClr val="tx1"/>
                </a:solidFill>
              </a:rPr>
              <a:t>500km (2%)</a:t>
            </a:r>
            <a:endParaRPr lang="en-US" sz="1800" b="1" dirty="0">
              <a:solidFill>
                <a:schemeClr val="tx1"/>
              </a:solidFill>
            </a:endParaRPr>
          </a:p>
        </p:txBody>
      </p:sp>
      <p:sp>
        <p:nvSpPr>
          <p:cNvPr id="8" name="Title 1"/>
          <p:cNvSpPr txBox="1">
            <a:spLocks/>
          </p:cNvSpPr>
          <p:nvPr/>
        </p:nvSpPr>
        <p:spPr>
          <a:xfrm>
            <a:off x="7194337" y="3509190"/>
            <a:ext cx="1804119" cy="36408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1800" b="1" dirty="0" smtClean="0">
                <a:solidFill>
                  <a:schemeClr val="tx1"/>
                </a:solidFill>
              </a:rPr>
              <a:t>2850km (2%)</a:t>
            </a:r>
            <a:endParaRPr lang="en-US" sz="1800" b="1" dirty="0">
              <a:solidFill>
                <a:schemeClr val="tx1"/>
              </a:solidFill>
            </a:endParaRPr>
          </a:p>
        </p:txBody>
      </p:sp>
      <p:sp>
        <p:nvSpPr>
          <p:cNvPr id="9" name="Title 1"/>
          <p:cNvSpPr>
            <a:spLocks noGrp="1"/>
          </p:cNvSpPr>
          <p:nvPr>
            <p:ph type="title"/>
          </p:nvPr>
        </p:nvSpPr>
        <p:spPr>
          <a:xfrm>
            <a:off x="-1000339" y="-16944"/>
            <a:ext cx="8042276" cy="913497"/>
          </a:xfrm>
        </p:spPr>
        <p:txBody>
          <a:bodyPr/>
          <a:lstStyle/>
          <a:p>
            <a:r>
              <a:rPr lang="en-US" dirty="0" smtClean="0"/>
              <a:t>Mantle Structure</a:t>
            </a:r>
            <a:endParaRPr lang="en-US" dirty="0"/>
          </a:p>
        </p:txBody>
      </p:sp>
      <p:pic>
        <p:nvPicPr>
          <p:cNvPr id="10" name="Picture 9"/>
          <p:cNvPicPr>
            <a:picLocks noChangeAspect="1"/>
          </p:cNvPicPr>
          <p:nvPr/>
        </p:nvPicPr>
        <p:blipFill>
          <a:blip r:embed="rId8"/>
          <a:stretch>
            <a:fillRect/>
          </a:stretch>
        </p:blipFill>
        <p:spPr>
          <a:xfrm>
            <a:off x="114884" y="2315285"/>
            <a:ext cx="4611512" cy="2905014"/>
          </a:xfrm>
          <a:prstGeom prst="rect">
            <a:avLst/>
          </a:prstGeom>
        </p:spPr>
      </p:pic>
    </p:spTree>
    <p:extLst>
      <p:ext uri="{BB962C8B-B14F-4D97-AF65-F5344CB8AC3E}">
        <p14:creationId xmlns:p14="http://schemas.microsoft.com/office/powerpoint/2010/main" val="4452196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Geochemistry</a:t>
            </a:r>
            <a:endParaRPr lang="en-US" dirty="0"/>
          </a:p>
        </p:txBody>
      </p:sp>
      <p:sp>
        <p:nvSpPr>
          <p:cNvPr id="3" name="Content Placeholder 2"/>
          <p:cNvSpPr>
            <a:spLocks noGrp="1"/>
          </p:cNvSpPr>
          <p:nvPr>
            <p:ph idx="1"/>
          </p:nvPr>
        </p:nvSpPr>
        <p:spPr/>
        <p:txBody>
          <a:bodyPr/>
          <a:lstStyle/>
          <a:p>
            <a:endParaRPr lang="en-US" dirty="0"/>
          </a:p>
          <a:p>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73" y="1993567"/>
            <a:ext cx="4329113" cy="42526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84" y="1990654"/>
            <a:ext cx="4330800" cy="4254318"/>
          </a:xfrm>
          <a:prstGeom prst="rect">
            <a:avLst/>
          </a:prstGeom>
        </p:spPr>
      </p:pic>
      <p:sp>
        <p:nvSpPr>
          <p:cNvPr id="7" name="TextBox 6"/>
          <p:cNvSpPr txBox="1"/>
          <p:nvPr/>
        </p:nvSpPr>
        <p:spPr>
          <a:xfrm>
            <a:off x="5175251" y="2678230"/>
            <a:ext cx="3568700" cy="923330"/>
          </a:xfrm>
          <a:prstGeom prst="rect">
            <a:avLst/>
          </a:prstGeom>
          <a:noFill/>
        </p:spPr>
        <p:txBody>
          <a:bodyPr wrap="square" rtlCol="0">
            <a:spAutoFit/>
          </a:bodyPr>
          <a:lstStyle/>
          <a:p>
            <a:r>
              <a:rPr lang="en-GB" dirty="0" smtClean="0"/>
              <a:t>3He degassed at surface. More concentrated in the depths of the Earth where it cannot escape</a:t>
            </a:r>
            <a:endParaRPr lang="en-GB" dirty="0"/>
          </a:p>
        </p:txBody>
      </p:sp>
      <p:sp>
        <p:nvSpPr>
          <p:cNvPr id="10" name="TextBox 9"/>
          <p:cNvSpPr txBox="1"/>
          <p:nvPr/>
        </p:nvSpPr>
        <p:spPr>
          <a:xfrm>
            <a:off x="1812498" y="2302008"/>
            <a:ext cx="2724149" cy="523220"/>
          </a:xfrm>
          <a:prstGeom prst="rect">
            <a:avLst/>
          </a:prstGeom>
          <a:noFill/>
        </p:spPr>
        <p:txBody>
          <a:bodyPr wrap="square" rtlCol="0">
            <a:spAutoFit/>
          </a:bodyPr>
          <a:lstStyle/>
          <a:p>
            <a:r>
              <a:rPr lang="en-GB" sz="2800" dirty="0" smtClean="0">
                <a:solidFill>
                  <a:srgbClr val="FF0000"/>
                </a:solidFill>
              </a:rPr>
              <a:t>Plume??</a:t>
            </a:r>
            <a:endParaRPr lang="en-GB" sz="2800" dirty="0">
              <a:solidFill>
                <a:srgbClr val="FF0000"/>
              </a:solidFill>
            </a:endParaRPr>
          </a:p>
        </p:txBody>
      </p:sp>
      <p:cxnSp>
        <p:nvCxnSpPr>
          <p:cNvPr id="14" name="Straight Arrow Connector 13"/>
          <p:cNvCxnSpPr/>
          <p:nvPr/>
        </p:nvCxnSpPr>
        <p:spPr>
          <a:xfrm flipH="1">
            <a:off x="4536647" y="2819826"/>
            <a:ext cx="638604" cy="1079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038600" y="2972226"/>
            <a:ext cx="1289051" cy="629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90717">
            <a:off x="3958749" y="1479401"/>
            <a:ext cx="1028700" cy="1266587"/>
          </a:xfrm>
          <a:prstGeom prst="rect">
            <a:avLst/>
          </a:prstGeom>
        </p:spPr>
      </p:pic>
    </p:spTree>
    <p:extLst>
      <p:ext uri="{BB962C8B-B14F-4D97-AF65-F5344CB8AC3E}">
        <p14:creationId xmlns:p14="http://schemas.microsoft.com/office/powerpoint/2010/main" val="1027780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Geochemistry</a:t>
            </a:r>
            <a:endParaRPr lang="en-US" dirty="0"/>
          </a:p>
        </p:txBody>
      </p:sp>
      <p:sp>
        <p:nvSpPr>
          <p:cNvPr id="3" name="Content Placeholder 2"/>
          <p:cNvSpPr>
            <a:spLocks noGrp="1"/>
          </p:cNvSpPr>
          <p:nvPr>
            <p:ph idx="1"/>
          </p:nvPr>
        </p:nvSpPr>
        <p:spPr/>
        <p:txBody>
          <a:bodyPr/>
          <a:lstStyle/>
          <a:p>
            <a:endParaRPr lang="en-US" dirty="0"/>
          </a:p>
          <a:p>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73" y="1993567"/>
            <a:ext cx="4329113" cy="4252660"/>
          </a:xfrm>
          <a:prstGeom prst="rect">
            <a:avLst/>
          </a:prstGeom>
        </p:spPr>
      </p:pic>
      <p:sp>
        <p:nvSpPr>
          <p:cNvPr id="8" name="TextBox 7"/>
          <p:cNvSpPr txBox="1"/>
          <p:nvPr/>
        </p:nvSpPr>
        <p:spPr>
          <a:xfrm>
            <a:off x="5706951" y="1629828"/>
            <a:ext cx="3263900" cy="1754326"/>
          </a:xfrm>
          <a:prstGeom prst="rect">
            <a:avLst/>
          </a:prstGeom>
          <a:noFill/>
        </p:spPr>
        <p:txBody>
          <a:bodyPr wrap="square" rtlCol="0">
            <a:spAutoFit/>
          </a:bodyPr>
          <a:lstStyle/>
          <a:p>
            <a:r>
              <a:rPr lang="en-GB" dirty="0" err="1" smtClean="0"/>
              <a:t>Os</a:t>
            </a:r>
            <a:r>
              <a:rPr lang="en-GB" dirty="0" smtClean="0"/>
              <a:t> is more compatible  than Pt and Re. Thus Pt and Re become concentrated in the liquid outer core. Decay resulted in “</a:t>
            </a:r>
            <a:r>
              <a:rPr lang="en-GB" dirty="0" err="1" smtClean="0"/>
              <a:t>superchondritic</a:t>
            </a:r>
            <a:r>
              <a:rPr lang="en-GB" dirty="0" smtClean="0"/>
              <a:t>” outer core.</a:t>
            </a:r>
            <a:endParaRPr lang="en-GB" dirty="0"/>
          </a:p>
        </p:txBody>
      </p:sp>
      <p:sp>
        <p:nvSpPr>
          <p:cNvPr id="9" name="TextBox 8"/>
          <p:cNvSpPr txBox="1"/>
          <p:nvPr/>
        </p:nvSpPr>
        <p:spPr>
          <a:xfrm>
            <a:off x="5706951" y="3771614"/>
            <a:ext cx="2801259" cy="1200329"/>
          </a:xfrm>
          <a:prstGeom prst="rect">
            <a:avLst/>
          </a:prstGeom>
          <a:noFill/>
        </p:spPr>
        <p:txBody>
          <a:bodyPr wrap="square" rtlCol="0">
            <a:spAutoFit/>
          </a:bodyPr>
          <a:lstStyle/>
          <a:p>
            <a:r>
              <a:rPr lang="en-GB" dirty="0" smtClean="0"/>
              <a:t>Tungsten (W) is highly </a:t>
            </a:r>
            <a:r>
              <a:rPr lang="en-GB" dirty="0" err="1" smtClean="0"/>
              <a:t>lithophile</a:t>
            </a:r>
            <a:r>
              <a:rPr lang="en-GB" dirty="0" smtClean="0"/>
              <a:t> and was also segregated into the Earths core. </a:t>
            </a:r>
            <a:endParaRPr lang="en-GB" dirty="0"/>
          </a:p>
        </p:txBody>
      </p:sp>
      <p:sp>
        <p:nvSpPr>
          <p:cNvPr id="12" name="TextBox 11"/>
          <p:cNvSpPr txBox="1"/>
          <p:nvPr/>
        </p:nvSpPr>
        <p:spPr>
          <a:xfrm>
            <a:off x="5745505" y="5310084"/>
            <a:ext cx="2724149" cy="523220"/>
          </a:xfrm>
          <a:prstGeom prst="rect">
            <a:avLst/>
          </a:prstGeom>
          <a:noFill/>
        </p:spPr>
        <p:txBody>
          <a:bodyPr wrap="square" rtlCol="0">
            <a:spAutoFit/>
          </a:bodyPr>
          <a:lstStyle/>
          <a:p>
            <a:r>
              <a:rPr lang="en-GB" sz="2800" dirty="0" smtClean="0">
                <a:solidFill>
                  <a:srgbClr val="FF0000"/>
                </a:solidFill>
              </a:rPr>
              <a:t>No plume??</a:t>
            </a:r>
            <a:endParaRPr lang="en-GB" sz="2800" dirty="0">
              <a:solidFill>
                <a:srgbClr val="FF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90717">
            <a:off x="3958749" y="1479401"/>
            <a:ext cx="1028700" cy="1266587"/>
          </a:xfrm>
          <a:prstGeom prst="rect">
            <a:avLst/>
          </a:prstGeom>
        </p:spPr>
      </p:pic>
      <p:cxnSp>
        <p:nvCxnSpPr>
          <p:cNvPr id="13" name="Straight Arrow Connector 12"/>
          <p:cNvCxnSpPr/>
          <p:nvPr/>
        </p:nvCxnSpPr>
        <p:spPr>
          <a:xfrm flipH="1">
            <a:off x="3668212" y="2298700"/>
            <a:ext cx="2173788" cy="1362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2913630" y="4053026"/>
            <a:ext cx="27099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677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Overall, Afar leans towards plate theory. </a:t>
            </a:r>
          </a:p>
          <a:p>
            <a:pPr marL="0" indent="0">
              <a:buNone/>
            </a:pPr>
            <a:endParaRPr lang="en-US" dirty="0"/>
          </a:p>
          <a:p>
            <a:r>
              <a:rPr lang="en-US" dirty="0" smtClean="0"/>
              <a:t>Do rifting events fit with magmatic volume?</a:t>
            </a:r>
          </a:p>
          <a:p>
            <a:r>
              <a:rPr lang="en-US" dirty="0" smtClean="0"/>
              <a:t>Can you get small convection cells?</a:t>
            </a:r>
          </a:p>
          <a:p>
            <a:r>
              <a:rPr lang="en-US" dirty="0" smtClean="0"/>
              <a:t>Geochemistry reflects old </a:t>
            </a:r>
            <a:r>
              <a:rPr lang="en-US" dirty="0" err="1" smtClean="0"/>
              <a:t>cratonic</a:t>
            </a:r>
            <a:r>
              <a:rPr lang="en-US" dirty="0" smtClean="0"/>
              <a:t> lithosphere. </a:t>
            </a:r>
          </a:p>
          <a:p>
            <a:r>
              <a:rPr lang="en-US" dirty="0" smtClean="0"/>
              <a:t>Does Afar relate to other “Hot spots” Geochemically?</a:t>
            </a:r>
          </a:p>
          <a:p>
            <a:endParaRPr lang="en-US" dirty="0" smtClean="0"/>
          </a:p>
          <a:p>
            <a:endParaRPr lang="en-US" dirty="0" smtClean="0"/>
          </a:p>
        </p:txBody>
      </p:sp>
    </p:spTree>
    <p:extLst>
      <p:ext uri="{BB962C8B-B14F-4D97-AF65-F5344CB8AC3E}">
        <p14:creationId xmlns:p14="http://schemas.microsoft.com/office/powerpoint/2010/main" val="39009894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9557</TotalTime>
  <Words>1020</Words>
  <Application>Microsoft Macintosh PowerPoint</Application>
  <PresentationFormat>On-screen Show (4:3)</PresentationFormat>
  <Paragraphs>124</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Breeze</vt:lpstr>
      <vt:lpstr>Twinkle Twinkle Hot Afar Oh We Wonder What You Are</vt:lpstr>
      <vt:lpstr>Afar, Ethiopia</vt:lpstr>
      <vt:lpstr>Time History</vt:lpstr>
      <vt:lpstr>PowerPoint Presentation</vt:lpstr>
      <vt:lpstr>Mantle Structure</vt:lpstr>
      <vt:lpstr>Mantle Structure</vt:lpstr>
      <vt:lpstr>Geochemistry</vt:lpstr>
      <vt:lpstr>Geochemistry</vt:lpstr>
      <vt:lpstr>Conclusions</vt:lpstr>
      <vt:lpstr>v</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Twinkle Twinkle Hot Afar Oh We Wonder What You Are</dc:title>
  <dc:creator>Alex Hornby</dc:creator>
  <cp:lastModifiedBy>Alex Hornby</cp:lastModifiedBy>
  <cp:revision>66</cp:revision>
  <dcterms:created xsi:type="dcterms:W3CDTF">2015-11-11T10:33:56Z</dcterms:created>
  <dcterms:modified xsi:type="dcterms:W3CDTF">2015-11-18T01:57:03Z</dcterms:modified>
</cp:coreProperties>
</file>