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1"/>
  </p:notesMasterIdLst>
  <p:sldIdLst>
    <p:sldId id="266" r:id="rId2"/>
    <p:sldId id="257" r:id="rId3"/>
    <p:sldId id="265"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88298" autoAdjust="0"/>
  </p:normalViewPr>
  <p:slideViewPr>
    <p:cSldViewPr snapToGrid="0" snapToObjects="1">
      <p:cViewPr varScale="1">
        <p:scale>
          <a:sx n="81" d="100"/>
          <a:sy n="81" d="100"/>
        </p:scale>
        <p:origin x="148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3E8203-1467-4044-A603-A42D9B739CAB}" type="datetimeFigureOut">
              <a:rPr lang="en-GB" smtClean="0"/>
              <a:t>17/11/2015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843441-F86B-498F-8011-666224A1EBC4}" type="slidenum">
              <a:rPr lang="en-GB" smtClean="0"/>
              <a:t>‹#›</a:t>
            </a:fld>
            <a:endParaRPr lang="en-GB"/>
          </a:p>
        </p:txBody>
      </p:sp>
    </p:spTree>
    <p:extLst>
      <p:ext uri="{BB962C8B-B14F-4D97-AF65-F5344CB8AC3E}">
        <p14:creationId xmlns:p14="http://schemas.microsoft.com/office/powerpoint/2010/main" val="1593694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five</a:t>
            </a:r>
            <a:r>
              <a:rPr lang="en-GB" baseline="0" dirty="0" smtClean="0"/>
              <a:t> key features of the Galapagos archipelago: GSC (the main spreading centre of the area, and boundary between Nazca plate and Cocos plate), the WDL (northern islands formed by high heat flow (plume) and </a:t>
            </a:r>
            <a:r>
              <a:rPr lang="en-GB" baseline="0" dirty="0" err="1" smtClean="0"/>
              <a:t>deviatoric</a:t>
            </a:r>
            <a:r>
              <a:rPr lang="en-GB" baseline="0" dirty="0" smtClean="0"/>
              <a:t> stress (plate), the Carnegie Ridge (thought to be the hotspot trace in the area), Cocos Ridge (trace of excess crust from the hotspot) and the isles of Fernandina and Santa Isabella in the west (where there is more volcanic activity, hence where the hotspot is likely to be right now).</a:t>
            </a:r>
            <a:endParaRPr lang="en-GB" dirty="0"/>
          </a:p>
        </p:txBody>
      </p:sp>
      <p:sp>
        <p:nvSpPr>
          <p:cNvPr id="4" name="Slide Number Placeholder 3"/>
          <p:cNvSpPr>
            <a:spLocks noGrp="1"/>
          </p:cNvSpPr>
          <p:nvPr>
            <p:ph type="sldNum" sz="quarter" idx="10"/>
          </p:nvPr>
        </p:nvSpPr>
        <p:spPr/>
        <p:txBody>
          <a:bodyPr/>
          <a:lstStyle/>
          <a:p>
            <a:fld id="{63843441-F86B-498F-8011-666224A1EBC4}" type="slidenum">
              <a:rPr lang="en-GB" smtClean="0"/>
              <a:t>2</a:t>
            </a:fld>
            <a:endParaRPr lang="en-GB"/>
          </a:p>
        </p:txBody>
      </p:sp>
    </p:spTree>
    <p:extLst>
      <p:ext uri="{BB962C8B-B14F-4D97-AF65-F5344CB8AC3E}">
        <p14:creationId xmlns:p14="http://schemas.microsoft.com/office/powerpoint/2010/main" val="1110997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Note lack of a clear island chain; much</a:t>
            </a:r>
            <a:r>
              <a:rPr lang="en-GB" baseline="0" dirty="0" smtClean="0"/>
              <a:t> of San Cristobal traced to similar eruption date as that seen on Fernandina.</a:t>
            </a:r>
          </a:p>
          <a:p>
            <a:pPr marL="228600" indent="-228600">
              <a:buAutoNum type="arabicPeriod"/>
            </a:pPr>
            <a:r>
              <a:rPr lang="en-GB" baseline="0" dirty="0" smtClean="0"/>
              <a:t>Potential alternate hypothesis of separate mantle plumes formed from a central column.</a:t>
            </a:r>
          </a:p>
          <a:p>
            <a:pPr marL="228600" indent="-228600">
              <a:buAutoNum type="arabicPeriod"/>
            </a:pPr>
            <a:r>
              <a:rPr lang="en-GB" baseline="0" dirty="0" smtClean="0"/>
              <a:t>Isotope ratio shows most recently erupted volcano has similar isotope ratios to those seen on the Cocos Ridge.</a:t>
            </a:r>
          </a:p>
          <a:p>
            <a:pPr marL="0" indent="0">
              <a:buNone/>
            </a:pPr>
            <a:endParaRPr lang="en-GB" baseline="0" dirty="0" smtClean="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63843441-F86B-498F-8011-666224A1EBC4}" type="slidenum">
              <a:rPr lang="en-GB" smtClean="0"/>
              <a:t>3</a:t>
            </a:fld>
            <a:endParaRPr lang="en-GB"/>
          </a:p>
        </p:txBody>
      </p:sp>
    </p:spTree>
    <p:extLst>
      <p:ext uri="{BB962C8B-B14F-4D97-AF65-F5344CB8AC3E}">
        <p14:creationId xmlns:p14="http://schemas.microsoft.com/office/powerpoint/2010/main" val="3892854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This suggests that the initial heat source that formed the ridge (assumed to be a hotspot) is still active in that area.</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Cocos Island lies on an area of the Cocos Ridge thought to be 12-16Ma, however volcanism on the Cocos Islands has been dated at 2Ma. (P. </a:t>
            </a:r>
            <a:r>
              <a:rPr lang="en-GB" sz="1200" dirty="0" err="1" smtClean="0"/>
              <a:t>Castilo</a:t>
            </a:r>
            <a:r>
              <a:rPr lang="en-GB" sz="1200" dirty="0" smtClean="0"/>
              <a:t> et al)</a:t>
            </a:r>
          </a:p>
          <a:p>
            <a:endParaRPr lang="en-GB" dirty="0"/>
          </a:p>
        </p:txBody>
      </p:sp>
      <p:sp>
        <p:nvSpPr>
          <p:cNvPr id="4" name="Slide Number Placeholder 3"/>
          <p:cNvSpPr>
            <a:spLocks noGrp="1"/>
          </p:cNvSpPr>
          <p:nvPr>
            <p:ph type="sldNum" sz="quarter" idx="10"/>
          </p:nvPr>
        </p:nvSpPr>
        <p:spPr/>
        <p:txBody>
          <a:bodyPr/>
          <a:lstStyle/>
          <a:p>
            <a:fld id="{63843441-F86B-498F-8011-666224A1EBC4}" type="slidenum">
              <a:rPr lang="en-GB" smtClean="0"/>
              <a:t>4</a:t>
            </a:fld>
            <a:endParaRPr lang="en-GB"/>
          </a:p>
        </p:txBody>
      </p:sp>
    </p:spTree>
    <p:extLst>
      <p:ext uri="{BB962C8B-B14F-4D97-AF65-F5344CB8AC3E}">
        <p14:creationId xmlns:p14="http://schemas.microsoft.com/office/powerpoint/2010/main" val="310357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magma over the </a:t>
            </a:r>
            <a:r>
              <a:rPr lang="en-GB" dirty="0" err="1" smtClean="0"/>
              <a:t>hotpsot</a:t>
            </a:r>
            <a:r>
              <a:rPr lang="en-GB" dirty="0" smtClean="0"/>
              <a:t> is actually 50-100 degrees</a:t>
            </a:r>
            <a:r>
              <a:rPr lang="en-GB" baseline="0" dirty="0" smtClean="0"/>
              <a:t> cooler than that seen at the typical Hawaiian hotspot</a:t>
            </a:r>
            <a:r>
              <a:rPr lang="en-GB" baseline="0" dirty="0" smtClean="0"/>
              <a:t>.</a:t>
            </a:r>
          </a:p>
          <a:p>
            <a:r>
              <a:rPr lang="en-GB" baseline="0" dirty="0" smtClean="0"/>
              <a:t>Thicker crust has significant impact on the seismic gravity anomaly.</a:t>
            </a:r>
          </a:p>
          <a:p>
            <a:r>
              <a:rPr lang="en-GB" baseline="0" dirty="0" smtClean="0"/>
              <a:t>Rising magma responsible for usual density anomalies.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3843441-F86B-498F-8011-666224A1EBC4}" type="slidenum">
              <a:rPr lang="en-GB" smtClean="0"/>
              <a:t>5</a:t>
            </a:fld>
            <a:endParaRPr lang="en-GB"/>
          </a:p>
        </p:txBody>
      </p:sp>
    </p:spTree>
    <p:extLst>
      <p:ext uri="{BB962C8B-B14F-4D97-AF65-F5344CB8AC3E}">
        <p14:creationId xmlns:p14="http://schemas.microsoft.com/office/powerpoint/2010/main" val="46286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7D0065BE-0657-4A47-90AD-C21C55E16B19}" type="datetime4">
              <a:rPr lang="en-US" smtClean="0"/>
              <a:pPr/>
              <a:t>November 17,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November 17,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A16C3AA4-67BE-44F7-809A-3582401494AF}" type="datetime4">
              <a:rPr lang="en-US" smtClean="0"/>
              <a:pPr/>
              <a:t>November 17,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25172EEB-1769-4776-AD69-E7C1260563EB}" type="datetime4">
              <a:rPr lang="en-US" smtClean="0"/>
              <a:pPr/>
              <a:t>November 17,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D47BB8AF-C16A-4836-A92D-61834B5F0BA5}" type="datetime4">
              <a:rPr lang="en-US" smtClean="0"/>
              <a:pPr/>
              <a:t>November 17,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62B1B13E-D5AF-485E-81A1-82A140076526}" type="datetime4">
              <a:rPr lang="en-US" smtClean="0"/>
              <a:pPr/>
              <a:t>November 17,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November 17,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113A18F4-33C3-445B-924C-31108C51719C}" type="datetime4">
              <a:rPr lang="en-US" smtClean="0"/>
              <a:pPr/>
              <a:t>November 17,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3AF7543A-E259-478F-9E0D-57BA40E442B7}" type="datetime4">
              <a:rPr lang="en-US" smtClean="0"/>
              <a:pPr/>
              <a:t>November 17,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1EFB012D-77A1-44B0-BB26-329BA1EE55C9}" type="datetime4">
              <a:rPr lang="en-US" smtClean="0"/>
              <a:pPr/>
              <a:t>November 17, 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November 17,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November 17, 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62B1B13E-D5AF-485E-81A1-82A140076526}" type="datetime4">
              <a:rPr lang="en-US" smtClean="0"/>
              <a:pPr/>
              <a:t>November 17, 2015</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Galapagos Hotspot: A plate vs plume controversy</a:t>
            </a:r>
            <a:endParaRPr lang="en-GB" dirty="0"/>
          </a:p>
        </p:txBody>
      </p:sp>
      <p:sp>
        <p:nvSpPr>
          <p:cNvPr id="3" name="Subtitle 2"/>
          <p:cNvSpPr>
            <a:spLocks noGrp="1"/>
          </p:cNvSpPr>
          <p:nvPr>
            <p:ph type="subTitle" idx="1"/>
          </p:nvPr>
        </p:nvSpPr>
        <p:spPr>
          <a:xfrm>
            <a:off x="482292" y="4975227"/>
            <a:ext cx="8416925" cy="972671"/>
          </a:xfrm>
        </p:spPr>
        <p:txBody>
          <a:bodyPr/>
          <a:lstStyle/>
          <a:p>
            <a:r>
              <a:rPr lang="en-GB" dirty="0" smtClean="0">
                <a:solidFill>
                  <a:schemeClr val="accent2"/>
                </a:solidFill>
              </a:rPr>
              <a:t>By </a:t>
            </a:r>
            <a:r>
              <a:rPr lang="en-GB" dirty="0">
                <a:solidFill>
                  <a:schemeClr val="accent2"/>
                </a:solidFill>
              </a:rPr>
              <a:t>M. </a:t>
            </a:r>
            <a:r>
              <a:rPr lang="en-GB" dirty="0" smtClean="0">
                <a:solidFill>
                  <a:schemeClr val="accent2"/>
                </a:solidFill>
              </a:rPr>
              <a:t>Bywater, </a:t>
            </a:r>
            <a:r>
              <a:rPr lang="en-GB" dirty="0" err="1">
                <a:solidFill>
                  <a:schemeClr val="accent2"/>
                </a:solidFill>
              </a:rPr>
              <a:t>H.Fell</a:t>
            </a:r>
            <a:r>
              <a:rPr lang="en-GB" dirty="0" smtClean="0">
                <a:solidFill>
                  <a:schemeClr val="accent2"/>
                </a:solidFill>
              </a:rPr>
              <a:t>, </a:t>
            </a:r>
            <a:r>
              <a:rPr lang="en-GB" dirty="0" err="1" smtClean="0">
                <a:solidFill>
                  <a:schemeClr val="accent2"/>
                </a:solidFill>
              </a:rPr>
              <a:t>H.Salisbury</a:t>
            </a:r>
            <a:r>
              <a:rPr lang="en-GB" dirty="0" smtClean="0">
                <a:solidFill>
                  <a:schemeClr val="accent2"/>
                </a:solidFill>
              </a:rPr>
              <a:t>, </a:t>
            </a:r>
            <a:r>
              <a:rPr lang="en-GB" dirty="0" err="1" smtClean="0">
                <a:solidFill>
                  <a:schemeClr val="accent2"/>
                </a:solidFill>
              </a:rPr>
              <a:t>V.Burnell</a:t>
            </a:r>
            <a:r>
              <a:rPr lang="en-GB" dirty="0" smtClean="0">
                <a:solidFill>
                  <a:schemeClr val="accent2"/>
                </a:solidFill>
              </a:rPr>
              <a:t>, </a:t>
            </a:r>
            <a:r>
              <a:rPr lang="en-GB" dirty="0" err="1" smtClean="0">
                <a:solidFill>
                  <a:schemeClr val="accent2"/>
                </a:solidFill>
              </a:rPr>
              <a:t>T.Bailey</a:t>
            </a:r>
            <a:r>
              <a:rPr lang="en-GB" dirty="0" smtClean="0">
                <a:solidFill>
                  <a:schemeClr val="accent2"/>
                </a:solidFill>
              </a:rPr>
              <a:t>, </a:t>
            </a:r>
            <a:r>
              <a:rPr lang="en-GB" dirty="0" err="1" smtClean="0">
                <a:solidFill>
                  <a:schemeClr val="accent2"/>
                </a:solidFill>
              </a:rPr>
              <a:t>D.Gibson</a:t>
            </a:r>
            <a:r>
              <a:rPr lang="en-GB" dirty="0" smtClean="0">
                <a:solidFill>
                  <a:schemeClr val="accent2"/>
                </a:solidFill>
              </a:rPr>
              <a:t>, </a:t>
            </a:r>
            <a:r>
              <a:rPr lang="en-GB" dirty="0" smtClean="0">
                <a:solidFill>
                  <a:schemeClr val="accent2"/>
                </a:solidFill>
              </a:rPr>
              <a:t>O. Katz, and </a:t>
            </a:r>
            <a:r>
              <a:rPr lang="en-GB" dirty="0" err="1" smtClean="0">
                <a:solidFill>
                  <a:schemeClr val="accent2"/>
                </a:solidFill>
              </a:rPr>
              <a:t>P.Bara-Laskowski</a:t>
            </a:r>
            <a:r>
              <a:rPr lang="en-GB" dirty="0" smtClean="0">
                <a:solidFill>
                  <a:schemeClr val="accent2"/>
                </a:solidFill>
              </a:rPr>
              <a:t>. </a:t>
            </a:r>
            <a:r>
              <a:rPr lang="en-GB" dirty="0" smtClean="0">
                <a:solidFill>
                  <a:schemeClr val="accent2"/>
                </a:solidFill>
              </a:rPr>
              <a:t>J. Chapman helped too, I suppose.</a:t>
            </a:r>
            <a:endParaRPr lang="en-GB" dirty="0">
              <a:solidFill>
                <a:schemeClr val="accent2"/>
              </a:solidFill>
            </a:endParaRPr>
          </a:p>
        </p:txBody>
      </p:sp>
      <p:pic>
        <p:nvPicPr>
          <p:cNvPr id="6" name="Picture Placeholder 5"/>
          <p:cNvPicPr>
            <a:picLocks noGrp="1" noChangeAspect="1"/>
          </p:cNvPicPr>
          <p:nvPr>
            <p:ph type="pic" idx="13"/>
          </p:nvPr>
        </p:nvPicPr>
        <p:blipFill rotWithShape="1">
          <a:blip r:embed="rId2" cstate="email">
            <a:extLst>
              <a:ext uri="{28A0092B-C50C-407E-A947-70E740481C1C}">
                <a14:useLocalDpi xmlns:a14="http://schemas.microsoft.com/office/drawing/2010/main" val="0"/>
              </a:ext>
            </a:extLst>
          </a:blip>
          <a:srcRect t="28051" b="28051"/>
          <a:stretch/>
        </p:blipFill>
        <p:spPr>
          <a:prstGeom prst="rect">
            <a:avLst/>
          </a:prstGeom>
        </p:spPr>
      </p:pic>
    </p:spTree>
    <p:extLst>
      <p:ext uri="{BB962C8B-B14F-4D97-AF65-F5344CB8AC3E}">
        <p14:creationId xmlns:p14="http://schemas.microsoft.com/office/powerpoint/2010/main" val="810553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5402"/>
            <a:ext cx="8042276" cy="758730"/>
          </a:xfrm>
        </p:spPr>
        <p:txBody>
          <a:bodyPr/>
          <a:lstStyle/>
          <a:p>
            <a:r>
              <a:rPr lang="en-GB" dirty="0" smtClean="0"/>
              <a:t>Introduction</a:t>
            </a:r>
            <a:endParaRPr lang="en-GB" dirty="0"/>
          </a:p>
        </p:txBody>
      </p:sp>
      <p:sp>
        <p:nvSpPr>
          <p:cNvPr id="3" name="Content Placeholder 2"/>
          <p:cNvSpPr>
            <a:spLocks noGrp="1"/>
          </p:cNvSpPr>
          <p:nvPr>
            <p:ph idx="1"/>
          </p:nvPr>
        </p:nvSpPr>
        <p:spPr>
          <a:xfrm>
            <a:off x="549275" y="673101"/>
            <a:ext cx="8042276" cy="2855710"/>
          </a:xfrm>
        </p:spPr>
        <p:txBody>
          <a:bodyPr>
            <a:normAutofit/>
          </a:bodyPr>
          <a:lstStyle/>
          <a:p>
            <a:r>
              <a:rPr lang="en-GB" sz="2000" dirty="0" smtClean="0"/>
              <a:t>Situated in the Pacific Ocean, roughly 600 miles off the west coast of Ecuador.</a:t>
            </a:r>
          </a:p>
          <a:p>
            <a:r>
              <a:rPr lang="en-GB" sz="2000" dirty="0" smtClean="0"/>
              <a:t>The Galapagos Spreading Centre (GSC) is between the Nazca and Cocos plates.</a:t>
            </a:r>
          </a:p>
          <a:p>
            <a:r>
              <a:rPr lang="en-GB" sz="2000" dirty="0" smtClean="0"/>
              <a:t>An issue of debate as to whether the Islands were </a:t>
            </a:r>
            <a:r>
              <a:rPr lang="en-GB" sz="2000" dirty="0" smtClean="0"/>
              <a:t>created </a:t>
            </a:r>
            <a:r>
              <a:rPr lang="en-GB" sz="2000" dirty="0" smtClean="0"/>
              <a:t>by Mantle Plumes or from the proximal spreading </a:t>
            </a:r>
            <a:r>
              <a:rPr lang="en-GB" sz="2000" dirty="0" smtClean="0"/>
              <a:t>ridge. </a:t>
            </a:r>
            <a:endParaRPr lang="en-GB" sz="2000" dirty="0" smtClean="0"/>
          </a:p>
          <a:p>
            <a:endParaRPr lang="en-GB" dirty="0" smtClean="0"/>
          </a:p>
        </p:txBody>
      </p:sp>
      <p:pic>
        <p:nvPicPr>
          <p:cNvPr id="6" name="Picture 2" descr="http://www.mantleplumes.org/images/Galapagos1_600.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6766" y="3076860"/>
            <a:ext cx="6148408" cy="3730034"/>
          </a:xfrm>
          <a:prstGeom prst="rect">
            <a:avLst/>
          </a:prstGeom>
          <a:noFill/>
        </p:spPr>
      </p:pic>
      <p:sp>
        <p:nvSpPr>
          <p:cNvPr id="7" name="Content Placeholder 2"/>
          <p:cNvSpPr txBox="1">
            <a:spLocks/>
          </p:cNvSpPr>
          <p:nvPr/>
        </p:nvSpPr>
        <p:spPr>
          <a:xfrm>
            <a:off x="549275" y="3582652"/>
            <a:ext cx="3298140" cy="4343400"/>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endParaRPr lang="en-GB" dirty="0" smtClean="0"/>
          </a:p>
        </p:txBody>
      </p:sp>
      <p:sp>
        <p:nvSpPr>
          <p:cNvPr id="4" name="TextBox 3"/>
          <p:cNvSpPr txBox="1"/>
          <p:nvPr/>
        </p:nvSpPr>
        <p:spPr>
          <a:xfrm>
            <a:off x="7084261" y="4487121"/>
            <a:ext cx="1839800" cy="923330"/>
          </a:xfrm>
          <a:prstGeom prst="rect">
            <a:avLst/>
          </a:prstGeom>
          <a:noFill/>
        </p:spPr>
        <p:txBody>
          <a:bodyPr wrap="square" rtlCol="0">
            <a:spAutoFit/>
          </a:bodyPr>
          <a:lstStyle/>
          <a:p>
            <a:r>
              <a:rPr lang="en-GB" b="1" dirty="0" smtClean="0"/>
              <a:t>Fig. 2. </a:t>
            </a:r>
            <a:r>
              <a:rPr lang="en-GB" dirty="0" smtClean="0"/>
              <a:t>Map from Geist and </a:t>
            </a:r>
            <a:r>
              <a:rPr lang="en-GB" dirty="0" err="1" smtClean="0"/>
              <a:t>Harpp</a:t>
            </a:r>
            <a:r>
              <a:rPr lang="en-GB" dirty="0" smtClean="0"/>
              <a:t> (2003)</a:t>
            </a:r>
            <a:endParaRPr lang="en-GB" b="1" dirty="0"/>
          </a:p>
        </p:txBody>
      </p:sp>
    </p:spTree>
    <p:extLst>
      <p:ext uri="{BB962C8B-B14F-4D97-AF65-F5344CB8AC3E}">
        <p14:creationId xmlns:p14="http://schemas.microsoft.com/office/powerpoint/2010/main" val="2147972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rcRect r="8459"/>
          <a:stretch>
            <a:fillRect/>
          </a:stretch>
        </p:blipFill>
        <p:spPr>
          <a:xfrm>
            <a:off x="349090" y="4428215"/>
            <a:ext cx="3057525" cy="2291954"/>
          </a:xfrm>
        </p:spPr>
      </p:pic>
      <p:sp>
        <p:nvSpPr>
          <p:cNvPr id="3075" name="TextBox 4"/>
          <p:cNvSpPr txBox="1">
            <a:spLocks noChangeArrowheads="1"/>
          </p:cNvSpPr>
          <p:nvPr/>
        </p:nvSpPr>
        <p:spPr bwMode="auto">
          <a:xfrm>
            <a:off x="86533" y="1589003"/>
            <a:ext cx="6046589" cy="307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GB" altLang="en-US" sz="2000" dirty="0">
                <a:solidFill>
                  <a:schemeClr val="tx1">
                    <a:lumMod val="65000"/>
                    <a:lumOff val="35000"/>
                  </a:schemeClr>
                </a:solidFill>
                <a:latin typeface="+mn-lt"/>
              </a:rPr>
              <a:t>Volcanism is not strictly time progressive in the direction of plate </a:t>
            </a:r>
            <a:r>
              <a:rPr lang="en-GB" altLang="en-US" sz="2000" dirty="0" smtClean="0">
                <a:solidFill>
                  <a:schemeClr val="tx1">
                    <a:lumMod val="65000"/>
                    <a:lumOff val="35000"/>
                  </a:schemeClr>
                </a:solidFill>
                <a:latin typeface="+mn-lt"/>
              </a:rPr>
              <a:t>motion. </a:t>
            </a:r>
            <a:endParaRPr lang="en-GB" altLang="en-US" sz="2000" dirty="0">
              <a:solidFill>
                <a:schemeClr val="tx1">
                  <a:lumMod val="65000"/>
                  <a:lumOff val="35000"/>
                </a:schemeClr>
              </a:solidFill>
              <a:latin typeface="+mn-lt"/>
            </a:endParaRPr>
          </a:p>
          <a:p>
            <a:pPr eaLnBrk="1" hangingPunct="1">
              <a:buFont typeface="Arial" panose="020B0604020202020204" pitchFamily="34" charset="0"/>
              <a:buChar char="•"/>
            </a:pPr>
            <a:r>
              <a:rPr lang="en-GB" altLang="en-US" sz="2000" dirty="0" smtClean="0">
                <a:solidFill>
                  <a:schemeClr val="tx1">
                    <a:lumMod val="65000"/>
                    <a:lumOff val="35000"/>
                  </a:schemeClr>
                </a:solidFill>
                <a:latin typeface="+mn-lt"/>
              </a:rPr>
              <a:t>Most of the volcanoes still active, regardless of location within island chain.</a:t>
            </a:r>
          </a:p>
          <a:p>
            <a:pPr eaLnBrk="1" hangingPunct="1">
              <a:buFont typeface="Arial" panose="020B0604020202020204" pitchFamily="34" charset="0"/>
              <a:buChar char="•"/>
            </a:pPr>
            <a:r>
              <a:rPr lang="en-GB" altLang="en-US" sz="2000" dirty="0" smtClean="0">
                <a:solidFill>
                  <a:schemeClr val="tx1">
                    <a:lumMod val="65000"/>
                    <a:lumOff val="35000"/>
                  </a:schemeClr>
                </a:solidFill>
                <a:latin typeface="+mn-lt"/>
              </a:rPr>
              <a:t>Galapagos lavas have a wider range of isotope compositions than is the norm</a:t>
            </a:r>
            <a:r>
              <a:rPr lang="en-GB" altLang="en-US" sz="2000" dirty="0" smtClean="0">
                <a:solidFill>
                  <a:schemeClr val="tx1">
                    <a:lumMod val="65000"/>
                    <a:lumOff val="35000"/>
                  </a:schemeClr>
                </a:solidFill>
                <a:latin typeface="+mn-lt"/>
              </a:rPr>
              <a:t>. </a:t>
            </a:r>
            <a:r>
              <a:rPr lang="en-GB" altLang="en-US" sz="2000" dirty="0" smtClean="0">
                <a:solidFill>
                  <a:schemeClr val="tx1">
                    <a:lumMod val="65000"/>
                    <a:lumOff val="35000"/>
                  </a:schemeClr>
                </a:solidFill>
                <a:latin typeface="+mn-lt"/>
              </a:rPr>
              <a:t>(</a:t>
            </a:r>
            <a:r>
              <a:rPr lang="en-GB" altLang="en-US" sz="2000" dirty="0" err="1" smtClean="0">
                <a:solidFill>
                  <a:schemeClr val="tx1">
                    <a:lumMod val="65000"/>
                    <a:lumOff val="35000"/>
                  </a:schemeClr>
                </a:solidFill>
                <a:latin typeface="+mn-lt"/>
              </a:rPr>
              <a:t>Harpp</a:t>
            </a:r>
            <a:r>
              <a:rPr lang="en-GB" altLang="en-US" sz="2000" dirty="0" smtClean="0">
                <a:solidFill>
                  <a:schemeClr val="tx1">
                    <a:lumMod val="65000"/>
                    <a:lumOff val="35000"/>
                  </a:schemeClr>
                </a:solidFill>
                <a:latin typeface="+mn-lt"/>
              </a:rPr>
              <a:t> and Geist, 1998)</a:t>
            </a:r>
          </a:p>
          <a:p>
            <a:pPr eaLnBrk="1" hangingPunct="1">
              <a:buFont typeface="Arial" panose="020B0604020202020204" pitchFamily="34" charset="0"/>
              <a:buChar char="•"/>
            </a:pPr>
            <a:r>
              <a:rPr lang="en-GB" altLang="en-US" sz="2000" dirty="0" smtClean="0">
                <a:solidFill>
                  <a:schemeClr val="tx1">
                    <a:lumMod val="65000"/>
                    <a:lumOff val="35000"/>
                  </a:schemeClr>
                </a:solidFill>
                <a:latin typeface="+mn-lt"/>
              </a:rPr>
              <a:t>Central-most islands have composition similar to MORBs.</a:t>
            </a:r>
            <a:endParaRPr lang="en-GB" altLang="en-US" sz="2000" dirty="0">
              <a:solidFill>
                <a:schemeClr val="tx1">
                  <a:lumMod val="65000"/>
                  <a:lumOff val="35000"/>
                </a:schemeClr>
              </a:solidFill>
              <a:latin typeface="+mn-lt"/>
            </a:endParaRPr>
          </a:p>
          <a:p>
            <a:pPr eaLnBrk="1" hangingPunct="1">
              <a:buFont typeface="Arial" panose="020B0604020202020204" pitchFamily="34" charset="0"/>
              <a:buChar char="•"/>
            </a:pPr>
            <a:endParaRPr lang="en-GB" altLang="en-US" sz="1350" dirty="0">
              <a:latin typeface="+mn-lt"/>
            </a:endParaRPr>
          </a:p>
        </p:txBody>
      </p:sp>
      <p:pic>
        <p:nvPicPr>
          <p:cNvPr id="3076" name="Picture 6"/>
          <p:cNvPicPr>
            <a:picLocks noChangeAspect="1"/>
          </p:cNvPicPr>
          <p:nvPr/>
        </p:nvPicPr>
        <p:blipFill>
          <a:blip r:embed="rId4" cstate="email">
            <a:grayscl/>
            <a:biLevel thresh="50000"/>
            <a:extLst>
              <a:ext uri="{28A0092B-C50C-407E-A947-70E740481C1C}">
                <a14:useLocalDpi xmlns:a14="http://schemas.microsoft.com/office/drawing/2010/main" val="0"/>
              </a:ext>
            </a:extLst>
          </a:blip>
          <a:srcRect/>
          <a:stretch>
            <a:fillRect/>
          </a:stretch>
        </p:blipFill>
        <p:spPr bwMode="auto">
          <a:xfrm rot="-1921792">
            <a:off x="305130" y="4602867"/>
            <a:ext cx="454819" cy="95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8"/>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69172" y="4428215"/>
            <a:ext cx="2190772" cy="229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075747" y="1686296"/>
            <a:ext cx="3004767" cy="422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0"/>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717671">
            <a:off x="2560275" y="5580847"/>
            <a:ext cx="804863" cy="48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12"/>
          <p:cNvSpPr txBox="1">
            <a:spLocks noChangeArrowheads="1"/>
          </p:cNvSpPr>
          <p:nvPr/>
        </p:nvSpPr>
        <p:spPr bwMode="auto">
          <a:xfrm>
            <a:off x="86533" y="142172"/>
            <a:ext cx="899398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4000" dirty="0" smtClean="0">
                <a:solidFill>
                  <a:schemeClr val="accent1"/>
                </a:solidFill>
                <a:latin typeface="+mj-lt"/>
              </a:rPr>
              <a:t>Disproving the Plume: Time </a:t>
            </a:r>
            <a:r>
              <a:rPr lang="en-GB" altLang="en-US" sz="4000" dirty="0">
                <a:solidFill>
                  <a:schemeClr val="accent1"/>
                </a:solidFill>
                <a:latin typeface="+mj-lt"/>
              </a:rPr>
              <a:t>Progression and Isotopic Variations</a:t>
            </a:r>
          </a:p>
        </p:txBody>
      </p:sp>
    </p:spTree>
    <p:extLst>
      <p:ext uri="{BB962C8B-B14F-4D97-AF65-F5344CB8AC3E}">
        <p14:creationId xmlns:p14="http://schemas.microsoft.com/office/powerpoint/2010/main" val="1964944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95582"/>
            <a:ext cx="8042276" cy="809532"/>
          </a:xfrm>
        </p:spPr>
        <p:txBody>
          <a:bodyPr/>
          <a:lstStyle/>
          <a:p>
            <a:r>
              <a:rPr lang="en-GB" dirty="0" smtClean="0"/>
              <a:t>Disproving the Plume: Morphology </a:t>
            </a:r>
            <a:endParaRPr lang="en-GB" dirty="0"/>
          </a:p>
        </p:txBody>
      </p:sp>
      <p:sp>
        <p:nvSpPr>
          <p:cNvPr id="3" name="Content Placeholder 2"/>
          <p:cNvSpPr>
            <a:spLocks noGrp="1"/>
          </p:cNvSpPr>
          <p:nvPr>
            <p:ph idx="1"/>
          </p:nvPr>
        </p:nvSpPr>
        <p:spPr>
          <a:xfrm>
            <a:off x="549275" y="1386671"/>
            <a:ext cx="8042276" cy="2211552"/>
          </a:xfrm>
        </p:spPr>
        <p:txBody>
          <a:bodyPr>
            <a:noAutofit/>
          </a:bodyPr>
          <a:lstStyle/>
          <a:p>
            <a:r>
              <a:rPr lang="en-GB" sz="1700" dirty="0" smtClean="0"/>
              <a:t>There are volcanoes </a:t>
            </a:r>
            <a:r>
              <a:rPr lang="en-GB" sz="1700" dirty="0"/>
              <a:t>along hotspot traces that are significantly younger than the area of ridge they occur </a:t>
            </a:r>
            <a:r>
              <a:rPr lang="en-GB" sz="1700" dirty="0" smtClean="0"/>
              <a:t>on (e.g. Cocos Island).</a:t>
            </a:r>
            <a:endParaRPr lang="en-GB" sz="1700" dirty="0"/>
          </a:p>
          <a:p>
            <a:r>
              <a:rPr lang="en-GB" sz="1700" dirty="0" smtClean="0"/>
              <a:t>If this were a plume in a fixed position, these should not appear; the plate should have moved past, leaving these areas relatively cool. </a:t>
            </a:r>
            <a:endParaRPr lang="en-GB" sz="1700" dirty="0" smtClean="0"/>
          </a:p>
          <a:p>
            <a:r>
              <a:rPr lang="en-GB" sz="1700" dirty="0" smtClean="0"/>
              <a:t>Doesn’t have the typical morphology of a mantle plume structure; no dome shape.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2677" y="3698359"/>
            <a:ext cx="4762500" cy="2905125"/>
          </a:xfrm>
          <a:prstGeom prst="rect">
            <a:avLst/>
          </a:prstGeom>
        </p:spPr>
      </p:pic>
      <p:sp>
        <p:nvSpPr>
          <p:cNvPr id="11" name="Rectangle 10"/>
          <p:cNvSpPr/>
          <p:nvPr/>
        </p:nvSpPr>
        <p:spPr>
          <a:xfrm>
            <a:off x="445325" y="4412257"/>
            <a:ext cx="3497283" cy="1477328"/>
          </a:xfrm>
          <a:prstGeom prst="rect">
            <a:avLst/>
          </a:prstGeom>
        </p:spPr>
        <p:txBody>
          <a:bodyPr wrap="square">
            <a:spAutoFit/>
          </a:bodyPr>
          <a:lstStyle/>
          <a:p>
            <a:pPr>
              <a:buClr>
                <a:schemeClr val="accent1"/>
              </a:buClr>
              <a:buSzPct val="200000"/>
            </a:pPr>
            <a:r>
              <a:rPr lang="en-GB" b="1" dirty="0" smtClean="0">
                <a:solidFill>
                  <a:schemeClr val="tx1">
                    <a:lumMod val="65000"/>
                    <a:lumOff val="35000"/>
                  </a:schemeClr>
                </a:solidFill>
              </a:rPr>
              <a:t>Fig. 6: </a:t>
            </a:r>
            <a:r>
              <a:rPr lang="en-GB" dirty="0" smtClean="0">
                <a:solidFill>
                  <a:schemeClr val="tx1">
                    <a:lumMod val="65000"/>
                    <a:lumOff val="35000"/>
                  </a:schemeClr>
                </a:solidFill>
              </a:rPr>
              <a:t>There </a:t>
            </a:r>
            <a:r>
              <a:rPr lang="en-GB" dirty="0">
                <a:solidFill>
                  <a:schemeClr val="tx1">
                    <a:lumMod val="65000"/>
                    <a:lumOff val="35000"/>
                  </a:schemeClr>
                </a:solidFill>
              </a:rPr>
              <a:t>seem to be two separate directions of volcano alignment, neither of which are derived from directions of plate motion or spreading.</a:t>
            </a:r>
          </a:p>
        </p:txBody>
      </p:sp>
    </p:spTree>
    <p:extLst>
      <p:ext uri="{BB962C8B-B14F-4D97-AF65-F5344CB8AC3E}">
        <p14:creationId xmlns:p14="http://schemas.microsoft.com/office/powerpoint/2010/main" val="459823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Disproving </a:t>
            </a:r>
            <a:r>
              <a:rPr lang="en-GB" dirty="0" smtClean="0"/>
              <a:t>the Plume: Seismology and Temperature</a:t>
            </a:r>
            <a:endParaRPr lang="en-GB" dirty="0"/>
          </a:p>
        </p:txBody>
      </p:sp>
      <p:sp>
        <p:nvSpPr>
          <p:cNvPr id="3" name="Content Placeholder 2"/>
          <p:cNvSpPr>
            <a:spLocks noGrp="1"/>
          </p:cNvSpPr>
          <p:nvPr>
            <p:ph idx="1"/>
          </p:nvPr>
        </p:nvSpPr>
        <p:spPr>
          <a:xfrm>
            <a:off x="549275" y="1600201"/>
            <a:ext cx="8042276" cy="3078677"/>
          </a:xfrm>
        </p:spPr>
        <p:txBody>
          <a:bodyPr/>
          <a:lstStyle/>
          <a:p>
            <a:r>
              <a:rPr lang="en-GB" sz="2000" dirty="0" smtClean="0"/>
              <a:t>Typically, isolated </a:t>
            </a:r>
            <a:r>
              <a:rPr lang="en-GB" sz="2000" dirty="0" smtClean="0"/>
              <a:t>gravity highs </a:t>
            </a:r>
            <a:r>
              <a:rPr lang="en-GB" sz="2000" dirty="0" smtClean="0"/>
              <a:t>are found </a:t>
            </a:r>
            <a:r>
              <a:rPr lang="en-GB" sz="2000" dirty="0" smtClean="0"/>
              <a:t>over other hot </a:t>
            </a:r>
            <a:r>
              <a:rPr lang="en-GB" sz="2000" dirty="0" smtClean="0"/>
              <a:t>spots, but none are seen </a:t>
            </a:r>
            <a:r>
              <a:rPr lang="en-GB" sz="2000" dirty="0" smtClean="0"/>
              <a:t>in the </a:t>
            </a:r>
            <a:r>
              <a:rPr lang="en-GB" sz="2000" dirty="0" smtClean="0"/>
              <a:t>Galapagos.</a:t>
            </a:r>
          </a:p>
          <a:p>
            <a:r>
              <a:rPr lang="en-GB" sz="2000" dirty="0" smtClean="0"/>
              <a:t>Although </a:t>
            </a:r>
            <a:r>
              <a:rPr lang="en-GB" sz="2000" dirty="0"/>
              <a:t>seismic evidence of plumes in the </a:t>
            </a:r>
            <a:r>
              <a:rPr lang="en-GB" sz="2000" dirty="0" smtClean="0"/>
              <a:t>upper mantle </a:t>
            </a:r>
            <a:r>
              <a:rPr lang="en-GB" sz="2000" dirty="0"/>
              <a:t>is accumulating3, narrow plume conduits </a:t>
            </a:r>
            <a:r>
              <a:rPr lang="en-GB" sz="2000" dirty="0" smtClean="0"/>
              <a:t>in the </a:t>
            </a:r>
            <a:r>
              <a:rPr lang="en-GB" sz="2000" dirty="0"/>
              <a:t>deep mantle have yet to be detected. </a:t>
            </a:r>
            <a:r>
              <a:rPr lang="en-GB" sz="2000" dirty="0" smtClean="0"/>
              <a:t>(</a:t>
            </a:r>
            <a:r>
              <a:rPr lang="en-GB" sz="2000" dirty="0" err="1" smtClean="0"/>
              <a:t>Helmsberger</a:t>
            </a:r>
            <a:r>
              <a:rPr lang="en-GB" sz="2000" dirty="0" smtClean="0"/>
              <a:t> et al 1998)</a:t>
            </a:r>
            <a:endParaRPr lang="en-GB" sz="2000" dirty="0" smtClean="0"/>
          </a:p>
          <a:p>
            <a:endParaRPr lang="en-GB" sz="2000" dirty="0" smtClean="0"/>
          </a:p>
          <a:p>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05" y="3510838"/>
            <a:ext cx="4762500" cy="3076575"/>
          </a:xfrm>
          <a:prstGeom prst="rect">
            <a:avLst/>
          </a:prstGeom>
        </p:spPr>
      </p:pic>
      <p:sp>
        <p:nvSpPr>
          <p:cNvPr id="5" name="TextBox 4"/>
          <p:cNvSpPr txBox="1"/>
          <p:nvPr/>
        </p:nvSpPr>
        <p:spPr>
          <a:xfrm>
            <a:off x="5418653" y="3641312"/>
            <a:ext cx="3384468" cy="258532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1">
                    <a:lumMod val="65000"/>
                    <a:lumOff val="35000"/>
                  </a:schemeClr>
                </a:solidFill>
              </a:rPr>
              <a:t>The magmas over the hotspot are not actually hot enough, being 50-100 degrees cooler than Hawaii</a:t>
            </a:r>
            <a:r>
              <a:rPr lang="en-GB" dirty="0" smtClean="0">
                <a:solidFill>
                  <a:schemeClr val="tx1">
                    <a:lumMod val="65000"/>
                    <a:lumOff val="35000"/>
                  </a:schemeClr>
                </a:solidFill>
              </a:rPr>
              <a:t>.</a:t>
            </a:r>
          </a:p>
          <a:p>
            <a:pPr marL="285750" indent="-285750">
              <a:buFont typeface="Arial" panose="020B0604020202020204" pitchFamily="34" charset="0"/>
              <a:buChar char="•"/>
            </a:pPr>
            <a:r>
              <a:rPr lang="en-GB" dirty="0" smtClean="0">
                <a:solidFill>
                  <a:schemeClr val="tx1">
                    <a:lumMod val="65000"/>
                    <a:lumOff val="35000"/>
                  </a:schemeClr>
                </a:solidFill>
              </a:rPr>
              <a:t>(Although this could be due to loss of heat in the thicker upper lithosphere.)</a:t>
            </a:r>
            <a:endParaRPr lang="en-GB" dirty="0">
              <a:solidFill>
                <a:schemeClr val="tx1">
                  <a:lumMod val="65000"/>
                  <a:lumOff val="35000"/>
                </a:schemeClr>
              </a:solidFill>
            </a:endParaRPr>
          </a:p>
          <a:p>
            <a:endParaRPr lang="en-GB" dirty="0"/>
          </a:p>
          <a:p>
            <a:endParaRPr lang="en-GB" dirty="0"/>
          </a:p>
        </p:txBody>
      </p:sp>
    </p:spTree>
    <p:extLst>
      <p:ext uri="{BB962C8B-B14F-4D97-AF65-F5344CB8AC3E}">
        <p14:creationId xmlns:p14="http://schemas.microsoft.com/office/powerpoint/2010/main" val="3794037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Disproving tectonics: Geochemistry</a:t>
            </a:r>
            <a:endParaRPr lang="en-GB" dirty="0"/>
          </a:p>
        </p:txBody>
      </p:sp>
      <p:sp>
        <p:nvSpPr>
          <p:cNvPr id="3" name="Content Placeholder 2"/>
          <p:cNvSpPr>
            <a:spLocks noGrp="1"/>
          </p:cNvSpPr>
          <p:nvPr>
            <p:ph idx="1"/>
          </p:nvPr>
        </p:nvSpPr>
        <p:spPr>
          <a:xfrm>
            <a:off x="299893" y="1350818"/>
            <a:ext cx="4975225" cy="5257799"/>
          </a:xfrm>
        </p:spPr>
        <p:txBody>
          <a:bodyPr>
            <a:normAutofit fontScale="92500"/>
          </a:bodyPr>
          <a:lstStyle/>
          <a:p>
            <a:r>
              <a:rPr lang="en-GB" sz="2200" dirty="0"/>
              <a:t>Magmatic </a:t>
            </a:r>
            <a:r>
              <a:rPr lang="en-GB" sz="2200" baseline="30000" dirty="0"/>
              <a:t>3</a:t>
            </a:r>
            <a:r>
              <a:rPr lang="en-GB" sz="2200" dirty="0"/>
              <a:t>He/</a:t>
            </a:r>
            <a:r>
              <a:rPr lang="en-GB" sz="2200" baseline="30000" dirty="0"/>
              <a:t>4</a:t>
            </a:r>
            <a:r>
              <a:rPr lang="en-GB" sz="2200" dirty="0"/>
              <a:t>He values reach up to 26 times higher than </a:t>
            </a:r>
            <a:r>
              <a:rPr lang="en-GB" sz="2200" dirty="0" err="1"/>
              <a:t>atm</a:t>
            </a:r>
            <a:r>
              <a:rPr lang="en-GB" sz="2200" dirty="0"/>
              <a:t> concentrations at Fernandina, which is the most active volcano, and on the edge of plate motion = likely a plume centred beneath this island.</a:t>
            </a:r>
          </a:p>
          <a:p>
            <a:r>
              <a:rPr lang="en-GB" sz="2200" dirty="0"/>
              <a:t>Samples collected from seamounts along the Cocos and Carnegie ridges show basalt compositions ranging from alkali to tholeiitic.</a:t>
            </a:r>
          </a:p>
          <a:p>
            <a:r>
              <a:rPr lang="en-GB" sz="2200" dirty="0"/>
              <a:t>These values are close to OIB values, as opposed to MORB being exclusively tholeiitic, and so suggests a plume interaction along these potential hotspot tracks</a:t>
            </a:r>
            <a:r>
              <a:rPr lang="en-GB" sz="2200" dirty="0"/>
              <a:t>. </a:t>
            </a:r>
            <a:r>
              <a:rPr lang="en-GB" sz="2200" dirty="0" smtClean="0"/>
              <a:t>(</a:t>
            </a:r>
            <a:r>
              <a:rPr lang="en-GB" sz="2200" dirty="0" err="1"/>
              <a:t>Kurz</a:t>
            </a:r>
            <a:r>
              <a:rPr lang="en-GB" sz="2200" dirty="0"/>
              <a:t> and Geist, 1999)</a:t>
            </a:r>
          </a:p>
          <a:p>
            <a:endParaRPr lang="en-GB" dirty="0"/>
          </a:p>
        </p:txBody>
      </p:sp>
      <p:pic>
        <p:nvPicPr>
          <p:cNvPr id="4" name="Picture 3"/>
          <p:cNvPicPr/>
          <p:nvPr/>
        </p:nvPicPr>
        <p:blipFill rotWithShape="1">
          <a:blip r:embed="rId2">
            <a:extLst>
              <a:ext uri="{28A0092B-C50C-407E-A947-70E740481C1C}">
                <a14:useLocalDpi xmlns:a14="http://schemas.microsoft.com/office/drawing/2010/main" val="0"/>
              </a:ext>
            </a:extLst>
          </a:blip>
          <a:srcRect l="35397" t="22757" r="35687" b="8375"/>
          <a:stretch/>
        </p:blipFill>
        <p:spPr bwMode="auto">
          <a:xfrm>
            <a:off x="5524500" y="1444532"/>
            <a:ext cx="3454400" cy="5156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0653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Disproving </a:t>
            </a:r>
            <a:r>
              <a:rPr lang="en-GB" dirty="0" smtClean="0"/>
              <a:t>tectonics: </a:t>
            </a:r>
            <a:br>
              <a:rPr lang="en-GB" dirty="0" smtClean="0"/>
            </a:br>
            <a:r>
              <a:rPr lang="en-GB" dirty="0" smtClean="0"/>
              <a:t>Isotope Variation</a:t>
            </a:r>
            <a:endParaRPr lang="en-GB" dirty="0"/>
          </a:p>
        </p:txBody>
      </p:sp>
      <p:sp>
        <p:nvSpPr>
          <p:cNvPr id="3" name="Content Placeholder 2"/>
          <p:cNvSpPr>
            <a:spLocks noGrp="1"/>
          </p:cNvSpPr>
          <p:nvPr>
            <p:ph idx="1"/>
          </p:nvPr>
        </p:nvSpPr>
        <p:spPr/>
        <p:txBody>
          <a:bodyPr>
            <a:normAutofit/>
          </a:bodyPr>
          <a:lstStyle/>
          <a:p>
            <a:r>
              <a:rPr lang="en-GB" sz="2000" dirty="0" smtClean="0"/>
              <a:t>Large range of isotopes present due to heterogeneous mixing of plume magma, and less so due to near-surface depletion.</a:t>
            </a:r>
          </a:p>
          <a:p>
            <a:r>
              <a:rPr lang="en-GB" sz="2000" dirty="0" smtClean="0"/>
              <a:t>Horseshoe pattern of plume magma in north, south and west believed to come from toroidal mechanisms.</a:t>
            </a:r>
          </a:p>
          <a:p>
            <a:r>
              <a:rPr lang="en-GB" sz="2000" dirty="0" smtClean="0"/>
              <a:t>Is actually more likely due to a “bent” magma plume via sub-surface currents. (Griffiths, 1989).</a:t>
            </a:r>
            <a:endParaRPr lang="en-GB" sz="2000" dirty="0"/>
          </a:p>
        </p:txBody>
      </p:sp>
      <p:pic>
        <p:nvPicPr>
          <p:cNvPr id="5" name="Picture 4"/>
          <p:cNvPicPr/>
          <p:nvPr/>
        </p:nvPicPr>
        <p:blipFill>
          <a:blip r:embed="rId2"/>
          <a:stretch>
            <a:fillRect/>
          </a:stretch>
        </p:blipFill>
        <p:spPr>
          <a:xfrm>
            <a:off x="5355771" y="4115071"/>
            <a:ext cx="3699518" cy="243444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39487" y="4048933"/>
            <a:ext cx="3616284" cy="2683283"/>
          </a:xfrm>
          <a:prstGeom prst="rect">
            <a:avLst/>
          </a:prstGeom>
        </p:spPr>
      </p:pic>
      <p:sp>
        <p:nvSpPr>
          <p:cNvPr id="8" name="TextBox 7"/>
          <p:cNvSpPr txBox="1"/>
          <p:nvPr/>
        </p:nvSpPr>
        <p:spPr>
          <a:xfrm>
            <a:off x="85536" y="4007369"/>
            <a:ext cx="1653951" cy="2585323"/>
          </a:xfrm>
          <a:prstGeom prst="rect">
            <a:avLst/>
          </a:prstGeom>
          <a:noFill/>
        </p:spPr>
        <p:txBody>
          <a:bodyPr wrap="square" rtlCol="0">
            <a:spAutoFit/>
          </a:bodyPr>
          <a:lstStyle/>
          <a:p>
            <a:r>
              <a:rPr lang="en-GB" b="1" dirty="0" smtClean="0">
                <a:solidFill>
                  <a:schemeClr val="tx1">
                    <a:lumMod val="65000"/>
                    <a:lumOff val="35000"/>
                  </a:schemeClr>
                </a:solidFill>
              </a:rPr>
              <a:t>Fig. 7: </a:t>
            </a:r>
            <a:r>
              <a:rPr lang="en-GB" dirty="0" smtClean="0">
                <a:solidFill>
                  <a:schemeClr val="tx1">
                    <a:lumMod val="65000"/>
                    <a:lumOff val="35000"/>
                  </a:schemeClr>
                </a:solidFill>
              </a:rPr>
              <a:t>Current models of Galapagos isotope and “bent plume” hypothesis (</a:t>
            </a:r>
            <a:r>
              <a:rPr lang="en-GB" dirty="0" err="1" smtClean="0">
                <a:solidFill>
                  <a:schemeClr val="tx1">
                    <a:lumMod val="65000"/>
                    <a:lumOff val="35000"/>
                  </a:schemeClr>
                </a:solidFill>
              </a:rPr>
              <a:t>Harpp</a:t>
            </a:r>
            <a:r>
              <a:rPr lang="en-GB" dirty="0" smtClean="0">
                <a:solidFill>
                  <a:schemeClr val="tx1">
                    <a:lumMod val="65000"/>
                    <a:lumOff val="35000"/>
                  </a:schemeClr>
                </a:solidFill>
              </a:rPr>
              <a:t> and White, 2001)</a:t>
            </a:r>
            <a:endParaRPr lang="en-GB" b="1" dirty="0">
              <a:solidFill>
                <a:schemeClr val="tx1">
                  <a:lumMod val="65000"/>
                  <a:lumOff val="35000"/>
                </a:schemeClr>
              </a:solidFill>
            </a:endParaRPr>
          </a:p>
        </p:txBody>
      </p:sp>
    </p:spTree>
    <p:extLst>
      <p:ext uri="{BB962C8B-B14F-4D97-AF65-F5344CB8AC3E}">
        <p14:creationId xmlns:p14="http://schemas.microsoft.com/office/powerpoint/2010/main" val="3977490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992" y="154379"/>
            <a:ext cx="8042276" cy="1336956"/>
          </a:xfrm>
        </p:spPr>
        <p:txBody>
          <a:bodyPr/>
          <a:lstStyle/>
          <a:p>
            <a:r>
              <a:rPr lang="en-GB" dirty="0" smtClean="0"/>
              <a:t>Disproving tectonics: </a:t>
            </a:r>
            <a:r>
              <a:rPr lang="en-GB" dirty="0" smtClean="0"/>
              <a:t>Seamounts and Seismology </a:t>
            </a:r>
            <a:endParaRPr lang="en-GB" dirty="0"/>
          </a:p>
        </p:txBody>
      </p:sp>
      <p:sp>
        <p:nvSpPr>
          <p:cNvPr id="3" name="Content Placeholder 2"/>
          <p:cNvSpPr>
            <a:spLocks noGrp="1"/>
          </p:cNvSpPr>
          <p:nvPr>
            <p:ph idx="1"/>
          </p:nvPr>
        </p:nvSpPr>
        <p:spPr>
          <a:xfrm>
            <a:off x="355238" y="1384457"/>
            <a:ext cx="8042276" cy="4343400"/>
          </a:xfrm>
        </p:spPr>
        <p:txBody>
          <a:bodyPr>
            <a:normAutofit/>
          </a:bodyPr>
          <a:lstStyle/>
          <a:p>
            <a:r>
              <a:rPr lang="en-GB" sz="1800" dirty="0"/>
              <a:t>Seismic imaging of </a:t>
            </a:r>
            <a:r>
              <a:rPr lang="en-GB" sz="1800" dirty="0" smtClean="0"/>
              <a:t>core-mantle </a:t>
            </a:r>
            <a:r>
              <a:rPr lang="en-GB" sz="1800" dirty="0"/>
              <a:t>boundary under </a:t>
            </a:r>
            <a:r>
              <a:rPr lang="en-GB" sz="1800" dirty="0" smtClean="0"/>
              <a:t>Cocos </a:t>
            </a:r>
            <a:r>
              <a:rPr lang="en-GB" sz="1800" dirty="0"/>
              <a:t>plate shows a 100-km vertical step occurring in an otherwise flat D" shear velocity discontinuity (Thomas et al., 2004, </a:t>
            </a:r>
            <a:r>
              <a:rPr lang="en-GB" sz="1800" dirty="0" err="1"/>
              <a:t>Hutko</a:t>
            </a:r>
            <a:r>
              <a:rPr lang="en-GB" sz="1800" dirty="0"/>
              <a:t> et al., 2006, </a:t>
            </a:r>
            <a:r>
              <a:rPr lang="en-GB" sz="1800" dirty="0" err="1"/>
              <a:t>Kito</a:t>
            </a:r>
            <a:r>
              <a:rPr lang="en-GB" sz="1800" dirty="0"/>
              <a:t> et al., 2007</a:t>
            </a:r>
            <a:r>
              <a:rPr lang="en-GB" sz="1800" dirty="0" smtClean="0"/>
              <a:t>)</a:t>
            </a:r>
          </a:p>
          <a:p>
            <a:r>
              <a:rPr lang="en-GB" sz="1800" dirty="0"/>
              <a:t>S-wave arrival time tomography indicates a steeply</a:t>
            </a:r>
            <a:r>
              <a:rPr lang="en-GB" sz="1800" dirty="0" smtClean="0"/>
              <a:t>- dipping</a:t>
            </a:r>
            <a:r>
              <a:rPr lang="en-GB" sz="1800" dirty="0"/>
              <a:t>, sharply-bounded slow zone (anomalies </a:t>
            </a:r>
            <a:r>
              <a:rPr lang="en-GB" sz="1800" dirty="0" smtClean="0"/>
              <a:t>of about </a:t>
            </a:r>
            <a:r>
              <a:rPr lang="en-GB" sz="1800" dirty="0"/>
              <a:t>-2% relative to PREM) extending to at </a:t>
            </a:r>
            <a:r>
              <a:rPr lang="en-GB" sz="1800" dirty="0" smtClean="0"/>
              <a:t>least 400 </a:t>
            </a:r>
            <a:r>
              <a:rPr lang="en-GB" sz="1800" dirty="0"/>
              <a:t>km </a:t>
            </a:r>
            <a:r>
              <a:rPr lang="en-GB" sz="1800" dirty="0" smtClean="0"/>
              <a:t>depth</a:t>
            </a:r>
            <a:r>
              <a:rPr lang="en-GB" sz="1800" dirty="0" smtClean="0"/>
              <a:t>.</a:t>
            </a:r>
          </a:p>
          <a:p>
            <a:r>
              <a:rPr lang="en-GB" sz="1800" dirty="0" smtClean="0"/>
              <a:t>Seamount data shows a (generally) quadratic relationship in comparison of age to elevation along the Cocos Ridge, suggesting plate movement over a fixed hotspot.</a:t>
            </a:r>
            <a:endParaRPr lang="en-GB" sz="18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00156" y="4489480"/>
            <a:ext cx="3374252" cy="2273518"/>
          </a:xfrm>
          <a:prstGeom prst="rect">
            <a:avLst/>
          </a:prstGeom>
        </p:spPr>
      </p:pic>
      <p:pic>
        <p:nvPicPr>
          <p:cNvPr id="6" name="Picture 5"/>
          <p:cNvPicPr>
            <a:picLocks noChangeAspect="1"/>
          </p:cNvPicPr>
          <p:nvPr/>
        </p:nvPicPr>
        <p:blipFill>
          <a:blip r:embed="rId3"/>
          <a:stretch>
            <a:fillRect/>
          </a:stretch>
        </p:blipFill>
        <p:spPr>
          <a:xfrm>
            <a:off x="86485" y="4595751"/>
            <a:ext cx="2507378" cy="2167247"/>
          </a:xfrm>
          <a:prstGeom prst="rect">
            <a:avLst/>
          </a:prstGeom>
        </p:spPr>
      </p:pic>
      <p:sp>
        <p:nvSpPr>
          <p:cNvPr id="8" name="TextBox 7"/>
          <p:cNvSpPr txBox="1"/>
          <p:nvPr/>
        </p:nvSpPr>
        <p:spPr>
          <a:xfrm>
            <a:off x="2850078" y="4733526"/>
            <a:ext cx="2436101" cy="1754326"/>
          </a:xfrm>
          <a:prstGeom prst="rect">
            <a:avLst/>
          </a:prstGeom>
          <a:noFill/>
        </p:spPr>
        <p:txBody>
          <a:bodyPr wrap="square" rtlCol="0">
            <a:spAutoFit/>
          </a:bodyPr>
          <a:lstStyle/>
          <a:p>
            <a:r>
              <a:rPr lang="en-GB" b="1" dirty="0" smtClean="0">
                <a:solidFill>
                  <a:schemeClr val="tx1">
                    <a:lumMod val="65000"/>
                    <a:lumOff val="35000"/>
                  </a:schemeClr>
                </a:solidFill>
              </a:rPr>
              <a:t>Fig 9: </a:t>
            </a:r>
            <a:r>
              <a:rPr lang="en-GB" dirty="0" smtClean="0">
                <a:solidFill>
                  <a:schemeClr val="tx1">
                    <a:lumMod val="65000"/>
                    <a:lumOff val="35000"/>
                  </a:schemeClr>
                </a:solidFill>
              </a:rPr>
              <a:t>Seismic survey showing deep shear velocity discontinuity (Thomas et al)</a:t>
            </a:r>
          </a:p>
          <a:p>
            <a:r>
              <a:rPr lang="en-GB" b="1" dirty="0" smtClean="0">
                <a:solidFill>
                  <a:schemeClr val="tx1">
                    <a:lumMod val="65000"/>
                    <a:lumOff val="35000"/>
                  </a:schemeClr>
                </a:solidFill>
              </a:rPr>
              <a:t>Fig 10: </a:t>
            </a:r>
            <a:r>
              <a:rPr lang="en-GB" dirty="0" smtClean="0">
                <a:solidFill>
                  <a:schemeClr val="tx1">
                    <a:lumMod val="65000"/>
                    <a:lumOff val="35000"/>
                  </a:schemeClr>
                </a:solidFill>
              </a:rPr>
              <a:t>Seamount and island data.</a:t>
            </a:r>
            <a:endParaRPr lang="en-GB" b="1" dirty="0">
              <a:solidFill>
                <a:schemeClr val="tx1">
                  <a:lumMod val="65000"/>
                  <a:lumOff val="35000"/>
                </a:schemeClr>
              </a:solidFill>
            </a:endParaRPr>
          </a:p>
        </p:txBody>
      </p:sp>
    </p:spTree>
    <p:extLst>
      <p:ext uri="{BB962C8B-B14F-4D97-AF65-F5344CB8AC3E}">
        <p14:creationId xmlns:p14="http://schemas.microsoft.com/office/powerpoint/2010/main" val="2938014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There is widespread evidence to back up both hypotheses, which is open to multiple interpretations. </a:t>
            </a:r>
            <a:endParaRPr lang="en-GB" dirty="0" smtClean="0"/>
          </a:p>
          <a:p>
            <a:r>
              <a:rPr lang="en-GB" dirty="0" smtClean="0"/>
              <a:t>Many features aren’t possible without a deep mantle source.</a:t>
            </a:r>
            <a:endParaRPr lang="en-GB" dirty="0" smtClean="0"/>
          </a:p>
          <a:p>
            <a:r>
              <a:rPr lang="en-GB" dirty="0" smtClean="0"/>
              <a:t>However, proximity to the GSC clearly influences composition of magma and island’s morphology.</a:t>
            </a:r>
            <a:endParaRPr lang="en-GB" dirty="0" smtClean="0"/>
          </a:p>
          <a:p>
            <a:r>
              <a:rPr lang="en-GB" dirty="0" smtClean="0"/>
              <a:t>Suggested work  </a:t>
            </a:r>
            <a:endParaRPr lang="en-GB" dirty="0" smtClean="0"/>
          </a:p>
          <a:p>
            <a:pPr lvl="1"/>
            <a:r>
              <a:rPr lang="en-GB" dirty="0" smtClean="0"/>
              <a:t>Find further seismic data for greater depths in order to chart depth of discontinuity to C-M boundary.</a:t>
            </a:r>
          </a:p>
          <a:p>
            <a:pPr lvl="1"/>
            <a:r>
              <a:rPr lang="en-GB" dirty="0" smtClean="0"/>
              <a:t>Isotopic data from individual volcanoes can be used to create better plume models.</a:t>
            </a:r>
          </a:p>
          <a:p>
            <a:pPr lvl="1"/>
            <a:r>
              <a:rPr lang="en-GB" dirty="0" smtClean="0"/>
              <a:t>Investigate potential “dual plume” theory.</a:t>
            </a:r>
          </a:p>
          <a:p>
            <a:pPr lvl="1"/>
            <a:endParaRPr lang="en-GB" dirty="0" smtClean="0"/>
          </a:p>
          <a:p>
            <a:pPr lvl="1"/>
            <a:endParaRPr lang="en-GB" dirty="0"/>
          </a:p>
        </p:txBody>
      </p:sp>
    </p:spTree>
    <p:extLst>
      <p:ext uri="{BB962C8B-B14F-4D97-AF65-F5344CB8AC3E}">
        <p14:creationId xmlns:p14="http://schemas.microsoft.com/office/powerpoint/2010/main" val="23116013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352</TotalTime>
  <Words>1017</Words>
  <Application>Microsoft Office PowerPoint</Application>
  <PresentationFormat>On-screen Show (4:3)</PresentationFormat>
  <Paragraphs>58</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News Gothic MT</vt:lpstr>
      <vt:lpstr>Arial</vt:lpstr>
      <vt:lpstr>Calibri</vt:lpstr>
      <vt:lpstr>Wingdings 2</vt:lpstr>
      <vt:lpstr>Breeze</vt:lpstr>
      <vt:lpstr>The Galapagos Hotspot: A plate vs plume controversy</vt:lpstr>
      <vt:lpstr>Introduction</vt:lpstr>
      <vt:lpstr>PowerPoint Presentation</vt:lpstr>
      <vt:lpstr>Disproving the Plume: Morphology </vt:lpstr>
      <vt:lpstr>Disproving the Plume: Seismology and Temperature</vt:lpstr>
      <vt:lpstr>Disproving tectonics: Geochemistry</vt:lpstr>
      <vt:lpstr>Disproving tectonics:  Isotope Variation</vt:lpstr>
      <vt:lpstr>Disproving tectonics: Seamounts and Seismology </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Galapagos Islands</dc:title>
  <dc:creator>Henry Salisbury</dc:creator>
  <cp:lastModifiedBy>GIBSON D.A.</cp:lastModifiedBy>
  <cp:revision>40</cp:revision>
  <dcterms:created xsi:type="dcterms:W3CDTF">2015-11-17T11:09:36Z</dcterms:created>
  <dcterms:modified xsi:type="dcterms:W3CDTF">2015-11-17T17:27:25Z</dcterms:modified>
</cp:coreProperties>
</file>