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61" r:id="rId5"/>
    <p:sldId id="260" r:id="rId6"/>
    <p:sldId id="262" r:id="rId7"/>
    <p:sldId id="263" r:id="rId8"/>
    <p:sldId id="264" r:id="rId9"/>
    <p:sldId id="25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o D'Acquisto" initials="MD" lastIdx="2" clrIdx="0">
    <p:extLst>
      <p:ext uri="{19B8F6BF-5375-455C-9EA6-DF929625EA0E}">
        <p15:presenceInfo xmlns:p15="http://schemas.microsoft.com/office/powerpoint/2012/main" userId="2e471fa3be6bb42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77" autoAdjust="0"/>
    <p:restoredTop sz="86441" autoAdjust="0"/>
  </p:normalViewPr>
  <p:slideViewPr>
    <p:cSldViewPr snapToGrid="0">
      <p:cViewPr varScale="1">
        <p:scale>
          <a:sx n="64" d="100"/>
          <a:sy n="64" d="100"/>
        </p:scale>
        <p:origin x="294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11-16T23:37:20.959" idx="2">
    <p:pos x="10" y="10"/>
    <p:text>Yes, I like Century Gothic</p:text>
    <p:extLst>
      <p:ext uri="{C676402C-5697-4E1C-873F-D02D1690AC5C}">
        <p15:threadingInfo xmlns:p15="http://schemas.microsoft.com/office/powerpoint/2012/main" timeZoneBias="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11-16T23:36:11.482" idx="1">
    <p:pos x="10" y="10"/>
    <p:text>What should we do here? Add some text (ideally resizing the picture that's now the background), replace the image with one showing the LLSVP...?</p:text>
    <p:extLst>
      <p:ext uri="{C676402C-5697-4E1C-873F-D02D1690AC5C}">
        <p15:threadingInfo xmlns:p15="http://schemas.microsoft.com/office/powerpoint/2012/main" timeZoneBias="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2A7984-FB85-4F58-ABCC-6D0732EC8358}" type="datetimeFigureOut">
              <a:rPr lang="en-GB" smtClean="0"/>
              <a:t>17/11/2015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E085E5-003B-4B76-846D-6095493381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2070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085E5-003B-4B76-846D-6095493381B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7057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9D1B9-4F81-4059-9625-CEDF3E40FEF9}" type="datetimeFigureOut">
              <a:rPr lang="en-GB" smtClean="0"/>
              <a:t>17/11/2015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D21DC-42F1-4652-9360-3B2C48350D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2399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9D1B9-4F81-4059-9625-CEDF3E40FEF9}" type="datetimeFigureOut">
              <a:rPr lang="en-GB" smtClean="0"/>
              <a:t>17/11/2015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D21DC-42F1-4652-9360-3B2C48350D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6038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9D1B9-4F81-4059-9625-CEDF3E40FEF9}" type="datetimeFigureOut">
              <a:rPr lang="en-GB" smtClean="0"/>
              <a:t>17/11/2015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D21DC-42F1-4652-9360-3B2C48350D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035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9D1B9-4F81-4059-9625-CEDF3E40FEF9}" type="datetimeFigureOut">
              <a:rPr lang="en-GB" smtClean="0"/>
              <a:t>17/11/2015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D21DC-42F1-4652-9360-3B2C48350D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201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9D1B9-4F81-4059-9625-CEDF3E40FEF9}" type="datetimeFigureOut">
              <a:rPr lang="en-GB" smtClean="0"/>
              <a:t>17/11/2015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D21DC-42F1-4652-9360-3B2C48350D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0850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9D1B9-4F81-4059-9625-CEDF3E40FEF9}" type="datetimeFigureOut">
              <a:rPr lang="en-GB" smtClean="0"/>
              <a:t>17/11/2015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D21DC-42F1-4652-9360-3B2C48350D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4039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9D1B9-4F81-4059-9625-CEDF3E40FEF9}" type="datetimeFigureOut">
              <a:rPr lang="en-GB" smtClean="0"/>
              <a:t>17/11/2015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D21DC-42F1-4652-9360-3B2C48350D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768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9D1B9-4F81-4059-9625-CEDF3E40FEF9}" type="datetimeFigureOut">
              <a:rPr lang="en-GB" smtClean="0"/>
              <a:t>17/11/2015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D21DC-42F1-4652-9360-3B2C48350D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826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9D1B9-4F81-4059-9625-CEDF3E40FEF9}" type="datetimeFigureOut">
              <a:rPr lang="en-GB" smtClean="0"/>
              <a:t>17/11/2015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D21DC-42F1-4652-9360-3B2C48350D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1981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9D1B9-4F81-4059-9625-CEDF3E40FEF9}" type="datetimeFigureOut">
              <a:rPr lang="en-GB" smtClean="0"/>
              <a:t>17/11/2015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D21DC-42F1-4652-9360-3B2C48350D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7895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9D1B9-4F81-4059-9625-CEDF3E40FEF9}" type="datetimeFigureOut">
              <a:rPr lang="en-GB" smtClean="0"/>
              <a:t>17/11/2015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D21DC-42F1-4652-9360-3B2C48350D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776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B9D1B9-4F81-4059-9625-CEDF3E40FEF9}" type="datetimeFigureOut">
              <a:rPr lang="en-GB" smtClean="0"/>
              <a:t>17/11/2015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1D21DC-42F1-4652-9360-3B2C48350D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604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ntleplumes.org/samoa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59306" y="439447"/>
            <a:ext cx="3480885" cy="1130300"/>
          </a:xfrm>
          <a:noFill/>
        </p:spPr>
        <p:txBody>
          <a:bodyPr>
            <a:normAutofit fontScale="90000"/>
          </a:bodyPr>
          <a:lstStyle/>
          <a:p>
            <a:r>
              <a:rPr lang="en-GB" sz="7200" dirty="0" smtClean="0">
                <a:latin typeface="Century Gothic" panose="020B0502020202020204" pitchFamily="34" charset="0"/>
              </a:rPr>
              <a:t>SAMOA</a:t>
            </a:r>
            <a:endParaRPr lang="en-GB" sz="7200" dirty="0">
              <a:latin typeface="Century Gothic" panose="020B0502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30988" y="2853689"/>
            <a:ext cx="6537520" cy="2515145"/>
          </a:xfrm>
          <a:noFill/>
        </p:spPr>
        <p:txBody>
          <a:bodyPr numCol="2">
            <a:normAutofit/>
          </a:bodyPr>
          <a:lstStyle/>
          <a:p>
            <a:pPr>
              <a:spcAft>
                <a:spcPts val="1000"/>
              </a:spcAft>
            </a:pPr>
            <a:r>
              <a:rPr lang="en-GB" cap="small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Henry Brett</a:t>
            </a:r>
          </a:p>
          <a:p>
            <a:pPr>
              <a:spcAft>
                <a:spcPts val="1000"/>
              </a:spcAft>
            </a:pPr>
            <a:r>
              <a:rPr lang="it-IT" cap="small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Mario D’Acquisto</a:t>
            </a:r>
          </a:p>
          <a:p>
            <a:pPr>
              <a:spcAft>
                <a:spcPts val="1000"/>
              </a:spcAft>
            </a:pPr>
            <a:r>
              <a:rPr lang="en-GB" cap="small" dirty="0">
                <a:solidFill>
                  <a:schemeClr val="bg1"/>
                </a:solidFill>
                <a:latin typeface="Century Gothic" panose="020B0502020202020204" pitchFamily="34" charset="0"/>
              </a:rPr>
              <a:t>Jon </a:t>
            </a:r>
            <a:r>
              <a:rPr lang="en-GB" cap="small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Edwards</a:t>
            </a:r>
          </a:p>
          <a:p>
            <a:pPr>
              <a:spcAft>
                <a:spcPts val="1000"/>
              </a:spcAft>
            </a:pPr>
            <a:r>
              <a:rPr lang="en-GB" cap="small" dirty="0">
                <a:solidFill>
                  <a:schemeClr val="bg1"/>
                </a:solidFill>
                <a:latin typeface="Century Gothic" panose="020B0502020202020204" pitchFamily="34" charset="0"/>
              </a:rPr>
              <a:t>Louis Evans</a:t>
            </a:r>
            <a:endParaRPr lang="en-GB" cap="small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>
              <a:spcAft>
                <a:spcPts val="1000"/>
              </a:spcAft>
            </a:pPr>
            <a:r>
              <a:rPr lang="en-GB" cap="small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Adam Goddard</a:t>
            </a:r>
          </a:p>
          <a:p>
            <a:pPr>
              <a:spcAft>
                <a:spcPts val="1000"/>
              </a:spcAft>
            </a:pPr>
            <a:r>
              <a:rPr lang="en-GB" cap="small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Sam Graham</a:t>
            </a:r>
          </a:p>
          <a:p>
            <a:pPr>
              <a:spcAft>
                <a:spcPts val="1000"/>
              </a:spcAft>
            </a:pPr>
            <a:r>
              <a:rPr lang="en-GB" cap="small" dirty="0">
                <a:solidFill>
                  <a:schemeClr val="bg1"/>
                </a:solidFill>
                <a:latin typeface="Century Gothic" panose="020B0502020202020204" pitchFamily="34" charset="0"/>
              </a:rPr>
              <a:t>Josh Jones</a:t>
            </a:r>
            <a:endParaRPr lang="en-GB" cap="small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>
              <a:spcAft>
                <a:spcPts val="1000"/>
              </a:spcAft>
            </a:pPr>
            <a:r>
              <a:rPr lang="en-GB" cap="small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Tom McCabe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70655" y="5235954"/>
            <a:ext cx="3658185" cy="1113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ts val="1000"/>
              </a:spcBef>
              <a:spcAft>
                <a:spcPts val="1000"/>
              </a:spcAft>
            </a:pPr>
            <a:r>
              <a:rPr lang="en-GB" sz="2000" b="1" cap="small" dirty="0">
                <a:solidFill>
                  <a:prstClr val="white"/>
                </a:solidFill>
                <a:latin typeface="Century Gothic" panose="020B0502020202020204" pitchFamily="34" charset="0"/>
              </a:rPr>
              <a:t>Durham University, Department of Earth Sciences</a:t>
            </a:r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135294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3404"/>
          </a:xfrm>
        </p:spPr>
        <p:txBody>
          <a:bodyPr/>
          <a:lstStyle/>
          <a:p>
            <a:r>
              <a:rPr lang="en-GB" dirty="0" smtClean="0">
                <a:latin typeface="Century Gothic" panose="020B0502020202020204" pitchFamily="34" charset="0"/>
              </a:rPr>
              <a:t>Age of volcanism</a:t>
            </a:r>
            <a:endParaRPr lang="en-GB" dirty="0"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" t="4551" r="4713"/>
          <a:stretch/>
        </p:blipFill>
        <p:spPr>
          <a:xfrm>
            <a:off x="0" y="1356853"/>
            <a:ext cx="12171726" cy="550114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19" y="5821520"/>
            <a:ext cx="9448761" cy="790967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GB" sz="2200" i="1" dirty="0" err="1" smtClean="0">
                <a:latin typeface="Century Gothic" panose="020B0502020202020204" pitchFamily="34" charset="0"/>
              </a:rPr>
              <a:t>Clouard</a:t>
            </a:r>
            <a:r>
              <a:rPr lang="en-GB" sz="2200" i="1" dirty="0" smtClean="0">
                <a:latin typeface="Century Gothic" panose="020B0502020202020204" pitchFamily="34" charset="0"/>
              </a:rPr>
              <a:t> &amp; Bonneville, 2005</a:t>
            </a:r>
            <a:endParaRPr lang="en-GB" sz="2200" i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29080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6185"/>
            <a:ext cx="10515600" cy="1325563"/>
          </a:xfrm>
          <a:noFill/>
        </p:spPr>
        <p:txBody>
          <a:bodyPr/>
          <a:lstStyle/>
          <a:p>
            <a:r>
              <a:rPr lang="en-GB" dirty="0" smtClean="0">
                <a:latin typeface="Century Gothic" panose="020B0502020202020204" pitchFamily="34" charset="0"/>
              </a:rPr>
              <a:t>Isotope ratios</a:t>
            </a: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90187"/>
            <a:ext cx="6969369" cy="425161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dirty="0">
                <a:latin typeface="Century Gothic" panose="020B0502020202020204" pitchFamily="34" charset="0"/>
              </a:rPr>
              <a:t>H</a:t>
            </a:r>
            <a:r>
              <a:rPr lang="en-GB" dirty="0" smtClean="0">
                <a:latin typeface="Century Gothic" panose="020B0502020202020204" pitchFamily="34" charset="0"/>
              </a:rPr>
              <a:t>igh </a:t>
            </a:r>
            <a:r>
              <a:rPr lang="en-GB" dirty="0">
                <a:latin typeface="Century Gothic" panose="020B0502020202020204" pitchFamily="34" charset="0"/>
              </a:rPr>
              <a:t>He</a:t>
            </a:r>
            <a:r>
              <a:rPr lang="en-GB" baseline="30000" dirty="0">
                <a:latin typeface="Century Gothic" panose="020B0502020202020204" pitchFamily="34" charset="0"/>
              </a:rPr>
              <a:t>3</a:t>
            </a:r>
            <a:r>
              <a:rPr lang="en-GB" dirty="0">
                <a:latin typeface="Century Gothic" panose="020B0502020202020204" pitchFamily="34" charset="0"/>
              </a:rPr>
              <a:t>/He</a:t>
            </a:r>
            <a:r>
              <a:rPr lang="en-GB" baseline="30000" dirty="0">
                <a:latin typeface="Century Gothic" panose="020B0502020202020204" pitchFamily="34" charset="0"/>
              </a:rPr>
              <a:t>4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smtClean="0">
                <a:latin typeface="Century Gothic" panose="020B0502020202020204" pitchFamily="34" charset="0"/>
              </a:rPr>
              <a:t>and Ne</a:t>
            </a:r>
            <a:r>
              <a:rPr lang="en-GB" baseline="30000" dirty="0" smtClean="0">
                <a:latin typeface="Century Gothic" panose="020B0502020202020204" pitchFamily="34" charset="0"/>
              </a:rPr>
              <a:t>20</a:t>
            </a:r>
            <a:r>
              <a:rPr lang="en-GB" dirty="0" smtClean="0">
                <a:latin typeface="Century Gothic" panose="020B0502020202020204" pitchFamily="34" charset="0"/>
              </a:rPr>
              <a:t>/Ne</a:t>
            </a:r>
            <a:r>
              <a:rPr lang="en-GB" baseline="30000" dirty="0" smtClean="0">
                <a:latin typeface="Century Gothic" panose="020B0502020202020204" pitchFamily="34" charset="0"/>
              </a:rPr>
              <a:t>22</a:t>
            </a:r>
            <a:r>
              <a:rPr lang="en-GB" dirty="0" smtClean="0">
                <a:latin typeface="Century Gothic" panose="020B0502020202020204" pitchFamily="34" charset="0"/>
              </a:rPr>
              <a:t>, similarly to Hawaii – primordial material?</a:t>
            </a:r>
          </a:p>
          <a:p>
            <a:pPr>
              <a:lnSpc>
                <a:spcPct val="100000"/>
              </a:lnSpc>
            </a:pPr>
            <a:r>
              <a:rPr lang="en-GB" dirty="0" smtClean="0">
                <a:latin typeface="Century Gothic" panose="020B0502020202020204" pitchFamily="34" charset="0"/>
              </a:rPr>
              <a:t>Higher Sr</a:t>
            </a:r>
            <a:r>
              <a:rPr lang="en-GB" baseline="30000" dirty="0" smtClean="0">
                <a:latin typeface="Century Gothic" panose="020B0502020202020204" pitchFamily="34" charset="0"/>
              </a:rPr>
              <a:t>87</a:t>
            </a:r>
            <a:r>
              <a:rPr lang="en-GB" dirty="0" smtClean="0">
                <a:latin typeface="Century Gothic" panose="020B0502020202020204" pitchFamily="34" charset="0"/>
              </a:rPr>
              <a:t>/Sr</a:t>
            </a:r>
            <a:r>
              <a:rPr lang="en-GB" baseline="30000" dirty="0" smtClean="0">
                <a:latin typeface="Century Gothic" panose="020B0502020202020204" pitchFamily="34" charset="0"/>
              </a:rPr>
              <a:t>86</a:t>
            </a:r>
            <a:r>
              <a:rPr lang="en-GB" dirty="0" smtClean="0">
                <a:latin typeface="Century Gothic" panose="020B0502020202020204" pitchFamily="34" charset="0"/>
              </a:rPr>
              <a:t> and </a:t>
            </a:r>
            <a:r>
              <a:rPr lang="en-GB" baseline="30000" dirty="0">
                <a:latin typeface="Century Gothic" panose="020B0502020202020204" pitchFamily="34" charset="0"/>
              </a:rPr>
              <a:t>183</a:t>
            </a:r>
            <a:r>
              <a:rPr lang="en-GB" dirty="0" smtClean="0">
                <a:latin typeface="Century Gothic" panose="020B0502020202020204" pitchFamily="34" charset="0"/>
              </a:rPr>
              <a:t>Nd/</a:t>
            </a:r>
            <a:r>
              <a:rPr lang="en-GB" baseline="30000" dirty="0" smtClean="0">
                <a:latin typeface="Century Gothic" panose="020B0502020202020204" pitchFamily="34" charset="0"/>
              </a:rPr>
              <a:t>184</a:t>
            </a:r>
            <a:r>
              <a:rPr lang="en-GB" dirty="0" smtClean="0">
                <a:latin typeface="Century Gothic" panose="020B0502020202020204" pitchFamily="34" charset="0"/>
              </a:rPr>
              <a:t>Nd ratios (compared to “primordial” lavas in Hawaii, Iceland and Galapagos) present in Samoa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dirty="0" smtClean="0">
                <a:latin typeface="Century Gothic" panose="020B0502020202020204" pitchFamily="34" charset="0"/>
              </a:rPr>
              <a:t>Jackson et al. (2009).</a:t>
            </a:r>
          </a:p>
        </p:txBody>
      </p:sp>
    </p:spTree>
    <p:extLst>
      <p:ext uri="{BB962C8B-B14F-4D97-AF65-F5344CB8AC3E}">
        <p14:creationId xmlns:p14="http://schemas.microsoft.com/office/powerpoint/2010/main" val="327413233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841" y="6034361"/>
            <a:ext cx="4051494" cy="708025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dirty="0">
                <a:latin typeface="Century Gothic" panose="020B0502020202020204" pitchFamily="34" charset="0"/>
              </a:rPr>
              <a:t>French, Scott W., and Barbara </a:t>
            </a:r>
            <a:r>
              <a:rPr lang="en-GB" dirty="0" err="1">
                <a:latin typeface="Century Gothic" panose="020B0502020202020204" pitchFamily="34" charset="0"/>
              </a:rPr>
              <a:t>Romanowicz</a:t>
            </a:r>
            <a:r>
              <a:rPr lang="en-GB" dirty="0" smtClean="0">
                <a:latin typeface="Century Gothic" panose="020B0502020202020204" pitchFamily="34" charset="0"/>
              </a:rPr>
              <a:t>. (</a:t>
            </a:r>
            <a:r>
              <a:rPr lang="en-GB" dirty="0">
                <a:latin typeface="Century Gothic" panose="020B0502020202020204" pitchFamily="34" charset="0"/>
              </a:rPr>
              <a:t>2015</a:t>
            </a:r>
            <a:r>
              <a:rPr lang="en-GB" dirty="0" smtClean="0">
                <a:latin typeface="Century Gothic" panose="020B0502020202020204" pitchFamily="34" charset="0"/>
              </a:rPr>
              <a:t>)</a:t>
            </a:r>
            <a:endParaRPr lang="en-GB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39758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436529"/>
            <a:ext cx="8463455" cy="475408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6219751"/>
            <a:ext cx="3858953" cy="3949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dirty="0" smtClean="0">
                <a:latin typeface="Century Gothic" panose="020B0502020202020204" pitchFamily="34" charset="0"/>
              </a:rPr>
              <a:t>Map courtesy of the GSA Bulletin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431404"/>
            <a:ext cx="10515600" cy="975985"/>
          </a:xfrm>
        </p:spPr>
        <p:txBody>
          <a:bodyPr/>
          <a:lstStyle/>
          <a:p>
            <a:r>
              <a:rPr lang="en-GB" dirty="0" smtClean="0">
                <a:latin typeface="Century Gothic" panose="020B0502020202020204" pitchFamily="34" charset="0"/>
              </a:rPr>
              <a:t>Oceanic plateaus and LIPs</a:t>
            </a: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8475243" y="3869943"/>
            <a:ext cx="169817" cy="169817"/>
          </a:xfrm>
          <a:prstGeom prst="ellipse">
            <a:avLst/>
          </a:prstGeom>
          <a:solidFill>
            <a:schemeClr val="tx1">
              <a:alpha val="28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Arrow Connector 6"/>
          <p:cNvCxnSpPr>
            <a:stCxn id="8" idx="0"/>
          </p:cNvCxnSpPr>
          <p:nvPr/>
        </p:nvCxnSpPr>
        <p:spPr>
          <a:xfrm flipH="1" flipV="1">
            <a:off x="8602305" y="4039760"/>
            <a:ext cx="1063082" cy="1864178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175530" y="5903938"/>
            <a:ext cx="979713" cy="378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latin typeface="Century Gothic" panose="020B0502020202020204" pitchFamily="34" charset="0"/>
              </a:rPr>
              <a:t>Samoa</a:t>
            </a:r>
            <a:endParaRPr lang="en-GB" b="1" dirty="0">
              <a:latin typeface="Century Gothic" panose="020B0502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448800" y="1671145"/>
            <a:ext cx="221768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 smtClean="0">
                <a:latin typeface="Century Gothic" panose="020B0502020202020204" pitchFamily="34" charset="0"/>
              </a:rPr>
              <a:t>No LIP identified as located at the beginning of the Samoan chain, as would be expected from a stationary plume.</a:t>
            </a:r>
            <a:endParaRPr lang="en-GB" sz="22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0297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>
                <a:latin typeface="Century Gothic" panose="020B0502020202020204" pitchFamily="34" charset="0"/>
              </a:rPr>
              <a:t>Palaeotectonics</a:t>
            </a:r>
            <a:r>
              <a:rPr lang="en-GB" dirty="0" smtClean="0">
                <a:latin typeface="Century Gothic" panose="020B0502020202020204" pitchFamily="34" charset="0"/>
              </a:rPr>
              <a:t> and trench proximity</a:t>
            </a: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835" y="5659637"/>
            <a:ext cx="10965993" cy="835756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dirty="0" smtClean="0">
                <a:latin typeface="Century Gothic" panose="020B0502020202020204" pitchFamily="34" charset="0"/>
              </a:rPr>
              <a:t>Trench deemed too far from the </a:t>
            </a:r>
            <a:r>
              <a:rPr lang="en-GB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contemporary locus of Samoan volcanism</a:t>
            </a:r>
            <a:r>
              <a:rPr lang="en-GB" dirty="0" smtClean="0">
                <a:latin typeface="Century Gothic" panose="020B0502020202020204" pitchFamily="34" charset="0"/>
              </a:rPr>
              <a:t> throughout geological history (Hart et al. 2004)</a:t>
            </a:r>
            <a:endParaRPr lang="en-GB" dirty="0">
              <a:latin typeface="Century Gothic" panose="020B0502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514" y="1343018"/>
            <a:ext cx="5954486" cy="43166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82" b="7854"/>
          <a:stretch/>
        </p:blipFill>
        <p:spPr>
          <a:xfrm>
            <a:off x="542835" y="1476490"/>
            <a:ext cx="5649798" cy="4051951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1082600" y="2880882"/>
            <a:ext cx="324774" cy="324774"/>
          </a:xfrm>
          <a:prstGeom prst="ellipse">
            <a:avLst/>
          </a:prstGeom>
          <a:solidFill>
            <a:srgbClr val="C00000">
              <a:alpha val="20000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5353561" y="2880882"/>
            <a:ext cx="324774" cy="324774"/>
          </a:xfrm>
          <a:prstGeom prst="ellipse">
            <a:avLst/>
          </a:prstGeom>
          <a:solidFill>
            <a:srgbClr val="C00000">
              <a:alpha val="20000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5678335" y="3283561"/>
            <a:ext cx="2120341" cy="2376076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8692055" y="3283561"/>
            <a:ext cx="2311304" cy="2376076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449187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latin typeface="Century Gothic" panose="020B0502020202020204" pitchFamily="34" charset="0"/>
              </a:rPr>
              <a:t>Palaeotectonics</a:t>
            </a:r>
            <a:r>
              <a:rPr lang="en-GB" dirty="0">
                <a:latin typeface="Century Gothic" panose="020B0502020202020204" pitchFamily="34" charset="0"/>
              </a:rPr>
              <a:t> and trench proximity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28" y="1541527"/>
            <a:ext cx="6300362" cy="3761993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76"/>
          <a:stretch/>
        </p:blipFill>
        <p:spPr>
          <a:xfrm>
            <a:off x="5844513" y="1808814"/>
            <a:ext cx="5916564" cy="4106802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609455" y="5532786"/>
            <a:ext cx="8221337" cy="1241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sz="2200" dirty="0" smtClean="0">
                <a:latin typeface="Century Gothic" panose="020B0502020202020204" pitchFamily="34" charset="0"/>
              </a:rPr>
              <a:t>Samoan chain actually consists of curving sets of linear segments; interpreted by </a:t>
            </a:r>
            <a:r>
              <a:rPr lang="en-GB" sz="2200" dirty="0" err="1" smtClean="0">
                <a:latin typeface="Century Gothic" panose="020B0502020202020204" pitchFamily="34" charset="0"/>
              </a:rPr>
              <a:t>Natland</a:t>
            </a:r>
            <a:r>
              <a:rPr lang="en-GB" sz="2200" dirty="0" smtClean="0">
                <a:latin typeface="Century Gothic" panose="020B0502020202020204" pitchFamily="34" charset="0"/>
              </a:rPr>
              <a:t> (2004) as lineaments related to stress at the bend in the trench.</a:t>
            </a:r>
            <a:endParaRPr lang="en-GB" sz="22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142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entury Gothic" panose="020B0502020202020204" pitchFamily="34" charset="0"/>
              </a:rPr>
              <a:t>SUMMARY</a:t>
            </a: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0977" y="1836017"/>
            <a:ext cx="8998131" cy="4351338"/>
          </a:xfrm>
        </p:spPr>
        <p:txBody>
          <a:bodyPr/>
          <a:lstStyle/>
          <a:p>
            <a:r>
              <a:rPr lang="en-GB" dirty="0" smtClean="0">
                <a:latin typeface="Century Gothic" panose="020B0502020202020204" pitchFamily="34" charset="0"/>
              </a:rPr>
              <a:t>Plume Hypothesis predicts a thin conduit, a Large Igneous </a:t>
            </a:r>
            <a:r>
              <a:rPr lang="en-GB" dirty="0">
                <a:latin typeface="Century Gothic" panose="020B0502020202020204" pitchFamily="34" charset="0"/>
              </a:rPr>
              <a:t>P</a:t>
            </a:r>
            <a:r>
              <a:rPr lang="en-GB" dirty="0" smtClean="0">
                <a:latin typeface="Century Gothic" panose="020B0502020202020204" pitchFamily="34" charset="0"/>
              </a:rPr>
              <a:t>rovince, a time </a:t>
            </a:r>
            <a:r>
              <a:rPr lang="en-GB" dirty="0">
                <a:latin typeface="Century Gothic" panose="020B0502020202020204" pitchFamily="34" charset="0"/>
              </a:rPr>
              <a:t>p</a:t>
            </a:r>
            <a:r>
              <a:rPr lang="en-GB" dirty="0" smtClean="0">
                <a:latin typeface="Century Gothic" panose="020B0502020202020204" pitchFamily="34" charset="0"/>
              </a:rPr>
              <a:t>rogression and bathymetric </a:t>
            </a:r>
            <a:r>
              <a:rPr lang="en-GB" dirty="0">
                <a:latin typeface="Century Gothic" panose="020B0502020202020204" pitchFamily="34" charset="0"/>
              </a:rPr>
              <a:t>s</a:t>
            </a:r>
            <a:r>
              <a:rPr lang="en-GB" dirty="0" smtClean="0">
                <a:latin typeface="Century Gothic" panose="020B0502020202020204" pitchFamily="34" charset="0"/>
              </a:rPr>
              <a:t>well. </a:t>
            </a:r>
            <a:endParaRPr lang="en-GB" dirty="0">
              <a:latin typeface="Century Gothic" panose="020B0502020202020204" pitchFamily="34" charset="0"/>
            </a:endParaRPr>
          </a:p>
          <a:p>
            <a:pPr lvl="1"/>
            <a:r>
              <a:rPr lang="en-GB" sz="2800" dirty="0" smtClean="0">
                <a:latin typeface="Century Gothic" panose="020B0502020202020204" pitchFamily="34" charset="0"/>
              </a:rPr>
              <a:t>No evidence for a conduit or LIP, no published work on a bathymetric </a:t>
            </a:r>
            <a:r>
              <a:rPr lang="en-GB" sz="2800" dirty="0">
                <a:latin typeface="Century Gothic" panose="020B0502020202020204" pitchFamily="34" charset="0"/>
              </a:rPr>
              <a:t>s</a:t>
            </a:r>
            <a:r>
              <a:rPr lang="en-GB" sz="2800" dirty="0" smtClean="0">
                <a:latin typeface="Century Gothic" panose="020B0502020202020204" pitchFamily="34" charset="0"/>
              </a:rPr>
              <a:t>well and a debatable time progression.</a:t>
            </a:r>
          </a:p>
          <a:p>
            <a:r>
              <a:rPr lang="en-GB" dirty="0" smtClean="0">
                <a:latin typeface="Century Gothic" panose="020B0502020202020204" pitchFamily="34" charset="0"/>
              </a:rPr>
              <a:t>Plate hypothesis predicts extension and compositional </a:t>
            </a:r>
            <a:r>
              <a:rPr lang="en-GB" dirty="0">
                <a:latin typeface="Century Gothic" panose="020B0502020202020204" pitchFamily="34" charset="0"/>
              </a:rPr>
              <a:t>v</a:t>
            </a:r>
            <a:r>
              <a:rPr lang="en-GB" dirty="0" smtClean="0">
                <a:latin typeface="Century Gothic" panose="020B0502020202020204" pitchFamily="34" charset="0"/>
              </a:rPr>
              <a:t>ariation in upper mantle. </a:t>
            </a:r>
          </a:p>
          <a:p>
            <a:pPr lvl="1"/>
            <a:r>
              <a:rPr lang="en-GB" sz="2800" dirty="0" smtClean="0">
                <a:latin typeface="Century Gothic" panose="020B0502020202020204" pitchFamily="34" charset="0"/>
              </a:rPr>
              <a:t>Extension is observed but compositional variation is difficult to determine.</a:t>
            </a:r>
            <a:endParaRPr lang="en-GB" sz="2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47799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entury Gothic" panose="020B0502020202020204" pitchFamily="34" charset="0"/>
              </a:rPr>
              <a:t>REFERENCES</a:t>
            </a: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GB" dirty="0" err="1">
                <a:latin typeface="Century Gothic" panose="020B0502020202020204" pitchFamily="34" charset="0"/>
              </a:rPr>
              <a:t>Clouard</a:t>
            </a:r>
            <a:r>
              <a:rPr lang="en-GB" dirty="0">
                <a:latin typeface="Century Gothic" panose="020B0502020202020204" pitchFamily="34" charset="0"/>
              </a:rPr>
              <a:t>, V. and Bonneville, A. (</a:t>
            </a:r>
            <a:r>
              <a:rPr lang="en-GB" dirty="0" smtClean="0">
                <a:latin typeface="Century Gothic" panose="020B0502020202020204" pitchFamily="34" charset="0"/>
              </a:rPr>
              <a:t>2005</a:t>
            </a:r>
            <a:r>
              <a:rPr lang="en-GB" dirty="0">
                <a:latin typeface="Century Gothic" panose="020B0502020202020204" pitchFamily="34" charset="0"/>
              </a:rPr>
              <a:t>). Ages of seamounts, islands, and plateaus on the Pacific </a:t>
            </a:r>
            <a:r>
              <a:rPr lang="en-GB" dirty="0" smtClean="0">
                <a:latin typeface="Century Gothic" panose="020B0502020202020204" pitchFamily="34" charset="0"/>
              </a:rPr>
              <a:t>plate.</a:t>
            </a:r>
            <a:r>
              <a:rPr lang="en-GB" dirty="0">
                <a:latin typeface="Century Gothic" panose="020B0502020202020204" pitchFamily="34" charset="0"/>
              </a:rPr>
              <a:t> </a:t>
            </a:r>
            <a:r>
              <a:rPr lang="en-GB" i="1" dirty="0" smtClean="0">
                <a:latin typeface="Century Gothic" panose="020B0502020202020204" pitchFamily="34" charset="0"/>
              </a:rPr>
              <a:t>GSA</a:t>
            </a:r>
            <a:r>
              <a:rPr lang="en-GB" dirty="0" smtClean="0">
                <a:latin typeface="Century Gothic" panose="020B0502020202020204" pitchFamily="34" charset="0"/>
              </a:rPr>
              <a:t>,</a:t>
            </a:r>
          </a:p>
          <a:p>
            <a:pPr>
              <a:lnSpc>
                <a:spcPct val="120000"/>
              </a:lnSpc>
            </a:pPr>
            <a:r>
              <a:rPr lang="en-GB" dirty="0">
                <a:latin typeface="Century Gothic" panose="020B0502020202020204" pitchFamily="34" charset="0"/>
              </a:rPr>
              <a:t>French, Scott W., and Barbara </a:t>
            </a:r>
            <a:r>
              <a:rPr lang="en-GB" dirty="0" err="1">
                <a:latin typeface="Century Gothic" panose="020B0502020202020204" pitchFamily="34" charset="0"/>
              </a:rPr>
              <a:t>Romanowicz</a:t>
            </a:r>
            <a:r>
              <a:rPr lang="en-GB" dirty="0">
                <a:latin typeface="Century Gothic" panose="020B0502020202020204" pitchFamily="34" charset="0"/>
              </a:rPr>
              <a:t>. "Broad plumes rooted at the base of the Earth's mantle beneath major hotspots." </a:t>
            </a:r>
            <a:r>
              <a:rPr lang="en-GB" i="1" dirty="0">
                <a:latin typeface="Century Gothic" panose="020B0502020202020204" pitchFamily="34" charset="0"/>
              </a:rPr>
              <a:t>Nature</a:t>
            </a:r>
            <a:r>
              <a:rPr lang="en-GB" dirty="0">
                <a:latin typeface="Century Gothic" panose="020B0502020202020204" pitchFamily="34" charset="0"/>
              </a:rPr>
              <a:t> 525.7567 (2015): 95-99</a:t>
            </a:r>
            <a:r>
              <a:rPr lang="en-GB" dirty="0" smtClean="0">
                <a:latin typeface="Century Gothic" panose="020B0502020202020204" pitchFamily="34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GB" dirty="0">
                <a:latin typeface="Century Gothic" panose="020B0502020202020204" pitchFamily="34" charset="0"/>
              </a:rPr>
              <a:t>Hart, S. R., et al. "Genesis of the Western Samoa seamount province: age, geochemical fingerprint and tectonics." </a:t>
            </a:r>
            <a:r>
              <a:rPr lang="en-GB" i="1" dirty="0">
                <a:latin typeface="Century Gothic" panose="020B0502020202020204" pitchFamily="34" charset="0"/>
              </a:rPr>
              <a:t>Earth and Planetary Science Letters</a:t>
            </a:r>
            <a:r>
              <a:rPr lang="en-GB" dirty="0">
                <a:latin typeface="Century Gothic" panose="020B0502020202020204" pitchFamily="34" charset="0"/>
              </a:rPr>
              <a:t>227.1 (2004): 37-56</a:t>
            </a:r>
            <a:r>
              <a:rPr lang="en-GB" dirty="0" smtClean="0">
                <a:latin typeface="Century Gothic" panose="020B0502020202020204" pitchFamily="34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GB" dirty="0">
                <a:latin typeface="Century Gothic" panose="020B0502020202020204" pitchFamily="34" charset="0"/>
              </a:rPr>
              <a:t>Helium and neon isotopes in phenocrysts from Samoan lavas: Evidence </a:t>
            </a:r>
            <a:r>
              <a:rPr lang="en-GB" dirty="0" smtClean="0">
                <a:latin typeface="Century Gothic" panose="020B0502020202020204" pitchFamily="34" charset="0"/>
              </a:rPr>
              <a:t>for heterogeneity </a:t>
            </a:r>
            <a:r>
              <a:rPr lang="en-GB" dirty="0">
                <a:latin typeface="Century Gothic" panose="020B0502020202020204" pitchFamily="34" charset="0"/>
              </a:rPr>
              <a:t>in the terrestrial high </a:t>
            </a:r>
            <a:r>
              <a:rPr lang="en-GB" baseline="30000" dirty="0">
                <a:latin typeface="Century Gothic" panose="020B0502020202020204" pitchFamily="34" charset="0"/>
              </a:rPr>
              <a:t>3</a:t>
            </a:r>
            <a:r>
              <a:rPr lang="en-GB" dirty="0">
                <a:latin typeface="Century Gothic" panose="020B0502020202020204" pitchFamily="34" charset="0"/>
              </a:rPr>
              <a:t>He/</a:t>
            </a:r>
            <a:r>
              <a:rPr lang="en-GB" baseline="30000" dirty="0">
                <a:latin typeface="Century Gothic" panose="020B0502020202020204" pitchFamily="34" charset="0"/>
              </a:rPr>
              <a:t>4</a:t>
            </a:r>
            <a:r>
              <a:rPr lang="en-GB" dirty="0">
                <a:latin typeface="Century Gothic" panose="020B0502020202020204" pitchFamily="34" charset="0"/>
              </a:rPr>
              <a:t>He mantle</a:t>
            </a:r>
          </a:p>
          <a:p>
            <a:pPr>
              <a:lnSpc>
                <a:spcPct val="120000"/>
              </a:lnSpc>
            </a:pPr>
            <a:r>
              <a:rPr lang="en-GB" dirty="0" smtClean="0">
                <a:latin typeface="Century Gothic" panose="020B0502020202020204" pitchFamily="34" charset="0"/>
              </a:rPr>
              <a:t>James. </a:t>
            </a:r>
            <a:r>
              <a:rPr lang="en-GB" dirty="0" err="1" smtClean="0">
                <a:latin typeface="Century Gothic" panose="020B0502020202020204" pitchFamily="34" charset="0"/>
              </a:rPr>
              <a:t>Natland</a:t>
            </a:r>
            <a:r>
              <a:rPr lang="en-GB" dirty="0">
                <a:latin typeface="Century Gothic" panose="020B0502020202020204" pitchFamily="34" charset="0"/>
              </a:rPr>
              <a:t>, 2003, </a:t>
            </a:r>
            <a:r>
              <a:rPr lang="en-GB" dirty="0" smtClean="0">
                <a:latin typeface="Century Gothic" panose="020B0502020202020204" pitchFamily="34" charset="0"/>
                <a:hlinkClick r:id="rId2"/>
              </a:rPr>
              <a:t>www.mantleplumes.org/samoa.html</a:t>
            </a:r>
            <a:endParaRPr lang="en-GB" dirty="0" smtClean="0">
              <a:latin typeface="Century Gothic" panose="020B0502020202020204" pitchFamily="34" charset="0"/>
            </a:endParaRPr>
          </a:p>
          <a:p>
            <a:pPr>
              <a:lnSpc>
                <a:spcPct val="120000"/>
              </a:lnSpc>
            </a:pPr>
            <a:endParaRPr lang="en-GB" dirty="0" smtClean="0">
              <a:latin typeface="Century Gothic" panose="020B0502020202020204" pitchFamily="34" charset="0"/>
            </a:endParaRPr>
          </a:p>
          <a:p>
            <a:endParaRPr lang="en-GB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29723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1156</TotalTime>
  <Words>268</Words>
  <Application>Microsoft Office PowerPoint</Application>
  <PresentationFormat>Widescreen</PresentationFormat>
  <Paragraphs>37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Century Gothic</vt:lpstr>
      <vt:lpstr>Office Theme</vt:lpstr>
      <vt:lpstr>SAMOA</vt:lpstr>
      <vt:lpstr>Age of volcanism</vt:lpstr>
      <vt:lpstr>Isotope ratios</vt:lpstr>
      <vt:lpstr>PowerPoint Presentation</vt:lpstr>
      <vt:lpstr>Oceanic plateaus and LIPs</vt:lpstr>
      <vt:lpstr>Palaeotectonics and trench proximity</vt:lpstr>
      <vt:lpstr>Palaeotectonics and trench proximity</vt:lpstr>
      <vt:lpstr>SUMMARY</vt:lpstr>
      <vt:lpstr>REFERENCES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SAMOA</dc:title>
  <dc:creator>Henry Brett</dc:creator>
  <cp:lastModifiedBy>Henry Brett</cp:lastModifiedBy>
  <cp:revision>43</cp:revision>
  <dcterms:created xsi:type="dcterms:W3CDTF">2015-11-11T10:40:26Z</dcterms:created>
  <dcterms:modified xsi:type="dcterms:W3CDTF">2015-11-17T18:22:22Z</dcterms:modified>
</cp:coreProperties>
</file>