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57" r:id="rId4"/>
    <p:sldId id="259" r:id="rId5"/>
    <p:sldId id="262" r:id="rId6"/>
    <p:sldId id="264" r:id="rId7"/>
    <p:sldId id="265" r:id="rId8"/>
    <p:sldId id="266" r:id="rId9"/>
    <p:sldId id="267" r:id="rId10"/>
    <p:sldId id="268" r:id="rId11"/>
    <p:sldId id="269" r:id="rId12"/>
    <p:sldId id="270"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DCF"/>
    <a:srgbClr val="EAF2FA"/>
    <a:srgbClr val="6DA6D9"/>
    <a:srgbClr val="CEE1F2"/>
    <a:srgbClr val="14314C"/>
    <a:srgbClr val="FDD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9850" autoAdjust="0"/>
  </p:normalViewPr>
  <p:slideViewPr>
    <p:cSldViewPr snapToGrid="0">
      <p:cViewPr varScale="1">
        <p:scale>
          <a:sx n="52" d="100"/>
          <a:sy n="52" d="100"/>
        </p:scale>
        <p:origin x="19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8BE52-3BD8-47D9-81EB-FC4A4E60FE07}" type="datetimeFigureOut">
              <a:rPr lang="en-GB" smtClean="0"/>
              <a:t>18/11/2015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6CE05-51FE-405E-83C1-DA47F2986CAA}" type="slidenum">
              <a:rPr lang="en-GB" smtClean="0"/>
              <a:t>‹#›</a:t>
            </a:fld>
            <a:endParaRPr lang="en-GB"/>
          </a:p>
        </p:txBody>
      </p:sp>
    </p:spTree>
    <p:extLst>
      <p:ext uri="{BB962C8B-B14F-4D97-AF65-F5344CB8AC3E}">
        <p14:creationId xmlns:p14="http://schemas.microsoft.com/office/powerpoint/2010/main" val="11776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200"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first slide:</a:t>
            </a:r>
          </a:p>
          <a:p>
            <a:pPr algn="l"/>
            <a:r>
              <a:rPr lang="en-US" altLang="en-US" sz="1200"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Hotspot swells have been used to estimate the flux of material from the core–mantle boundary via plumes (i.e., buoyancy flux) and used this flux of material to estimate the amount of heat transported from the core–mantle boundary to the surface (e.g., Davies, 1988; Sleep, 1990; Hill et al., 1992). Additionally, updated swell geometry measurements may help to distinguish between hotspots associated with mantle plumes and those formed by shallower processes. Which is useful to determine precursory activity of a plume.</a:t>
            </a:r>
          </a:p>
          <a:p>
            <a:pPr algn="l"/>
            <a:endParaRPr lang="en-US" altLang="en-US" sz="1200"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l"/>
            <a:r>
              <a:rPr lang="en-US" altLang="en-US" sz="1200"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Results :</a:t>
            </a:r>
          </a:p>
          <a:p>
            <a:pPr algn="l"/>
            <a:r>
              <a:rPr lang="en-US" altLang="en-US" sz="1200"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For Tristan and the African </a:t>
            </a:r>
            <a:r>
              <a:rPr lang="en-US" altLang="en-US" sz="1200" b="1" dirty="0" err="1"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superswell</a:t>
            </a:r>
            <a:r>
              <a:rPr lang="en-US" altLang="en-US" sz="1200"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find in this study  suggested Tristan is lack of plume head.</a:t>
            </a:r>
          </a:p>
          <a:p>
            <a:pPr algn="l"/>
            <a:r>
              <a:rPr lang="en-US" altLang="en-US" sz="1200"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swell height is range between 200-400m. which is shallower than Hawaii and Azores which are about 1500m.</a:t>
            </a:r>
          </a:p>
          <a:p>
            <a:pPr algn="l"/>
            <a:endParaRPr lang="en-US" altLang="en-US" sz="1200"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l">
              <a:tabLst>
                <a:tab pos="127000" algn="l"/>
                <a:tab pos="419100" algn="l"/>
              </a:tabLst>
            </a:pPr>
            <a:r>
              <a:rPr lang="en-US" altLang="en-US" sz="1200" b="1" dirty="0" smtClean="0">
                <a:latin typeface="Arial" panose="020B0604020202020204" pitchFamily="34" charset="0"/>
                <a:cs typeface="Arial" panose="020B0604020202020204" pitchFamily="34" charset="0"/>
                <a:sym typeface="Arial" panose="020B0604020202020204" pitchFamily="34" charset="0"/>
              </a:rPr>
              <a:t> Next, </a:t>
            </a:r>
          </a:p>
          <a:p>
            <a:pPr algn="l">
              <a:tabLst>
                <a:tab pos="127000" algn="l"/>
                <a:tab pos="419100" algn="l"/>
              </a:tabLst>
            </a:pPr>
            <a:r>
              <a:rPr lang="en-US" altLang="en-US" sz="1200" b="1" dirty="0" smtClean="0">
                <a:latin typeface="Arial" panose="020B0604020202020204" pitchFamily="34" charset="0"/>
                <a:cs typeface="Arial" panose="020B0604020202020204" pitchFamily="34" charset="0"/>
                <a:sym typeface="Arial" panose="020B0604020202020204" pitchFamily="34" charset="0"/>
              </a:rPr>
              <a:t>Question:</a:t>
            </a:r>
          </a:p>
          <a:p>
            <a:pPr algn="l"/>
            <a:r>
              <a:rPr lang="en-US" altLang="en-US" sz="1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A low-velocity zone in the mantle in northeastern Paraná Magmatic Province was imaged by </a:t>
            </a:r>
            <a:r>
              <a:rPr lang="en-US" altLang="en-US" sz="1200" b="1" i="1" dirty="0" err="1" smtClean="0">
                <a:solidFill>
                  <a:srgbClr val="FF0000"/>
                </a:solidFill>
                <a:latin typeface="Arial" panose="020B0604020202020204" pitchFamily="34" charset="0"/>
                <a:cs typeface="Arial" panose="020B0604020202020204" pitchFamily="34" charset="0"/>
                <a:sym typeface="Arial" panose="020B0604020202020204" pitchFamily="34" charset="0"/>
              </a:rPr>
              <a:t>VanDecar</a:t>
            </a:r>
            <a:r>
              <a:rPr lang="en-US" altLang="en-US" sz="1200" b="1" i="1" dirty="0" smtClean="0">
                <a:solidFill>
                  <a:srgbClr val="FF0000"/>
                </a:solidFill>
                <a:latin typeface="Arial" panose="020B0604020202020204" pitchFamily="34" charset="0"/>
                <a:cs typeface="Arial" panose="020B0604020202020204" pitchFamily="34" charset="0"/>
                <a:sym typeface="Arial" panose="020B0604020202020204" pitchFamily="34" charset="0"/>
              </a:rPr>
              <a:t> et al.</a:t>
            </a:r>
            <a:r>
              <a:rPr lang="en-US" altLang="en-US" sz="1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 (1995) and interpreted as a thermal anomaly corresponding to the “fossil” Tristan da Cunha plume that moved with the lithospheric plate. Considering that the lithosphere has a typical time constant of about 60 </a:t>
            </a:r>
            <a:r>
              <a:rPr lang="en-US" altLang="en-US" sz="1200" b="1" dirty="0" err="1" smtClean="0">
                <a:solidFill>
                  <a:srgbClr val="FF0000"/>
                </a:solidFill>
                <a:latin typeface="Arial" panose="020B0604020202020204" pitchFamily="34" charset="0"/>
                <a:cs typeface="Arial" panose="020B0604020202020204" pitchFamily="34" charset="0"/>
                <a:sym typeface="Arial" panose="020B0604020202020204" pitchFamily="34" charset="0"/>
              </a:rPr>
              <a:t>Myr</a:t>
            </a:r>
            <a:r>
              <a:rPr lang="en-US" altLang="en-US" sz="1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 for dissipating heat and consequently attenuating topography (</a:t>
            </a:r>
            <a:r>
              <a:rPr lang="en-US" altLang="en-US" sz="1200" b="1" i="1" dirty="0" smtClean="0">
                <a:solidFill>
                  <a:srgbClr val="FF0000"/>
                </a:solidFill>
                <a:latin typeface="Arial" panose="020B0604020202020204" pitchFamily="34" charset="0"/>
                <a:cs typeface="Arial" panose="020B0604020202020204" pitchFamily="34" charset="0"/>
                <a:sym typeface="Arial" panose="020B0604020202020204" pitchFamily="34" charset="0"/>
              </a:rPr>
              <a:t>Gallagher &amp; Brown</a:t>
            </a:r>
            <a:r>
              <a:rPr lang="en-US" altLang="en-US" sz="1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 1997), it is quite improbable that heat from a plume that reached the base of the lithosphere more than 130 </a:t>
            </a:r>
            <a:r>
              <a:rPr lang="en-US" altLang="en-US" sz="1200" b="1" dirty="0" err="1" smtClean="0">
                <a:solidFill>
                  <a:srgbClr val="FF0000"/>
                </a:solidFill>
                <a:latin typeface="Arial" panose="020B0604020202020204" pitchFamily="34" charset="0"/>
                <a:cs typeface="Arial" panose="020B0604020202020204" pitchFamily="34" charset="0"/>
                <a:sym typeface="Arial" panose="020B0604020202020204" pitchFamily="34" charset="0"/>
              </a:rPr>
              <a:t>m.yr</a:t>
            </a:r>
            <a:r>
              <a:rPr lang="en-US" altLang="en-US" sz="1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 ago, could still persist. It would be more acceptable an association of the low-velocity zone with a plume related to the alkaline magmatic provinces nearby, where magmatism younger than 50 </a:t>
            </a:r>
            <a:r>
              <a:rPr lang="en-US" altLang="en-US" sz="1200" b="1" dirty="0" err="1" smtClean="0">
                <a:solidFill>
                  <a:srgbClr val="FF0000"/>
                </a:solidFill>
                <a:latin typeface="Arial" panose="020B0604020202020204" pitchFamily="34" charset="0"/>
                <a:cs typeface="Arial" panose="020B0604020202020204" pitchFamily="34" charset="0"/>
                <a:sym typeface="Arial" panose="020B0604020202020204" pitchFamily="34" charset="0"/>
              </a:rPr>
              <a:t>m.yr</a:t>
            </a:r>
            <a:r>
              <a:rPr lang="en-US" altLang="en-US" sz="1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 can be found. However, no geoid anomaly nor surface expression of the Tristan da Cunha thermal anomaly is recognized in this region (</a:t>
            </a:r>
            <a:r>
              <a:rPr lang="en-US" altLang="en-US" sz="1200" b="1" i="1" dirty="0" smtClean="0">
                <a:solidFill>
                  <a:srgbClr val="FF0000"/>
                </a:solidFill>
                <a:latin typeface="Arial" panose="020B0604020202020204" pitchFamily="34" charset="0"/>
                <a:cs typeface="Arial" panose="020B0604020202020204" pitchFamily="34" charset="0"/>
                <a:sym typeface="Arial" panose="020B0604020202020204" pitchFamily="34" charset="0"/>
              </a:rPr>
              <a:t>Molina &amp; </a:t>
            </a:r>
            <a:r>
              <a:rPr lang="en-US" altLang="en-US" sz="1200" b="1" i="1" dirty="0" err="1" smtClean="0">
                <a:solidFill>
                  <a:srgbClr val="FF0000"/>
                </a:solidFill>
                <a:latin typeface="Arial" panose="020B0604020202020204" pitchFamily="34" charset="0"/>
                <a:cs typeface="Arial" panose="020B0604020202020204" pitchFamily="34" charset="0"/>
                <a:sym typeface="Arial" panose="020B0604020202020204" pitchFamily="34" charset="0"/>
              </a:rPr>
              <a:t>Ussami</a:t>
            </a:r>
            <a:r>
              <a:rPr lang="en-US" altLang="en-US" sz="1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 1999), except for the </a:t>
            </a:r>
            <a:r>
              <a:rPr lang="en-US" altLang="en-US" sz="1200" b="1" dirty="0" err="1" smtClean="0">
                <a:solidFill>
                  <a:srgbClr val="FF0000"/>
                </a:solidFill>
                <a:latin typeface="Arial" panose="020B0604020202020204" pitchFamily="34" charset="0"/>
                <a:cs typeface="Arial" panose="020B0604020202020204" pitchFamily="34" charset="0"/>
                <a:sym typeface="Arial" panose="020B0604020202020204" pitchFamily="34" charset="0"/>
              </a:rPr>
              <a:t>Iporá</a:t>
            </a:r>
            <a:r>
              <a:rPr lang="en-US" altLang="en-US" sz="1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 and Alto Paranaiba Late Cretaceous alkaline provinces (</a:t>
            </a:r>
            <a:r>
              <a:rPr lang="en-US" altLang="en-US" sz="1200" b="1" i="1" dirty="0" smtClean="0">
                <a:solidFill>
                  <a:srgbClr val="FF0000"/>
                </a:solidFill>
                <a:latin typeface="Arial" panose="020B0604020202020204" pitchFamily="34" charset="0"/>
                <a:cs typeface="Arial" panose="020B0604020202020204" pitchFamily="34" charset="0"/>
                <a:sym typeface="Arial" panose="020B0604020202020204" pitchFamily="34" charset="0"/>
              </a:rPr>
              <a:t>Comin-</a:t>
            </a:r>
            <a:r>
              <a:rPr lang="en-US" altLang="en-US" sz="1200" b="1" i="1" dirty="0" err="1" smtClean="0">
                <a:solidFill>
                  <a:srgbClr val="FF0000"/>
                </a:solidFill>
                <a:latin typeface="Arial" panose="020B0604020202020204" pitchFamily="34" charset="0"/>
                <a:cs typeface="Arial" panose="020B0604020202020204" pitchFamily="34" charset="0"/>
                <a:sym typeface="Arial" panose="020B0604020202020204" pitchFamily="34" charset="0"/>
              </a:rPr>
              <a:t>Chiaramonti</a:t>
            </a:r>
            <a:r>
              <a:rPr lang="en-US" altLang="en-US" sz="1200" b="1" i="1" dirty="0" smtClean="0">
                <a:solidFill>
                  <a:srgbClr val="FF0000"/>
                </a:solidFill>
                <a:latin typeface="Arial" panose="020B0604020202020204" pitchFamily="34" charset="0"/>
                <a:cs typeface="Arial" panose="020B0604020202020204" pitchFamily="34" charset="0"/>
                <a:sym typeface="Arial" panose="020B0604020202020204" pitchFamily="34" charset="0"/>
              </a:rPr>
              <a:t> et al.</a:t>
            </a:r>
            <a:r>
              <a:rPr lang="en-US" altLang="en-US" sz="1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 1997, and references therein) further to the north.</a:t>
            </a:r>
          </a:p>
          <a:p>
            <a:pPr algn="l"/>
            <a:r>
              <a:rPr lang="en-US" altLang="en-US" sz="1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In the light of these facts, the mantle plume/hotspot hypothesis for the origin of the alkaline lavas must be reviewed, at least regarding which plumes are most likely to have been active at the right place and right time when a specific province is considered.</a:t>
            </a:r>
          </a:p>
          <a:p>
            <a:pPr algn="l"/>
            <a:endParaRPr lang="en-US" altLang="en-US" sz="1200" b="1" dirty="0" smtClean="0">
              <a:latin typeface="Arial" panose="020B0604020202020204" pitchFamily="34" charset="0"/>
              <a:cs typeface="Arial" panose="020B0604020202020204" pitchFamily="34" charset="0"/>
              <a:sym typeface="Arial" panose="020B0604020202020204" pitchFamily="34" charset="0"/>
            </a:endParaRPr>
          </a:p>
          <a:p>
            <a:pPr algn="l"/>
            <a:r>
              <a:rPr lang="en-US" altLang="en-US" sz="1200" b="1" dirty="0" smtClean="0">
                <a:latin typeface="Arial" panose="020B0604020202020204" pitchFamily="34" charset="0"/>
                <a:cs typeface="Arial" panose="020B0604020202020204" pitchFamily="34" charset="0"/>
                <a:sym typeface="Arial" panose="020B0604020202020204" pitchFamily="34" charset="0"/>
              </a:rPr>
              <a:t>With the support:</a:t>
            </a:r>
          </a:p>
          <a:p>
            <a:pPr algn="l"/>
            <a:r>
              <a:rPr lang="en-US" altLang="en-US" sz="1200" b="1" dirty="0" smtClean="0">
                <a:latin typeface="Arial" panose="020B0604020202020204" pitchFamily="34" charset="0"/>
                <a:cs typeface="Arial" panose="020B0604020202020204" pitchFamily="34" charset="0"/>
                <a:sym typeface="Arial" panose="020B0604020202020204" pitchFamily="34" charset="0"/>
              </a:rPr>
              <a:t>From the paper South Atlantic opening: A plume-induced breakup?</a:t>
            </a:r>
          </a:p>
          <a:p>
            <a:pPr algn="l"/>
            <a:r>
              <a:rPr lang="en-US" altLang="en-US" sz="1200" b="1" dirty="0" smtClean="0">
                <a:latin typeface="Arial" panose="020B0604020202020204" pitchFamily="34" charset="0"/>
                <a:cs typeface="Arial" panose="020B0604020202020204" pitchFamily="34" charset="0"/>
                <a:sym typeface="Arial" panose="020B0604020202020204" pitchFamily="34" charset="0"/>
              </a:rPr>
              <a:t>(T. Fromm 2015) saying no broad plume head existed during opening of South Atlantic.</a:t>
            </a:r>
          </a:p>
          <a:p>
            <a:pPr algn="l"/>
            <a:endParaRPr lang="en-US" altLang="en-US" sz="1200" b="1" dirty="0" smtClean="0">
              <a:latin typeface="Arial" panose="020B0604020202020204" pitchFamily="34" charset="0"/>
              <a:cs typeface="Arial" panose="020B0604020202020204" pitchFamily="34" charset="0"/>
              <a:sym typeface="Arial" panose="020B0604020202020204" pitchFamily="34" charset="0"/>
            </a:endParaRPr>
          </a:p>
          <a:p>
            <a:pPr algn="l"/>
            <a:endParaRPr lang="en-US" altLang="en-US" sz="1200" b="1" dirty="0" smtClean="0">
              <a:latin typeface="Arial" panose="020B0604020202020204" pitchFamily="34" charset="0"/>
              <a:cs typeface="Arial" panose="020B0604020202020204" pitchFamily="34" charset="0"/>
              <a:sym typeface="Arial" panose="020B0604020202020204" pitchFamily="34" charset="0"/>
            </a:endParaRPr>
          </a:p>
          <a:p>
            <a:pPr algn="l"/>
            <a:r>
              <a:rPr lang="en-US" altLang="en-US" sz="1200" b="1" dirty="0" smtClean="0">
                <a:latin typeface="Arial" panose="020B0604020202020204" pitchFamily="34" charset="0"/>
                <a:cs typeface="Arial" panose="020B0604020202020204" pitchFamily="34" charset="0"/>
                <a:sym typeface="Arial" panose="020B0604020202020204" pitchFamily="34" charset="0"/>
              </a:rPr>
              <a:t>For summary maybe?</a:t>
            </a:r>
          </a:p>
          <a:p>
            <a:endParaRPr lang="en-GB" dirty="0"/>
          </a:p>
        </p:txBody>
      </p:sp>
      <p:sp>
        <p:nvSpPr>
          <p:cNvPr id="4" name="Slide Number Placeholder 3"/>
          <p:cNvSpPr>
            <a:spLocks noGrp="1"/>
          </p:cNvSpPr>
          <p:nvPr>
            <p:ph type="sldNum" sz="quarter" idx="10"/>
          </p:nvPr>
        </p:nvSpPr>
        <p:spPr/>
        <p:txBody>
          <a:bodyPr/>
          <a:lstStyle/>
          <a:p>
            <a:fld id="{9F06CE05-51FE-405E-83C1-DA47F2986CAA}" type="slidenum">
              <a:rPr lang="en-GB" smtClean="0"/>
              <a:t>3</a:t>
            </a:fld>
            <a:endParaRPr lang="en-GB"/>
          </a:p>
        </p:txBody>
      </p:sp>
    </p:spTree>
    <p:extLst>
      <p:ext uri="{BB962C8B-B14F-4D97-AF65-F5344CB8AC3E}">
        <p14:creationId xmlns:p14="http://schemas.microsoft.com/office/powerpoint/2010/main" val="305989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 against:</a:t>
            </a:r>
          </a:p>
          <a:p>
            <a:pPr marL="171450" indent="-171450">
              <a:buFontTx/>
              <a:buChar char="-"/>
            </a:pPr>
            <a:r>
              <a:rPr lang="en-GB" baseline="0" dirty="0" smtClean="0"/>
              <a:t>Many papers hold that Tristan da Cunha does have an apparently time progressive volcanic chain like Hawaii, BUT:</a:t>
            </a:r>
          </a:p>
          <a:p>
            <a:pPr marL="628650" lvl="1" indent="-171450">
              <a:buFontTx/>
              <a:buChar char="-"/>
            </a:pPr>
            <a:r>
              <a:rPr lang="en-GB" dirty="0" smtClean="0"/>
              <a:t>O’connor and Duncan (1990) have questioned</a:t>
            </a:r>
            <a:r>
              <a:rPr lang="en-GB" baseline="0" dirty="0" smtClean="0"/>
              <a:t> the validity of the ages often quoted for the chain because clean unaltered samples from the chain were not used – as such the age readings are likely to be incorrect.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Also Bailey and </a:t>
            </a:r>
            <a:r>
              <a:rPr lang="en-GB" baseline="0" dirty="0" err="1" smtClean="0"/>
              <a:t>Foulger</a:t>
            </a:r>
            <a:r>
              <a:rPr lang="en-GB" baseline="0" dirty="0" smtClean="0"/>
              <a:t> (20??) suggests the volcanic chain follows a pre-existing lithospheric structure (shown in the geology and density variations in the deep mantle tomography), and may mark its NW boundary. The chain follows (and is likely part of/caused by) a series of pre-existing</a:t>
            </a:r>
            <a:r>
              <a:rPr lang="en-GB" dirty="0" smtClean="0"/>
              <a:t> linear NE-SW trending</a:t>
            </a:r>
            <a:r>
              <a:rPr lang="en-GB" baseline="0" dirty="0" smtClean="0"/>
              <a:t> lithospheric structures (linear</a:t>
            </a:r>
            <a:r>
              <a:rPr lang="en-GB" dirty="0" smtClean="0"/>
              <a:t> zones) which are </a:t>
            </a:r>
            <a:r>
              <a:rPr lang="en-GB" baseline="0" dirty="0" smtClean="0"/>
              <a:t>shown in the geology and by density variations in the deep mantle tomography. </a:t>
            </a:r>
          </a:p>
          <a:p>
            <a:pPr marL="628650" lvl="1" indent="-171450">
              <a:buFontTx/>
              <a:buChar char="-"/>
            </a:pPr>
            <a:r>
              <a:rPr lang="en-GB" baseline="0" dirty="0" smtClean="0"/>
              <a:t>There is also the question as to how a single plume system can split into two to produce the Tristan and Gough chains.</a:t>
            </a:r>
          </a:p>
          <a:p>
            <a:pPr marL="628650" lvl="1" indent="-171450">
              <a:buFontTx/>
              <a:buChar char="-"/>
            </a:pPr>
            <a:r>
              <a:rPr lang="en-GB" baseline="0" dirty="0" smtClean="0"/>
              <a:t>As such the chain may not be the product of a plume head migrating across the Atlantic.</a:t>
            </a:r>
          </a:p>
          <a:p>
            <a:pPr marL="171450" lvl="0" indent="-171450">
              <a:buFontTx/>
              <a:buChar char="-"/>
            </a:pPr>
            <a:r>
              <a:rPr lang="en-GB" baseline="0" dirty="0" smtClean="0"/>
              <a:t>Another indictor of plume volcanism is precursory flood basalts before the development of the volcanic chain, Tristan does have flood basalts, the </a:t>
            </a:r>
            <a:r>
              <a:rPr lang="en-GB" baseline="0" dirty="0" err="1" smtClean="0"/>
              <a:t>Etendeka</a:t>
            </a:r>
            <a:r>
              <a:rPr lang="en-GB" baseline="0" dirty="0" smtClean="0"/>
              <a:t> &amp; Parana Basalts, which are typically associated with the initiation of plume volcanism, however:</a:t>
            </a:r>
          </a:p>
          <a:p>
            <a:pPr marL="628650" lvl="1" indent="-171450">
              <a:buFontTx/>
              <a:buChar char="-"/>
            </a:pPr>
            <a:r>
              <a:rPr lang="en-GB" dirty="0" smtClean="0"/>
              <a:t>There</a:t>
            </a:r>
            <a:r>
              <a:rPr lang="en-GB" baseline="0" dirty="0" smtClean="0"/>
              <a:t> is some evidence that rifting preceded and continued to occur during the eruption of the flood basalts.</a:t>
            </a:r>
          </a:p>
          <a:p>
            <a:pPr marL="628650" lvl="1" indent="-171450">
              <a:buFontTx/>
              <a:buChar char="-"/>
            </a:pPr>
            <a:r>
              <a:rPr lang="en-GB" baseline="0" dirty="0" smtClean="0"/>
              <a:t>The flood basalts originated in the upper mantle, rather than the lower mantle as would be expected for plume associated flood basalts </a:t>
            </a:r>
          </a:p>
          <a:p>
            <a:pPr marL="628650" lvl="1" indent="-171450">
              <a:buFontTx/>
              <a:buChar char="-"/>
            </a:pPr>
            <a:r>
              <a:rPr lang="en-GB" baseline="0" dirty="0" smtClean="0"/>
              <a:t>Additionally the transition from magma poor tectonic to volcanic rifting is very sharp, in a plume dominated system this transition is expected to be gradual. Additionally the seismic anomaly is confined to the upper mantle – not deep enough for a plume.</a:t>
            </a:r>
          </a:p>
          <a:p>
            <a:pPr marL="628650" lvl="1" indent="-171450">
              <a:buFontTx/>
              <a:buChar char="-"/>
            </a:pPr>
            <a:r>
              <a:rPr lang="en-GB" dirty="0" smtClean="0"/>
              <a:t>Franke 2012</a:t>
            </a:r>
          </a:p>
          <a:p>
            <a:endParaRPr lang="en-GB" dirty="0"/>
          </a:p>
        </p:txBody>
      </p:sp>
      <p:sp>
        <p:nvSpPr>
          <p:cNvPr id="4" name="Slide Number Placeholder 3"/>
          <p:cNvSpPr>
            <a:spLocks noGrp="1"/>
          </p:cNvSpPr>
          <p:nvPr>
            <p:ph type="sldNum" sz="quarter" idx="10"/>
          </p:nvPr>
        </p:nvSpPr>
        <p:spPr/>
        <p:txBody>
          <a:bodyPr/>
          <a:lstStyle/>
          <a:p>
            <a:fld id="{9F06CE05-51FE-405E-83C1-DA47F2986CAA}" type="slidenum">
              <a:rPr lang="en-GB" smtClean="0"/>
              <a:t>4</a:t>
            </a:fld>
            <a:endParaRPr lang="en-GB"/>
          </a:p>
        </p:txBody>
      </p:sp>
    </p:spTree>
    <p:extLst>
      <p:ext uri="{BB962C8B-B14F-4D97-AF65-F5344CB8AC3E}">
        <p14:creationId xmlns:p14="http://schemas.microsoft.com/office/powerpoint/2010/main" val="61215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Time</a:t>
            </a:r>
            <a:r>
              <a:rPr lang="en-GB" sz="1200" kern="1200" baseline="0" dirty="0" smtClean="0">
                <a:solidFill>
                  <a:schemeClr val="tx1"/>
                </a:solidFill>
                <a:effectLst/>
                <a:latin typeface="+mn-lt"/>
                <a:ea typeface="+mn-ea"/>
                <a:cs typeface="+mn-cs"/>
              </a:rPr>
              <a:t> progressive:</a:t>
            </a:r>
          </a:p>
          <a:p>
            <a:r>
              <a:rPr lang="en-GB" sz="1200" kern="1200" dirty="0" smtClean="0">
                <a:solidFill>
                  <a:schemeClr val="tx1"/>
                </a:solidFill>
                <a:effectLst/>
                <a:latin typeface="+mn-lt"/>
                <a:ea typeface="+mn-ea"/>
                <a:cs typeface="+mn-cs"/>
              </a:rPr>
              <a:t>the seamounts formed only at the edge of the swell, where the oceanic crust was spreading apart. However,</a:t>
            </a:r>
            <a:r>
              <a:rPr lang="en-GB" sz="1200" kern="1200" baseline="30000" dirty="0" smtClean="0">
                <a:solidFill>
                  <a:schemeClr val="tx1"/>
                </a:solidFill>
                <a:effectLst/>
                <a:latin typeface="+mn-lt"/>
                <a:ea typeface="+mn-ea"/>
                <a:cs typeface="+mn-cs"/>
              </a:rPr>
              <a:t> 40</a:t>
            </a:r>
            <a:r>
              <a:rPr lang="en-GB" sz="1200" kern="1200" dirty="0" smtClean="0">
                <a:solidFill>
                  <a:schemeClr val="tx1"/>
                </a:solidFill>
                <a:effectLst/>
                <a:latin typeface="+mn-lt"/>
                <a:ea typeface="+mn-ea"/>
                <a:cs typeface="+mn-cs"/>
              </a:rPr>
              <a:t>Ar/</a:t>
            </a:r>
            <a:r>
              <a:rPr lang="en-GB" sz="1200" kern="1200" baseline="30000" dirty="0" smtClean="0">
                <a:solidFill>
                  <a:schemeClr val="tx1"/>
                </a:solidFill>
                <a:effectLst/>
                <a:latin typeface="+mn-lt"/>
                <a:ea typeface="+mn-ea"/>
                <a:cs typeface="+mn-cs"/>
              </a:rPr>
              <a:t>39</a:t>
            </a:r>
            <a:r>
              <a:rPr lang="en-GB" sz="1200" kern="1200" dirty="0" smtClean="0">
                <a:solidFill>
                  <a:schemeClr val="tx1"/>
                </a:solidFill>
                <a:effectLst/>
                <a:latin typeface="+mn-lt"/>
                <a:ea typeface="+mn-ea"/>
                <a:cs typeface="+mn-cs"/>
              </a:rPr>
              <a:t>Ar isotopic data of lava samples erupted at several hotspot trails across the Atlantic swell.in combination with the structure and age of the sea floor, and find that the trails formed synchronously, in a pattern consistent with movement of the African Plate over plumes rising from the edge of the Africa Low Shear Wave Velocity Province. the age of Walvis Ridge basement increases linearly with increasing distance from Tristan da Cunha (Figure 4), thus linking recent hot spot volcanism on Tristan da Cunha, via the Walvis Ridge, to its 120-130 Ma expression on the Namibian coast, the </a:t>
            </a:r>
            <a:r>
              <a:rPr lang="en-GB" sz="1200" kern="1200" dirty="0" err="1" smtClean="0">
                <a:solidFill>
                  <a:schemeClr val="tx1"/>
                </a:solidFill>
                <a:effectLst/>
                <a:latin typeface="+mn-lt"/>
                <a:ea typeface="+mn-ea"/>
                <a:cs typeface="+mn-cs"/>
              </a:rPr>
              <a:t>Etendeka</a:t>
            </a:r>
            <a:r>
              <a:rPr lang="en-GB" sz="1200" kern="1200" dirty="0" smtClean="0">
                <a:solidFill>
                  <a:schemeClr val="tx1"/>
                </a:solidFill>
                <a:effectLst/>
                <a:latin typeface="+mn-lt"/>
                <a:ea typeface="+mn-ea"/>
                <a:cs typeface="+mn-cs"/>
              </a:rPr>
              <a:t> continental flood basalt field. The distribution of available Rio Grande Rise basement and fossil ages, in conjunction with present estimates of the narrow age-range of the Parana flood basalts, is compatible with age-progressive volcanism linking the </a:t>
            </a:r>
            <a:r>
              <a:rPr lang="en-GB" sz="1200" kern="1200" dirty="0" err="1" smtClean="0">
                <a:solidFill>
                  <a:schemeClr val="tx1"/>
                </a:solidFill>
                <a:effectLst/>
                <a:latin typeface="+mn-lt"/>
                <a:ea typeface="+mn-ea"/>
                <a:cs typeface="+mn-cs"/>
              </a:rPr>
              <a:t>northeastern</a:t>
            </a:r>
            <a:r>
              <a:rPr lang="en-GB" sz="1200" kern="1200" dirty="0" smtClean="0">
                <a:solidFill>
                  <a:schemeClr val="tx1"/>
                </a:solidFill>
                <a:effectLst/>
                <a:latin typeface="+mn-lt"/>
                <a:ea typeface="+mn-ea"/>
                <a:cs typeface="+mn-cs"/>
              </a:rPr>
              <a:t> shoulder of the Rio Grande Rise (-75 to 84 Ma) to 120-130 Ma continental flood basalt volcanism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Lithospheric extension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Based on the results of seismic reflection profiling, Austin and </a:t>
            </a:r>
            <a:r>
              <a:rPr lang="en-GB" sz="1200" kern="1200" dirty="0" err="1" smtClean="0">
                <a:solidFill>
                  <a:schemeClr val="tx1"/>
                </a:solidFill>
                <a:effectLst/>
                <a:latin typeface="+mn-lt"/>
                <a:ea typeface="+mn-ea"/>
                <a:cs typeface="+mn-cs"/>
              </a:rPr>
              <a:t>Uchupi</a:t>
            </a:r>
            <a:r>
              <a:rPr lang="en-GB" sz="1200" kern="1200" dirty="0" smtClean="0">
                <a:solidFill>
                  <a:schemeClr val="tx1"/>
                </a:solidFill>
                <a:effectLst/>
                <a:latin typeface="+mn-lt"/>
                <a:ea typeface="+mn-ea"/>
                <a:cs typeface="+mn-cs"/>
              </a:rPr>
              <a:t> [1982] have suggested that the South Atlantic began to open in the form of a northward propagating rift. The oldest seafloor spreading anomaly identified in the South Atlantic at the latitude of </a:t>
            </a:r>
            <a:r>
              <a:rPr lang="en-GB" sz="1200" kern="1200" dirty="0" err="1" smtClean="0">
                <a:solidFill>
                  <a:schemeClr val="tx1"/>
                </a:solidFill>
                <a:effectLst/>
                <a:latin typeface="+mn-lt"/>
                <a:ea typeface="+mn-ea"/>
                <a:cs typeface="+mn-cs"/>
              </a:rPr>
              <a:t>Capetown</a:t>
            </a:r>
            <a:r>
              <a:rPr lang="en-GB" sz="1200" kern="1200" dirty="0" smtClean="0">
                <a:solidFill>
                  <a:schemeClr val="tx1"/>
                </a:solidFill>
                <a:effectLst/>
                <a:latin typeface="+mn-lt"/>
                <a:ea typeface="+mn-ea"/>
                <a:cs typeface="+mn-cs"/>
              </a:rPr>
              <a:t> is M11 (133 Ma), while the oldest anomaly recognized off of the Namibian coast is M4 (126 Ma) [</a:t>
            </a:r>
            <a:r>
              <a:rPr lang="en-GB" sz="1200" kern="1200" dirty="0" err="1" smtClean="0">
                <a:solidFill>
                  <a:schemeClr val="tx1"/>
                </a:solidFill>
                <a:effectLst/>
                <a:latin typeface="+mn-lt"/>
                <a:ea typeface="+mn-ea"/>
                <a:cs typeface="+mn-cs"/>
              </a:rPr>
              <a:t>Cande</a:t>
            </a:r>
            <a:r>
              <a:rPr lang="en-GB" sz="1200" kern="1200" dirty="0" smtClean="0">
                <a:solidFill>
                  <a:schemeClr val="tx1"/>
                </a:solidFill>
                <a:effectLst/>
                <a:latin typeface="+mn-lt"/>
                <a:ea typeface="+mn-ea"/>
                <a:cs typeface="+mn-cs"/>
              </a:rPr>
              <a:t> et al., 1989]. As the </a:t>
            </a:r>
            <a:r>
              <a:rPr lang="en-GB" sz="1200" kern="1200" dirty="0" err="1" smtClean="0">
                <a:solidFill>
                  <a:schemeClr val="tx1"/>
                </a:solidFill>
                <a:effectLst/>
                <a:latin typeface="+mn-lt"/>
                <a:ea typeface="+mn-ea"/>
                <a:cs typeface="+mn-cs"/>
              </a:rPr>
              <a:t>Etendeka</a:t>
            </a:r>
            <a:r>
              <a:rPr lang="en-GB" sz="1200" kern="1200" dirty="0" smtClean="0">
                <a:solidFill>
                  <a:schemeClr val="tx1"/>
                </a:solidFill>
                <a:effectLst/>
                <a:latin typeface="+mn-lt"/>
                <a:ea typeface="+mn-ea"/>
                <a:cs typeface="+mn-cs"/>
              </a:rPr>
              <a:t> and Parana flood basalts appear to have erupted at about the same time that the northward- propagating South Atlantic rift reached the latitude of Namibia, a close association may have existed between hot spot volcanism and continental rifting. However, due to uncertainty in locating the continent-ocean boundary [e.g. Rabinowitz, 1976, 1978; </a:t>
            </a:r>
            <a:r>
              <a:rPr lang="en-GB" sz="1200" kern="1200" dirty="0" err="1" smtClean="0">
                <a:solidFill>
                  <a:schemeClr val="tx1"/>
                </a:solidFill>
                <a:effectLst/>
                <a:latin typeface="+mn-lt"/>
                <a:ea typeface="+mn-ea"/>
                <a:cs typeface="+mn-cs"/>
              </a:rPr>
              <a:t>Scrutton</a:t>
            </a:r>
            <a:r>
              <a:rPr lang="en-GB" sz="1200" kern="1200" dirty="0" smtClean="0">
                <a:solidFill>
                  <a:schemeClr val="tx1"/>
                </a:solidFill>
                <a:effectLst/>
                <a:latin typeface="+mn-lt"/>
                <a:ea typeface="+mn-ea"/>
                <a:cs typeface="+mn-cs"/>
              </a:rPr>
              <a:t>, 1978], it is presently difficult to determine whether or not, on reconstruction of the African and South American plates to a </a:t>
            </a:r>
            <a:r>
              <a:rPr lang="en-GB" sz="1200" kern="1200" dirty="0" err="1" smtClean="0">
                <a:solidFill>
                  <a:schemeClr val="tx1"/>
                </a:solidFill>
                <a:effectLst/>
                <a:latin typeface="+mn-lt"/>
                <a:ea typeface="+mn-ea"/>
                <a:cs typeface="+mn-cs"/>
              </a:rPr>
              <a:t>prerifting</a:t>
            </a:r>
            <a:r>
              <a:rPr lang="en-GB" sz="1200" kern="1200" dirty="0" smtClean="0">
                <a:solidFill>
                  <a:schemeClr val="tx1"/>
                </a:solidFill>
                <a:effectLst/>
                <a:latin typeface="+mn-lt"/>
                <a:ea typeface="+mn-ea"/>
                <a:cs typeface="+mn-cs"/>
              </a:rPr>
              <a:t> configuration, overlapping or misfit exists at the latitude of the Walvis Ridge-Rio Grande Rise. The existence such an overlap would suggest that crustal stretching of occurred in response to doming of the continental lithosphere by the upwelling plume, so supporting a relationship hot spot volcanism.</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F06CE05-51FE-405E-83C1-DA47F2986CAA}" type="slidenum">
              <a:rPr lang="en-GB" smtClean="0"/>
              <a:t>9</a:t>
            </a:fld>
            <a:endParaRPr lang="en-GB"/>
          </a:p>
        </p:txBody>
      </p:sp>
    </p:spTree>
    <p:extLst>
      <p:ext uri="{BB962C8B-B14F-4D97-AF65-F5344CB8AC3E}">
        <p14:creationId xmlns:p14="http://schemas.microsoft.com/office/powerpoint/2010/main" val="391072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ZONATION  ~ 70Ma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Vanaf</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eerste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bladsy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Bilateral, asymmetric zonation with two distinct mantle source components  (As would expect with plume)</a:t>
            </a:r>
          </a:p>
          <a:p>
            <a:pPr marL="2057400" marR="0" lvl="4"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GOUGH (S) elevated </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207</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Pb/</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204</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Pb and </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208</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Pb/</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204</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Pb at a given </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206</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Pb/</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204</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Pb</a:t>
            </a:r>
          </a:p>
          <a:p>
            <a:pPr marL="1828800" marR="0" lvl="4" indent="0" algn="l" defTabSz="914400" rtl="0" eaLnBrk="1" fontAlgn="auto" latinLnBrk="0" hangingPunct="1">
              <a:lnSpc>
                <a:spcPct val="100000"/>
              </a:lnSpc>
              <a:spcBef>
                <a:spcPts val="0"/>
              </a:spcBef>
              <a:spcAft>
                <a:spcPts val="0"/>
              </a:spcAft>
              <a:buClrTx/>
              <a:buSzTx/>
              <a:buFont typeface="+mj-lt"/>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	   low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143</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Nd/</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144</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Nd and </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176</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Hf/</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177</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Hf</a:t>
            </a:r>
          </a:p>
          <a:p>
            <a:pPr marL="1828800" marR="0" lvl="4" indent="0" algn="l" defTabSz="914400" rtl="0" eaLnBrk="1" fontAlgn="auto" latinLnBrk="0" hangingPunct="1">
              <a:lnSpc>
                <a:spcPct val="100000"/>
              </a:lnSpc>
              <a:spcBef>
                <a:spcPts val="0"/>
              </a:spcBef>
              <a:spcAft>
                <a:spcPts val="0"/>
              </a:spcAft>
              <a:buClrTx/>
              <a:buSzTx/>
              <a:buFont typeface="+mj-lt"/>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2.  Tristan (N)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more depleted source</a:t>
            </a: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X4 longer than Pacific zoned tracks.</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smtClean="0">
              <a:ln>
                <a:noFill/>
              </a:ln>
              <a:solidFill>
                <a:prstClr val="black"/>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smtClean="0">
                <a:ln>
                  <a:noFill/>
                </a:ln>
                <a:solidFill>
                  <a:prstClr val="black"/>
                </a:solidFill>
                <a:effectLst/>
                <a:uLnTx/>
                <a:uFillTx/>
                <a:latin typeface="+mn-lt"/>
                <a:ea typeface="+mn-ea"/>
                <a:cs typeface="+mn-cs"/>
              </a:rPr>
              <a:t>BUT</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he origins of the enriched isotopic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GRAFIEK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To characterize the mantle sources involved in PCFB genesis and account for the chemical and isotopic observations, the involvement of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asthenospheric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mantle and two enriched mantle sources (EM-I and EM-II) are required. The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asthenospheric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component was enriched by fluids and/or magmas related to Neoproterozoic subduction.</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isotopic signatures of Walvis Ridge and Rio Grande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basalts may be explained by the </a:t>
            </a:r>
            <a:r>
              <a:rPr kumimoji="0" lang="en-GB" sz="1200" b="1" i="0" u="none" strike="noStrike" kern="1200" cap="none" spc="0" normalizeH="0" baseline="0" noProof="0" dirty="0" err="1" smtClean="0">
                <a:ln>
                  <a:noFill/>
                </a:ln>
                <a:solidFill>
                  <a:prstClr val="black"/>
                </a:solidFill>
                <a:effectLst/>
                <a:uLnTx/>
                <a:uFillTx/>
                <a:latin typeface="+mn-lt"/>
                <a:ea typeface="+mn-ea"/>
                <a:cs typeface="+mn-cs"/>
              </a:rPr>
              <a:t>remelting</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 of detached continental lithospheric mantle left behind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during the continental break-up processes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GB" sz="2000" b="1" i="0" u="none" strike="noStrike" kern="1200" cap="none" spc="0" normalizeH="0" baseline="0" noProof="0" dirty="0" smtClean="0">
                <a:ln>
                  <a:noFill/>
                </a:ln>
                <a:solidFill>
                  <a:prstClr val="black"/>
                </a:solidFill>
                <a:effectLst/>
                <a:uLnTx/>
                <a:uFillTx/>
                <a:latin typeface="+mn-lt"/>
                <a:ea typeface="+mn-ea"/>
                <a:cs typeface="+mn-cs"/>
              </a:rPr>
              <a:t>EM-I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similar to either </a:t>
            </a:r>
            <a:r>
              <a:rPr kumimoji="0" lang="en-GB" sz="1200" b="0" i="0" u="none" strike="noStrike" kern="1200" cap="none" spc="0" normalizeH="0" baseline="0" noProof="0" dirty="0" smtClean="0">
                <a:ln>
                  <a:noFill/>
                </a:ln>
                <a:solidFill>
                  <a:srgbClr val="FFFF00"/>
                </a:solidFill>
                <a:effectLst/>
                <a:uLnTx/>
                <a:uFillTx/>
                <a:latin typeface="+mn-lt"/>
                <a:ea typeface="+mn-ea"/>
                <a:cs typeface="+mn-cs"/>
              </a:rPr>
              <a:t>an ancient,                       recycled lower continental crustal component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or a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metasomatized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SCLM(sub-continental lithospheric mantle)  component</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EM-II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ultimately derives from the         upper continental crust                  probably through the </a:t>
            </a:r>
            <a:r>
              <a:rPr kumimoji="0" lang="en-GB" sz="1200" b="0" i="0" u="sng" strike="noStrike" kern="1200" cap="none" spc="0" normalizeH="0" baseline="0" noProof="0" dirty="0" smtClean="0">
                <a:ln>
                  <a:noFill/>
                </a:ln>
                <a:solidFill>
                  <a:prstClr val="black"/>
                </a:solidFill>
                <a:effectLst/>
                <a:uLnTx/>
                <a:uFillTx/>
                <a:latin typeface="+mn-lt"/>
                <a:ea typeface="+mn-ea"/>
                <a:cs typeface="+mn-cs"/>
              </a:rPr>
              <a:t>subduction and recycling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of pelagic sediments or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metasomatized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(i.e., fluid/melt infiltration) oceanic lithosphere.</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GRANITE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In this context, could the granite found in the Rio Grande Rise be a piece of continental crust–a microcontinent broken off during South Atlantic opening</a:t>
            </a: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F06CE05-51FE-405E-83C1-DA47F2986CAA}" type="slidenum">
              <a:rPr lang="en-GB" smtClean="0"/>
              <a:t>10</a:t>
            </a:fld>
            <a:endParaRPr lang="en-GB"/>
          </a:p>
        </p:txBody>
      </p:sp>
    </p:spTree>
    <p:extLst>
      <p:ext uri="{BB962C8B-B14F-4D97-AF65-F5344CB8AC3E}">
        <p14:creationId xmlns:p14="http://schemas.microsoft.com/office/powerpoint/2010/main" val="70166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ability to </a:t>
            </a:r>
            <a:r>
              <a:rPr lang="en-GB" dirty="0" err="1" smtClean="0"/>
              <a:t>repick</a:t>
            </a:r>
            <a:r>
              <a:rPr lang="en-GB" dirty="0" smtClean="0"/>
              <a:t> the </a:t>
            </a:r>
            <a:r>
              <a:rPr lang="en-GB" b="1" dirty="0" smtClean="0"/>
              <a:t>altimeter radar waveforms to a higher degree of accuracy </a:t>
            </a:r>
          </a:p>
          <a:p>
            <a:endParaRPr lang="en-GB" b="1" dirty="0" smtClean="0"/>
          </a:p>
          <a:p>
            <a:r>
              <a:rPr lang="en-GB" dirty="0" smtClean="0"/>
              <a:t>improve satellite data processing </a:t>
            </a:r>
            <a:r>
              <a:rPr lang="en-GB" b="1" dirty="0" smtClean="0"/>
              <a:t>methodology using the geoid (or sea surface) to gravity</a:t>
            </a:r>
          </a:p>
          <a:p>
            <a:endParaRPr lang="en-GB" b="1" dirty="0" smtClean="0"/>
          </a:p>
          <a:p>
            <a:r>
              <a:rPr lang="en-GB" b="1" dirty="0" smtClean="0"/>
              <a:t> rather than the traditional method of sea slopes to gravity </a:t>
            </a:r>
          </a:p>
          <a:p>
            <a:endParaRPr lang="en-GB" b="1" dirty="0" smtClean="0"/>
          </a:p>
          <a:p>
            <a:r>
              <a:rPr lang="en-GB" dirty="0" smtClean="0"/>
              <a:t>has resulted in significant improvement in </a:t>
            </a:r>
            <a:r>
              <a:rPr lang="en-GB" b="1" dirty="0" smtClean="0"/>
              <a:t>the data resolution </a:t>
            </a:r>
            <a:r>
              <a:rPr lang="en-GB" dirty="0" smtClean="0"/>
              <a:t>that is able to resolve reliable isotropic signals down to 10 km wavelengths (or 5 km at half wavelength) in equatorial areas.</a:t>
            </a:r>
          </a:p>
          <a:p>
            <a:endParaRPr lang="en-GB" dirty="0"/>
          </a:p>
        </p:txBody>
      </p:sp>
      <p:sp>
        <p:nvSpPr>
          <p:cNvPr id="4" name="Slide Number Placeholder 3"/>
          <p:cNvSpPr>
            <a:spLocks noGrp="1"/>
          </p:cNvSpPr>
          <p:nvPr>
            <p:ph type="sldNum" sz="quarter" idx="10"/>
          </p:nvPr>
        </p:nvSpPr>
        <p:spPr/>
        <p:txBody>
          <a:bodyPr/>
          <a:lstStyle/>
          <a:p>
            <a:fld id="{9F06CE05-51FE-405E-83C1-DA47F2986CAA}" type="slidenum">
              <a:rPr lang="en-GB" smtClean="0"/>
              <a:t>11</a:t>
            </a:fld>
            <a:endParaRPr lang="en-GB"/>
          </a:p>
        </p:txBody>
      </p:sp>
    </p:spTree>
    <p:extLst>
      <p:ext uri="{BB962C8B-B14F-4D97-AF65-F5344CB8AC3E}">
        <p14:creationId xmlns:p14="http://schemas.microsoft.com/office/powerpoint/2010/main" val="726614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pic>
        <p:nvPicPr>
          <p:cNvPr id="7" name="Picture 6"/>
          <p:cNvPicPr>
            <a:picLocks noChangeAspect="1"/>
          </p:cNvPicPr>
          <p:nvPr userDrawn="1"/>
        </p:nvPicPr>
        <p:blipFill rotWithShape="1">
          <a:blip r:embed="rId2"/>
          <a:srcRect l="4546" r="4544"/>
          <a:stretch/>
        </p:blipFill>
        <p:spPr>
          <a:xfrm>
            <a:off x="-15090" y="145"/>
            <a:ext cx="9174179" cy="6857855"/>
          </a:xfrm>
          <a:prstGeom prst="rect">
            <a:avLst/>
          </a:prstGeom>
        </p:spPr>
      </p:pic>
    </p:spTree>
    <p:extLst>
      <p:ext uri="{BB962C8B-B14F-4D97-AF65-F5344CB8AC3E}">
        <p14:creationId xmlns:p14="http://schemas.microsoft.com/office/powerpoint/2010/main" val="361655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spTree>
    <p:extLst>
      <p:ext uri="{BB962C8B-B14F-4D97-AF65-F5344CB8AC3E}">
        <p14:creationId xmlns:p14="http://schemas.microsoft.com/office/powerpoint/2010/main" val="46928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spTree>
    <p:extLst>
      <p:ext uri="{BB962C8B-B14F-4D97-AF65-F5344CB8AC3E}">
        <p14:creationId xmlns:p14="http://schemas.microsoft.com/office/powerpoint/2010/main" val="29324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spTree>
    <p:extLst>
      <p:ext uri="{BB962C8B-B14F-4D97-AF65-F5344CB8AC3E}">
        <p14:creationId xmlns:p14="http://schemas.microsoft.com/office/powerpoint/2010/main" val="349652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spTree>
    <p:extLst>
      <p:ext uri="{BB962C8B-B14F-4D97-AF65-F5344CB8AC3E}">
        <p14:creationId xmlns:p14="http://schemas.microsoft.com/office/powerpoint/2010/main" val="316278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spTree>
    <p:extLst>
      <p:ext uri="{BB962C8B-B14F-4D97-AF65-F5344CB8AC3E}">
        <p14:creationId xmlns:p14="http://schemas.microsoft.com/office/powerpoint/2010/main" val="231838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spTree>
    <p:extLst>
      <p:ext uri="{BB962C8B-B14F-4D97-AF65-F5344CB8AC3E}">
        <p14:creationId xmlns:p14="http://schemas.microsoft.com/office/powerpoint/2010/main" val="411761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spTree>
    <p:extLst>
      <p:ext uri="{BB962C8B-B14F-4D97-AF65-F5344CB8AC3E}">
        <p14:creationId xmlns:p14="http://schemas.microsoft.com/office/powerpoint/2010/main" val="235076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spTree>
    <p:extLst>
      <p:ext uri="{BB962C8B-B14F-4D97-AF65-F5344CB8AC3E}">
        <p14:creationId xmlns:p14="http://schemas.microsoft.com/office/powerpoint/2010/main" val="57845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spTree>
    <p:extLst>
      <p:ext uri="{BB962C8B-B14F-4D97-AF65-F5344CB8AC3E}">
        <p14:creationId xmlns:p14="http://schemas.microsoft.com/office/powerpoint/2010/main" val="128174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7AC6E4-894D-4AB5-87D1-7BB9ADB7A37F}" type="datetimeFigureOut">
              <a:rPr lang="en-GB" smtClean="0"/>
              <a:t>18/11/2015</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B1CA204-895E-4E4F-B4D7-1B3DED57636F}" type="slidenum">
              <a:rPr lang="en-GB" smtClean="0"/>
              <a:t>‹#›</a:t>
            </a:fld>
            <a:endParaRPr lang="en-GB"/>
          </a:p>
        </p:txBody>
      </p:sp>
    </p:spTree>
    <p:extLst>
      <p:ext uri="{BB962C8B-B14F-4D97-AF65-F5344CB8AC3E}">
        <p14:creationId xmlns:p14="http://schemas.microsoft.com/office/powerpoint/2010/main" val="289269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E1F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l="4033" t="51211" r="12599"/>
          <a:stretch/>
        </p:blipFill>
        <p:spPr>
          <a:xfrm>
            <a:off x="-11502" y="0"/>
            <a:ext cx="9155502" cy="1491916"/>
          </a:xfrm>
          <a:prstGeom prst="rect">
            <a:avLst/>
          </a:prstGeom>
        </p:spPr>
      </p:pic>
    </p:spTree>
    <p:extLst>
      <p:ext uri="{BB962C8B-B14F-4D97-AF65-F5344CB8AC3E}">
        <p14:creationId xmlns:p14="http://schemas.microsoft.com/office/powerpoint/2010/main" val="3388180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www.mantleplumes.org/Argentina.html"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89547" y="176463"/>
            <a:ext cx="7772400" cy="34811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GB" b="1" spc="50" dirty="0" smtClean="0">
                <a:ln w="9525" cmpd="sng">
                  <a:solidFill>
                    <a:schemeClr val="accent1"/>
                  </a:solidFill>
                  <a:prstDash val="solid"/>
                </a:ln>
                <a:solidFill>
                  <a:srgbClr val="70AD47">
                    <a:tint val="1000"/>
                  </a:srgbClr>
                </a:solidFill>
                <a:effectLst>
                  <a:glow rad="38100">
                    <a:schemeClr val="accent1">
                      <a:alpha val="40000"/>
                    </a:schemeClr>
                  </a:glow>
                </a:effectLst>
              </a:rPr>
              <a:t/>
            </a:r>
            <a:br>
              <a:rPr lang="en-GB" b="1" spc="50" dirty="0" smtClean="0">
                <a:ln w="9525" cmpd="sng">
                  <a:solidFill>
                    <a:schemeClr val="accent1"/>
                  </a:solidFill>
                  <a:prstDash val="solid"/>
                </a:ln>
                <a:solidFill>
                  <a:srgbClr val="70AD47">
                    <a:tint val="1000"/>
                  </a:srgbClr>
                </a:solidFill>
                <a:effectLst>
                  <a:glow rad="38100">
                    <a:schemeClr val="accent1">
                      <a:alpha val="40000"/>
                    </a:schemeClr>
                  </a:glow>
                </a:effectLst>
              </a:rPr>
            </a:br>
            <a:r>
              <a:rPr lang="en-GB" sz="80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p>
        </p:txBody>
      </p:sp>
      <p:grpSp>
        <p:nvGrpSpPr>
          <p:cNvPr id="10" name="Group 9"/>
          <p:cNvGrpSpPr/>
          <p:nvPr/>
        </p:nvGrpSpPr>
        <p:grpSpPr>
          <a:xfrm>
            <a:off x="520818" y="176463"/>
            <a:ext cx="7032479" cy="2775876"/>
            <a:chOff x="2498282" y="347372"/>
            <a:chExt cx="7032479" cy="2775876"/>
          </a:xfrm>
        </p:grpSpPr>
        <p:sp>
          <p:nvSpPr>
            <p:cNvPr id="6" name="Rectangle 5"/>
            <p:cNvSpPr/>
            <p:nvPr/>
          </p:nvSpPr>
          <p:spPr>
            <a:xfrm>
              <a:off x="2498282" y="347372"/>
              <a:ext cx="3954929" cy="1569660"/>
            </a:xfrm>
            <a:prstGeom prst="rect">
              <a:avLst/>
            </a:prstGeom>
          </p:spPr>
          <p:txBody>
            <a:bodyPr wrap="none">
              <a:spAutoFit/>
            </a:bodyPr>
            <a:lstStyle/>
            <a:p>
              <a:r>
                <a:rPr lang="en-GB" sz="9600" b="1" spc="50" dirty="0" smtClean="0">
                  <a:ln w="9525" cmpd="sng">
                    <a:solidFill>
                      <a:schemeClr val="accent1"/>
                    </a:solidFill>
                    <a:prstDash val="solid"/>
                  </a:ln>
                  <a:solidFill>
                    <a:srgbClr val="70AD47">
                      <a:tint val="1000"/>
                    </a:srgbClr>
                  </a:solidFill>
                  <a:effectLst>
                    <a:glow rad="38100">
                      <a:schemeClr val="accent1">
                        <a:alpha val="40000"/>
                      </a:schemeClr>
                    </a:glow>
                  </a:effectLst>
                </a:rPr>
                <a:t>Plumes</a:t>
              </a:r>
              <a:endParaRPr lang="en-GB" sz="9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Rectangle 7"/>
            <p:cNvSpPr/>
            <p:nvPr/>
          </p:nvSpPr>
          <p:spPr>
            <a:xfrm>
              <a:off x="5637538" y="1417304"/>
              <a:ext cx="732701" cy="830997"/>
            </a:xfrm>
            <a:prstGeom prst="rect">
              <a:avLst/>
            </a:prstGeom>
          </p:spPr>
          <p:txBody>
            <a:bodyPr wrap="none">
              <a:spAutoFit/>
            </a:bodyPr>
            <a:lstStyle/>
            <a:p>
              <a:r>
                <a:rPr lang="en-GB" sz="4800" b="1" spc="50" dirty="0">
                  <a:ln w="9525" cmpd="sng">
                    <a:solidFill>
                      <a:schemeClr val="accent1"/>
                    </a:solidFill>
                    <a:prstDash val="solid"/>
                  </a:ln>
                  <a:solidFill>
                    <a:srgbClr val="70AD47">
                      <a:tint val="1000"/>
                    </a:srgbClr>
                  </a:solidFill>
                  <a:effectLst>
                    <a:glow rad="38100">
                      <a:schemeClr val="accent1">
                        <a:alpha val="40000"/>
                      </a:schemeClr>
                    </a:glow>
                  </a:effectLst>
                </a:rPr>
                <a:t>vs</a:t>
              </a:r>
              <a:endParaRPr lang="en-GB" sz="4800" dirty="0"/>
            </a:p>
          </p:txBody>
        </p:sp>
        <p:sp>
          <p:nvSpPr>
            <p:cNvPr id="9" name="Rectangle 8"/>
            <p:cNvSpPr/>
            <p:nvPr/>
          </p:nvSpPr>
          <p:spPr>
            <a:xfrm>
              <a:off x="6230627" y="1553588"/>
              <a:ext cx="3300134" cy="1569660"/>
            </a:xfrm>
            <a:prstGeom prst="rect">
              <a:avLst/>
            </a:prstGeom>
          </p:spPr>
          <p:txBody>
            <a:bodyPr wrap="none">
              <a:spAutoFit/>
            </a:bodyPr>
            <a:lstStyle/>
            <a:p>
              <a:r>
                <a:rPr lang="en-GB" sz="9600" b="1" spc="50" dirty="0">
                  <a:ln w="9525" cmpd="sng">
                    <a:solidFill>
                      <a:schemeClr val="accent1"/>
                    </a:solidFill>
                    <a:prstDash val="solid"/>
                  </a:ln>
                  <a:solidFill>
                    <a:srgbClr val="70AD47">
                      <a:tint val="1000"/>
                    </a:srgbClr>
                  </a:solidFill>
                  <a:effectLst>
                    <a:glow rad="38100">
                      <a:schemeClr val="accent1">
                        <a:alpha val="40000"/>
                      </a:schemeClr>
                    </a:glow>
                  </a:effectLst>
                </a:rPr>
                <a:t>Plates</a:t>
              </a:r>
            </a:p>
          </p:txBody>
        </p:sp>
      </p:grpSp>
      <p:sp>
        <p:nvSpPr>
          <p:cNvPr id="11" name="Rectangle 10"/>
          <p:cNvSpPr/>
          <p:nvPr/>
        </p:nvSpPr>
        <p:spPr>
          <a:xfrm>
            <a:off x="955689" y="4487607"/>
            <a:ext cx="7406258" cy="1754326"/>
          </a:xfrm>
          <a:prstGeom prst="rect">
            <a:avLst/>
          </a:prstGeom>
        </p:spPr>
        <p:txBody>
          <a:bodyPr wrap="none">
            <a:spAutoFit/>
          </a:bodyPr>
          <a:lstStyle/>
          <a:p>
            <a:pPr algn="ctr"/>
            <a:r>
              <a:rPr lang="en-GB"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Lee </a:t>
            </a:r>
            <a:r>
              <a:rPr lang="en-GB" sz="36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Geok</a:t>
            </a:r>
            <a:r>
              <a:rPr lang="en-GB"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 Tan, Catherine Mascord, </a:t>
            </a:r>
          </a:p>
          <a:p>
            <a:pPr algn="ctr"/>
            <a:r>
              <a:rPr lang="en-GB" sz="36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Hawkar</a:t>
            </a:r>
            <a:r>
              <a:rPr lang="en-GB"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 Mohammed, </a:t>
            </a:r>
            <a:r>
              <a:rPr lang="en-GB" sz="36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Soe</a:t>
            </a:r>
            <a:r>
              <a:rPr lang="en-GB"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  Moe, </a:t>
            </a:r>
          </a:p>
          <a:p>
            <a:pPr algn="ctr"/>
            <a:r>
              <a:rPr lang="en-GB"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Huda </a:t>
            </a:r>
            <a:r>
              <a:rPr lang="en-GB" sz="36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Almossaeed</a:t>
            </a:r>
            <a:r>
              <a:rPr lang="en-GB"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 Waldo </a:t>
            </a:r>
            <a:r>
              <a:rPr lang="en-GB" sz="36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Serfontein</a:t>
            </a:r>
            <a:endParaRPr lang="en-GB" sz="3600" dirty="0"/>
          </a:p>
        </p:txBody>
      </p:sp>
      <p:sp>
        <p:nvSpPr>
          <p:cNvPr id="12" name="Rectangle 11"/>
          <p:cNvSpPr/>
          <p:nvPr/>
        </p:nvSpPr>
        <p:spPr>
          <a:xfrm>
            <a:off x="4475747" y="2588894"/>
            <a:ext cx="4332532" cy="769441"/>
          </a:xfrm>
          <a:prstGeom prst="rect">
            <a:avLst/>
          </a:prstGeom>
        </p:spPr>
        <p:txBody>
          <a:bodyPr wrap="none">
            <a:spAutoFit/>
          </a:bodyPr>
          <a:lstStyle/>
          <a:p>
            <a:pPr algn="ctr"/>
            <a:r>
              <a:rPr lang="en-GB" sz="4400" b="1" spc="50" dirty="0" smtClean="0">
                <a:ln w="19050" cmpd="sng">
                  <a:solidFill>
                    <a:schemeClr val="accent1">
                      <a:lumMod val="50000"/>
                    </a:schemeClr>
                  </a:solidFill>
                  <a:prstDash val="solid"/>
                </a:ln>
                <a:solidFill>
                  <a:schemeClr val="accent1">
                    <a:lumMod val="60000"/>
                    <a:lumOff val="40000"/>
                  </a:schemeClr>
                </a:solidFill>
                <a:effectLst>
                  <a:glow rad="38100">
                    <a:schemeClr val="accent1">
                      <a:alpha val="40000"/>
                    </a:schemeClr>
                  </a:glow>
                </a:effectLst>
              </a:rPr>
              <a:t>Tristan-Da-Cunha</a:t>
            </a:r>
            <a:endParaRPr lang="en-GB" sz="4400" dirty="0">
              <a:ln w="19050" cmpd="sng">
                <a:solidFill>
                  <a:schemeClr val="accent1">
                    <a:lumMod val="50000"/>
                  </a:schemeClr>
                </a:solidFill>
                <a:prstDash val="solid"/>
              </a:ln>
              <a:solidFill>
                <a:schemeClr val="accent1">
                  <a:lumMod val="60000"/>
                  <a:lumOff val="40000"/>
                </a:schemeClr>
              </a:solidFill>
            </a:endParaRPr>
          </a:p>
        </p:txBody>
      </p:sp>
      <p:pic>
        <p:nvPicPr>
          <p:cNvPr id="2" name="Picture 1"/>
          <p:cNvPicPr>
            <a:picLocks noChangeAspect="1"/>
          </p:cNvPicPr>
          <p:nvPr/>
        </p:nvPicPr>
        <p:blipFill>
          <a:blip r:embed="rId2"/>
          <a:stretch>
            <a:fillRect/>
          </a:stretch>
        </p:blipFill>
        <p:spPr>
          <a:xfrm>
            <a:off x="14156" y="1918696"/>
            <a:ext cx="3645918" cy="2694644"/>
          </a:xfrm>
          <a:prstGeom prst="rect">
            <a:avLst/>
          </a:prstGeom>
        </p:spPr>
      </p:pic>
    </p:spTree>
    <p:extLst>
      <p:ext uri="{BB962C8B-B14F-4D97-AF65-F5344CB8AC3E}">
        <p14:creationId xmlns:p14="http://schemas.microsoft.com/office/powerpoint/2010/main" val="289769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9333" y="104164"/>
            <a:ext cx="7569952" cy="1042768"/>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r>
              <a:rPr lang="en-GB" b="1" dirty="0" smtClean="0">
                <a:solidFill>
                  <a:srgbClr val="14314C"/>
                </a:solidFill>
              </a:rPr>
              <a:t>Falsifying the Plate Hypothesis – </a:t>
            </a:r>
            <a:br>
              <a:rPr lang="en-GB" b="1" dirty="0" smtClean="0">
                <a:solidFill>
                  <a:srgbClr val="14314C"/>
                </a:solidFill>
              </a:rPr>
            </a:br>
            <a:r>
              <a:rPr lang="en-GB" sz="200" b="1" dirty="0" smtClean="0">
                <a:solidFill>
                  <a:srgbClr val="4C0E04"/>
                </a:solidFill>
              </a:rPr>
              <a:t> </a:t>
            </a:r>
            <a:r>
              <a:rPr lang="en-GB" sz="3600" b="1" dirty="0" smtClean="0">
                <a:solidFill>
                  <a:srgbClr val="4C0E04"/>
                </a:solidFill>
              </a:rPr>
              <a:t/>
            </a:r>
            <a:br>
              <a:rPr lang="en-GB" sz="3600" b="1" dirty="0" smtClean="0">
                <a:solidFill>
                  <a:srgbClr val="4C0E04"/>
                </a:solidFill>
              </a:rPr>
            </a:br>
            <a:r>
              <a:rPr lang="en-GB" sz="3600" dirty="0" smtClean="0">
                <a:solidFill>
                  <a:schemeClr val="accent1">
                    <a:lumMod val="20000"/>
                    <a:lumOff val="80000"/>
                  </a:schemeClr>
                </a:solidFill>
              </a:rPr>
              <a:t>Geochemistry</a:t>
            </a:r>
            <a:endParaRPr lang="en-GB" sz="3600" dirty="0">
              <a:solidFill>
                <a:schemeClr val="accent1">
                  <a:lumMod val="20000"/>
                  <a:lumOff val="80000"/>
                </a:schemeClr>
              </a:solidFill>
            </a:endParaRPr>
          </a:p>
        </p:txBody>
      </p:sp>
      <p:sp>
        <p:nvSpPr>
          <p:cNvPr id="3" name="TextBox 2"/>
          <p:cNvSpPr txBox="1"/>
          <p:nvPr/>
        </p:nvSpPr>
        <p:spPr>
          <a:xfrm>
            <a:off x="169332" y="1407969"/>
            <a:ext cx="8650817" cy="523220"/>
          </a:xfrm>
          <a:prstGeom prst="rect">
            <a:avLst/>
          </a:prstGeom>
          <a:noFill/>
        </p:spPr>
        <p:txBody>
          <a:bodyPr wrap="square" rtlCol="0">
            <a:spAutoFit/>
          </a:bodyPr>
          <a:lstStyle/>
          <a:p>
            <a:pPr algn="ctr"/>
            <a:r>
              <a:rPr lang="en-GB" sz="2800" dirty="0" smtClean="0"/>
              <a:t>Chemical zonation of Tristan/Gough “track”.</a:t>
            </a:r>
            <a:endParaRPr lang="en-GB" sz="2400" b="1" dirty="0"/>
          </a:p>
        </p:txBody>
      </p:sp>
      <p:pic>
        <p:nvPicPr>
          <p:cNvPr id="4" name="Picture 3"/>
          <p:cNvPicPr>
            <a:picLocks noChangeAspect="1"/>
          </p:cNvPicPr>
          <p:nvPr/>
        </p:nvPicPr>
        <p:blipFill>
          <a:blip r:embed="rId3"/>
          <a:stretch>
            <a:fillRect/>
          </a:stretch>
        </p:blipFill>
        <p:spPr>
          <a:xfrm>
            <a:off x="1043226" y="1931189"/>
            <a:ext cx="7282121" cy="4926811"/>
          </a:xfrm>
          <a:prstGeom prst="rect">
            <a:avLst/>
          </a:prstGeom>
        </p:spPr>
      </p:pic>
    </p:spTree>
    <p:extLst>
      <p:ext uri="{BB962C8B-B14F-4D97-AF65-F5344CB8AC3E}">
        <p14:creationId xmlns:p14="http://schemas.microsoft.com/office/powerpoint/2010/main" val="2804293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9333" y="104164"/>
            <a:ext cx="7569952" cy="104276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r>
              <a:rPr lang="en-GB" b="1" dirty="0" smtClean="0">
                <a:solidFill>
                  <a:srgbClr val="14314C"/>
                </a:solidFill>
              </a:rPr>
              <a:t>Future Work</a:t>
            </a:r>
            <a:endParaRPr lang="en-GB" sz="3600" dirty="0">
              <a:solidFill>
                <a:schemeClr val="accent1">
                  <a:lumMod val="20000"/>
                  <a:lumOff val="80000"/>
                </a:schemeClr>
              </a:solidFill>
            </a:endParaRPr>
          </a:p>
        </p:txBody>
      </p:sp>
      <p:sp>
        <p:nvSpPr>
          <p:cNvPr id="3" name="TextBox 2"/>
          <p:cNvSpPr txBox="1"/>
          <p:nvPr/>
        </p:nvSpPr>
        <p:spPr>
          <a:xfrm>
            <a:off x="0" y="1837088"/>
            <a:ext cx="8677784"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Enhanced resolution of the existing satellite gravity</a:t>
            </a:r>
            <a:r>
              <a:rPr lang="en-GB" sz="3200" dirty="0"/>
              <a:t> </a:t>
            </a:r>
            <a:r>
              <a:rPr lang="en-GB" sz="3200" dirty="0" smtClean="0"/>
              <a:t> </a:t>
            </a:r>
            <a:r>
              <a:rPr lang="en-GB" sz="3200" dirty="0" smtClean="0"/>
              <a:t>  </a:t>
            </a:r>
            <a:r>
              <a:rPr lang="en-GB" sz="3200" dirty="0" smtClean="0">
                <a:sym typeface="Wingdings" panose="05000000000000000000" pitchFamily="2" charset="2"/>
              </a:rPr>
              <a:t>  </a:t>
            </a:r>
            <a:r>
              <a:rPr lang="en-GB" sz="3200" dirty="0" smtClean="0">
                <a:sym typeface="Wingdings" panose="05000000000000000000" pitchFamily="2" charset="2"/>
              </a:rPr>
              <a:t>	Mantle Tomography </a:t>
            </a:r>
            <a:r>
              <a:rPr lang="en-GB" sz="3200" dirty="0" smtClean="0">
                <a:sym typeface="Wingdings" panose="05000000000000000000" pitchFamily="2" charset="2"/>
              </a:rPr>
              <a:t>Improved</a:t>
            </a:r>
          </a:p>
          <a:p>
            <a:pPr marL="285750" indent="-285750">
              <a:buFont typeface="Arial" panose="020B0604020202020204" pitchFamily="34" charset="0"/>
              <a:buChar char="•"/>
            </a:pPr>
            <a:endParaRPr lang="en-GB" sz="3200" dirty="0">
              <a:sym typeface="Wingdings" panose="05000000000000000000" pitchFamily="2" charset="2"/>
            </a:endParaRPr>
          </a:p>
          <a:p>
            <a:pPr marL="285750" indent="-285750">
              <a:buFont typeface="Arial" panose="020B0604020202020204" pitchFamily="34" charset="0"/>
              <a:buChar char="•"/>
            </a:pPr>
            <a:endParaRPr lang="en-GB" sz="3200" dirty="0" smtClean="0">
              <a:sym typeface="Wingdings" panose="05000000000000000000" pitchFamily="2" charset="2"/>
            </a:endParaRPr>
          </a:p>
          <a:p>
            <a:pPr marL="285750" indent="-285750">
              <a:buFont typeface="Arial" panose="020B0604020202020204" pitchFamily="34" charset="0"/>
              <a:buChar char="•"/>
            </a:pPr>
            <a:r>
              <a:rPr lang="en-GB" sz="3200" dirty="0" smtClean="0">
                <a:sym typeface="Wingdings" panose="05000000000000000000" pitchFamily="2" charset="2"/>
              </a:rPr>
              <a:t>There is </a:t>
            </a:r>
            <a:r>
              <a:rPr lang="en-GB" sz="3200" smtClean="0">
                <a:sym typeface="Wingdings" panose="05000000000000000000" pitchFamily="2" charset="2"/>
              </a:rPr>
              <a:t>not sufficient isotopic </a:t>
            </a:r>
            <a:r>
              <a:rPr lang="en-GB" sz="3200" dirty="0" smtClean="0">
                <a:sym typeface="Wingdings" panose="05000000000000000000" pitchFamily="2" charset="2"/>
              </a:rPr>
              <a:t>data for the west side of the hotspot which makes it difficult to proof there is time progressive tracking  (Rio Grande rise)</a:t>
            </a:r>
            <a:endParaRPr lang="en-GB" sz="3200" dirty="0" smtClean="0"/>
          </a:p>
        </p:txBody>
      </p:sp>
    </p:spTree>
    <p:extLst>
      <p:ext uri="{BB962C8B-B14F-4D97-AF65-F5344CB8AC3E}">
        <p14:creationId xmlns:p14="http://schemas.microsoft.com/office/powerpoint/2010/main" val="2475486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04850" y="237624"/>
            <a:ext cx="7772400" cy="1155032"/>
          </a:xfrm>
        </p:spPr>
        <p:txBody>
          <a:bodyPr/>
          <a:lstStyle/>
          <a:p>
            <a:r>
              <a:rPr lang="en-GB" sz="6600" b="1" spc="50" dirty="0" smtClean="0">
                <a:ln w="9525" cmpd="sng">
                  <a:solidFill>
                    <a:schemeClr val="accent1"/>
                  </a:solidFill>
                  <a:prstDash val="solid"/>
                </a:ln>
                <a:solidFill>
                  <a:srgbClr val="70AD47">
                    <a:tint val="1000"/>
                  </a:srgbClr>
                </a:solidFill>
                <a:effectLst>
                  <a:glow rad="38100">
                    <a:schemeClr val="accent1">
                      <a:alpha val="40000"/>
                    </a:schemeClr>
                  </a:glow>
                </a:effectLst>
              </a:rPr>
              <a:t>Questions</a:t>
            </a:r>
            <a:endParaRPr lang="en-GB" sz="6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069762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0631" y="224480"/>
            <a:ext cx="6641432" cy="138775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r>
              <a:rPr lang="en-GB" sz="5400" b="1" dirty="0" smtClean="0">
                <a:solidFill>
                  <a:srgbClr val="14314C"/>
                </a:solidFill>
              </a:rPr>
              <a:t>References – </a:t>
            </a:r>
            <a:endParaRPr lang="en-GB" sz="5400" dirty="0">
              <a:solidFill>
                <a:schemeClr val="accent1">
                  <a:lumMod val="20000"/>
                  <a:lumOff val="80000"/>
                </a:schemeClr>
              </a:solidFill>
            </a:endParaRPr>
          </a:p>
        </p:txBody>
      </p:sp>
      <p:sp>
        <p:nvSpPr>
          <p:cNvPr id="3" name="TextBox 2"/>
          <p:cNvSpPr txBox="1"/>
          <p:nvPr/>
        </p:nvSpPr>
        <p:spPr>
          <a:xfrm>
            <a:off x="240631" y="1410355"/>
            <a:ext cx="8503318" cy="5262979"/>
          </a:xfrm>
          <a:prstGeom prst="rect">
            <a:avLst/>
          </a:prstGeom>
          <a:noFill/>
        </p:spPr>
        <p:txBody>
          <a:bodyPr wrap="square" rtlCol="0">
            <a:spAutoFit/>
          </a:bodyPr>
          <a:lstStyle/>
          <a:p>
            <a:r>
              <a:rPr lang="en-GB" sz="1200" dirty="0" smtClean="0"/>
              <a:t>O’connor, J.M. &amp; Duncan, R.A. (1990) Evolution of the Walvis Ridge-Rio Grande rise hot spot system: implications for African and South American plate motions over plumes. </a:t>
            </a:r>
            <a:r>
              <a:rPr lang="en-GB" sz="1200" i="1" dirty="0" smtClean="0"/>
              <a:t>Journal of Geophysical Research </a:t>
            </a:r>
            <a:r>
              <a:rPr lang="en-GB" sz="1200" b="1" dirty="0" smtClean="0"/>
              <a:t>95 (11) </a:t>
            </a:r>
            <a:r>
              <a:rPr lang="en-GB" sz="1200" dirty="0" smtClean="0"/>
              <a:t>475-502</a:t>
            </a:r>
          </a:p>
          <a:p>
            <a:endParaRPr lang="en-GB" sz="1200" dirty="0" smtClean="0"/>
          </a:p>
          <a:p>
            <a:r>
              <a:rPr lang="en-GB" sz="1200" dirty="0" smtClean="0"/>
              <a:t>Bailey, K. &amp; </a:t>
            </a:r>
            <a:r>
              <a:rPr lang="en-GB" sz="1200" dirty="0" err="1" smtClean="0"/>
              <a:t>Foulger</a:t>
            </a:r>
            <a:r>
              <a:rPr lang="en-GB" sz="1200" dirty="0" smtClean="0"/>
              <a:t>, G., (20??) Tristan volcano complex: oceanic end-point of a major African lineament. Available </a:t>
            </a:r>
            <a:r>
              <a:rPr lang="en-GB" sz="1200" dirty="0" err="1" smtClean="0"/>
              <a:t>at:http</a:t>
            </a:r>
            <a:r>
              <a:rPr lang="en-GB" sz="1200" dirty="0" smtClean="0"/>
              <a:t>://www.mantleplumes.org/Penrose/PenPDFAbstracts/Bailey_Ken_abs.pdf</a:t>
            </a:r>
          </a:p>
          <a:p>
            <a:endParaRPr lang="en-GB" sz="1200" dirty="0" smtClean="0"/>
          </a:p>
          <a:p>
            <a:r>
              <a:rPr lang="en-GB" sz="1200" dirty="0" smtClean="0"/>
              <a:t>Franke D., (2012) No major control by hot-spot-related mantle processes on the evolution of the Laptev Sea, the South China Sea, and the southern South Atlantic. Available at http://www.mantleplumes.org/RiftHotspotControl.html</a:t>
            </a:r>
          </a:p>
          <a:p>
            <a:endParaRPr lang="en-GB" sz="1200" dirty="0" smtClean="0"/>
          </a:p>
          <a:p>
            <a:r>
              <a:rPr lang="en-GB" sz="1200" dirty="0" err="1" smtClean="0"/>
              <a:t>Júnior</a:t>
            </a:r>
            <a:r>
              <a:rPr lang="en-GB" sz="1200" dirty="0" smtClean="0"/>
              <a:t>, Eduardo RV Rocha, et al. "The Headless Tristan da Cunha Mantle Plume.”</a:t>
            </a:r>
          </a:p>
          <a:p>
            <a:endParaRPr lang="en-GB" sz="1200" dirty="0" smtClean="0"/>
          </a:p>
          <a:p>
            <a:r>
              <a:rPr lang="en-GB" sz="1200" dirty="0" smtClean="0"/>
              <a:t>Franke, D., </a:t>
            </a:r>
            <a:r>
              <a:rPr lang="en-GB" sz="1200" dirty="0" err="1" smtClean="0"/>
              <a:t>Hinz</a:t>
            </a:r>
            <a:r>
              <a:rPr lang="en-GB" sz="1200" dirty="0" smtClean="0"/>
              <a:t>, K., </a:t>
            </a:r>
            <a:r>
              <a:rPr lang="en-GB" sz="1200" dirty="0" err="1" smtClean="0"/>
              <a:t>Ladage</a:t>
            </a:r>
            <a:r>
              <a:rPr lang="en-GB" sz="1200" dirty="0" smtClean="0"/>
              <a:t>, S., </a:t>
            </a:r>
            <a:r>
              <a:rPr lang="en-GB" sz="1200" dirty="0" err="1" smtClean="0"/>
              <a:t>Neben</a:t>
            </a:r>
            <a:r>
              <a:rPr lang="en-GB" sz="1200" dirty="0" smtClean="0"/>
              <a:t>, S., Schnabel, M., &amp; </a:t>
            </a:r>
            <a:r>
              <a:rPr lang="en-GB" sz="1200" dirty="0" err="1" smtClean="0"/>
              <a:t>Schreckenberger</a:t>
            </a:r>
            <a:r>
              <a:rPr lang="en-GB" sz="1200" dirty="0" smtClean="0"/>
              <a:t>, B. (2010). Shallow Magma Sources During Continental Rifting and Breakup of the South Atlantic. Available at: h ttp://www. </a:t>
            </a:r>
            <a:r>
              <a:rPr lang="en-GB" sz="1200" dirty="0" err="1" smtClean="0"/>
              <a:t>mantleplumes</a:t>
            </a:r>
            <a:r>
              <a:rPr lang="en-GB" sz="1200" dirty="0" smtClean="0"/>
              <a:t>. org/Argentina. html.</a:t>
            </a:r>
          </a:p>
          <a:p>
            <a:endParaRPr lang="en-GB" sz="1200" dirty="0" smtClean="0"/>
          </a:p>
          <a:p>
            <a:r>
              <a:rPr lang="en-GB" sz="1200" dirty="0" smtClean="0"/>
              <a:t>(J. Crisp, Rates of magma emplacement and volcanic output, J. </a:t>
            </a:r>
            <a:r>
              <a:rPr lang="en-GB" sz="1200" dirty="0" err="1" smtClean="0"/>
              <a:t>Volcanol</a:t>
            </a:r>
            <a:r>
              <a:rPr lang="en-GB" sz="1200" dirty="0" smtClean="0"/>
              <a:t>. </a:t>
            </a:r>
            <a:r>
              <a:rPr lang="en-GB" sz="1200" dirty="0" err="1" smtClean="0"/>
              <a:t>Geotherm</a:t>
            </a:r>
            <a:r>
              <a:rPr lang="en-GB" sz="1200" dirty="0" smtClean="0"/>
              <a:t>. Res. 20, 177-211, 1984.)</a:t>
            </a:r>
          </a:p>
          <a:p>
            <a:endParaRPr lang="en-GB" sz="1200" dirty="0" smtClean="0"/>
          </a:p>
          <a:p>
            <a:r>
              <a:rPr lang="en-GB" sz="1200" dirty="0" smtClean="0"/>
              <a:t>http://ir.library.oregonstate.edu/xmlui/handle/1957/17329</a:t>
            </a:r>
          </a:p>
          <a:p>
            <a:endParaRPr lang="en-GB" sz="1200" dirty="0"/>
          </a:p>
          <a:p>
            <a:r>
              <a:rPr lang="en-GB" sz="1200" dirty="0"/>
              <a:t>Rohde, J., </a:t>
            </a:r>
            <a:r>
              <a:rPr lang="en-GB" sz="1200" dirty="0" err="1"/>
              <a:t>Hoernle</a:t>
            </a:r>
            <a:r>
              <a:rPr lang="en-GB" sz="1200" dirty="0"/>
              <a:t>, K., </a:t>
            </a:r>
            <a:r>
              <a:rPr lang="en-GB" sz="1200" dirty="0" err="1"/>
              <a:t>Hauff</a:t>
            </a:r>
            <a:r>
              <a:rPr lang="en-GB" sz="1200" dirty="0"/>
              <a:t>, F., Werner, R., O’Connor, J., Class, C., ... &amp; </a:t>
            </a:r>
            <a:r>
              <a:rPr lang="en-GB" sz="1200" dirty="0" err="1"/>
              <a:t>Jokat</a:t>
            </a:r>
            <a:r>
              <a:rPr lang="en-GB" sz="1200" dirty="0"/>
              <a:t>, W. (2013). 70 Ma chemical zonation of the Tristan-Gough hotspot track. </a:t>
            </a:r>
            <a:r>
              <a:rPr lang="en-GB" sz="1200" i="1" dirty="0"/>
              <a:t>Geology</a:t>
            </a:r>
            <a:r>
              <a:rPr lang="en-GB" sz="1200" dirty="0"/>
              <a:t>, </a:t>
            </a:r>
            <a:r>
              <a:rPr lang="en-GB" sz="1200" i="1" dirty="0"/>
              <a:t>41</a:t>
            </a:r>
            <a:r>
              <a:rPr lang="en-GB" sz="1200" dirty="0"/>
              <a:t>(3), 335-338.</a:t>
            </a:r>
            <a:endParaRPr lang="en-GB" sz="1200" dirty="0" smtClean="0">
              <a:effectLst/>
            </a:endParaRPr>
          </a:p>
          <a:p>
            <a:r>
              <a:rPr lang="en-GB" sz="1200" dirty="0"/>
              <a:t> </a:t>
            </a:r>
            <a:endParaRPr lang="en-GB" sz="1200" dirty="0" smtClean="0"/>
          </a:p>
          <a:p>
            <a:r>
              <a:rPr lang="en-GB" sz="1200" dirty="0" smtClean="0"/>
              <a:t> </a:t>
            </a:r>
            <a:r>
              <a:rPr lang="en-GB" sz="1200" dirty="0"/>
              <a:t>O'Connor, J. M., &amp; </a:t>
            </a:r>
            <a:r>
              <a:rPr lang="en-GB" sz="1200" dirty="0" err="1"/>
              <a:t>Jokat</a:t>
            </a:r>
            <a:r>
              <a:rPr lang="en-GB" sz="1200" dirty="0"/>
              <a:t>, W. (2015). Age distribution of Ocean Drill sites across the Central Walvis Ridge indicates plate boundary control of plume volcanism in the South Atlantic. </a:t>
            </a:r>
            <a:r>
              <a:rPr lang="en-GB" sz="1200" i="1" dirty="0"/>
              <a:t>Earth and Planetary Science Letters</a:t>
            </a:r>
            <a:r>
              <a:rPr lang="en-GB" sz="1200" dirty="0"/>
              <a:t>, </a:t>
            </a:r>
            <a:r>
              <a:rPr lang="en-GB" sz="1200" i="1" dirty="0"/>
              <a:t>424</a:t>
            </a:r>
            <a:r>
              <a:rPr lang="en-GB" sz="1200" dirty="0"/>
              <a:t>, 179-190.</a:t>
            </a:r>
            <a:endParaRPr lang="en-GB" sz="1200" dirty="0" smtClean="0">
              <a:effectLst/>
            </a:endParaRPr>
          </a:p>
          <a:p>
            <a:r>
              <a:rPr lang="en-GB" sz="1200" dirty="0"/>
              <a:t> </a:t>
            </a:r>
            <a:endParaRPr lang="en-GB" sz="1200" dirty="0" smtClean="0"/>
          </a:p>
          <a:p>
            <a:r>
              <a:rPr lang="en-GB" sz="1200" dirty="0" err="1" smtClean="0"/>
              <a:t>Fairhead</a:t>
            </a:r>
            <a:r>
              <a:rPr lang="en-GB" sz="1200" dirty="0"/>
              <a:t>, J. D., &amp; Wilson, M. (2004). Sea-floor spreading and deformation processes in the South Atlantic ocean: Are hot spots needed. </a:t>
            </a:r>
            <a:r>
              <a:rPr lang="en-GB" sz="1200" i="1" dirty="0" err="1"/>
              <a:t>MantlePlume</a:t>
            </a:r>
            <a:r>
              <a:rPr lang="en-GB" sz="1200" i="1" dirty="0"/>
              <a:t>. org, University of Durham, UK Available from http://www. </a:t>
            </a:r>
            <a:r>
              <a:rPr lang="en-GB" sz="1200" i="1" dirty="0" err="1"/>
              <a:t>mantleplumes</a:t>
            </a:r>
            <a:r>
              <a:rPr lang="en-GB" sz="1200" i="1" dirty="0"/>
              <a:t>. org/</a:t>
            </a:r>
            <a:r>
              <a:rPr lang="en-GB" sz="1200" i="1" dirty="0" err="1"/>
              <a:t>SAtlantic</a:t>
            </a:r>
            <a:r>
              <a:rPr lang="en-GB" sz="1200" i="1" dirty="0"/>
              <a:t>. html</a:t>
            </a:r>
            <a:r>
              <a:rPr lang="en-GB" sz="1200" dirty="0"/>
              <a:t>.</a:t>
            </a:r>
            <a:endParaRPr lang="en-GB" sz="1200" dirty="0" smtClean="0">
              <a:effectLst/>
            </a:endParaRPr>
          </a:p>
          <a:p>
            <a:r>
              <a:rPr lang="en-GB" sz="1200" dirty="0"/>
              <a:t> </a:t>
            </a:r>
            <a:endParaRPr lang="en-GB" sz="1200" dirty="0" smtClean="0"/>
          </a:p>
          <a:p>
            <a:r>
              <a:rPr lang="en-GB" sz="1200" dirty="0" err="1" smtClean="0"/>
              <a:t>Júnior</a:t>
            </a:r>
            <a:r>
              <a:rPr lang="en-GB" sz="1200" dirty="0"/>
              <a:t>, E. R. R., Marques, L. S., Machado, F. B., &amp; </a:t>
            </a:r>
            <a:r>
              <a:rPr lang="en-GB" sz="1200" dirty="0" err="1"/>
              <a:t>Nardy</a:t>
            </a:r>
            <a:r>
              <a:rPr lang="en-GB" sz="1200" dirty="0"/>
              <a:t>, A. J. The Headless Tristan da Cunha Mantle Plume</a:t>
            </a:r>
            <a:r>
              <a:rPr lang="en-GB" sz="1200" dirty="0" smtClean="0"/>
              <a:t>.</a:t>
            </a:r>
            <a:endParaRPr lang="en-GB" sz="1200" dirty="0" smtClean="0">
              <a:effectLst/>
            </a:endParaRPr>
          </a:p>
        </p:txBody>
      </p:sp>
    </p:spTree>
    <p:extLst>
      <p:ext uri="{BB962C8B-B14F-4D97-AF65-F5344CB8AC3E}">
        <p14:creationId xmlns:p14="http://schemas.microsoft.com/office/powerpoint/2010/main" val="2446760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5874"/>
            <a:ext cx="7772400" cy="1155032"/>
          </a:xfrm>
        </p:spPr>
        <p:txBody>
          <a:bodyPr/>
          <a:lstStyle/>
          <a:p>
            <a:pPr algn="l"/>
            <a:r>
              <a:rPr lang="en-GB" sz="4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GB" b="1" spc="50" dirty="0" smtClean="0">
                <a:ln w="9525" cmpd="sng">
                  <a:solidFill>
                    <a:schemeClr val="accent1"/>
                  </a:solidFill>
                  <a:prstDash val="solid"/>
                </a:ln>
                <a:solidFill>
                  <a:srgbClr val="70AD47">
                    <a:tint val="1000"/>
                  </a:srgbClr>
                </a:solidFill>
                <a:effectLst>
                  <a:glow rad="38100">
                    <a:schemeClr val="accent1">
                      <a:alpha val="40000"/>
                    </a:schemeClr>
                  </a:glow>
                </a:effectLst>
              </a:rPr>
              <a:t/>
            </a:r>
            <a:br>
              <a:rPr lang="en-GB" b="1" spc="50" dirty="0" smtClean="0">
                <a:ln w="9525" cmpd="sng">
                  <a:solidFill>
                    <a:schemeClr val="accent1"/>
                  </a:solidFill>
                  <a:prstDash val="solid"/>
                </a:ln>
                <a:solidFill>
                  <a:srgbClr val="70AD47">
                    <a:tint val="1000"/>
                  </a:srgbClr>
                </a:solidFill>
                <a:effectLst>
                  <a:glow rad="38100">
                    <a:schemeClr val="accent1">
                      <a:alpha val="40000"/>
                    </a:schemeClr>
                  </a:glow>
                </a:effectLst>
              </a:rPr>
            </a:br>
            <a:r>
              <a:rPr lang="en-GB" sz="8000" b="1" spc="50" dirty="0" smtClean="0">
                <a:ln w="9525" cmpd="sng">
                  <a:solidFill>
                    <a:schemeClr val="accent1"/>
                  </a:solidFill>
                  <a:prstDash val="solid"/>
                </a:ln>
                <a:solidFill>
                  <a:srgbClr val="70AD47">
                    <a:tint val="1000"/>
                  </a:srgbClr>
                </a:solidFill>
                <a:effectLst>
                  <a:glow rad="38100">
                    <a:schemeClr val="accent1">
                      <a:alpha val="40000"/>
                    </a:schemeClr>
                  </a:glow>
                </a:effectLst>
              </a:rPr>
              <a:t>Plume Hypothesis</a:t>
            </a:r>
            <a:endParaRPr lang="en-GB" sz="8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Rectangle 3"/>
          <p:cNvSpPr/>
          <p:nvPr/>
        </p:nvSpPr>
        <p:spPr>
          <a:xfrm>
            <a:off x="726058" y="1059541"/>
            <a:ext cx="833883" cy="584775"/>
          </a:xfrm>
          <a:prstGeom prst="rect">
            <a:avLst/>
          </a:prstGeom>
        </p:spPr>
        <p:txBody>
          <a:bodyPr wrap="none">
            <a:spAutoFit/>
          </a:bodyPr>
          <a:lstStyle/>
          <a:p>
            <a:r>
              <a:rPr lang="en-GB" sz="3200" b="1" spc="50" dirty="0">
                <a:ln w="9525" cmpd="sng">
                  <a:solidFill>
                    <a:schemeClr val="accent1"/>
                  </a:solidFill>
                  <a:prstDash val="solid"/>
                </a:ln>
                <a:solidFill>
                  <a:srgbClr val="70AD47">
                    <a:tint val="1000"/>
                  </a:srgbClr>
                </a:solidFill>
                <a:effectLst>
                  <a:glow rad="38100">
                    <a:schemeClr val="accent1">
                      <a:alpha val="40000"/>
                    </a:schemeClr>
                  </a:glow>
                </a:effectLst>
              </a:rPr>
              <a:t>The</a:t>
            </a:r>
            <a:endParaRPr lang="en-GB" sz="3200" dirty="0"/>
          </a:p>
        </p:txBody>
      </p:sp>
      <p:sp>
        <p:nvSpPr>
          <p:cNvPr id="7" name="Subtitle 2"/>
          <p:cNvSpPr>
            <a:spLocks noGrp="1"/>
          </p:cNvSpPr>
          <p:nvPr>
            <p:ph type="subTitle" idx="1"/>
          </p:nvPr>
        </p:nvSpPr>
        <p:spPr>
          <a:xfrm>
            <a:off x="726058" y="2630906"/>
            <a:ext cx="7732142" cy="3369844"/>
          </a:xfrm>
        </p:spPr>
        <p:txBody>
          <a:bodyPr/>
          <a:lstStyle/>
          <a:p>
            <a:pPr algn="l">
              <a:spcAft>
                <a:spcPts val="1200"/>
              </a:spcAft>
            </a:pPr>
            <a:r>
              <a:rPr lang="en-GB" sz="2800" dirty="0"/>
              <a:t>The hypothesis </a:t>
            </a:r>
            <a:r>
              <a:rPr lang="en-GB" sz="2800" dirty="0" smtClean="0"/>
              <a:t>suggests:</a:t>
            </a:r>
          </a:p>
          <a:p>
            <a:pPr marL="457200" indent="-457200" algn="l">
              <a:spcAft>
                <a:spcPts val="1200"/>
              </a:spcAft>
              <a:buFont typeface="+mj-lt"/>
              <a:buAutoNum type="arabicPeriod"/>
            </a:pPr>
            <a:r>
              <a:rPr lang="en-GB" dirty="0" smtClean="0"/>
              <a:t>Precursory </a:t>
            </a:r>
            <a:r>
              <a:rPr lang="en-GB" dirty="0"/>
              <a:t>uplift </a:t>
            </a:r>
            <a:r>
              <a:rPr lang="en-GB" dirty="0" smtClean="0"/>
              <a:t>and flood basalts from the lower mantle.</a:t>
            </a:r>
          </a:p>
          <a:p>
            <a:pPr marL="457200" indent="-457200" algn="l">
              <a:spcAft>
                <a:spcPts val="1200"/>
              </a:spcAft>
              <a:buFont typeface="+mj-lt"/>
              <a:buAutoNum type="arabicPeriod"/>
            </a:pPr>
            <a:r>
              <a:rPr lang="en-GB" dirty="0" smtClean="0"/>
              <a:t>Time progressive </a:t>
            </a:r>
            <a:r>
              <a:rPr lang="en-GB" dirty="0"/>
              <a:t>volcanic chain.</a:t>
            </a:r>
          </a:p>
          <a:p>
            <a:pPr marL="457200" indent="-457200" algn="l">
              <a:buFont typeface="+mj-lt"/>
              <a:buAutoNum type="arabicPeriod"/>
            </a:pPr>
            <a:r>
              <a:rPr lang="en-GB" dirty="0" smtClean="0"/>
              <a:t>Plume tail at the core mantle boundary.</a:t>
            </a:r>
          </a:p>
          <a:p>
            <a:pPr marL="457200" indent="-457200" algn="l">
              <a:buFont typeface="+mj-lt"/>
              <a:buAutoNum type="arabicPeriod"/>
            </a:pPr>
            <a:r>
              <a:rPr lang="en-GB" dirty="0" smtClean="0"/>
              <a:t>Unusually high temperature.</a:t>
            </a:r>
            <a:endParaRPr lang="en-GB" dirty="0"/>
          </a:p>
        </p:txBody>
      </p:sp>
    </p:spTree>
    <p:extLst>
      <p:ext uri="{BB962C8B-B14F-4D97-AF65-F5344CB8AC3E}">
        <p14:creationId xmlns:p14="http://schemas.microsoft.com/office/powerpoint/2010/main" val="248661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5-11-01 at 2.12.00 PM.png"/>
          <p:cNvPicPr>
            <a:picLocks noChangeAspect="1"/>
          </p:cNvPicPr>
          <p:nvPr/>
        </p:nvPicPr>
        <p:blipFill>
          <a:blip r:embed="rId3" cstate="print">
            <a:extLst>
              <a:ext uri="{28A0092B-C50C-407E-A947-70E740481C1C}">
                <a14:useLocalDpi xmlns:a14="http://schemas.microsoft.com/office/drawing/2010/main" val="0"/>
              </a:ext>
            </a:extLst>
          </a:blip>
          <a:srcRect l="25130" t="31013" r="23253" b="24861"/>
          <a:stretch>
            <a:fillRect/>
          </a:stretch>
        </p:blipFill>
        <p:spPr bwMode="auto">
          <a:xfrm>
            <a:off x="59532" y="1146933"/>
            <a:ext cx="5021490" cy="268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9"/>
          <p:cNvSpPr>
            <a:spLocks noChangeArrowheads="1"/>
          </p:cNvSpPr>
          <p:nvPr/>
        </p:nvSpPr>
        <p:spPr bwMode="auto">
          <a:xfrm>
            <a:off x="-623094" y="3354388"/>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lvl1pPr marL="0" indent="0" algn="ctr" defTabSz="584200" rtl="0" fontAlgn="base" hangingPunct="0">
              <a:spcBef>
                <a:spcPts val="4200"/>
              </a:spcBef>
              <a:spcAft>
                <a:spcPct val="0"/>
              </a:spcAft>
              <a:buSzPct val="75000"/>
              <a:buNone/>
              <a:defRPr sz="2400" kern="1200">
                <a:solidFill>
                  <a:srgbClr val="FFFFFF"/>
                </a:solidFill>
                <a:latin typeface="+mn-lt"/>
                <a:ea typeface="+mn-ea"/>
                <a:cs typeface="+mn-cs"/>
                <a:sym typeface="Helvetica Light" charset="0"/>
              </a:defRPr>
            </a:lvl1pPr>
            <a:lvl2pPr marL="457200" indent="0" algn="ctr" defTabSz="584200" rtl="0" fontAlgn="base" hangingPunct="0">
              <a:spcBef>
                <a:spcPts val="4200"/>
              </a:spcBef>
              <a:spcAft>
                <a:spcPct val="0"/>
              </a:spcAft>
              <a:buSzPct val="75000"/>
              <a:buNone/>
              <a:defRPr sz="2000" kern="1200">
                <a:solidFill>
                  <a:srgbClr val="FFFFFF"/>
                </a:solidFill>
                <a:latin typeface="+mn-lt"/>
                <a:ea typeface="+mn-ea"/>
                <a:cs typeface="+mn-cs"/>
                <a:sym typeface="Helvetica Light" charset="0"/>
              </a:defRPr>
            </a:lvl2pPr>
            <a:lvl3pPr marL="914400" indent="0" algn="ctr" defTabSz="584200" rtl="0" fontAlgn="base" hangingPunct="0">
              <a:spcBef>
                <a:spcPts val="4200"/>
              </a:spcBef>
              <a:spcAft>
                <a:spcPct val="0"/>
              </a:spcAft>
              <a:buSzPct val="75000"/>
              <a:buNone/>
              <a:defRPr sz="1800" kern="1200">
                <a:solidFill>
                  <a:srgbClr val="FFFFFF"/>
                </a:solidFill>
                <a:latin typeface="+mn-lt"/>
                <a:ea typeface="+mn-ea"/>
                <a:cs typeface="+mn-cs"/>
                <a:sym typeface="Helvetica Light" charset="0"/>
              </a:defRPr>
            </a:lvl3pPr>
            <a:lvl4pPr marL="1371600" indent="0" algn="ctr" defTabSz="584200" rtl="0" fontAlgn="base" hangingPunct="0">
              <a:spcBef>
                <a:spcPts val="4200"/>
              </a:spcBef>
              <a:spcAft>
                <a:spcPct val="0"/>
              </a:spcAft>
              <a:buSzPct val="75000"/>
              <a:buNone/>
              <a:defRPr sz="1600" kern="1200">
                <a:solidFill>
                  <a:srgbClr val="FFFFFF"/>
                </a:solidFill>
                <a:latin typeface="+mn-lt"/>
                <a:ea typeface="+mn-ea"/>
                <a:cs typeface="+mn-cs"/>
                <a:sym typeface="Helvetica Light" charset="0"/>
              </a:defRPr>
            </a:lvl4pPr>
            <a:lvl5pPr marL="1828800" indent="0" algn="ctr" defTabSz="584200" rtl="0" fontAlgn="base" hangingPunct="0">
              <a:spcBef>
                <a:spcPts val="4200"/>
              </a:spcBef>
              <a:spcAft>
                <a:spcPct val="0"/>
              </a:spcAft>
              <a:buSzPct val="75000"/>
              <a:buNone/>
              <a:defRPr sz="1600" kern="1200">
                <a:solidFill>
                  <a:srgbClr val="FFFFFF"/>
                </a:solidFill>
                <a:latin typeface="+mn-lt"/>
                <a:ea typeface="+mn-ea"/>
                <a:cs typeface="+mn-cs"/>
                <a:sym typeface="Helvetica Light"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SzTx/>
            </a:pPr>
            <a:endParaRPr lang="en-US" altLang="en-US" sz="3200"/>
          </a:p>
        </p:txBody>
      </p:sp>
      <p:pic>
        <p:nvPicPr>
          <p:cNvPr id="11" name="Picture 10" descr="Screen Shot 2015-11-01 at 2.11.57 PM.png"/>
          <p:cNvPicPr>
            <a:picLocks noChangeAspect="1"/>
          </p:cNvPicPr>
          <p:nvPr/>
        </p:nvPicPr>
        <p:blipFill>
          <a:blip r:embed="rId4" cstate="print">
            <a:extLst>
              <a:ext uri="{28A0092B-C50C-407E-A947-70E740481C1C}">
                <a14:useLocalDpi xmlns:a14="http://schemas.microsoft.com/office/drawing/2010/main" val="0"/>
              </a:ext>
            </a:extLst>
          </a:blip>
          <a:srcRect l="21230" t="20303" r="18652" b="21968"/>
          <a:stretch>
            <a:fillRect/>
          </a:stretch>
        </p:blipFill>
        <p:spPr bwMode="auto">
          <a:xfrm>
            <a:off x="3581400" y="3510308"/>
            <a:ext cx="5562600" cy="333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342682">
            <a:off x="5725117" y="5481285"/>
            <a:ext cx="2257259" cy="215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AutoShape 5"/>
          <p:cNvSpPr>
            <a:spLocks/>
          </p:cNvSpPr>
          <p:nvPr/>
        </p:nvSpPr>
        <p:spPr bwMode="auto">
          <a:xfrm>
            <a:off x="7805754" y="5023234"/>
            <a:ext cx="178562" cy="139744"/>
          </a:xfrm>
          <a:prstGeom prst="star5">
            <a:avLst/>
          </a:prstGeom>
          <a:solidFill>
            <a:srgbClr val="E8A433"/>
          </a:solidFill>
          <a:ln w="63500" cap="flat" cmpd="sng">
            <a:solidFill>
              <a:srgbClr val="FFFB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defPPr>
              <a:defRPr lang="en-US"/>
            </a:defPPr>
            <a:lvl1pPr algn="ctr" defTabSz="584200" rtl="0" fontAlgn="base" hangingPunct="0">
              <a:spcBef>
                <a:spcPct val="0"/>
              </a:spcBef>
              <a:spcAft>
                <a:spcPct val="0"/>
              </a:spcAft>
              <a:defRPr sz="3600" kern="1200">
                <a:solidFill>
                  <a:srgbClr val="FFFFFF"/>
                </a:solidFill>
                <a:latin typeface="Helvetica Light" charset="0"/>
                <a:ea typeface="Helvetica Light" charset="0"/>
                <a:cs typeface="Helvetica Light" charset="0"/>
                <a:sym typeface="Helvetica Light" charset="0"/>
              </a:defRPr>
            </a:lvl1pPr>
            <a:lvl2pPr indent="228600" algn="ctr" defTabSz="584200" rtl="0" fontAlgn="base" hangingPunct="0">
              <a:spcBef>
                <a:spcPct val="0"/>
              </a:spcBef>
              <a:spcAft>
                <a:spcPct val="0"/>
              </a:spcAft>
              <a:defRPr sz="3600" kern="1200">
                <a:solidFill>
                  <a:srgbClr val="FFFFFF"/>
                </a:solidFill>
                <a:latin typeface="Helvetica Light" charset="0"/>
                <a:ea typeface="Helvetica Light" charset="0"/>
                <a:cs typeface="Helvetica Light" charset="0"/>
                <a:sym typeface="Helvetica Light" charset="0"/>
              </a:defRPr>
            </a:lvl2pPr>
            <a:lvl3pPr indent="457200" algn="ctr" defTabSz="584200" rtl="0" fontAlgn="base" hangingPunct="0">
              <a:spcBef>
                <a:spcPct val="0"/>
              </a:spcBef>
              <a:spcAft>
                <a:spcPct val="0"/>
              </a:spcAft>
              <a:defRPr sz="3600" kern="1200">
                <a:solidFill>
                  <a:srgbClr val="FFFFFF"/>
                </a:solidFill>
                <a:latin typeface="Helvetica Light" charset="0"/>
                <a:ea typeface="Helvetica Light" charset="0"/>
                <a:cs typeface="Helvetica Light" charset="0"/>
                <a:sym typeface="Helvetica Light" charset="0"/>
              </a:defRPr>
            </a:lvl3pPr>
            <a:lvl4pPr indent="685800" algn="ctr" defTabSz="584200" rtl="0" fontAlgn="base" hangingPunct="0">
              <a:spcBef>
                <a:spcPct val="0"/>
              </a:spcBef>
              <a:spcAft>
                <a:spcPct val="0"/>
              </a:spcAft>
              <a:defRPr sz="3600" kern="1200">
                <a:solidFill>
                  <a:srgbClr val="FFFFFF"/>
                </a:solidFill>
                <a:latin typeface="Helvetica Light" charset="0"/>
                <a:ea typeface="Helvetica Light" charset="0"/>
                <a:cs typeface="Helvetica Light" charset="0"/>
                <a:sym typeface="Helvetica Light" charset="0"/>
              </a:defRPr>
            </a:lvl4pPr>
            <a:lvl5pPr indent="914400" algn="ctr" defTabSz="584200" rtl="0" fontAlgn="base" hangingPunct="0">
              <a:spcBef>
                <a:spcPct val="0"/>
              </a:spcBef>
              <a:spcAft>
                <a:spcPct val="0"/>
              </a:spcAft>
              <a:defRPr sz="3600" kern="1200">
                <a:solidFill>
                  <a:srgbClr val="FFFFFF"/>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FFFFFF"/>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FFFFFF"/>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FFFFFF"/>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FFFFFF"/>
                </a:solidFill>
                <a:latin typeface="Helvetica Light" charset="0"/>
                <a:ea typeface="Helvetica Light" charset="0"/>
                <a:cs typeface="Helvetica Light" charset="0"/>
                <a:sym typeface="Helvetica Light" charset="0"/>
              </a:defRPr>
            </a:lvl9pPr>
          </a:lstStyle>
          <a:p>
            <a:endParaRPr lang="en-US" altLang="en-US" sz="2600"/>
          </a:p>
        </p:txBody>
      </p:sp>
      <p:sp>
        <p:nvSpPr>
          <p:cNvPr id="16" name="Title 1"/>
          <p:cNvSpPr txBox="1">
            <a:spLocks/>
          </p:cNvSpPr>
          <p:nvPr/>
        </p:nvSpPr>
        <p:spPr>
          <a:xfrm>
            <a:off x="59532" y="104164"/>
            <a:ext cx="7679754" cy="1042768"/>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r>
              <a:rPr lang="en-GB" b="1" dirty="0" smtClean="0">
                <a:solidFill>
                  <a:srgbClr val="14314C"/>
                </a:solidFill>
              </a:rPr>
              <a:t>Falsifying the Plume Hypothesis – </a:t>
            </a:r>
            <a:br>
              <a:rPr lang="en-GB" b="1" dirty="0" smtClean="0">
                <a:solidFill>
                  <a:srgbClr val="14314C"/>
                </a:solidFill>
              </a:rPr>
            </a:br>
            <a:r>
              <a:rPr lang="en-GB" sz="200" b="1" dirty="0" smtClean="0">
                <a:solidFill>
                  <a:srgbClr val="4C0E04"/>
                </a:solidFill>
              </a:rPr>
              <a:t> </a:t>
            </a:r>
            <a:r>
              <a:rPr lang="en-GB" sz="3600" b="1" dirty="0" smtClean="0">
                <a:solidFill>
                  <a:srgbClr val="4C0E04"/>
                </a:solidFill>
              </a:rPr>
              <a:t/>
            </a:r>
            <a:br>
              <a:rPr lang="en-GB" sz="3600" b="1" dirty="0" smtClean="0">
                <a:solidFill>
                  <a:srgbClr val="4C0E04"/>
                </a:solidFill>
              </a:rPr>
            </a:br>
            <a:r>
              <a:rPr lang="en-GB" sz="3600" dirty="0" smtClean="0">
                <a:solidFill>
                  <a:schemeClr val="accent1">
                    <a:lumMod val="20000"/>
                    <a:lumOff val="80000"/>
                  </a:schemeClr>
                </a:solidFill>
              </a:rPr>
              <a:t>Time Progressive Volcanism</a:t>
            </a:r>
            <a:endParaRPr lang="en-GB" sz="3600" dirty="0">
              <a:solidFill>
                <a:schemeClr val="accent1">
                  <a:lumMod val="20000"/>
                  <a:lumOff val="80000"/>
                </a:schemeClr>
              </a:solidFill>
            </a:endParaRPr>
          </a:p>
        </p:txBody>
      </p:sp>
      <p:pic>
        <p:nvPicPr>
          <p:cNvPr id="14" name="Picture 13" descr="Screen Shot 2015-11-01 at 3.02.52 PM.png"/>
          <p:cNvPicPr>
            <a:picLocks noChangeAspect="1"/>
          </p:cNvPicPr>
          <p:nvPr/>
        </p:nvPicPr>
        <p:blipFill>
          <a:blip r:embed="rId6">
            <a:extLst>
              <a:ext uri="{28A0092B-C50C-407E-A947-70E740481C1C}">
                <a14:useLocalDpi xmlns:a14="http://schemas.microsoft.com/office/drawing/2010/main" val="0"/>
              </a:ext>
            </a:extLst>
          </a:blip>
          <a:srcRect l="23688" t="11195" r="19699" b="8170"/>
          <a:stretch>
            <a:fillRect/>
          </a:stretch>
        </p:blipFill>
        <p:spPr bwMode="auto">
          <a:xfrm>
            <a:off x="858861" y="0"/>
            <a:ext cx="7713344" cy="6867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69217" y="2049231"/>
            <a:ext cx="3842308" cy="374655"/>
          </a:xfrm>
          <a:prstGeom prst="rect">
            <a:avLst/>
          </a:prstGeom>
          <a:noFill/>
          <a:ln>
            <a:noFill/>
          </a:ln>
          <a:effectLst/>
          <a:extLst>
            <a:ext uri="{909E8E84-426E-40DD-AFC4-6F175D3DCCD1}">
              <a14:hiddenFill xmlns:a14="http://schemas.microsoft.com/office/drawing/2010/main">
                <a:solidFill>
                  <a:srgbClr val="FFFFFF">
                    <a:alpha val="70999"/>
                  </a:srgbClr>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18"/>
          <p:cNvSpPr>
            <a:spLocks/>
          </p:cNvSpPr>
          <p:nvPr/>
        </p:nvSpPr>
        <p:spPr bwMode="auto">
          <a:xfrm>
            <a:off x="10126093" y="-706886"/>
            <a:ext cx="11699875" cy="843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defPPr>
              <a:defRPr lang="en-US"/>
            </a:defPPr>
            <a:lvl1pPr algn="ctr" defTabSz="584200" rtl="0" fontAlgn="base" hangingPunct="0">
              <a:spcBef>
                <a:spcPct val="0"/>
              </a:spcBef>
              <a:spcAft>
                <a:spcPct val="0"/>
              </a:spcAft>
              <a:defRPr sz="3600" kern="1200">
                <a:solidFill>
                  <a:srgbClr val="FFFFFF"/>
                </a:solidFill>
                <a:latin typeface="Helvetica Light" charset="0"/>
                <a:ea typeface="Helvetica Light" charset="0"/>
                <a:cs typeface="Helvetica Light" charset="0"/>
                <a:sym typeface="Helvetica Light" charset="0"/>
              </a:defRPr>
            </a:lvl1pPr>
            <a:lvl2pPr indent="228600" algn="ctr" defTabSz="584200" rtl="0" fontAlgn="base" hangingPunct="0">
              <a:spcBef>
                <a:spcPct val="0"/>
              </a:spcBef>
              <a:spcAft>
                <a:spcPct val="0"/>
              </a:spcAft>
              <a:defRPr sz="3600" kern="1200">
                <a:solidFill>
                  <a:srgbClr val="FFFFFF"/>
                </a:solidFill>
                <a:latin typeface="Helvetica Light" charset="0"/>
                <a:ea typeface="Helvetica Light" charset="0"/>
                <a:cs typeface="Helvetica Light" charset="0"/>
                <a:sym typeface="Helvetica Light" charset="0"/>
              </a:defRPr>
            </a:lvl2pPr>
            <a:lvl3pPr indent="457200" algn="ctr" defTabSz="584200" rtl="0" fontAlgn="base" hangingPunct="0">
              <a:spcBef>
                <a:spcPct val="0"/>
              </a:spcBef>
              <a:spcAft>
                <a:spcPct val="0"/>
              </a:spcAft>
              <a:defRPr sz="3600" kern="1200">
                <a:solidFill>
                  <a:srgbClr val="FFFFFF"/>
                </a:solidFill>
                <a:latin typeface="Helvetica Light" charset="0"/>
                <a:ea typeface="Helvetica Light" charset="0"/>
                <a:cs typeface="Helvetica Light" charset="0"/>
                <a:sym typeface="Helvetica Light" charset="0"/>
              </a:defRPr>
            </a:lvl3pPr>
            <a:lvl4pPr indent="685800" algn="ctr" defTabSz="584200" rtl="0" fontAlgn="base" hangingPunct="0">
              <a:spcBef>
                <a:spcPct val="0"/>
              </a:spcBef>
              <a:spcAft>
                <a:spcPct val="0"/>
              </a:spcAft>
              <a:defRPr sz="3600" kern="1200">
                <a:solidFill>
                  <a:srgbClr val="FFFFFF"/>
                </a:solidFill>
                <a:latin typeface="Helvetica Light" charset="0"/>
                <a:ea typeface="Helvetica Light" charset="0"/>
                <a:cs typeface="Helvetica Light" charset="0"/>
                <a:sym typeface="Helvetica Light" charset="0"/>
              </a:defRPr>
            </a:lvl4pPr>
            <a:lvl5pPr indent="914400" algn="ctr" defTabSz="584200" rtl="0" fontAlgn="base" hangingPunct="0">
              <a:spcBef>
                <a:spcPct val="0"/>
              </a:spcBef>
              <a:spcAft>
                <a:spcPct val="0"/>
              </a:spcAft>
              <a:defRPr sz="3600" kern="1200">
                <a:solidFill>
                  <a:srgbClr val="FFFFFF"/>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FFFFFF"/>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FFFFFF"/>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FFFFFF"/>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FFFFFF"/>
                </a:solidFill>
                <a:latin typeface="Helvetica Light" charset="0"/>
                <a:ea typeface="Helvetica Light" charset="0"/>
                <a:cs typeface="Helvetica Light" charset="0"/>
                <a:sym typeface="Helvetica Light" charset="0"/>
              </a:defRPr>
            </a:lvl9pPr>
          </a:lstStyle>
          <a:p>
            <a:endParaRPr lang="en-US" altLang="en-US" sz="800" dirty="0"/>
          </a:p>
          <a:p>
            <a:pPr algn="l"/>
            <a:r>
              <a:rPr lang="en-US" altLang="en-US" sz="800"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first slide:</a:t>
            </a:r>
          </a:p>
          <a:p>
            <a:pPr algn="l"/>
            <a:r>
              <a:rPr lang="en-US" altLang="en-US" sz="800"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Hotspot swells have been used to estimate the flux of material from the core–mantle boundary via plumes (i.e., buoyancy flux) and used this flux of material to estimate the amount of heat transported from the core–mantle boundary to the surface (e.g., Davies, 1988; Sleep, 1990; Hill et al., 1992). Additionally, updated swell geometry measurements may help to distinguish between hotspots associated with mantle plumes and those formed by shallower processes. Which is useful to determine precursory activity of a plume.</a:t>
            </a:r>
          </a:p>
          <a:p>
            <a:pPr algn="l"/>
            <a:endParaRPr lang="en-US" altLang="en-US" sz="800"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l"/>
            <a:r>
              <a:rPr lang="en-US" altLang="en-US" sz="800"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Results :</a:t>
            </a:r>
          </a:p>
          <a:p>
            <a:pPr algn="l"/>
            <a:r>
              <a:rPr lang="en-US" altLang="en-US" sz="800"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For Tristan and the African </a:t>
            </a:r>
            <a:r>
              <a:rPr lang="en-US" altLang="en-US" sz="800" b="1"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superswell</a:t>
            </a:r>
            <a:r>
              <a:rPr lang="en-US" altLang="en-US" sz="800"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find in this study  suggested Tristan is lack of plume head.</a:t>
            </a:r>
          </a:p>
          <a:p>
            <a:pPr algn="l"/>
            <a:r>
              <a:rPr lang="en-US" altLang="en-US" sz="800"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swell height is range between 200-400m. which is shallower than Hawaii and Azores which are about 1500m.</a:t>
            </a:r>
          </a:p>
          <a:p>
            <a:pPr algn="l"/>
            <a:endParaRPr lang="en-US" altLang="en-US" sz="800"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l">
              <a:tabLst>
                <a:tab pos="127000" algn="l"/>
                <a:tab pos="419100" algn="l"/>
              </a:tabLst>
            </a:pPr>
            <a:r>
              <a:rPr lang="en-US" altLang="en-US" sz="800" b="1" dirty="0">
                <a:latin typeface="Arial" panose="020B0604020202020204" pitchFamily="34" charset="0"/>
                <a:cs typeface="Arial" panose="020B0604020202020204" pitchFamily="34" charset="0"/>
                <a:sym typeface="Arial" panose="020B0604020202020204" pitchFamily="34" charset="0"/>
              </a:rPr>
              <a:t> Next, </a:t>
            </a:r>
          </a:p>
          <a:p>
            <a:pPr algn="l">
              <a:tabLst>
                <a:tab pos="127000" algn="l"/>
                <a:tab pos="419100" algn="l"/>
              </a:tabLst>
            </a:pPr>
            <a:r>
              <a:rPr lang="en-US" altLang="en-US" sz="800" b="1" dirty="0">
                <a:latin typeface="Arial" panose="020B0604020202020204" pitchFamily="34" charset="0"/>
                <a:cs typeface="Arial" panose="020B0604020202020204" pitchFamily="34" charset="0"/>
                <a:sym typeface="Arial" panose="020B0604020202020204" pitchFamily="34" charset="0"/>
              </a:rPr>
              <a:t>Question:</a:t>
            </a:r>
          </a:p>
          <a:p>
            <a:pPr algn="l"/>
            <a:r>
              <a:rPr lang="en-US" altLang="en-US" sz="800" b="1" dirty="0">
                <a:solidFill>
                  <a:srgbClr val="D45954"/>
                </a:solidFill>
                <a:latin typeface="Arial" panose="020B0604020202020204" pitchFamily="34" charset="0"/>
                <a:cs typeface="Arial" panose="020B0604020202020204" pitchFamily="34" charset="0"/>
                <a:sym typeface="Arial" panose="020B0604020202020204" pitchFamily="34" charset="0"/>
              </a:rPr>
              <a:t>A low-velocity zone in the mantle in northeastern Paraná Magmatic Province was imaged by </a:t>
            </a:r>
            <a:r>
              <a:rPr lang="en-US" altLang="en-US" sz="800" b="1" i="1" dirty="0" err="1">
                <a:solidFill>
                  <a:srgbClr val="D45954"/>
                </a:solidFill>
                <a:latin typeface="Arial" panose="020B0604020202020204" pitchFamily="34" charset="0"/>
                <a:cs typeface="Arial" panose="020B0604020202020204" pitchFamily="34" charset="0"/>
                <a:sym typeface="Arial" panose="020B0604020202020204" pitchFamily="34" charset="0"/>
              </a:rPr>
              <a:t>VanDecar</a:t>
            </a:r>
            <a:r>
              <a:rPr lang="en-US" altLang="en-US" sz="800" b="1" i="1" dirty="0">
                <a:solidFill>
                  <a:srgbClr val="D45954"/>
                </a:solidFill>
                <a:latin typeface="Arial" panose="020B0604020202020204" pitchFamily="34" charset="0"/>
                <a:cs typeface="Arial" panose="020B0604020202020204" pitchFamily="34" charset="0"/>
                <a:sym typeface="Arial" panose="020B0604020202020204" pitchFamily="34" charset="0"/>
              </a:rPr>
              <a:t> et al.</a:t>
            </a:r>
            <a:r>
              <a:rPr lang="en-US" altLang="en-US" sz="800" b="1" dirty="0">
                <a:solidFill>
                  <a:srgbClr val="D45954"/>
                </a:solidFill>
                <a:latin typeface="Arial" panose="020B0604020202020204" pitchFamily="34" charset="0"/>
                <a:cs typeface="Arial" panose="020B0604020202020204" pitchFamily="34" charset="0"/>
                <a:sym typeface="Arial" panose="020B0604020202020204" pitchFamily="34" charset="0"/>
              </a:rPr>
              <a:t> (1995) and interpreted as a thermal anomaly corresponding to the “fossil” Tristan da Cunha plume that moved with the lithospheric plate. Considering that the lithosphere has a typical time constant of about 60 </a:t>
            </a:r>
            <a:r>
              <a:rPr lang="en-US" altLang="en-US" sz="800" b="1" dirty="0" err="1">
                <a:solidFill>
                  <a:srgbClr val="D45954"/>
                </a:solidFill>
                <a:latin typeface="Arial" panose="020B0604020202020204" pitchFamily="34" charset="0"/>
                <a:cs typeface="Arial" panose="020B0604020202020204" pitchFamily="34" charset="0"/>
                <a:sym typeface="Arial" panose="020B0604020202020204" pitchFamily="34" charset="0"/>
              </a:rPr>
              <a:t>Myr</a:t>
            </a:r>
            <a:r>
              <a:rPr lang="en-US" altLang="en-US" sz="800" b="1" dirty="0">
                <a:solidFill>
                  <a:srgbClr val="D45954"/>
                </a:solidFill>
                <a:latin typeface="Arial" panose="020B0604020202020204" pitchFamily="34" charset="0"/>
                <a:cs typeface="Arial" panose="020B0604020202020204" pitchFamily="34" charset="0"/>
                <a:sym typeface="Arial" panose="020B0604020202020204" pitchFamily="34" charset="0"/>
              </a:rPr>
              <a:t> for dissipating heat and consequently attenuating topography (</a:t>
            </a:r>
            <a:r>
              <a:rPr lang="en-US" altLang="en-US" sz="800" b="1" i="1" dirty="0">
                <a:solidFill>
                  <a:srgbClr val="D45954"/>
                </a:solidFill>
                <a:latin typeface="Arial" panose="020B0604020202020204" pitchFamily="34" charset="0"/>
                <a:cs typeface="Arial" panose="020B0604020202020204" pitchFamily="34" charset="0"/>
                <a:sym typeface="Arial" panose="020B0604020202020204" pitchFamily="34" charset="0"/>
              </a:rPr>
              <a:t>Gallagher &amp; Brown</a:t>
            </a:r>
            <a:r>
              <a:rPr lang="en-US" altLang="en-US" sz="800" b="1" dirty="0">
                <a:solidFill>
                  <a:srgbClr val="D45954"/>
                </a:solidFill>
                <a:latin typeface="Arial" panose="020B0604020202020204" pitchFamily="34" charset="0"/>
                <a:cs typeface="Arial" panose="020B0604020202020204" pitchFamily="34" charset="0"/>
                <a:sym typeface="Arial" panose="020B0604020202020204" pitchFamily="34" charset="0"/>
              </a:rPr>
              <a:t>, 1997), it is quite improbable that heat from a plume that reached the base of the lithosphere more than 130 </a:t>
            </a:r>
            <a:r>
              <a:rPr lang="en-US" altLang="en-US" sz="800" b="1" dirty="0" err="1">
                <a:solidFill>
                  <a:srgbClr val="D45954"/>
                </a:solidFill>
                <a:latin typeface="Arial" panose="020B0604020202020204" pitchFamily="34" charset="0"/>
                <a:cs typeface="Arial" panose="020B0604020202020204" pitchFamily="34" charset="0"/>
                <a:sym typeface="Arial" panose="020B0604020202020204" pitchFamily="34" charset="0"/>
              </a:rPr>
              <a:t>m.yr</a:t>
            </a:r>
            <a:r>
              <a:rPr lang="en-US" altLang="en-US" sz="800" b="1" dirty="0">
                <a:solidFill>
                  <a:srgbClr val="D45954"/>
                </a:solidFill>
                <a:latin typeface="Arial" panose="020B0604020202020204" pitchFamily="34" charset="0"/>
                <a:cs typeface="Arial" panose="020B0604020202020204" pitchFamily="34" charset="0"/>
                <a:sym typeface="Arial" panose="020B0604020202020204" pitchFamily="34" charset="0"/>
              </a:rPr>
              <a:t>. ago, could still persist. It would be more acceptable an association of the low-velocity zone with a plume related to the alkaline magmatic provinces nearby, where magmatism younger than 50 </a:t>
            </a:r>
            <a:r>
              <a:rPr lang="en-US" altLang="en-US" sz="800" b="1" dirty="0" err="1">
                <a:solidFill>
                  <a:srgbClr val="D45954"/>
                </a:solidFill>
                <a:latin typeface="Arial" panose="020B0604020202020204" pitchFamily="34" charset="0"/>
                <a:cs typeface="Arial" panose="020B0604020202020204" pitchFamily="34" charset="0"/>
                <a:sym typeface="Arial" panose="020B0604020202020204" pitchFamily="34" charset="0"/>
              </a:rPr>
              <a:t>m.yr</a:t>
            </a:r>
            <a:r>
              <a:rPr lang="en-US" altLang="en-US" sz="800" b="1" dirty="0">
                <a:solidFill>
                  <a:srgbClr val="D45954"/>
                </a:solidFill>
                <a:latin typeface="Arial" panose="020B0604020202020204" pitchFamily="34" charset="0"/>
                <a:cs typeface="Arial" panose="020B0604020202020204" pitchFamily="34" charset="0"/>
                <a:sym typeface="Arial" panose="020B0604020202020204" pitchFamily="34" charset="0"/>
              </a:rPr>
              <a:t>. can be found. However, no geoid anomaly nor surface expression of the Tristan da Cunha thermal anomaly is recognized in this region (</a:t>
            </a:r>
            <a:r>
              <a:rPr lang="en-US" altLang="en-US" sz="800" b="1" i="1" dirty="0">
                <a:solidFill>
                  <a:srgbClr val="D45954"/>
                </a:solidFill>
                <a:latin typeface="Arial" panose="020B0604020202020204" pitchFamily="34" charset="0"/>
                <a:cs typeface="Arial" panose="020B0604020202020204" pitchFamily="34" charset="0"/>
                <a:sym typeface="Arial" panose="020B0604020202020204" pitchFamily="34" charset="0"/>
              </a:rPr>
              <a:t>Molina &amp; </a:t>
            </a:r>
            <a:r>
              <a:rPr lang="en-US" altLang="en-US" sz="800" b="1" i="1" dirty="0" err="1">
                <a:solidFill>
                  <a:srgbClr val="D45954"/>
                </a:solidFill>
                <a:latin typeface="Arial" panose="020B0604020202020204" pitchFamily="34" charset="0"/>
                <a:cs typeface="Arial" panose="020B0604020202020204" pitchFamily="34" charset="0"/>
                <a:sym typeface="Arial" panose="020B0604020202020204" pitchFamily="34" charset="0"/>
              </a:rPr>
              <a:t>Ussami</a:t>
            </a:r>
            <a:r>
              <a:rPr lang="en-US" altLang="en-US" sz="800" b="1" dirty="0">
                <a:solidFill>
                  <a:srgbClr val="D45954"/>
                </a:solidFill>
                <a:latin typeface="Arial" panose="020B0604020202020204" pitchFamily="34" charset="0"/>
                <a:cs typeface="Arial" panose="020B0604020202020204" pitchFamily="34" charset="0"/>
                <a:sym typeface="Arial" panose="020B0604020202020204" pitchFamily="34" charset="0"/>
              </a:rPr>
              <a:t>, 1999), except for the </a:t>
            </a:r>
            <a:r>
              <a:rPr lang="en-US" altLang="en-US" sz="800" b="1" dirty="0" err="1">
                <a:solidFill>
                  <a:srgbClr val="D45954"/>
                </a:solidFill>
                <a:latin typeface="Arial" panose="020B0604020202020204" pitchFamily="34" charset="0"/>
                <a:cs typeface="Arial" panose="020B0604020202020204" pitchFamily="34" charset="0"/>
                <a:sym typeface="Arial" panose="020B0604020202020204" pitchFamily="34" charset="0"/>
              </a:rPr>
              <a:t>Iporá</a:t>
            </a:r>
            <a:r>
              <a:rPr lang="en-US" altLang="en-US" sz="800" b="1" dirty="0">
                <a:solidFill>
                  <a:srgbClr val="D45954"/>
                </a:solidFill>
                <a:latin typeface="Arial" panose="020B0604020202020204" pitchFamily="34" charset="0"/>
                <a:cs typeface="Arial" panose="020B0604020202020204" pitchFamily="34" charset="0"/>
                <a:sym typeface="Arial" panose="020B0604020202020204" pitchFamily="34" charset="0"/>
              </a:rPr>
              <a:t> and Alto Paranaiba Late Cretaceous alkaline provinces (</a:t>
            </a:r>
            <a:r>
              <a:rPr lang="en-US" altLang="en-US" sz="800" b="1" i="1" dirty="0">
                <a:solidFill>
                  <a:srgbClr val="D45954"/>
                </a:solidFill>
                <a:latin typeface="Arial" panose="020B0604020202020204" pitchFamily="34" charset="0"/>
                <a:cs typeface="Arial" panose="020B0604020202020204" pitchFamily="34" charset="0"/>
                <a:sym typeface="Arial" panose="020B0604020202020204" pitchFamily="34" charset="0"/>
              </a:rPr>
              <a:t>Comin-</a:t>
            </a:r>
            <a:r>
              <a:rPr lang="en-US" altLang="en-US" sz="800" b="1" i="1" dirty="0" err="1">
                <a:solidFill>
                  <a:srgbClr val="D45954"/>
                </a:solidFill>
                <a:latin typeface="Arial" panose="020B0604020202020204" pitchFamily="34" charset="0"/>
                <a:cs typeface="Arial" panose="020B0604020202020204" pitchFamily="34" charset="0"/>
                <a:sym typeface="Arial" panose="020B0604020202020204" pitchFamily="34" charset="0"/>
              </a:rPr>
              <a:t>Chiaramonti</a:t>
            </a:r>
            <a:r>
              <a:rPr lang="en-US" altLang="en-US" sz="800" b="1" i="1" dirty="0">
                <a:solidFill>
                  <a:srgbClr val="D45954"/>
                </a:solidFill>
                <a:latin typeface="Arial" panose="020B0604020202020204" pitchFamily="34" charset="0"/>
                <a:cs typeface="Arial" panose="020B0604020202020204" pitchFamily="34" charset="0"/>
                <a:sym typeface="Arial" panose="020B0604020202020204" pitchFamily="34" charset="0"/>
              </a:rPr>
              <a:t> et al.</a:t>
            </a:r>
            <a:r>
              <a:rPr lang="en-US" altLang="en-US" sz="800" b="1" dirty="0">
                <a:solidFill>
                  <a:srgbClr val="D45954"/>
                </a:solidFill>
                <a:latin typeface="Arial" panose="020B0604020202020204" pitchFamily="34" charset="0"/>
                <a:cs typeface="Arial" panose="020B0604020202020204" pitchFamily="34" charset="0"/>
                <a:sym typeface="Arial" panose="020B0604020202020204" pitchFamily="34" charset="0"/>
              </a:rPr>
              <a:t>, 1997, and references therein) further to the north.</a:t>
            </a:r>
          </a:p>
          <a:p>
            <a:pPr algn="l"/>
            <a:r>
              <a:rPr lang="en-US" altLang="en-US" sz="800" b="1" dirty="0">
                <a:solidFill>
                  <a:srgbClr val="D45954"/>
                </a:solidFill>
                <a:latin typeface="Arial" panose="020B0604020202020204" pitchFamily="34" charset="0"/>
                <a:cs typeface="Arial" panose="020B0604020202020204" pitchFamily="34" charset="0"/>
                <a:sym typeface="Arial" panose="020B0604020202020204" pitchFamily="34" charset="0"/>
              </a:rPr>
              <a:t>In the light of these facts, the mantle plume/hotspot hypothesis for the origin of the alkaline lavas must be reviewed, at least regarding which plumes are most likely to have been active at the right place and right time when a specific province is considered.</a:t>
            </a:r>
          </a:p>
          <a:p>
            <a:pPr algn="l"/>
            <a:endParaRPr lang="en-US" altLang="en-US" sz="800" b="1" dirty="0">
              <a:latin typeface="Arial" panose="020B0604020202020204" pitchFamily="34" charset="0"/>
              <a:cs typeface="Arial" panose="020B0604020202020204" pitchFamily="34" charset="0"/>
              <a:sym typeface="Arial" panose="020B0604020202020204" pitchFamily="34" charset="0"/>
            </a:endParaRPr>
          </a:p>
          <a:p>
            <a:pPr algn="l"/>
            <a:r>
              <a:rPr lang="en-US" altLang="en-US" sz="800" b="1" dirty="0">
                <a:latin typeface="Arial" panose="020B0604020202020204" pitchFamily="34" charset="0"/>
                <a:cs typeface="Arial" panose="020B0604020202020204" pitchFamily="34" charset="0"/>
                <a:sym typeface="Arial" panose="020B0604020202020204" pitchFamily="34" charset="0"/>
              </a:rPr>
              <a:t>With the support:</a:t>
            </a:r>
          </a:p>
          <a:p>
            <a:pPr algn="l"/>
            <a:r>
              <a:rPr lang="en-US" altLang="en-US" sz="800" b="1" dirty="0">
                <a:latin typeface="Arial" panose="020B0604020202020204" pitchFamily="34" charset="0"/>
                <a:cs typeface="Arial" panose="020B0604020202020204" pitchFamily="34" charset="0"/>
                <a:sym typeface="Arial" panose="020B0604020202020204" pitchFamily="34" charset="0"/>
              </a:rPr>
              <a:t>From the paper South Atlantic opening: A plume-induced breakup?</a:t>
            </a:r>
          </a:p>
          <a:p>
            <a:pPr algn="l"/>
            <a:r>
              <a:rPr lang="en-US" altLang="en-US" sz="800" b="1" dirty="0">
                <a:latin typeface="Arial" panose="020B0604020202020204" pitchFamily="34" charset="0"/>
                <a:cs typeface="Arial" panose="020B0604020202020204" pitchFamily="34" charset="0"/>
                <a:sym typeface="Arial" panose="020B0604020202020204" pitchFamily="34" charset="0"/>
              </a:rPr>
              <a:t>(T. Fromm 2015) saying no broad plume head existed during opening of South Atlantic.</a:t>
            </a:r>
          </a:p>
          <a:p>
            <a:pPr algn="l"/>
            <a:endParaRPr lang="en-US" altLang="en-US" sz="800" b="1" dirty="0">
              <a:latin typeface="Arial" panose="020B0604020202020204" pitchFamily="34" charset="0"/>
              <a:cs typeface="Arial" panose="020B0604020202020204" pitchFamily="34" charset="0"/>
              <a:sym typeface="Arial" panose="020B0604020202020204" pitchFamily="34" charset="0"/>
            </a:endParaRPr>
          </a:p>
          <a:p>
            <a:pPr algn="l"/>
            <a:endParaRPr lang="en-US" altLang="en-US" sz="800" b="1" dirty="0">
              <a:latin typeface="Arial" panose="020B0604020202020204" pitchFamily="34" charset="0"/>
              <a:cs typeface="Arial" panose="020B0604020202020204" pitchFamily="34" charset="0"/>
              <a:sym typeface="Arial" panose="020B0604020202020204" pitchFamily="34" charset="0"/>
            </a:endParaRPr>
          </a:p>
          <a:p>
            <a:pPr algn="l"/>
            <a:r>
              <a:rPr lang="en-US" altLang="en-US" sz="800" b="1" dirty="0">
                <a:latin typeface="Arial" panose="020B0604020202020204" pitchFamily="34" charset="0"/>
                <a:cs typeface="Arial" panose="020B0604020202020204" pitchFamily="34" charset="0"/>
                <a:sym typeface="Arial" panose="020B0604020202020204" pitchFamily="34" charset="0"/>
              </a:rPr>
              <a:t>For summary maybe?</a:t>
            </a:r>
          </a:p>
          <a:p>
            <a:pPr algn="l"/>
            <a:r>
              <a:rPr lang="en-US" altLang="en-US" sz="800" b="1" dirty="0">
                <a:latin typeface="Arial" panose="020B0604020202020204" pitchFamily="34" charset="0"/>
                <a:cs typeface="Arial" panose="020B0604020202020204" pitchFamily="34" charset="0"/>
                <a:sym typeface="Arial" panose="020B0604020202020204" pitchFamily="34" charset="0"/>
              </a:rPr>
              <a:t>Second slide:</a:t>
            </a:r>
          </a:p>
          <a:p>
            <a:pPr algn="l"/>
            <a:endParaRPr lang="en-US" altLang="en-US" sz="800" b="1" dirty="0">
              <a:latin typeface="Arial" panose="020B0604020202020204" pitchFamily="34" charset="0"/>
              <a:cs typeface="Arial" panose="020B0604020202020204" pitchFamily="34" charset="0"/>
              <a:sym typeface="Arial" panose="020B0604020202020204" pitchFamily="34" charset="0"/>
            </a:endParaRPr>
          </a:p>
          <a:p>
            <a:pPr algn="l"/>
            <a:r>
              <a:rPr lang="en-US" altLang="en-US" sz="800" b="1" dirty="0">
                <a:latin typeface="Arial" panose="020B0604020202020204" pitchFamily="34" charset="0"/>
                <a:cs typeface="Arial" panose="020B0604020202020204" pitchFamily="34" charset="0"/>
                <a:sym typeface="Arial" panose="020B0604020202020204" pitchFamily="34" charset="0"/>
              </a:rPr>
              <a:t>J.D. </a:t>
            </a:r>
            <a:r>
              <a:rPr lang="en-US" altLang="en-US" sz="800" b="1" dirty="0" err="1">
                <a:latin typeface="Arial" panose="020B0604020202020204" pitchFamily="34" charset="0"/>
                <a:cs typeface="Arial" panose="020B0604020202020204" pitchFamily="34" charset="0"/>
                <a:sym typeface="Arial" panose="020B0604020202020204" pitchFamily="34" charset="0"/>
              </a:rPr>
              <a:t>fairhead</a:t>
            </a:r>
            <a:r>
              <a:rPr lang="en-US" altLang="en-US" sz="800" b="1" dirty="0">
                <a:latin typeface="Arial" panose="020B0604020202020204" pitchFamily="34" charset="0"/>
                <a:cs typeface="Arial" panose="020B0604020202020204" pitchFamily="34" charset="0"/>
                <a:sym typeface="Arial" panose="020B0604020202020204" pitchFamily="34" charset="0"/>
              </a:rPr>
              <a:t> et. al. Sea-floor spreading and deformation processes in the South Atlantic </a:t>
            </a:r>
            <a:r>
              <a:rPr lang="en-US" altLang="en-US" sz="800" b="1" dirty="0" err="1">
                <a:latin typeface="Arial" panose="020B0604020202020204" pitchFamily="34" charset="0"/>
                <a:cs typeface="Arial" panose="020B0604020202020204" pitchFamily="34" charset="0"/>
                <a:sym typeface="Arial" panose="020B0604020202020204" pitchFamily="34" charset="0"/>
              </a:rPr>
              <a:t>Ocean:Are</a:t>
            </a:r>
            <a:r>
              <a:rPr lang="en-US" altLang="en-US" sz="800" b="1" dirty="0">
                <a:latin typeface="Arial" panose="020B0604020202020204" pitchFamily="34" charset="0"/>
                <a:cs typeface="Arial" panose="020B0604020202020204" pitchFamily="34" charset="0"/>
                <a:sym typeface="Arial" panose="020B0604020202020204" pitchFamily="34" charset="0"/>
              </a:rPr>
              <a:t> hot spots needed?</a:t>
            </a:r>
          </a:p>
          <a:p>
            <a:pPr algn="l"/>
            <a:endParaRPr lang="en-US" altLang="en-US" sz="800" b="1" dirty="0">
              <a:latin typeface="Arial" panose="020B0604020202020204" pitchFamily="34" charset="0"/>
              <a:cs typeface="Arial" panose="020B0604020202020204" pitchFamily="34" charset="0"/>
              <a:sym typeface="Arial" panose="020B0604020202020204" pitchFamily="34" charset="0"/>
            </a:endParaRPr>
          </a:p>
          <a:p>
            <a:pPr algn="l"/>
            <a:r>
              <a:rPr lang="en-US" altLang="en-US" sz="1200" dirty="0">
                <a:latin typeface="Arial" panose="020B0604020202020204" pitchFamily="34" charset="0"/>
                <a:cs typeface="Arial" panose="020B0604020202020204" pitchFamily="34" charset="0"/>
                <a:sym typeface="Arial" panose="020B0604020202020204" pitchFamily="34" charset="0"/>
              </a:rPr>
              <a:t>It is proposed that the concept of “hotspot traces” for the South Atlantic is over simplistic and that a model involving the periodic release of plate stresses in the form of shear/wrench faulting may be more appropriate. Closer evaluation of the Walvis ridge and Rio Grande rise tends to support such a model. The development of the Central African rift system already testifies that major changes in plate stress configurations, seen in the fabric of the oceanic crust, have been able to develop and propagate extensive passive rift systems throughout west, central and north Africa . Lesser stress changes also register within the stratigraphic record of these basins. It is not unreasonable to conclude that stress changes within the African and South American plates will be absorbed or dissipated wherever there is an existing plate/crustal weakness; the style of deformation will depend on the orientation of such weak zones. Inspection of the satellite gravity for the South Atlantic indicates that deformation of the oceanic crust appears to be quite common and may be the controlling factor in the development of the Walvis Ridge and Rio Grande Rise aseismic ridges. The evolutionary model that we propose for these ridges is a periodic response to periodic changes and release of intra-oceanic plate stress. This has resulted in </a:t>
            </a:r>
            <a:r>
              <a:rPr lang="en-US" altLang="en-US" sz="1200" b="1" dirty="0">
                <a:solidFill>
                  <a:srgbClr val="E8A433"/>
                </a:solidFill>
                <a:latin typeface="Arial" panose="020B0604020202020204" pitchFamily="34" charset="0"/>
                <a:cs typeface="Arial" panose="020B0604020202020204" pitchFamily="34" charset="0"/>
                <a:sym typeface="Arial" panose="020B0604020202020204" pitchFamily="34" charset="0"/>
              </a:rPr>
              <a:t>wrench and shear movement and deformation along these features</a:t>
            </a:r>
            <a:r>
              <a:rPr lang="en-US" altLang="en-US" sz="1200" dirty="0">
                <a:latin typeface="Arial" panose="020B0604020202020204" pitchFamily="34" charset="0"/>
                <a:cs typeface="Arial" panose="020B0604020202020204" pitchFamily="34" charset="0"/>
                <a:sym typeface="Arial" panose="020B0604020202020204" pitchFamily="34" charset="0"/>
              </a:rPr>
              <a:t> (Figure 12) instead of mantle plume.</a:t>
            </a:r>
          </a:p>
          <a:p>
            <a:pPr algn="l"/>
            <a:endParaRPr lang="en-US" altLang="en-US" sz="1200" dirty="0">
              <a:latin typeface="Arial" panose="020B0604020202020204" pitchFamily="34" charset="0"/>
              <a:cs typeface="Arial" panose="020B0604020202020204" pitchFamily="34" charset="0"/>
              <a:sym typeface="Arial" panose="020B0604020202020204" pitchFamily="34" charset="0"/>
            </a:endParaRPr>
          </a:p>
          <a:p>
            <a:pPr algn="l"/>
            <a:r>
              <a:rPr lang="en-US" altLang="en-US" sz="1200" dirty="0">
                <a:latin typeface="Arial" panose="020B0604020202020204" pitchFamily="34" charset="0"/>
                <a:cs typeface="Arial" panose="020B0604020202020204" pitchFamily="34" charset="0"/>
                <a:sym typeface="Arial" panose="020B0604020202020204" pitchFamily="34" charset="0"/>
              </a:rPr>
              <a:t>Further research or idea:</a:t>
            </a:r>
          </a:p>
          <a:p>
            <a:pPr algn="l"/>
            <a:r>
              <a:rPr lang="en-US" altLang="en-US" sz="1200" dirty="0">
                <a:latin typeface="Arial" panose="020B0604020202020204" pitchFamily="34" charset="0"/>
                <a:cs typeface="Arial" panose="020B0604020202020204" pitchFamily="34" charset="0"/>
                <a:sym typeface="Arial" panose="020B0604020202020204" pitchFamily="34" charset="0"/>
              </a:rPr>
              <a:t>Third slide:</a:t>
            </a:r>
          </a:p>
          <a:p>
            <a:pPr algn="l"/>
            <a:r>
              <a:rPr lang="en-US" altLang="en-US" sz="800" b="1" dirty="0">
                <a:latin typeface="Arial" panose="020B0604020202020204" pitchFamily="34" charset="0"/>
                <a:cs typeface="Arial" panose="020B0604020202020204" pitchFamily="34" charset="0"/>
                <a:sym typeface="Arial" panose="020B0604020202020204" pitchFamily="34" charset="0"/>
              </a:rPr>
              <a:t>From the paper South Atlantic opening: A plume-induced breakup?</a:t>
            </a:r>
          </a:p>
          <a:p>
            <a:pPr algn="l"/>
            <a:r>
              <a:rPr lang="en-US" altLang="en-US" sz="800" b="1" dirty="0">
                <a:latin typeface="Arial" panose="020B0604020202020204" pitchFamily="34" charset="0"/>
                <a:cs typeface="Arial" panose="020B0604020202020204" pitchFamily="34" charset="0"/>
                <a:sym typeface="Arial" panose="020B0604020202020204" pitchFamily="34" charset="0"/>
              </a:rPr>
              <a:t>(T. Fromm 2015)  same as first slide.</a:t>
            </a:r>
          </a:p>
          <a:p>
            <a:pPr algn="l"/>
            <a:r>
              <a:rPr lang="en-US" altLang="en-US" sz="800" b="1" dirty="0">
                <a:solidFill>
                  <a:srgbClr val="8881F0"/>
                </a:solidFill>
                <a:latin typeface="Arial" panose="020B0604020202020204" pitchFamily="34" charset="0"/>
                <a:cs typeface="Arial" panose="020B0604020202020204" pitchFamily="34" charset="0"/>
                <a:sym typeface="Arial" panose="020B0604020202020204" pitchFamily="34" charset="0"/>
              </a:rPr>
              <a:t>Explanation of the diagram:</a:t>
            </a:r>
          </a:p>
          <a:p>
            <a:pPr algn="l"/>
            <a:r>
              <a:rPr lang="en-US" altLang="en-US" sz="800" b="1" dirty="0">
                <a:solidFill>
                  <a:srgbClr val="8881F0"/>
                </a:solidFill>
                <a:latin typeface="Arial" panose="020B0604020202020204" pitchFamily="34" charset="0"/>
                <a:cs typeface="Arial" panose="020B0604020202020204" pitchFamily="34" charset="0"/>
                <a:sym typeface="Arial" panose="020B0604020202020204" pitchFamily="34" charset="0"/>
              </a:rPr>
              <a:t>Seafloor-spreading was delayed across the southern-to-central segments of the South Atlantic. The Brazil-Angola margins of the central segment are extremely extended, suggesting a much longer rift phase before breakup. Rift propagation was delayed, possibly due to the presence of more rigid </a:t>
            </a:r>
            <a:r>
              <a:rPr lang="en-US" altLang="en-US" sz="800" b="1" dirty="0" err="1">
                <a:solidFill>
                  <a:srgbClr val="8881F0"/>
                </a:solidFill>
                <a:latin typeface="Arial" panose="020B0604020202020204" pitchFamily="34" charset="0"/>
                <a:cs typeface="Arial" panose="020B0604020202020204" pitchFamily="34" charset="0"/>
                <a:sym typeface="Arial" panose="020B0604020202020204" pitchFamily="34" charset="0"/>
              </a:rPr>
              <a:t>Gondwana</a:t>
            </a:r>
            <a:r>
              <a:rPr lang="en-US" altLang="en-US" sz="800" b="1" dirty="0">
                <a:solidFill>
                  <a:srgbClr val="8881F0"/>
                </a:solidFill>
                <a:latin typeface="Arial" panose="020B0604020202020204" pitchFamily="34" charset="0"/>
                <a:cs typeface="Arial" panose="020B0604020202020204" pitchFamily="34" charset="0"/>
                <a:sym typeface="Arial" panose="020B0604020202020204" pitchFamily="34" charset="0"/>
              </a:rPr>
              <a:t>-core basement. The concept of rift-propagation barriers, suggested to enhance the supply of melt from </a:t>
            </a:r>
            <a:r>
              <a:rPr lang="en-US" altLang="en-US" sz="800" b="1" dirty="0" err="1">
                <a:solidFill>
                  <a:srgbClr val="8881F0"/>
                </a:solidFill>
                <a:latin typeface="Arial" panose="020B0604020202020204" pitchFamily="34" charset="0"/>
                <a:cs typeface="Arial" panose="020B0604020202020204" pitchFamily="34" charset="0"/>
                <a:sym typeface="Arial" panose="020B0604020202020204" pitchFamily="34" charset="0"/>
              </a:rPr>
              <a:t>decompressional</a:t>
            </a:r>
            <a:r>
              <a:rPr lang="en-US" altLang="en-US" sz="800" b="1" dirty="0">
                <a:solidFill>
                  <a:srgbClr val="8881F0"/>
                </a:solidFill>
                <a:latin typeface="Arial" panose="020B0604020202020204" pitchFamily="34" charset="0"/>
                <a:cs typeface="Arial" panose="020B0604020202020204" pitchFamily="34" charset="0"/>
                <a:sym typeface="Arial" panose="020B0604020202020204" pitchFamily="34" charset="0"/>
              </a:rPr>
              <a:t> melting the other side of the structural discontinuity, (see </a:t>
            </a:r>
            <a:r>
              <a:rPr lang="en-US" altLang="en-US" sz="800" b="1" u="sng" dirty="0">
                <a:solidFill>
                  <a:srgbClr val="8881F0"/>
                </a:solidFill>
                <a:latin typeface="Arial" panose="020B0604020202020204" pitchFamily="34" charset="0"/>
                <a:cs typeface="Arial" panose="020B0604020202020204" pitchFamily="34" charset="0"/>
                <a:sym typeface="Arial" panose="020B0604020202020204" pitchFamily="34" charset="0"/>
                <a:hlinkClick r:id="rId8"/>
              </a:rPr>
              <a:t>Argentina</a:t>
            </a:r>
            <a:r>
              <a:rPr lang="en-US" altLang="en-US" sz="800" b="1" dirty="0">
                <a:solidFill>
                  <a:srgbClr val="8881F0"/>
                </a:solidFill>
                <a:latin typeface="Arial" panose="020B0604020202020204" pitchFamily="34" charset="0"/>
                <a:cs typeface="Arial" panose="020B0604020202020204" pitchFamily="34" charset="0"/>
                <a:sym typeface="Arial" panose="020B0604020202020204" pitchFamily="34" charset="0"/>
              </a:rPr>
              <a:t> page; </a:t>
            </a:r>
            <a:r>
              <a:rPr lang="en-US" altLang="en-US" sz="800" b="1" i="1" dirty="0">
                <a:solidFill>
                  <a:srgbClr val="8881F0"/>
                </a:solidFill>
                <a:latin typeface="Arial" panose="020B0604020202020204" pitchFamily="34" charset="0"/>
                <a:cs typeface="Arial" panose="020B0604020202020204" pitchFamily="34" charset="0"/>
                <a:sym typeface="Arial" panose="020B0604020202020204" pitchFamily="34" charset="0"/>
              </a:rPr>
              <a:t>Franke et al.</a:t>
            </a:r>
            <a:r>
              <a:rPr lang="en-US" altLang="en-US" sz="800" b="1" dirty="0">
                <a:solidFill>
                  <a:srgbClr val="8881F0"/>
                </a:solidFill>
                <a:latin typeface="Arial" panose="020B0604020202020204" pitchFamily="34" charset="0"/>
                <a:cs typeface="Arial" panose="020B0604020202020204" pitchFamily="34" charset="0"/>
                <a:sym typeface="Arial" panose="020B0604020202020204" pitchFamily="34" charset="0"/>
              </a:rPr>
              <a:t>, 2007), is thus is in accordance with the locations of the </a:t>
            </a:r>
            <a:r>
              <a:rPr lang="en-US" altLang="en-US" sz="800" b="1" dirty="0" err="1">
                <a:solidFill>
                  <a:srgbClr val="8881F0"/>
                </a:solidFill>
                <a:latin typeface="Arial" panose="020B0604020202020204" pitchFamily="34" charset="0"/>
                <a:cs typeface="Arial" panose="020B0604020202020204" pitchFamily="34" charset="0"/>
                <a:sym typeface="Arial" panose="020B0604020202020204" pitchFamily="34" charset="0"/>
              </a:rPr>
              <a:t>Etendeka</a:t>
            </a:r>
            <a:r>
              <a:rPr lang="en-US" altLang="en-US" sz="800" b="1" dirty="0">
                <a:solidFill>
                  <a:srgbClr val="8881F0"/>
                </a:solidFill>
                <a:latin typeface="Arial" panose="020B0604020202020204" pitchFamily="34" charset="0"/>
                <a:cs typeface="Arial" panose="020B0604020202020204" pitchFamily="34" charset="0"/>
                <a:sym typeface="Arial" panose="020B0604020202020204" pitchFamily="34" charset="0"/>
              </a:rPr>
              <a:t> and Paraná flood basalts. However, in order to explain the long-lived, post-rifting volcanism of the Walvis Ridge and Rio Grande Rise, it would be necessary to assume that this extension-induced hot spot continued to develop with time, perhaps growing downwards from its </a:t>
            </a:r>
            <a:r>
              <a:rPr lang="en-US" altLang="en-US" sz="800" b="1" dirty="0" err="1">
                <a:solidFill>
                  <a:srgbClr val="8881F0"/>
                </a:solidFill>
                <a:latin typeface="Arial" panose="020B0604020202020204" pitchFamily="34" charset="0"/>
                <a:cs typeface="Arial" panose="020B0604020202020204" pitchFamily="34" charset="0"/>
                <a:sym typeface="Arial" panose="020B0604020202020204" pitchFamily="34" charset="0"/>
              </a:rPr>
              <a:t>originial</a:t>
            </a:r>
            <a:r>
              <a:rPr lang="en-US" altLang="en-US" sz="800" b="1" dirty="0">
                <a:solidFill>
                  <a:srgbClr val="8881F0"/>
                </a:solidFill>
                <a:latin typeface="Arial" panose="020B0604020202020204" pitchFamily="34" charset="0"/>
                <a:cs typeface="Arial" panose="020B0604020202020204" pitchFamily="34" charset="0"/>
                <a:sym typeface="Arial" panose="020B0604020202020204" pitchFamily="34" charset="0"/>
              </a:rPr>
              <a:t>, shallow form. It may have progressively incorporated melt from the lower lithosphere, and perhaps also the asthenosphere, and fed the time-progressive volcanism. Nevertheless, the hot spot was not the origin of volcanic rifting, nor the along-margin intrusive and extrusive magmatism, and the SDRs.</a:t>
            </a:r>
          </a:p>
          <a:p>
            <a:pPr algn="l"/>
            <a:r>
              <a:rPr lang="en-US" altLang="en-US" sz="800" b="1" dirty="0">
                <a:latin typeface="Arial" panose="020B0604020202020204" pitchFamily="34" charset="0"/>
                <a:cs typeface="Arial" panose="020B0604020202020204" pitchFamily="34" charset="0"/>
                <a:sym typeface="Arial" panose="020B0604020202020204" pitchFamily="34" charset="0"/>
              </a:rPr>
              <a:t>suggested Tristan da Cunha model hot spots did not generate triple junctions (positions where rift could not propagate straight forward as proposed by </a:t>
            </a:r>
            <a:r>
              <a:rPr lang="en-US" altLang="en-US" sz="800" b="1" i="1" dirty="0">
                <a:latin typeface="Arial" panose="020B0604020202020204" pitchFamily="34" charset="0"/>
                <a:cs typeface="Arial" panose="020B0604020202020204" pitchFamily="34" charset="0"/>
                <a:sym typeface="Arial" panose="020B0604020202020204" pitchFamily="34" charset="0"/>
              </a:rPr>
              <a:t>Burke &amp; Dewey</a:t>
            </a:r>
            <a:r>
              <a:rPr lang="en-US" altLang="en-US" sz="800" b="1" dirty="0">
                <a:latin typeface="Arial" panose="020B0604020202020204" pitchFamily="34" charset="0"/>
                <a:cs typeface="Arial" panose="020B0604020202020204" pitchFamily="34" charset="0"/>
                <a:sym typeface="Arial" panose="020B0604020202020204" pitchFamily="34" charset="0"/>
              </a:rPr>
              <a:t> (1973)) but hot spots may have developed where rift-propagation was hindered.</a:t>
            </a:r>
          </a:p>
          <a:p>
            <a:pPr algn="l"/>
            <a:r>
              <a:rPr lang="en-US" altLang="en-US" sz="800" b="1" dirty="0">
                <a:latin typeface="Arial" panose="020B0604020202020204" pitchFamily="34" charset="0"/>
                <a:cs typeface="Arial" panose="020B0604020202020204" pitchFamily="34" charset="0"/>
                <a:sym typeface="Arial" panose="020B0604020202020204" pitchFamily="34" charset="0"/>
              </a:rPr>
              <a:t>Through his findings, the absence of a large plume head signature can be interpreted in terms of (1) the non-development of a head during plume ascent, or (2) the preexistence of a hotspot before the time of breakup.</a:t>
            </a:r>
          </a:p>
          <a:p>
            <a:pPr algn="l"/>
            <a:endParaRPr lang="en-US" altLang="en-US" sz="800" b="1" dirty="0">
              <a:latin typeface="Arial" panose="020B0604020202020204" pitchFamily="34" charset="0"/>
              <a:cs typeface="Arial" panose="020B0604020202020204" pitchFamily="34" charset="0"/>
              <a:sym typeface="Arial" panose="020B0604020202020204" pitchFamily="34" charset="0"/>
            </a:endParaRPr>
          </a:p>
          <a:p>
            <a:pPr algn="l"/>
            <a:endParaRPr lang="en-US" altLang="en-US" sz="800" b="1" dirty="0">
              <a:latin typeface="Arial" panose="020B0604020202020204" pitchFamily="34" charset="0"/>
              <a:cs typeface="Arial" panose="020B0604020202020204" pitchFamily="34" charset="0"/>
              <a:sym typeface="Arial" panose="020B0604020202020204" pitchFamily="34" charset="0"/>
            </a:endParaRPr>
          </a:p>
          <a:p>
            <a:pPr algn="l"/>
            <a:r>
              <a:rPr lang="en-US" altLang="en-US" sz="800" b="1" dirty="0">
                <a:latin typeface="Arial" panose="020B0604020202020204" pitchFamily="34" charset="0"/>
                <a:cs typeface="Arial" panose="020B0604020202020204" pitchFamily="34" charset="0"/>
                <a:sym typeface="Arial" panose="020B0604020202020204" pitchFamily="34" charset="0"/>
              </a:rPr>
              <a:t>In conclusion, we do not find traces of large- scale intrusions within the continental crust at the junction with the Walvis Ridge, which would indicate important plume head–lithosphere interaction during South Atlantic breakup. It therefore seems unlikely that the arrival of the Tristan plume head initiated the opening of the South Atlantic Ocean.</a:t>
            </a:r>
          </a:p>
          <a:p>
            <a:pPr algn="l"/>
            <a:endParaRPr lang="en-US" altLang="en-US" sz="800" b="1"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348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4164"/>
            <a:ext cx="7739285" cy="1042768"/>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r>
              <a:rPr lang="en-GB" b="1" dirty="0" smtClean="0">
                <a:solidFill>
                  <a:srgbClr val="14314C"/>
                </a:solidFill>
              </a:rPr>
              <a:t>Falsifying the Plume Hypothesis – </a:t>
            </a:r>
            <a:br>
              <a:rPr lang="en-GB" b="1" dirty="0" smtClean="0">
                <a:solidFill>
                  <a:srgbClr val="14314C"/>
                </a:solidFill>
              </a:rPr>
            </a:br>
            <a:r>
              <a:rPr lang="en-GB" sz="200" b="1" dirty="0" smtClean="0">
                <a:solidFill>
                  <a:srgbClr val="4C0E04"/>
                </a:solidFill>
              </a:rPr>
              <a:t> </a:t>
            </a:r>
            <a:r>
              <a:rPr lang="en-GB" sz="3600" b="1" dirty="0" smtClean="0">
                <a:solidFill>
                  <a:srgbClr val="4C0E04"/>
                </a:solidFill>
              </a:rPr>
              <a:t/>
            </a:r>
            <a:br>
              <a:rPr lang="en-GB" sz="3600" b="1" dirty="0" smtClean="0">
                <a:solidFill>
                  <a:srgbClr val="4C0E04"/>
                </a:solidFill>
              </a:rPr>
            </a:br>
            <a:r>
              <a:rPr lang="en-GB" sz="3600" dirty="0" smtClean="0">
                <a:solidFill>
                  <a:schemeClr val="accent1">
                    <a:lumMod val="20000"/>
                    <a:lumOff val="80000"/>
                  </a:schemeClr>
                </a:solidFill>
              </a:rPr>
              <a:t>Time Progressive Volcanism</a:t>
            </a:r>
            <a:endParaRPr lang="en-GB" sz="3600" dirty="0">
              <a:solidFill>
                <a:schemeClr val="accent1">
                  <a:lumMod val="20000"/>
                  <a:lumOff val="80000"/>
                </a:schemeClr>
              </a:solidFill>
            </a:endParaRPr>
          </a:p>
        </p:txBody>
      </p:sp>
      <p:sp>
        <p:nvSpPr>
          <p:cNvPr id="4" name="Rectangle 3"/>
          <p:cNvSpPr/>
          <p:nvPr/>
        </p:nvSpPr>
        <p:spPr>
          <a:xfrm>
            <a:off x="46622" y="1310730"/>
            <a:ext cx="8834855" cy="1815882"/>
          </a:xfrm>
          <a:prstGeom prst="rect">
            <a:avLst/>
          </a:prstGeom>
        </p:spPr>
        <p:txBody>
          <a:bodyPr wrap="square">
            <a:spAutoFit/>
          </a:bodyPr>
          <a:lstStyle/>
          <a:p>
            <a:pPr marL="457200" indent="-457200">
              <a:buFont typeface="+mj-lt"/>
              <a:buAutoNum type="arabicParenR"/>
            </a:pPr>
            <a:r>
              <a:rPr lang="en-GB" sz="2200" dirty="0" smtClean="0"/>
              <a:t>Issues with Tristan's “time progressive” </a:t>
            </a:r>
            <a:r>
              <a:rPr lang="en-GB" sz="2200" baseline="0" dirty="0" smtClean="0"/>
              <a:t>volcanic chain:</a:t>
            </a:r>
          </a:p>
          <a:p>
            <a:pPr marL="800100" lvl="1" indent="-342900">
              <a:buFont typeface="Wingdings" panose="05000000000000000000" pitchFamily="2" charset="2"/>
              <a:buChar char="Ø"/>
            </a:pPr>
            <a:r>
              <a:rPr lang="en-GB" baseline="0" dirty="0" smtClean="0"/>
              <a:t>The validity of the ages quoted for the chain </a:t>
            </a:r>
            <a:r>
              <a:rPr lang="en-GB" dirty="0" smtClean="0"/>
              <a:t>is questionable </a:t>
            </a:r>
            <a:r>
              <a:rPr lang="en-GB" baseline="0" dirty="0" smtClean="0"/>
              <a:t>because clean unaltered samples were not used.</a:t>
            </a:r>
          </a:p>
          <a:p>
            <a:pPr marL="800100" lvl="1" indent="-342900">
              <a:buFont typeface="Wingdings" panose="05000000000000000000" pitchFamily="2" charset="2"/>
              <a:buChar char="Ø"/>
            </a:pPr>
            <a:r>
              <a:rPr lang="en-GB" baseline="0" dirty="0" smtClean="0"/>
              <a:t>The chain follows a series of pre-existing</a:t>
            </a:r>
            <a:r>
              <a:rPr lang="en-GB" dirty="0" smtClean="0"/>
              <a:t> linear NE-SW trending</a:t>
            </a:r>
            <a:r>
              <a:rPr lang="en-GB" baseline="0" dirty="0" smtClean="0"/>
              <a:t> lithospheric structures (linear</a:t>
            </a:r>
            <a:r>
              <a:rPr lang="en-GB" dirty="0" smtClean="0"/>
              <a:t> zones) </a:t>
            </a:r>
            <a:r>
              <a:rPr lang="en-GB" baseline="0" dirty="0" smtClean="0"/>
              <a:t>shown by density variations in the deep mantle tomography. </a:t>
            </a:r>
          </a:p>
        </p:txBody>
      </p:sp>
      <p:cxnSp>
        <p:nvCxnSpPr>
          <p:cNvPr id="5" name="Straight Connector 4"/>
          <p:cNvCxnSpPr/>
          <p:nvPr/>
        </p:nvCxnSpPr>
        <p:spPr>
          <a:xfrm>
            <a:off x="-314158" y="3148092"/>
            <a:ext cx="9626600" cy="0"/>
          </a:xfrm>
          <a:prstGeom prst="line">
            <a:avLst/>
          </a:prstGeom>
          <a:ln w="57150">
            <a:solidFill>
              <a:schemeClr val="accent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074" y="3671059"/>
            <a:ext cx="4224926" cy="3186941"/>
          </a:xfrm>
          <a:prstGeom prst="rect">
            <a:avLst/>
          </a:prstGeom>
        </p:spPr>
      </p:pic>
      <p:sp>
        <p:nvSpPr>
          <p:cNvPr id="7" name="Rectangle 6"/>
          <p:cNvSpPr/>
          <p:nvPr/>
        </p:nvSpPr>
        <p:spPr>
          <a:xfrm>
            <a:off x="46622" y="3116459"/>
            <a:ext cx="9097378" cy="2923877"/>
          </a:xfrm>
          <a:prstGeom prst="rect">
            <a:avLst/>
          </a:prstGeom>
        </p:spPr>
        <p:txBody>
          <a:bodyPr wrap="square">
            <a:spAutoFit/>
          </a:bodyPr>
          <a:lstStyle/>
          <a:p>
            <a:pPr lvl="1"/>
            <a:r>
              <a:rPr lang="en-GB" sz="1000" dirty="0" smtClean="0"/>
              <a:t> </a:t>
            </a:r>
            <a:endParaRPr lang="en-GB" sz="1000" baseline="0" dirty="0" smtClean="0"/>
          </a:p>
          <a:p>
            <a:pPr marL="449263" lvl="0" indent="-449263">
              <a:buAutoNum type="arabicParenR" startAt="2"/>
            </a:pPr>
            <a:r>
              <a:rPr lang="en-GB" sz="2200" dirty="0" smtClean="0"/>
              <a:t>A</a:t>
            </a:r>
            <a:r>
              <a:rPr lang="en-GB" sz="2200" baseline="0" dirty="0" smtClean="0"/>
              <a:t>nother indictor of plume volcanism is precursory flood basalts, Tristan </a:t>
            </a:r>
          </a:p>
          <a:p>
            <a:pPr marL="449263" lvl="0"/>
            <a:r>
              <a:rPr lang="en-GB" sz="2200" baseline="0" dirty="0" smtClean="0"/>
              <a:t>does have flood basalts, the </a:t>
            </a:r>
            <a:r>
              <a:rPr lang="en-GB" sz="2200" baseline="0" dirty="0" err="1" smtClean="0"/>
              <a:t>Etendeka</a:t>
            </a:r>
            <a:r>
              <a:rPr lang="en-GB" sz="2200" baseline="0" dirty="0" smtClean="0"/>
              <a:t> </a:t>
            </a:r>
          </a:p>
          <a:p>
            <a:pPr marL="449263" lvl="0"/>
            <a:r>
              <a:rPr lang="en-GB" sz="2200" baseline="0" dirty="0" smtClean="0"/>
              <a:t>&amp; Parana Basalts, however:</a:t>
            </a:r>
          </a:p>
          <a:p>
            <a:pPr marL="800100" lvl="1" indent="-342900">
              <a:buFont typeface="Wingdings" panose="05000000000000000000" pitchFamily="2" charset="2"/>
              <a:buChar char="Ø"/>
            </a:pPr>
            <a:r>
              <a:rPr lang="en-GB" baseline="0" dirty="0" smtClean="0"/>
              <a:t>The </a:t>
            </a:r>
            <a:r>
              <a:rPr lang="en-GB" baseline="0" dirty="0" smtClean="0"/>
              <a:t>flood basalts originated in the upper </a:t>
            </a:r>
          </a:p>
          <a:p>
            <a:pPr marL="801688" lvl="1"/>
            <a:r>
              <a:rPr lang="en-GB" baseline="0" dirty="0" smtClean="0"/>
              <a:t>mantle, rather than the lower mantle.</a:t>
            </a:r>
          </a:p>
          <a:p>
            <a:pPr marL="800100" lvl="1" indent="-342900">
              <a:buFont typeface="Wingdings" panose="05000000000000000000" pitchFamily="2" charset="2"/>
              <a:buChar char="Ø"/>
            </a:pPr>
            <a:r>
              <a:rPr lang="en-GB" baseline="0" dirty="0" smtClean="0"/>
              <a:t>The transition from magma poor rifting to </a:t>
            </a:r>
          </a:p>
          <a:p>
            <a:pPr marL="801688" lvl="1"/>
            <a:r>
              <a:rPr lang="en-GB" baseline="0" dirty="0" smtClean="0"/>
              <a:t>volcanic activity is very sharp,</a:t>
            </a:r>
            <a:r>
              <a:rPr lang="en-GB" dirty="0" smtClean="0"/>
              <a:t> rather than </a:t>
            </a:r>
          </a:p>
          <a:p>
            <a:pPr marL="801688" lvl="1"/>
            <a:r>
              <a:rPr lang="en-GB" dirty="0" smtClean="0"/>
              <a:t>gradual as would be expected in </a:t>
            </a:r>
            <a:r>
              <a:rPr lang="en-GB" baseline="0" dirty="0" smtClean="0"/>
              <a:t>a plume </a:t>
            </a:r>
          </a:p>
          <a:p>
            <a:pPr marL="801688" lvl="1"/>
            <a:r>
              <a:rPr lang="en-GB" baseline="0" dirty="0" smtClean="0"/>
              <a:t>dominated system.</a:t>
            </a:r>
            <a:endParaRPr lang="en-GB" dirty="0"/>
          </a:p>
        </p:txBody>
      </p:sp>
    </p:spTree>
    <p:extLst>
      <p:ext uri="{BB962C8B-B14F-4D97-AF65-F5344CB8AC3E}">
        <p14:creationId xmlns:p14="http://schemas.microsoft.com/office/powerpoint/2010/main" val="230296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9333" y="104164"/>
            <a:ext cx="7569952" cy="1042768"/>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r>
              <a:rPr lang="en-GB" b="1" dirty="0" smtClean="0">
                <a:solidFill>
                  <a:srgbClr val="14314C"/>
                </a:solidFill>
              </a:rPr>
              <a:t>Falsifying the Plume Hypothesis – </a:t>
            </a:r>
            <a:br>
              <a:rPr lang="en-GB" b="1" dirty="0" smtClean="0">
                <a:solidFill>
                  <a:srgbClr val="14314C"/>
                </a:solidFill>
              </a:rPr>
            </a:br>
            <a:r>
              <a:rPr lang="en-GB" sz="200" b="1" dirty="0" smtClean="0">
                <a:solidFill>
                  <a:srgbClr val="4C0E04"/>
                </a:solidFill>
              </a:rPr>
              <a:t> </a:t>
            </a:r>
            <a:r>
              <a:rPr lang="en-GB" sz="3600" b="1" dirty="0" smtClean="0">
                <a:solidFill>
                  <a:srgbClr val="4C0E04"/>
                </a:solidFill>
              </a:rPr>
              <a:t/>
            </a:r>
            <a:br>
              <a:rPr lang="en-GB" sz="3600" b="1" dirty="0" smtClean="0">
                <a:solidFill>
                  <a:srgbClr val="4C0E04"/>
                </a:solidFill>
              </a:rPr>
            </a:br>
            <a:r>
              <a:rPr lang="en-GB" sz="3600" dirty="0" smtClean="0">
                <a:solidFill>
                  <a:schemeClr val="accent1">
                    <a:lumMod val="20000"/>
                    <a:lumOff val="80000"/>
                  </a:schemeClr>
                </a:solidFill>
              </a:rPr>
              <a:t>Geochemistry</a:t>
            </a:r>
            <a:endParaRPr lang="en-GB" sz="3600" dirty="0">
              <a:solidFill>
                <a:schemeClr val="accent1">
                  <a:lumMod val="20000"/>
                  <a:lumOff val="80000"/>
                </a:schemeClr>
              </a:solidFill>
            </a:endParaRPr>
          </a:p>
        </p:txBody>
      </p:sp>
      <p:sp>
        <p:nvSpPr>
          <p:cNvPr id="3" name="TextBox 9"/>
          <p:cNvSpPr txBox="1"/>
          <p:nvPr/>
        </p:nvSpPr>
        <p:spPr>
          <a:xfrm>
            <a:off x="326570" y="1695833"/>
            <a:ext cx="18466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TextBox 10"/>
          <p:cNvSpPr txBox="1"/>
          <p:nvPr/>
        </p:nvSpPr>
        <p:spPr>
          <a:xfrm>
            <a:off x="1050174" y="2657637"/>
            <a:ext cx="18466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TextBox 11"/>
          <p:cNvSpPr txBox="1"/>
          <p:nvPr/>
        </p:nvSpPr>
        <p:spPr>
          <a:xfrm>
            <a:off x="0" y="1344282"/>
            <a:ext cx="5012495" cy="55707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spcAft>
                <a:spcPts val="1200"/>
              </a:spcAft>
              <a:buFont typeface="Wingdings" charset="2"/>
              <a:buChar char="Ø"/>
            </a:pPr>
            <a:r>
              <a:rPr lang="en-GB" b="1" dirty="0" smtClean="0"/>
              <a:t>Low </a:t>
            </a:r>
            <a:r>
              <a:rPr lang="en-GB" b="1" dirty="0"/>
              <a:t>He</a:t>
            </a:r>
            <a:r>
              <a:rPr lang="en-GB" b="1" baseline="30000" dirty="0"/>
              <a:t>3</a:t>
            </a:r>
            <a:r>
              <a:rPr lang="en-GB" b="1" dirty="0"/>
              <a:t>/He</a:t>
            </a:r>
            <a:r>
              <a:rPr lang="en-GB" b="1" baseline="30000" dirty="0"/>
              <a:t>4</a:t>
            </a:r>
            <a:r>
              <a:rPr lang="en-GB" b="1" dirty="0"/>
              <a:t> signature at Tristan da </a:t>
            </a:r>
            <a:r>
              <a:rPr lang="en-GB" b="1" dirty="0" smtClean="0"/>
              <a:t>Cunha may indicate the presence </a:t>
            </a:r>
            <a:r>
              <a:rPr lang="en-GB" b="1" dirty="0"/>
              <a:t>of some </a:t>
            </a:r>
            <a:r>
              <a:rPr lang="en-GB" b="1" dirty="0" smtClean="0"/>
              <a:t>recycled material </a:t>
            </a:r>
            <a:r>
              <a:rPr lang="en-GB" b="1" dirty="0"/>
              <a:t>in </a:t>
            </a:r>
            <a:r>
              <a:rPr lang="en-GB" b="1" dirty="0" smtClean="0"/>
              <a:t>their </a:t>
            </a:r>
            <a:r>
              <a:rPr lang="en-GB" b="1" dirty="0"/>
              <a:t>mantle </a:t>
            </a:r>
            <a:r>
              <a:rPr lang="en-GB" b="1" dirty="0" smtClean="0"/>
              <a:t>source</a:t>
            </a:r>
            <a:endParaRPr lang="en-GB" b="1" dirty="0"/>
          </a:p>
          <a:p>
            <a:pPr marL="285750" lvl="0" indent="-285750">
              <a:spcAft>
                <a:spcPts val="1200"/>
              </a:spcAft>
              <a:buFont typeface="Wingdings" charset="2"/>
              <a:buChar char="Ø"/>
            </a:pPr>
            <a:r>
              <a:rPr lang="en-US" b="1" dirty="0"/>
              <a:t>A </a:t>
            </a:r>
            <a:r>
              <a:rPr lang="en-US" b="1" dirty="0" smtClean="0"/>
              <a:t>2D seismic survey of </a:t>
            </a:r>
            <a:r>
              <a:rPr lang="en-US" b="1" dirty="0"/>
              <a:t>the Argentina and </a:t>
            </a:r>
            <a:r>
              <a:rPr lang="en-US" b="1" dirty="0" smtClean="0"/>
              <a:t>Uruguay shows that the volumes of melts decreases towards The Tristan </a:t>
            </a:r>
            <a:r>
              <a:rPr lang="en-US" b="1" dirty="0"/>
              <a:t>da </a:t>
            </a:r>
            <a:r>
              <a:rPr lang="en-US" b="1" dirty="0" smtClean="0"/>
              <a:t>Cunha.</a:t>
            </a:r>
          </a:p>
          <a:p>
            <a:pPr marL="285750" indent="-285750">
              <a:spcAft>
                <a:spcPts val="1200"/>
              </a:spcAft>
              <a:buFont typeface="Wingdings" charset="2"/>
              <a:buChar char="Ø"/>
            </a:pPr>
            <a:r>
              <a:rPr lang="en-US" b="1" dirty="0" smtClean="0"/>
              <a:t>The </a:t>
            </a:r>
            <a:r>
              <a:rPr lang="en-US" b="1" dirty="0"/>
              <a:t>incompatible trace element ratios and </a:t>
            </a:r>
            <a:r>
              <a:rPr lang="en-US" b="1" dirty="0" smtClean="0"/>
              <a:t>isotopic compositions </a:t>
            </a:r>
            <a:r>
              <a:rPr lang="en-US" b="1" dirty="0"/>
              <a:t>of the PCFB </a:t>
            </a:r>
            <a:r>
              <a:rPr lang="en-US" b="1" dirty="0" err="1" smtClean="0"/>
              <a:t>tholeiites</a:t>
            </a:r>
            <a:r>
              <a:rPr lang="en-US" b="1" dirty="0" smtClean="0"/>
              <a:t> showing </a:t>
            </a:r>
            <a:r>
              <a:rPr lang="en-US" b="1" dirty="0"/>
              <a:t>that this plume  </a:t>
            </a:r>
            <a:r>
              <a:rPr lang="en-US" b="1" dirty="0" smtClean="0"/>
              <a:t>did not play a Substantial Role in the PCFB origin. </a:t>
            </a:r>
          </a:p>
          <a:p>
            <a:pPr marL="285750" indent="-285750">
              <a:spcAft>
                <a:spcPts val="1200"/>
              </a:spcAft>
              <a:buFont typeface="Wingdings" charset="2"/>
              <a:buChar char="Ø"/>
            </a:pPr>
            <a:r>
              <a:rPr lang="en-US" b="1" dirty="0" smtClean="0"/>
              <a:t>Osmium isotope data provides no evidence for the  involvement of Tristan da Cunha plumes in the origin of the PCFB</a:t>
            </a:r>
          </a:p>
          <a:p>
            <a:pPr marL="285750" indent="-285750">
              <a:spcAft>
                <a:spcPts val="1200"/>
              </a:spcAft>
              <a:buFont typeface="Wingdings" charset="2"/>
              <a:buChar char="Ø"/>
            </a:pPr>
            <a:r>
              <a:rPr lang="en-US" b="1" dirty="0" smtClean="0"/>
              <a:t>How </a:t>
            </a:r>
            <a:r>
              <a:rPr lang="en-US" b="1" dirty="0"/>
              <a:t>in this </a:t>
            </a:r>
            <a:r>
              <a:rPr lang="en-US" b="1" dirty="0" smtClean="0"/>
              <a:t>model </a:t>
            </a:r>
            <a:r>
              <a:rPr lang="en-US" b="1" dirty="0"/>
              <a:t>can granites be </a:t>
            </a:r>
            <a:r>
              <a:rPr lang="en-US" b="1" dirty="0" smtClean="0"/>
              <a:t>explained?</a:t>
            </a:r>
          </a:p>
          <a:p>
            <a:pPr marL="285750" indent="-285750">
              <a:spcAft>
                <a:spcPts val="1200"/>
              </a:spcAft>
              <a:buFont typeface="Wingdings" charset="2"/>
              <a:buChar char="Ø"/>
            </a:pPr>
            <a:r>
              <a:rPr lang="en-US" b="1" dirty="0" smtClean="0"/>
              <a:t>Why </a:t>
            </a:r>
            <a:r>
              <a:rPr lang="en-US" b="1" dirty="0"/>
              <a:t>should the rift start in the south at </a:t>
            </a:r>
            <a:r>
              <a:rPr lang="en-US" b="1" dirty="0" smtClean="0"/>
              <a:t>About 48</a:t>
            </a:r>
            <a:r>
              <a:rPr lang="en-US" b="1" dirty="0"/>
              <a:t>°S when the </a:t>
            </a:r>
            <a:r>
              <a:rPr lang="en-US" b="1" dirty="0" smtClean="0"/>
              <a:t>plume </a:t>
            </a:r>
            <a:r>
              <a:rPr lang="en-US" b="1" dirty="0"/>
              <a:t>was centered </a:t>
            </a:r>
            <a:r>
              <a:rPr lang="en-US" b="1" dirty="0" smtClean="0"/>
              <a:t>at </a:t>
            </a:r>
            <a:r>
              <a:rPr lang="en-US" b="1" dirty="0"/>
              <a:t>about 30°S</a:t>
            </a:r>
            <a:r>
              <a:rPr lang="en-US" b="1" dirty="0" smtClean="0"/>
              <a:t>?</a:t>
            </a:r>
            <a:endParaRPr lang="en-GB" dirty="0">
              <a:solidFill>
                <a:srgbClr val="000000"/>
              </a:solidFill>
            </a:endParaRPr>
          </a:p>
        </p:txBody>
      </p:sp>
      <p:grpSp>
        <p:nvGrpSpPr>
          <p:cNvPr id="9" name="Group 8"/>
          <p:cNvGrpSpPr/>
          <p:nvPr/>
        </p:nvGrpSpPr>
        <p:grpSpPr>
          <a:xfrm>
            <a:off x="5012495" y="676867"/>
            <a:ext cx="4131505" cy="6181133"/>
            <a:chOff x="5073920" y="768765"/>
            <a:chExt cx="4070080" cy="6089235"/>
          </a:xfrm>
        </p:grpSpPr>
        <p:pic>
          <p:nvPicPr>
            <p:cNvPr id="6" name="Picture 5" descr="ncomms8799-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920" y="768765"/>
              <a:ext cx="4070080" cy="2897828"/>
            </a:xfrm>
            <a:prstGeom prst="rect">
              <a:avLst/>
            </a:prstGeom>
          </p:spPr>
        </p:pic>
        <p:pic>
          <p:nvPicPr>
            <p:cNvPr id="8" name="Picture 7"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920" y="3666593"/>
              <a:ext cx="4070080" cy="3191407"/>
            </a:xfrm>
            <a:prstGeom prst="rect">
              <a:avLst/>
            </a:prstGeom>
          </p:spPr>
        </p:pic>
      </p:grpSp>
    </p:spTree>
    <p:extLst>
      <p:ext uri="{BB962C8B-B14F-4D97-AF65-F5344CB8AC3E}">
        <p14:creationId xmlns:p14="http://schemas.microsoft.com/office/powerpoint/2010/main" val="357592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4164"/>
            <a:ext cx="7739285" cy="1042768"/>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r>
              <a:rPr lang="en-GB" b="1" dirty="0" smtClean="0">
                <a:solidFill>
                  <a:srgbClr val="14314C"/>
                </a:solidFill>
              </a:rPr>
              <a:t>Falsifying the Plume Hypothesis – </a:t>
            </a:r>
            <a:br>
              <a:rPr lang="en-GB" b="1" dirty="0" smtClean="0">
                <a:solidFill>
                  <a:srgbClr val="14314C"/>
                </a:solidFill>
              </a:rPr>
            </a:br>
            <a:r>
              <a:rPr lang="en-GB" sz="200" b="1" dirty="0" smtClean="0">
                <a:solidFill>
                  <a:srgbClr val="4C0E04"/>
                </a:solidFill>
              </a:rPr>
              <a:t> </a:t>
            </a:r>
            <a:r>
              <a:rPr lang="en-GB" sz="3600" b="1" dirty="0" smtClean="0">
                <a:solidFill>
                  <a:srgbClr val="4C0E04"/>
                </a:solidFill>
              </a:rPr>
              <a:t/>
            </a:r>
            <a:br>
              <a:rPr lang="en-GB" sz="3600" b="1" dirty="0" smtClean="0">
                <a:solidFill>
                  <a:srgbClr val="4C0E04"/>
                </a:solidFill>
              </a:rPr>
            </a:br>
            <a:r>
              <a:rPr lang="en-GB" sz="3600" dirty="0" smtClean="0">
                <a:solidFill>
                  <a:schemeClr val="accent1">
                    <a:lumMod val="20000"/>
                    <a:lumOff val="80000"/>
                  </a:schemeClr>
                </a:solidFill>
              </a:rPr>
              <a:t>Geochemistry</a:t>
            </a:r>
            <a:endParaRPr lang="en-GB" sz="3600" dirty="0">
              <a:solidFill>
                <a:schemeClr val="accent1">
                  <a:lumMod val="20000"/>
                  <a:lumOff val="80000"/>
                </a:schemeClr>
              </a:solidFill>
            </a:endParaRPr>
          </a:p>
        </p:txBody>
      </p:sp>
      <p:sp>
        <p:nvSpPr>
          <p:cNvPr id="4" name="Rectangle 3"/>
          <p:cNvSpPr/>
          <p:nvPr/>
        </p:nvSpPr>
        <p:spPr>
          <a:xfrm>
            <a:off x="169333" y="1506082"/>
            <a:ext cx="8771468" cy="30162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5600" indent="-342900">
              <a:spcAft>
                <a:spcPts val="1200"/>
              </a:spcAft>
              <a:buFont typeface="Wingdings" charset="2"/>
              <a:buChar char="Ø"/>
            </a:pPr>
            <a:r>
              <a:rPr lang="en-US" sz="2000" b="1" dirty="0" smtClean="0">
                <a:solidFill>
                  <a:srgbClr val="000000"/>
                </a:solidFill>
              </a:rPr>
              <a:t>Why </a:t>
            </a:r>
            <a:r>
              <a:rPr lang="en-US" sz="2000" b="1" dirty="0">
                <a:solidFill>
                  <a:srgbClr val="000000"/>
                </a:solidFill>
              </a:rPr>
              <a:t>does the conjugate Rio Grande Rise on </a:t>
            </a:r>
            <a:r>
              <a:rPr lang="en-US" sz="2000" b="1" dirty="0" smtClean="0">
                <a:solidFill>
                  <a:srgbClr val="000000"/>
                </a:solidFill>
              </a:rPr>
              <a:t>the South </a:t>
            </a:r>
            <a:r>
              <a:rPr lang="en-US" sz="2000" b="1" dirty="0">
                <a:solidFill>
                  <a:srgbClr val="000000"/>
                </a:solidFill>
              </a:rPr>
              <a:t>American plate, exhibits a different morphology compared to the Walvis Ridge  </a:t>
            </a:r>
            <a:r>
              <a:rPr lang="en-US" sz="2000" b="1" dirty="0" smtClean="0">
                <a:solidFill>
                  <a:srgbClr val="000000"/>
                </a:solidFill>
              </a:rPr>
              <a:t>?</a:t>
            </a:r>
          </a:p>
          <a:p>
            <a:pPr marL="355600" indent="-342900">
              <a:spcAft>
                <a:spcPts val="1200"/>
              </a:spcAft>
              <a:buFont typeface="Wingdings" charset="2"/>
              <a:buChar char="Ø"/>
            </a:pPr>
            <a:r>
              <a:rPr lang="en-US" sz="2000" b="1" dirty="0" smtClean="0">
                <a:solidFill>
                  <a:srgbClr val="000000"/>
                </a:solidFill>
              </a:rPr>
              <a:t>Why </a:t>
            </a:r>
            <a:r>
              <a:rPr lang="en-US" sz="2000" b="1" dirty="0">
                <a:solidFill>
                  <a:srgbClr val="000000"/>
                </a:solidFill>
              </a:rPr>
              <a:t>should the South Atlantic plumes track the mid-oceanic ridge when the hotspot reference frame is independent of plate tectonics?</a:t>
            </a:r>
            <a:r>
              <a:rPr lang="en-GB" sz="2000" b="1" dirty="0">
                <a:solidFill>
                  <a:srgbClr val="000000"/>
                </a:solidFill>
              </a:rPr>
              <a:t> </a:t>
            </a:r>
            <a:endParaRPr lang="en-US" sz="2000" b="1" dirty="0" smtClean="0">
              <a:solidFill>
                <a:srgbClr val="000000"/>
              </a:solidFill>
            </a:endParaRPr>
          </a:p>
          <a:p>
            <a:pPr marL="355600" lvl="0" indent="-342900">
              <a:spcAft>
                <a:spcPts val="1200"/>
              </a:spcAft>
              <a:buFont typeface="Wingdings" charset="2"/>
              <a:buChar char="Ø"/>
            </a:pPr>
            <a:r>
              <a:rPr lang="en-US" sz="2000" b="1" dirty="0" smtClean="0">
                <a:solidFill>
                  <a:srgbClr val="000000"/>
                </a:solidFill>
              </a:rPr>
              <a:t>The </a:t>
            </a:r>
            <a:r>
              <a:rPr lang="en-US" sz="2000" b="1" dirty="0">
                <a:solidFill>
                  <a:srgbClr val="000000"/>
                </a:solidFill>
              </a:rPr>
              <a:t>transition from magma-poor to magma-rich rifting takes place within </a:t>
            </a:r>
            <a:r>
              <a:rPr lang="en-US" sz="2000" b="1" dirty="0" smtClean="0">
                <a:solidFill>
                  <a:srgbClr val="000000"/>
                </a:solidFill>
              </a:rPr>
              <a:t>~ 10 </a:t>
            </a:r>
            <a:r>
              <a:rPr lang="en-US" sz="2000" b="1" dirty="0">
                <a:solidFill>
                  <a:srgbClr val="000000"/>
                </a:solidFill>
              </a:rPr>
              <a:t>kilometers</a:t>
            </a:r>
            <a:r>
              <a:rPr lang="en-US" sz="2000" b="1" dirty="0" smtClean="0">
                <a:solidFill>
                  <a:srgbClr val="000000"/>
                </a:solidFill>
              </a:rPr>
              <a:t>.</a:t>
            </a:r>
          </a:p>
          <a:p>
            <a:pPr marL="355600" indent="-342900">
              <a:spcAft>
                <a:spcPts val="1200"/>
              </a:spcAft>
              <a:buFont typeface="Wingdings" charset="2"/>
              <a:buChar char="Ø"/>
            </a:pPr>
            <a:r>
              <a:rPr lang="en-US" sz="2000" b="1" dirty="0" smtClean="0">
                <a:solidFill>
                  <a:schemeClr val="accent1">
                    <a:lumMod val="75000"/>
                  </a:schemeClr>
                </a:solidFill>
              </a:rPr>
              <a:t>The </a:t>
            </a:r>
            <a:r>
              <a:rPr lang="en-US" sz="2000" b="1" dirty="0">
                <a:solidFill>
                  <a:schemeClr val="accent1">
                    <a:lumMod val="75000"/>
                  </a:schemeClr>
                </a:solidFill>
              </a:rPr>
              <a:t>mantle plume model is unsatisfactory for explaining </a:t>
            </a:r>
            <a:r>
              <a:rPr lang="en-US" sz="2000" b="1" dirty="0" smtClean="0">
                <a:solidFill>
                  <a:schemeClr val="accent1">
                    <a:lumMod val="75000"/>
                  </a:schemeClr>
                </a:solidFill>
              </a:rPr>
              <a:t>CFB in the south Africa </a:t>
            </a:r>
            <a:r>
              <a:rPr lang="en-US" sz="2000" b="1" dirty="0">
                <a:solidFill>
                  <a:schemeClr val="accent1">
                    <a:lumMod val="75000"/>
                  </a:schemeClr>
                </a:solidFill>
              </a:rPr>
              <a:t>a</a:t>
            </a:r>
            <a:r>
              <a:rPr lang="en-US" sz="2000" b="1" dirty="0" smtClean="0">
                <a:solidFill>
                  <a:schemeClr val="accent1">
                    <a:lumMod val="75000"/>
                  </a:schemeClr>
                </a:solidFill>
              </a:rPr>
              <a:t>nd America</a:t>
            </a:r>
            <a:endParaRPr lang="en-GB" dirty="0">
              <a:solidFill>
                <a:schemeClr val="accent1">
                  <a:lumMod val="75000"/>
                </a:schemeClr>
              </a:solidFill>
            </a:endParaRPr>
          </a:p>
        </p:txBody>
      </p:sp>
    </p:spTree>
    <p:extLst>
      <p:ext uri="{BB962C8B-B14F-4D97-AF65-F5344CB8AC3E}">
        <p14:creationId xmlns:p14="http://schemas.microsoft.com/office/powerpoint/2010/main" val="2192784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475874"/>
            <a:ext cx="7772400" cy="1155032"/>
          </a:xfrm>
        </p:spPr>
        <p:txBody>
          <a:bodyPr/>
          <a:lstStyle/>
          <a:p>
            <a:pPr algn="l"/>
            <a:r>
              <a:rPr lang="en-GB" sz="48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n-GB" b="1" spc="50" dirty="0" smtClean="0">
                <a:ln w="9525" cmpd="sng">
                  <a:solidFill>
                    <a:schemeClr val="accent1"/>
                  </a:solidFill>
                  <a:prstDash val="solid"/>
                </a:ln>
                <a:solidFill>
                  <a:srgbClr val="70AD47">
                    <a:tint val="1000"/>
                  </a:srgbClr>
                </a:solidFill>
                <a:effectLst>
                  <a:glow rad="38100">
                    <a:schemeClr val="accent1">
                      <a:alpha val="40000"/>
                    </a:schemeClr>
                  </a:glow>
                </a:effectLst>
              </a:rPr>
              <a:t/>
            </a:r>
            <a:br>
              <a:rPr lang="en-GB" b="1" spc="50" dirty="0" smtClean="0">
                <a:ln w="9525" cmpd="sng">
                  <a:solidFill>
                    <a:schemeClr val="accent1"/>
                  </a:solidFill>
                  <a:prstDash val="solid"/>
                </a:ln>
                <a:solidFill>
                  <a:srgbClr val="70AD47">
                    <a:tint val="1000"/>
                  </a:srgbClr>
                </a:solidFill>
                <a:effectLst>
                  <a:glow rad="38100">
                    <a:schemeClr val="accent1">
                      <a:alpha val="40000"/>
                    </a:schemeClr>
                  </a:glow>
                </a:effectLst>
              </a:rPr>
            </a:br>
            <a:r>
              <a:rPr lang="en-GB" sz="8000" b="1" spc="50" dirty="0" smtClean="0">
                <a:ln w="9525" cmpd="sng">
                  <a:solidFill>
                    <a:schemeClr val="accent1"/>
                  </a:solidFill>
                  <a:prstDash val="solid"/>
                </a:ln>
                <a:solidFill>
                  <a:srgbClr val="70AD47">
                    <a:tint val="1000"/>
                  </a:srgbClr>
                </a:solidFill>
                <a:effectLst>
                  <a:glow rad="38100">
                    <a:schemeClr val="accent1">
                      <a:alpha val="40000"/>
                    </a:schemeClr>
                  </a:glow>
                </a:effectLst>
              </a:rPr>
              <a:t>Plate Hypothesis</a:t>
            </a:r>
            <a:endParaRPr lang="en-GB" sz="8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Subtitle 2"/>
          <p:cNvSpPr>
            <a:spLocks noGrp="1"/>
          </p:cNvSpPr>
          <p:nvPr>
            <p:ph type="subTitle" idx="1"/>
          </p:nvPr>
        </p:nvSpPr>
        <p:spPr>
          <a:xfrm>
            <a:off x="726058" y="3040565"/>
            <a:ext cx="7732142" cy="2598236"/>
          </a:xfrm>
        </p:spPr>
        <p:txBody>
          <a:bodyPr/>
          <a:lstStyle/>
          <a:p>
            <a:pPr algn="l">
              <a:spcAft>
                <a:spcPts val="1200"/>
              </a:spcAft>
            </a:pPr>
            <a:r>
              <a:rPr lang="en-GB" b="1" dirty="0"/>
              <a:t>The hypothesis </a:t>
            </a:r>
            <a:r>
              <a:rPr lang="en-GB" b="1" dirty="0" smtClean="0"/>
              <a:t>suggests:</a:t>
            </a:r>
            <a:endParaRPr lang="en-GB" b="1" dirty="0"/>
          </a:p>
          <a:p>
            <a:pPr marL="457200" indent="-457200" algn="l">
              <a:buFont typeface="+mj-lt"/>
              <a:buAutoNum type="arabicPeriod"/>
            </a:pPr>
            <a:r>
              <a:rPr lang="en-GB" b="1" dirty="0" smtClean="0"/>
              <a:t>Magmatism </a:t>
            </a:r>
            <a:r>
              <a:rPr lang="en-GB" b="1" dirty="0"/>
              <a:t>driven by shallow processes.</a:t>
            </a:r>
          </a:p>
          <a:p>
            <a:pPr marL="457200" indent="-457200" algn="l">
              <a:buFont typeface="+mj-lt"/>
              <a:buAutoNum type="arabicPeriod"/>
            </a:pPr>
            <a:r>
              <a:rPr lang="en-GB" b="1" dirty="0" smtClean="0"/>
              <a:t>Lithospheric </a:t>
            </a:r>
            <a:r>
              <a:rPr lang="en-GB" b="1" dirty="0"/>
              <a:t>stress determine location.</a:t>
            </a:r>
          </a:p>
          <a:p>
            <a:pPr marL="457200" indent="-457200" algn="l">
              <a:buFont typeface="+mj-lt"/>
              <a:buAutoNum type="arabicPeriod"/>
            </a:pPr>
            <a:r>
              <a:rPr lang="en-GB" b="1" dirty="0" smtClean="0"/>
              <a:t>Mantle </a:t>
            </a:r>
            <a:r>
              <a:rPr lang="en-GB" b="1" dirty="0"/>
              <a:t>fusibility determine magma volume.</a:t>
            </a:r>
          </a:p>
        </p:txBody>
      </p:sp>
      <p:sp>
        <p:nvSpPr>
          <p:cNvPr id="6" name="Rectangle 5"/>
          <p:cNvSpPr/>
          <p:nvPr/>
        </p:nvSpPr>
        <p:spPr>
          <a:xfrm>
            <a:off x="726058" y="1059541"/>
            <a:ext cx="833883" cy="584775"/>
          </a:xfrm>
          <a:prstGeom prst="rect">
            <a:avLst/>
          </a:prstGeom>
        </p:spPr>
        <p:txBody>
          <a:bodyPr wrap="none">
            <a:spAutoFit/>
          </a:bodyPr>
          <a:lstStyle/>
          <a:p>
            <a:r>
              <a:rPr lang="en-GB" sz="3200" b="1" spc="50" dirty="0">
                <a:ln w="9525" cmpd="sng">
                  <a:solidFill>
                    <a:schemeClr val="accent1"/>
                  </a:solidFill>
                  <a:prstDash val="solid"/>
                </a:ln>
                <a:solidFill>
                  <a:srgbClr val="70AD47">
                    <a:tint val="1000"/>
                  </a:srgbClr>
                </a:solidFill>
                <a:effectLst>
                  <a:glow rad="38100">
                    <a:schemeClr val="accent1">
                      <a:alpha val="40000"/>
                    </a:schemeClr>
                  </a:glow>
                </a:effectLst>
              </a:rPr>
              <a:t>The</a:t>
            </a:r>
            <a:endParaRPr lang="en-GB" sz="3200" dirty="0"/>
          </a:p>
        </p:txBody>
      </p:sp>
    </p:spTree>
    <p:extLst>
      <p:ext uri="{BB962C8B-B14F-4D97-AF65-F5344CB8AC3E}">
        <p14:creationId xmlns:p14="http://schemas.microsoft.com/office/powerpoint/2010/main" val="33994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6267" y="104164"/>
            <a:ext cx="7553018" cy="1042768"/>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r>
              <a:rPr lang="en-GB" b="1" dirty="0" smtClean="0">
                <a:solidFill>
                  <a:srgbClr val="14314C"/>
                </a:solidFill>
              </a:rPr>
              <a:t>Falsifying the Plate Hypothesis – </a:t>
            </a:r>
            <a:br>
              <a:rPr lang="en-GB" b="1" dirty="0" smtClean="0">
                <a:solidFill>
                  <a:srgbClr val="14314C"/>
                </a:solidFill>
              </a:rPr>
            </a:br>
            <a:r>
              <a:rPr lang="en-GB" sz="200" b="1" dirty="0" smtClean="0">
                <a:solidFill>
                  <a:srgbClr val="4C0E04"/>
                </a:solidFill>
              </a:rPr>
              <a:t> </a:t>
            </a:r>
            <a:r>
              <a:rPr lang="en-GB" sz="3600" b="1" dirty="0" smtClean="0">
                <a:solidFill>
                  <a:srgbClr val="4C0E04"/>
                </a:solidFill>
              </a:rPr>
              <a:t/>
            </a:r>
            <a:br>
              <a:rPr lang="en-GB" sz="3600" b="1" dirty="0" smtClean="0">
                <a:solidFill>
                  <a:srgbClr val="4C0E04"/>
                </a:solidFill>
              </a:rPr>
            </a:br>
            <a:r>
              <a:rPr lang="en-GB" sz="3600" dirty="0" smtClean="0">
                <a:solidFill>
                  <a:schemeClr val="accent1">
                    <a:lumMod val="20000"/>
                    <a:lumOff val="80000"/>
                  </a:schemeClr>
                </a:solidFill>
              </a:rPr>
              <a:t>Lithospheric Extension</a:t>
            </a:r>
            <a:endParaRPr lang="en-GB" sz="3600" dirty="0">
              <a:solidFill>
                <a:schemeClr val="accent1">
                  <a:lumMod val="20000"/>
                  <a:lumOff val="80000"/>
                </a:schemeClr>
              </a:solidFill>
            </a:endParaRPr>
          </a:p>
        </p:txBody>
      </p:sp>
      <p:sp>
        <p:nvSpPr>
          <p:cNvPr id="3" name="Content Placeholder 2"/>
          <p:cNvSpPr txBox="1">
            <a:spLocks/>
          </p:cNvSpPr>
          <p:nvPr/>
        </p:nvSpPr>
        <p:spPr>
          <a:xfrm>
            <a:off x="186267" y="1404747"/>
            <a:ext cx="8720666" cy="36244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GB" sz="2000" dirty="0" smtClean="0"/>
              <a:t>Volcanism Associated with Lithosphere Extension.</a:t>
            </a:r>
          </a:p>
          <a:p>
            <a:pPr marL="627063" indent="-441325">
              <a:spcBef>
                <a:spcPts val="600"/>
              </a:spcBef>
            </a:pPr>
            <a:r>
              <a:rPr lang="en-GB" sz="2000" dirty="0" smtClean="0"/>
              <a:t>Amount and rate of magmatism (Parana Flood Basalt).</a:t>
            </a:r>
          </a:p>
          <a:p>
            <a:pPr marL="627063" indent="-441325">
              <a:spcBef>
                <a:spcPts val="600"/>
              </a:spcBef>
            </a:pPr>
            <a:r>
              <a:rPr lang="en-GB" sz="2000" dirty="0"/>
              <a:t>D</a:t>
            </a:r>
            <a:r>
              <a:rPr lang="en-GB" sz="2000" dirty="0" smtClean="0"/>
              <a:t>epends on fusibility of the source beneath and availability of pre-existing melt.</a:t>
            </a:r>
          </a:p>
          <a:p>
            <a:pPr marL="627063" indent="-441325">
              <a:spcBef>
                <a:spcPts val="600"/>
              </a:spcBef>
            </a:pPr>
            <a:r>
              <a:rPr lang="en-GB" sz="2000" dirty="0" smtClean="0"/>
              <a:t>An estimated average volume of 3 km3 of lava erupts onto the seafloor annually along the mid-ocean ridge (MOR), a volume equivalent to ~ 60-70% of the annual global volcanic budget.</a:t>
            </a:r>
          </a:p>
          <a:p>
            <a:pPr marL="0" indent="0">
              <a:buFont typeface="Arial" panose="020B0604020202020204" pitchFamily="34" charse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895183542"/>
              </p:ext>
            </p:extLst>
          </p:nvPr>
        </p:nvGraphicFramePr>
        <p:xfrm>
          <a:off x="186267" y="3688080"/>
          <a:ext cx="8720666" cy="3169920"/>
        </p:xfrm>
        <a:graphic>
          <a:graphicData uri="http://schemas.openxmlformats.org/drawingml/2006/table">
            <a:tbl>
              <a:tblPr firstRow="1" bandRow="1">
                <a:tableStyleId>{5C22544A-7EE6-4342-B048-85BDC9FD1C3A}</a:tableStyleId>
              </a:tblPr>
              <a:tblGrid>
                <a:gridCol w="3928533">
                  <a:extLst>
                    <a:ext uri="{9D8B030D-6E8A-4147-A177-3AD203B41FA5}">
                      <a16:colId xmlns="" xmlns:a16="http://schemas.microsoft.com/office/drawing/2014/main" val="744036226"/>
                    </a:ext>
                  </a:extLst>
                </a:gridCol>
                <a:gridCol w="1543050">
                  <a:extLst>
                    <a:ext uri="{9D8B030D-6E8A-4147-A177-3AD203B41FA5}">
                      <a16:colId xmlns="" xmlns:a16="http://schemas.microsoft.com/office/drawing/2014/main" val="1546744199"/>
                    </a:ext>
                  </a:extLst>
                </a:gridCol>
                <a:gridCol w="1695450">
                  <a:extLst>
                    <a:ext uri="{9D8B030D-6E8A-4147-A177-3AD203B41FA5}">
                      <a16:colId xmlns="" xmlns:a16="http://schemas.microsoft.com/office/drawing/2014/main" val="2718628474"/>
                    </a:ext>
                  </a:extLst>
                </a:gridCol>
                <a:gridCol w="1553633">
                  <a:extLst>
                    <a:ext uri="{9D8B030D-6E8A-4147-A177-3AD203B41FA5}">
                      <a16:colId xmlns="" xmlns:a16="http://schemas.microsoft.com/office/drawing/2014/main" val="562340582"/>
                    </a:ext>
                  </a:extLst>
                </a:gridCol>
              </a:tblGrid>
              <a:tr h="213041">
                <a:tc>
                  <a:txBody>
                    <a:bodyPr/>
                    <a:lstStyle/>
                    <a:p>
                      <a:r>
                        <a:rPr lang="en-GB" sz="1600" dirty="0" smtClean="0">
                          <a:solidFill>
                            <a:srgbClr val="EAF2FA"/>
                          </a:solidFill>
                        </a:rPr>
                        <a:t>Location</a:t>
                      </a:r>
                      <a:endParaRPr lang="en-GB" sz="1600" dirty="0">
                        <a:solidFill>
                          <a:srgbClr val="EAF2FA"/>
                        </a:solidFill>
                      </a:endParaRPr>
                    </a:p>
                  </a:txBody>
                  <a:tcPr>
                    <a:lnL w="38100" cap="flat" cmpd="sng" algn="ctr">
                      <a:solidFill>
                        <a:schemeClr val="accent1">
                          <a:lumMod val="50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rgbClr val="458DCF"/>
                    </a:solidFill>
                  </a:tcPr>
                </a:tc>
                <a:tc>
                  <a:txBody>
                    <a:bodyPr/>
                    <a:lstStyle/>
                    <a:p>
                      <a:r>
                        <a:rPr lang="en-GB" sz="1600" dirty="0" smtClean="0">
                          <a:solidFill>
                            <a:srgbClr val="EAF2FA"/>
                          </a:solidFill>
                        </a:rPr>
                        <a:t>Volume</a:t>
                      </a:r>
                      <a:r>
                        <a:rPr lang="en-GB" sz="1600" baseline="0" dirty="0" smtClean="0">
                          <a:solidFill>
                            <a:srgbClr val="EAF2FA"/>
                          </a:solidFill>
                        </a:rPr>
                        <a:t> (Km³)</a:t>
                      </a:r>
                      <a:endParaRPr lang="en-GB" sz="1600" dirty="0">
                        <a:solidFill>
                          <a:srgbClr val="EAF2FA"/>
                        </a:solidFill>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rgbClr val="458DCF"/>
                    </a:solidFill>
                  </a:tcPr>
                </a:tc>
                <a:tc>
                  <a:txBody>
                    <a:bodyPr/>
                    <a:lstStyle/>
                    <a:p>
                      <a:r>
                        <a:rPr lang="en-GB" sz="1600" dirty="0" smtClean="0">
                          <a:solidFill>
                            <a:srgbClr val="EAF2FA"/>
                          </a:solidFill>
                        </a:rPr>
                        <a:t>Duration (</a:t>
                      </a:r>
                      <a:r>
                        <a:rPr lang="en-GB" sz="1600" dirty="0" err="1" smtClean="0">
                          <a:solidFill>
                            <a:srgbClr val="EAF2FA"/>
                          </a:solidFill>
                        </a:rPr>
                        <a:t>m.y</a:t>
                      </a:r>
                      <a:r>
                        <a:rPr lang="en-GB" sz="1600" dirty="0" smtClean="0">
                          <a:solidFill>
                            <a:srgbClr val="EAF2FA"/>
                          </a:solidFill>
                        </a:rPr>
                        <a:t>.)</a:t>
                      </a:r>
                      <a:endParaRPr lang="en-GB" sz="1600" dirty="0">
                        <a:solidFill>
                          <a:srgbClr val="EAF2FA"/>
                        </a:solidFill>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rgbClr val="458DCF"/>
                    </a:solidFill>
                  </a:tcPr>
                </a:tc>
                <a:tc>
                  <a:txBody>
                    <a:bodyPr/>
                    <a:lstStyle/>
                    <a:p>
                      <a:r>
                        <a:rPr lang="en-GB" sz="1600" dirty="0" smtClean="0">
                          <a:solidFill>
                            <a:srgbClr val="EAF2FA"/>
                          </a:solidFill>
                        </a:rPr>
                        <a:t>Rate (Km³yr¯¹)</a:t>
                      </a:r>
                      <a:endParaRPr lang="en-GB" sz="1600" dirty="0">
                        <a:solidFill>
                          <a:srgbClr val="EAF2FA"/>
                        </a:solidFill>
                      </a:endParaRPr>
                    </a:p>
                  </a:txBody>
                  <a:tcPr>
                    <a:lnL w="28575" cap="flat" cmpd="sng" algn="ctr">
                      <a:solidFill>
                        <a:schemeClr val="accent1">
                          <a:lumMod val="75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rgbClr val="458DCF"/>
                    </a:solidFill>
                  </a:tcPr>
                </a:tc>
                <a:extLst>
                  <a:ext uri="{0D108BD9-81ED-4DB2-BD59-A6C34878D82A}">
                    <a16:rowId xmlns="" xmlns:a16="http://schemas.microsoft.com/office/drawing/2014/main" val="2919542562"/>
                  </a:ext>
                </a:extLst>
              </a:tr>
              <a:tr h="213041">
                <a:tc>
                  <a:txBody>
                    <a:bodyPr/>
                    <a:lstStyle/>
                    <a:p>
                      <a:r>
                        <a:rPr lang="en-GB" sz="1600" dirty="0" smtClean="0"/>
                        <a:t>Terceira, Azores</a:t>
                      </a:r>
                    </a:p>
                  </a:txBody>
                  <a:tcPr>
                    <a:lnL w="38100" cap="flat" cmpd="sng" algn="ctr">
                      <a:solidFill>
                        <a:schemeClr val="accent1">
                          <a:lumMod val="50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5.46</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0.023</a:t>
                      </a:r>
                      <a:endParaRPr lang="en-GB" sz="1600"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2.4 x 10¯⁴</a:t>
                      </a:r>
                      <a:endParaRPr lang="en-GB" sz="1600" dirty="0"/>
                    </a:p>
                  </a:txBody>
                  <a:tcPr>
                    <a:lnL w="28575" cap="flat" cmpd="sng" algn="ctr">
                      <a:solidFill>
                        <a:schemeClr val="accent1">
                          <a:lumMod val="75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520085696"/>
                  </a:ext>
                </a:extLst>
              </a:tr>
              <a:tr h="213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Sao</a:t>
                      </a:r>
                      <a:r>
                        <a:rPr lang="en-GB" sz="1600" baseline="0" dirty="0" smtClean="0"/>
                        <a:t> Miguel, Azores</a:t>
                      </a:r>
                    </a:p>
                  </a:txBody>
                  <a:tcPr>
                    <a:lnL w="38100" cap="flat" cmpd="sng" algn="ctr">
                      <a:solidFill>
                        <a:schemeClr val="accent1">
                          <a:lumMod val="50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4.5</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0.005</a:t>
                      </a:r>
                      <a:endParaRPr lang="en-GB" sz="1600"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9 x 10¯⁴</a:t>
                      </a:r>
                      <a:endParaRPr lang="en-GB" sz="1600" dirty="0"/>
                    </a:p>
                  </a:txBody>
                  <a:tcPr>
                    <a:lnL w="28575" cap="flat" cmpd="sng" algn="ctr">
                      <a:solidFill>
                        <a:schemeClr val="accent1">
                          <a:lumMod val="75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656994465"/>
                  </a:ext>
                </a:extLst>
              </a:tr>
              <a:tr h="37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Mid-ocean ridge, volcanism per 400km average length of ridge</a:t>
                      </a:r>
                    </a:p>
                  </a:txBody>
                  <a:tcPr>
                    <a:lnL w="38100" cap="flat" cmpd="sng" algn="ctr">
                      <a:solidFill>
                        <a:schemeClr val="accent1">
                          <a:lumMod val="50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a:t>
                      </a:r>
                      <a:endParaRPr lang="en-GB" sz="1600"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~2.4</a:t>
                      </a:r>
                      <a:r>
                        <a:rPr lang="en-GB" sz="1600" baseline="0" dirty="0" smtClean="0"/>
                        <a:t> x 10¯²</a:t>
                      </a:r>
                      <a:endParaRPr lang="en-GB" sz="1600" dirty="0"/>
                    </a:p>
                  </a:txBody>
                  <a:tcPr>
                    <a:lnL w="28575" cap="flat" cmpd="sng" algn="ctr">
                      <a:solidFill>
                        <a:schemeClr val="accent1">
                          <a:lumMod val="75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293456032"/>
                  </a:ext>
                </a:extLst>
              </a:tr>
              <a:tr h="213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Kilauea, Hawaii</a:t>
                      </a:r>
                    </a:p>
                  </a:txBody>
                  <a:tcPr>
                    <a:lnL w="38100" cap="flat" cmpd="sng" algn="ctr">
                      <a:solidFill>
                        <a:schemeClr val="accent1">
                          <a:lumMod val="50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3.3</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1.85 x 10¯⁴</a:t>
                      </a:r>
                      <a:endParaRPr lang="en-GB" sz="1600"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1.7 </a:t>
                      </a:r>
                      <a:r>
                        <a:rPr lang="en-GB" sz="1600" baseline="0" dirty="0" smtClean="0"/>
                        <a:t>x 10¯²</a:t>
                      </a:r>
                      <a:endParaRPr lang="en-GB" sz="1600" dirty="0"/>
                    </a:p>
                  </a:txBody>
                  <a:tcPr>
                    <a:lnL w="28575" cap="flat" cmpd="sng" algn="ctr">
                      <a:solidFill>
                        <a:schemeClr val="accent1">
                          <a:lumMod val="75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701282939"/>
                  </a:ext>
                </a:extLst>
              </a:tr>
              <a:tr h="213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Mauna Kea, Hawaii</a:t>
                      </a:r>
                    </a:p>
                  </a:txBody>
                  <a:tcPr>
                    <a:lnL w="38100" cap="flat" cmpd="sng" algn="ctr">
                      <a:solidFill>
                        <a:schemeClr val="accent1">
                          <a:lumMod val="50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24,800</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0.3</a:t>
                      </a:r>
                      <a:endParaRPr lang="en-GB" sz="1600"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8.3 </a:t>
                      </a:r>
                      <a:r>
                        <a:rPr lang="en-GB" sz="1600" baseline="0" dirty="0" smtClean="0"/>
                        <a:t>x 10¯²</a:t>
                      </a:r>
                      <a:endParaRPr lang="en-GB" sz="1600" dirty="0"/>
                    </a:p>
                  </a:txBody>
                  <a:tcPr>
                    <a:lnL w="28575" cap="flat" cmpd="sng" algn="ctr">
                      <a:solidFill>
                        <a:schemeClr val="accent1">
                          <a:lumMod val="75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111339231"/>
                  </a:ext>
                </a:extLst>
              </a:tr>
              <a:tr h="213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Iceland</a:t>
                      </a:r>
                    </a:p>
                  </a:txBody>
                  <a:tcPr>
                    <a:lnL w="38100" cap="flat" cmpd="sng" algn="ctr">
                      <a:solidFill>
                        <a:schemeClr val="accent1">
                          <a:lumMod val="50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20,000</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1.0</a:t>
                      </a:r>
                      <a:endParaRPr lang="en-GB" sz="1600"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2 </a:t>
                      </a:r>
                      <a:r>
                        <a:rPr lang="en-GB" sz="1600" baseline="0" dirty="0" smtClean="0"/>
                        <a:t>x 10¯²</a:t>
                      </a:r>
                      <a:endParaRPr lang="en-GB" sz="1600" dirty="0"/>
                    </a:p>
                  </a:txBody>
                  <a:tcPr>
                    <a:lnL w="28575" cap="flat" cmpd="sng" algn="ctr">
                      <a:solidFill>
                        <a:schemeClr val="accent1">
                          <a:lumMod val="75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210389793"/>
                  </a:ext>
                </a:extLst>
              </a:tr>
              <a:tr h="506872">
                <a:tc>
                  <a:txBody>
                    <a:bodyPr/>
                    <a:lstStyle/>
                    <a:p>
                      <a:r>
                        <a:rPr lang="en-GB" sz="1600" baseline="0" dirty="0" smtClean="0"/>
                        <a:t>Mid-ocean ridge, intrusive + extrusive per 400 km average length of ridge.</a:t>
                      </a:r>
                    </a:p>
                  </a:txBody>
                  <a:tcPr>
                    <a:lnL w="38100" cap="flat" cmpd="sng" algn="ctr">
                      <a:solidFill>
                        <a:schemeClr val="accent1">
                          <a:lumMod val="50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a:t>
                      </a:r>
                      <a:endParaRPr lang="en-GB" sz="1600"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r>
                        <a:rPr lang="en-GB" sz="1600" dirty="0" smtClean="0"/>
                        <a:t>~1.6 </a:t>
                      </a:r>
                      <a:r>
                        <a:rPr lang="en-GB" sz="1600" baseline="0" dirty="0" smtClean="0"/>
                        <a:t>x 10¯¹</a:t>
                      </a:r>
                      <a:endParaRPr lang="en-GB" sz="1600" dirty="0"/>
                    </a:p>
                  </a:txBody>
                  <a:tcPr>
                    <a:lnL w="28575" cap="flat" cmpd="sng" algn="ctr">
                      <a:solidFill>
                        <a:schemeClr val="accent1">
                          <a:lumMod val="75000"/>
                        </a:schemeClr>
                      </a:solidFill>
                      <a:prstDash val="solid"/>
                      <a:round/>
                      <a:headEnd type="none" w="med" len="med"/>
                      <a:tailEnd type="none" w="med" len="med"/>
                    </a:lnL>
                    <a:lnR w="38100" cap="flat" cmpd="sng" algn="ctr">
                      <a:solidFill>
                        <a:schemeClr val="accent1">
                          <a:lumMod val="50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590793692"/>
                  </a:ext>
                </a:extLst>
              </a:tr>
            </a:tbl>
          </a:graphicData>
        </a:graphic>
      </p:graphicFrame>
    </p:spTree>
    <p:extLst>
      <p:ext uri="{BB962C8B-B14F-4D97-AF65-F5344CB8AC3E}">
        <p14:creationId xmlns:p14="http://schemas.microsoft.com/office/powerpoint/2010/main" val="11052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6267" y="161314"/>
            <a:ext cx="7553018" cy="1042768"/>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200"/>
              </a:spcBef>
              <a:spcAft>
                <a:spcPts val="1200"/>
              </a:spcAft>
            </a:pPr>
            <a:r>
              <a:rPr lang="en-GB" b="1" dirty="0" smtClean="0">
                <a:solidFill>
                  <a:srgbClr val="14314C"/>
                </a:solidFill>
              </a:rPr>
              <a:t>Falsifying the Plate Hypothesis – </a:t>
            </a:r>
            <a:br>
              <a:rPr lang="en-GB" b="1" dirty="0" smtClean="0">
                <a:solidFill>
                  <a:srgbClr val="14314C"/>
                </a:solidFill>
              </a:rPr>
            </a:br>
            <a:r>
              <a:rPr lang="en-GB" sz="200" b="1" dirty="0" smtClean="0">
                <a:solidFill>
                  <a:srgbClr val="4C0E04"/>
                </a:solidFill>
              </a:rPr>
              <a:t> </a:t>
            </a:r>
            <a:r>
              <a:rPr lang="en-GB" sz="3600" b="1" dirty="0" smtClean="0">
                <a:solidFill>
                  <a:srgbClr val="4C0E04"/>
                </a:solidFill>
              </a:rPr>
              <a:t/>
            </a:r>
            <a:br>
              <a:rPr lang="en-GB" sz="3600" b="1" dirty="0" smtClean="0">
                <a:solidFill>
                  <a:srgbClr val="4C0E04"/>
                </a:solidFill>
              </a:rPr>
            </a:br>
            <a:r>
              <a:rPr lang="en-GB" sz="3600" dirty="0">
                <a:solidFill>
                  <a:schemeClr val="accent1">
                    <a:lumMod val="20000"/>
                    <a:lumOff val="80000"/>
                  </a:schemeClr>
                </a:solidFill>
              </a:rPr>
              <a:t>Time Progressive Volcanism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54" y="1204082"/>
            <a:ext cx="6121196" cy="3672718"/>
          </a:xfrm>
          <a:prstGeom prst="rect">
            <a:avLst/>
          </a:prstGeom>
        </p:spPr>
      </p:pic>
      <p:sp>
        <p:nvSpPr>
          <p:cNvPr id="4" name="TextBox 3"/>
          <p:cNvSpPr txBox="1"/>
          <p:nvPr/>
        </p:nvSpPr>
        <p:spPr>
          <a:xfrm>
            <a:off x="6305550" y="1204082"/>
            <a:ext cx="2726266" cy="2862322"/>
          </a:xfrm>
          <a:prstGeom prst="rect">
            <a:avLst/>
          </a:prstGeom>
          <a:noFill/>
        </p:spPr>
        <p:txBody>
          <a:bodyPr wrap="square" numCol="1" rtlCol="0">
            <a:spAutoFit/>
          </a:bodyPr>
          <a:lstStyle/>
          <a:p>
            <a:r>
              <a:rPr lang="en-GB" b="1" dirty="0" smtClean="0"/>
              <a:t>Further studies:</a:t>
            </a:r>
          </a:p>
          <a:p>
            <a:pPr marL="285750" indent="-285750">
              <a:buFont typeface="Arial" panose="020B0604020202020204" pitchFamily="34" charset="0"/>
              <a:buChar char="•"/>
            </a:pPr>
            <a:r>
              <a:rPr lang="en-GB" dirty="0" smtClean="0"/>
              <a:t>Geophysical data of the region around Tristan </a:t>
            </a:r>
          </a:p>
          <a:p>
            <a:pPr marL="285750" indent="-285750">
              <a:buFont typeface="Arial" panose="020B0604020202020204" pitchFamily="34" charset="0"/>
              <a:buChar char="•"/>
            </a:pPr>
            <a:r>
              <a:rPr lang="en-GB" dirty="0" smtClean="0"/>
              <a:t>Marine electromagnetic </a:t>
            </a:r>
          </a:p>
          <a:p>
            <a:pPr marL="285750" indent="-285750">
              <a:buFont typeface="Arial" panose="020B0604020202020204" pitchFamily="34" charset="0"/>
              <a:buChar char="•"/>
            </a:pPr>
            <a:r>
              <a:rPr lang="en-GB" dirty="0" smtClean="0"/>
              <a:t>Active and passive seismic </a:t>
            </a:r>
          </a:p>
          <a:p>
            <a:pPr marL="285750" indent="-285750">
              <a:buFont typeface="Arial" panose="020B0604020202020204" pitchFamily="34" charset="0"/>
              <a:buChar char="•"/>
            </a:pPr>
            <a:r>
              <a:rPr lang="en-GB" dirty="0" smtClean="0"/>
              <a:t>Gravity data</a:t>
            </a:r>
          </a:p>
          <a:p>
            <a:pPr marL="285750" indent="-285750">
              <a:buFont typeface="Arial" panose="020B0604020202020204" pitchFamily="34" charset="0"/>
              <a:buChar char="•"/>
            </a:pPr>
            <a:r>
              <a:rPr lang="en-GB" dirty="0" smtClean="0"/>
              <a:t>Crustal structure </a:t>
            </a:r>
          </a:p>
          <a:p>
            <a:pPr marL="285750" indent="-285750">
              <a:buFont typeface="Arial" panose="020B0604020202020204" pitchFamily="34" charset="0"/>
              <a:buChar char="•"/>
            </a:pPr>
            <a:r>
              <a:rPr lang="en-GB" dirty="0" smtClean="0"/>
              <a:t>Temperature anomalies </a:t>
            </a:r>
          </a:p>
          <a:p>
            <a:pPr marL="285750" indent="-285750">
              <a:buFont typeface="Arial" panose="020B0604020202020204" pitchFamily="34" charset="0"/>
              <a:buChar char="•"/>
            </a:pPr>
            <a:r>
              <a:rPr lang="en-GB" dirty="0" smtClean="0"/>
              <a:t>Partial melt anomalies</a:t>
            </a:r>
            <a:endParaRPr lang="en-GB" dirty="0"/>
          </a:p>
        </p:txBody>
      </p:sp>
    </p:spTree>
    <p:extLst>
      <p:ext uri="{BB962C8B-B14F-4D97-AF65-F5344CB8AC3E}">
        <p14:creationId xmlns:p14="http://schemas.microsoft.com/office/powerpoint/2010/main" val="20568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TotalTime>
  <Words>3191</Words>
  <Application>Microsoft Office PowerPoint</Application>
  <PresentationFormat>On-screen Show (4:3)</PresentationFormat>
  <Paragraphs>225</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vt:lpstr>
      <vt:lpstr>Helvetica Light</vt:lpstr>
      <vt:lpstr>Wingdings</vt:lpstr>
      <vt:lpstr>Office Theme</vt:lpstr>
      <vt:lpstr>PowerPoint Presentation</vt:lpstr>
      <vt:lpstr>  Plume Hypothesis</vt:lpstr>
      <vt:lpstr>PowerPoint Presentation</vt:lpstr>
      <vt:lpstr>PowerPoint Presentation</vt:lpstr>
      <vt:lpstr>PowerPoint Presentation</vt:lpstr>
      <vt:lpstr>PowerPoint Presentation</vt:lpstr>
      <vt:lpstr>  Plate Hypothesis</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Catherine Mascord</dc:creator>
  <cp:lastModifiedBy>Waldo Serfontein</cp:lastModifiedBy>
  <cp:revision>42</cp:revision>
  <dcterms:created xsi:type="dcterms:W3CDTF">2015-11-15T21:40:28Z</dcterms:created>
  <dcterms:modified xsi:type="dcterms:W3CDTF">2015-11-18T09:09:36Z</dcterms:modified>
</cp:coreProperties>
</file>