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8" r:id="rId3"/>
    <p:sldId id="261" r:id="rId4"/>
    <p:sldId id="262" r:id="rId5"/>
    <p:sldId id="259"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5" d="100"/>
          <a:sy n="45" d="100"/>
        </p:scale>
        <p:origin x="78" y="6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5C6482-6F9F-49CC-A009-C09EB871163F}" type="datetimeFigureOut">
              <a:rPr lang="en-GB" smtClean="0"/>
              <a:t>17/11/2015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66ADF2-7D8B-424F-BC3C-FC259EF7B0FA}" type="slidenum">
              <a:rPr lang="en-GB" smtClean="0"/>
              <a:t>‹#›</a:t>
            </a:fld>
            <a:endParaRPr lang="en-GB"/>
          </a:p>
        </p:txBody>
      </p:sp>
    </p:spTree>
    <p:extLst>
      <p:ext uri="{BB962C8B-B14F-4D97-AF65-F5344CB8AC3E}">
        <p14:creationId xmlns:p14="http://schemas.microsoft.com/office/powerpoint/2010/main" val="3600560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cross-section is from the SE section of the Columbia River basalts. It shows that each successive Grande </a:t>
            </a:r>
            <a:r>
              <a:rPr lang="en-GB" sz="1200" kern="1200" dirty="0" err="1" smtClean="0">
                <a:solidFill>
                  <a:schemeClr val="tx1"/>
                </a:solidFill>
                <a:effectLst/>
                <a:latin typeface="+mn-lt"/>
                <a:ea typeface="+mn-ea"/>
                <a:cs typeface="+mn-cs"/>
              </a:rPr>
              <a:t>Rhonde</a:t>
            </a:r>
            <a:r>
              <a:rPr lang="en-GB" sz="1200" kern="1200" dirty="0" smtClean="0">
                <a:solidFill>
                  <a:schemeClr val="tx1"/>
                </a:solidFill>
                <a:effectLst/>
                <a:latin typeface="+mn-lt"/>
                <a:ea typeface="+mn-ea"/>
                <a:cs typeface="+mn-cs"/>
              </a:rPr>
              <a:t> lava unit pinches out further to the west than the one previous. What this indicates is a continuous westward tilting during extrusion.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Magma erupting from vents did not have enough fluid pressure to overcome the higher plateau and so only minor eruptions would occur at the higher topography. At lower elevations vents could easily overcome the pressure and so erupt more easily.</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There is also evidence of uplift in the northeast where a continuous northward dipping </a:t>
            </a:r>
            <a:r>
              <a:rPr lang="en-GB" sz="1200" kern="1200" dirty="0" err="1" smtClean="0">
                <a:solidFill>
                  <a:schemeClr val="tx1"/>
                </a:solidFill>
                <a:effectLst/>
                <a:latin typeface="+mn-lt"/>
                <a:ea typeface="+mn-ea"/>
                <a:cs typeface="+mn-cs"/>
              </a:rPr>
              <a:t>paleoslope</a:t>
            </a:r>
            <a:r>
              <a:rPr lang="en-GB" sz="1200" kern="1200" dirty="0" smtClean="0">
                <a:solidFill>
                  <a:schemeClr val="tx1"/>
                </a:solidFill>
                <a:effectLst/>
                <a:latin typeface="+mn-lt"/>
                <a:ea typeface="+mn-ea"/>
                <a:cs typeface="+mn-cs"/>
              </a:rPr>
              <a:t> developed during the main eruptive phase of the Columbia River basalts. This means that uplift continued during flood basalt eruptions- uplift also consistent with </a:t>
            </a:r>
            <a:r>
              <a:rPr lang="en-GB" sz="1200" kern="1200" dirty="0" err="1" smtClean="0">
                <a:solidFill>
                  <a:schemeClr val="tx1"/>
                </a:solidFill>
                <a:effectLst/>
                <a:latin typeface="+mn-lt"/>
                <a:ea typeface="+mn-ea"/>
                <a:cs typeface="+mn-cs"/>
              </a:rPr>
              <a:t>paleobotanical</a:t>
            </a:r>
            <a:r>
              <a:rPr lang="en-GB" sz="1200" kern="1200" dirty="0" smtClean="0">
                <a:solidFill>
                  <a:schemeClr val="tx1"/>
                </a:solidFill>
                <a:effectLst/>
                <a:latin typeface="+mn-lt"/>
                <a:ea typeface="+mn-ea"/>
                <a:cs typeface="+mn-cs"/>
              </a:rPr>
              <a:t> altitude estimates.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If Plate theory was the dominating mechanism occurring under Yellowstone it would be expected that, for the volume of magma present ponding must have taken place. This ponding may have caused uplift beforehand just like a plume. However, once erupted, subsidence would begin. This is not the case in Yellowstone. And</a:t>
            </a:r>
            <a:r>
              <a:rPr lang="en-GB" sz="1200" kern="1200" baseline="0" dirty="0" smtClean="0">
                <a:solidFill>
                  <a:schemeClr val="tx1"/>
                </a:solidFill>
                <a:effectLst/>
                <a:latin typeface="+mn-lt"/>
                <a:ea typeface="+mn-ea"/>
                <a:cs typeface="+mn-cs"/>
              </a:rPr>
              <a:t> so it seems the Plume theory is more like in the case of uplift.</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4655FC2-38A8-4972-A078-F63E22F83166}" type="slidenum">
              <a:rPr lang="en-GB" smtClean="0"/>
              <a:t>3</a:t>
            </a:fld>
            <a:endParaRPr lang="en-GB"/>
          </a:p>
        </p:txBody>
      </p:sp>
    </p:spTree>
    <p:extLst>
      <p:ext uri="{BB962C8B-B14F-4D97-AF65-F5344CB8AC3E}">
        <p14:creationId xmlns:p14="http://schemas.microsoft.com/office/powerpoint/2010/main" val="1956094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69FDF64-1D10-462D-8431-60D3C004DE40}" type="datetimeFigureOut">
              <a:rPr lang="en-GB" smtClean="0"/>
              <a:t>17/11/2015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D7710A-9B1F-4C5E-8BC3-5249CCD281A3}" type="slidenum">
              <a:rPr lang="en-GB" smtClean="0"/>
              <a:t>‹#›</a:t>
            </a:fld>
            <a:endParaRPr lang="en-GB"/>
          </a:p>
        </p:txBody>
      </p:sp>
    </p:spTree>
    <p:extLst>
      <p:ext uri="{BB962C8B-B14F-4D97-AF65-F5344CB8AC3E}">
        <p14:creationId xmlns:p14="http://schemas.microsoft.com/office/powerpoint/2010/main" val="127205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9FDF64-1D10-462D-8431-60D3C004DE40}" type="datetimeFigureOut">
              <a:rPr lang="en-GB" smtClean="0"/>
              <a:t>17/11/2015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D7710A-9B1F-4C5E-8BC3-5249CCD281A3}" type="slidenum">
              <a:rPr lang="en-GB" smtClean="0"/>
              <a:t>‹#›</a:t>
            </a:fld>
            <a:endParaRPr lang="en-GB"/>
          </a:p>
        </p:txBody>
      </p:sp>
    </p:spTree>
    <p:extLst>
      <p:ext uri="{BB962C8B-B14F-4D97-AF65-F5344CB8AC3E}">
        <p14:creationId xmlns:p14="http://schemas.microsoft.com/office/powerpoint/2010/main" val="4160717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9FDF64-1D10-462D-8431-60D3C004DE40}" type="datetimeFigureOut">
              <a:rPr lang="en-GB" smtClean="0"/>
              <a:t>17/11/2015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D7710A-9B1F-4C5E-8BC3-5249CCD281A3}" type="slidenum">
              <a:rPr lang="en-GB" smtClean="0"/>
              <a:t>‹#›</a:t>
            </a:fld>
            <a:endParaRPr lang="en-GB"/>
          </a:p>
        </p:txBody>
      </p:sp>
    </p:spTree>
    <p:extLst>
      <p:ext uri="{BB962C8B-B14F-4D97-AF65-F5344CB8AC3E}">
        <p14:creationId xmlns:p14="http://schemas.microsoft.com/office/powerpoint/2010/main" val="294690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9FDF64-1D10-462D-8431-60D3C004DE40}" type="datetimeFigureOut">
              <a:rPr lang="en-GB" smtClean="0"/>
              <a:t>17/11/2015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D7710A-9B1F-4C5E-8BC3-5249CCD281A3}" type="slidenum">
              <a:rPr lang="en-GB" smtClean="0"/>
              <a:t>‹#›</a:t>
            </a:fld>
            <a:endParaRPr lang="en-GB"/>
          </a:p>
        </p:txBody>
      </p:sp>
    </p:spTree>
    <p:extLst>
      <p:ext uri="{BB962C8B-B14F-4D97-AF65-F5344CB8AC3E}">
        <p14:creationId xmlns:p14="http://schemas.microsoft.com/office/powerpoint/2010/main" val="2838018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9FDF64-1D10-462D-8431-60D3C004DE40}" type="datetimeFigureOut">
              <a:rPr lang="en-GB" smtClean="0"/>
              <a:t>17/11/2015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D7710A-9B1F-4C5E-8BC3-5249CCD281A3}" type="slidenum">
              <a:rPr lang="en-GB" smtClean="0"/>
              <a:t>‹#›</a:t>
            </a:fld>
            <a:endParaRPr lang="en-GB"/>
          </a:p>
        </p:txBody>
      </p:sp>
    </p:spTree>
    <p:extLst>
      <p:ext uri="{BB962C8B-B14F-4D97-AF65-F5344CB8AC3E}">
        <p14:creationId xmlns:p14="http://schemas.microsoft.com/office/powerpoint/2010/main" val="3884965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69FDF64-1D10-462D-8431-60D3C004DE40}" type="datetimeFigureOut">
              <a:rPr lang="en-GB" smtClean="0"/>
              <a:t>17/11/2015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D7710A-9B1F-4C5E-8BC3-5249CCD281A3}" type="slidenum">
              <a:rPr lang="en-GB" smtClean="0"/>
              <a:t>‹#›</a:t>
            </a:fld>
            <a:endParaRPr lang="en-GB"/>
          </a:p>
        </p:txBody>
      </p:sp>
    </p:spTree>
    <p:extLst>
      <p:ext uri="{BB962C8B-B14F-4D97-AF65-F5344CB8AC3E}">
        <p14:creationId xmlns:p14="http://schemas.microsoft.com/office/powerpoint/2010/main" val="4055880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69FDF64-1D10-462D-8431-60D3C004DE40}" type="datetimeFigureOut">
              <a:rPr lang="en-GB" smtClean="0"/>
              <a:t>17/11/2015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4D7710A-9B1F-4C5E-8BC3-5249CCD281A3}" type="slidenum">
              <a:rPr lang="en-GB" smtClean="0"/>
              <a:t>‹#›</a:t>
            </a:fld>
            <a:endParaRPr lang="en-GB"/>
          </a:p>
        </p:txBody>
      </p:sp>
    </p:spTree>
    <p:extLst>
      <p:ext uri="{BB962C8B-B14F-4D97-AF65-F5344CB8AC3E}">
        <p14:creationId xmlns:p14="http://schemas.microsoft.com/office/powerpoint/2010/main" val="4233600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69FDF64-1D10-462D-8431-60D3C004DE40}" type="datetimeFigureOut">
              <a:rPr lang="en-GB" smtClean="0"/>
              <a:t>17/11/2015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4D7710A-9B1F-4C5E-8BC3-5249CCD281A3}" type="slidenum">
              <a:rPr lang="en-GB" smtClean="0"/>
              <a:t>‹#›</a:t>
            </a:fld>
            <a:endParaRPr lang="en-GB"/>
          </a:p>
        </p:txBody>
      </p:sp>
    </p:spTree>
    <p:extLst>
      <p:ext uri="{BB962C8B-B14F-4D97-AF65-F5344CB8AC3E}">
        <p14:creationId xmlns:p14="http://schemas.microsoft.com/office/powerpoint/2010/main" val="3476015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FDF64-1D10-462D-8431-60D3C004DE40}" type="datetimeFigureOut">
              <a:rPr lang="en-GB" smtClean="0"/>
              <a:t>17/11/2015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4D7710A-9B1F-4C5E-8BC3-5249CCD281A3}" type="slidenum">
              <a:rPr lang="en-GB" smtClean="0"/>
              <a:t>‹#›</a:t>
            </a:fld>
            <a:endParaRPr lang="en-GB"/>
          </a:p>
        </p:txBody>
      </p:sp>
    </p:spTree>
    <p:extLst>
      <p:ext uri="{BB962C8B-B14F-4D97-AF65-F5344CB8AC3E}">
        <p14:creationId xmlns:p14="http://schemas.microsoft.com/office/powerpoint/2010/main" val="1303873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9FDF64-1D10-462D-8431-60D3C004DE40}" type="datetimeFigureOut">
              <a:rPr lang="en-GB" smtClean="0"/>
              <a:t>17/11/2015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D7710A-9B1F-4C5E-8BC3-5249CCD281A3}" type="slidenum">
              <a:rPr lang="en-GB" smtClean="0"/>
              <a:t>‹#›</a:t>
            </a:fld>
            <a:endParaRPr lang="en-GB"/>
          </a:p>
        </p:txBody>
      </p:sp>
    </p:spTree>
    <p:extLst>
      <p:ext uri="{BB962C8B-B14F-4D97-AF65-F5344CB8AC3E}">
        <p14:creationId xmlns:p14="http://schemas.microsoft.com/office/powerpoint/2010/main" val="1640520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9FDF64-1D10-462D-8431-60D3C004DE40}" type="datetimeFigureOut">
              <a:rPr lang="en-GB" smtClean="0"/>
              <a:t>17/11/2015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D7710A-9B1F-4C5E-8BC3-5249CCD281A3}" type="slidenum">
              <a:rPr lang="en-GB" smtClean="0"/>
              <a:t>‹#›</a:t>
            </a:fld>
            <a:endParaRPr lang="en-GB"/>
          </a:p>
        </p:txBody>
      </p:sp>
    </p:spTree>
    <p:extLst>
      <p:ext uri="{BB962C8B-B14F-4D97-AF65-F5344CB8AC3E}">
        <p14:creationId xmlns:p14="http://schemas.microsoft.com/office/powerpoint/2010/main" val="1339242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9FDF64-1D10-462D-8431-60D3C004DE40}" type="datetimeFigureOut">
              <a:rPr lang="en-GB" smtClean="0"/>
              <a:t>17/11/2015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D7710A-9B1F-4C5E-8BC3-5249CCD281A3}" type="slidenum">
              <a:rPr lang="en-GB" smtClean="0"/>
              <a:t>‹#›</a:t>
            </a:fld>
            <a:endParaRPr lang="en-GB"/>
          </a:p>
        </p:txBody>
      </p:sp>
    </p:spTree>
    <p:extLst>
      <p:ext uri="{BB962C8B-B14F-4D97-AF65-F5344CB8AC3E}">
        <p14:creationId xmlns:p14="http://schemas.microsoft.com/office/powerpoint/2010/main" val="2065233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hyperlink" Target="http://www.sciencedirect.com/science/article/pii/S0377027309003308#aff2" TargetMode="External"/><Relationship Id="rId13" Type="http://schemas.openxmlformats.org/officeDocument/2006/relationships/hyperlink" Target="http://www.sciencedirect.com/science/journal/03770273" TargetMode="External"/><Relationship Id="rId3" Type="http://schemas.openxmlformats.org/officeDocument/2006/relationships/hyperlink" Target="http://www.livescience.com/32127-how-hot-is-the-yellowstone-hotspot.html" TargetMode="External"/><Relationship Id="rId7" Type="http://schemas.openxmlformats.org/officeDocument/2006/relationships/hyperlink" Target="http://www.sciencedirect.com/science/article/pii/S0377027309003308#aff6" TargetMode="External"/><Relationship Id="rId12" Type="http://schemas.openxmlformats.org/officeDocument/2006/relationships/hyperlink" Target="http://www.sciencedirect.com/science/article/pii/S0377027309003308#aff5" TargetMode="External"/><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hyperlink" Target="http://www.sciencedirect.com/science/article/pii/S0377027309003308#aff1" TargetMode="External"/><Relationship Id="rId11" Type="http://schemas.openxmlformats.org/officeDocument/2006/relationships/hyperlink" Target="http://www.sciencedirect.com/science/article/pii/S0377027309003308#aff7" TargetMode="External"/><Relationship Id="rId5" Type="http://schemas.openxmlformats.org/officeDocument/2006/relationships/hyperlink" Target="http://www.sciencedirect.com/science/article/pii/S0377027309003308" TargetMode="External"/><Relationship Id="rId10" Type="http://schemas.openxmlformats.org/officeDocument/2006/relationships/hyperlink" Target="http://www.sciencedirect.com/science/article/pii/S0377027309003308#aff4" TargetMode="External"/><Relationship Id="rId4" Type="http://schemas.openxmlformats.org/officeDocument/2006/relationships/hyperlink" Target="http://www.livescience.com/29034-yellowstone-mantle-plume-experiment.html" TargetMode="External"/><Relationship Id="rId9" Type="http://schemas.openxmlformats.org/officeDocument/2006/relationships/hyperlink" Target="http://www.sciencedirect.com/science/article/pii/S0377027309003308#aff3" TargetMode="External"/><Relationship Id="rId14" Type="http://schemas.openxmlformats.org/officeDocument/2006/relationships/hyperlink" Target="http://www.sciencedirect.com/science/journal/03770273/188/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580" y="76548"/>
            <a:ext cx="10959922" cy="6781452"/>
          </a:xfrm>
          <a:prstGeom prst="rect">
            <a:avLst/>
          </a:prstGeom>
        </p:spPr>
      </p:pic>
      <p:sp>
        <p:nvSpPr>
          <p:cNvPr id="2" name="Title 1"/>
          <p:cNvSpPr>
            <a:spLocks noGrp="1"/>
          </p:cNvSpPr>
          <p:nvPr>
            <p:ph type="ctrTitle"/>
          </p:nvPr>
        </p:nvSpPr>
        <p:spPr/>
        <p:txBody>
          <a:bodyPr>
            <a:normAutofit/>
          </a:bodyPr>
          <a:lstStyle/>
          <a:p>
            <a:r>
              <a:rPr lang="en-GB" dirty="0" smtClean="0">
                <a:solidFill>
                  <a:srgbClr val="FF0000"/>
                </a:solidFill>
              </a:rPr>
              <a:t>Yellowstone: Plate vs Plume </a:t>
            </a:r>
            <a:endParaRPr lang="en-GB" dirty="0">
              <a:solidFill>
                <a:srgbClr val="FF0000"/>
              </a:solidFill>
            </a:endParaRPr>
          </a:p>
        </p:txBody>
      </p:sp>
      <p:sp>
        <p:nvSpPr>
          <p:cNvPr id="3" name="Subtitle 2"/>
          <p:cNvSpPr>
            <a:spLocks noGrp="1"/>
          </p:cNvSpPr>
          <p:nvPr>
            <p:ph type="subTitle" idx="1"/>
          </p:nvPr>
        </p:nvSpPr>
        <p:spPr/>
        <p:txBody>
          <a:bodyPr/>
          <a:lstStyle/>
          <a:p>
            <a:r>
              <a:rPr lang="en-GB" dirty="0" smtClean="0"/>
              <a:t>E. Cullen; C. Johnston; M. </a:t>
            </a:r>
            <a:r>
              <a:rPr lang="en-GB" dirty="0" err="1" smtClean="0"/>
              <a:t>MacKenzie</a:t>
            </a:r>
            <a:r>
              <a:rPr lang="en-GB" dirty="0" smtClean="0"/>
              <a:t>; A. Millar-</a:t>
            </a:r>
            <a:r>
              <a:rPr lang="en-GB" dirty="0" err="1" smtClean="0"/>
              <a:t>Durrant</a:t>
            </a:r>
            <a:r>
              <a:rPr lang="en-GB" dirty="0" smtClean="0"/>
              <a:t>; K. Pal; F. Rea and G. Thomas. </a:t>
            </a:r>
            <a:endParaRPr lang="en-GB" dirty="0"/>
          </a:p>
        </p:txBody>
      </p:sp>
    </p:spTree>
    <p:extLst>
      <p:ext uri="{BB962C8B-B14F-4D97-AF65-F5344CB8AC3E}">
        <p14:creationId xmlns:p14="http://schemas.microsoft.com/office/powerpoint/2010/main" val="1510610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31307" t="14575" r="34913" b="9063"/>
          <a:stretch/>
        </p:blipFill>
        <p:spPr>
          <a:xfrm>
            <a:off x="813612" y="682580"/>
            <a:ext cx="4775818" cy="6069755"/>
          </a:xfrm>
        </p:spPr>
      </p:pic>
      <p:sp>
        <p:nvSpPr>
          <p:cNvPr id="5" name="TextBox 4"/>
          <p:cNvSpPr txBox="1"/>
          <p:nvPr/>
        </p:nvSpPr>
        <p:spPr>
          <a:xfrm>
            <a:off x="5898524" y="682580"/>
            <a:ext cx="5525037" cy="923330"/>
          </a:xfrm>
          <a:prstGeom prst="rect">
            <a:avLst/>
          </a:prstGeom>
          <a:noFill/>
        </p:spPr>
        <p:txBody>
          <a:bodyPr wrap="square" rtlCol="0">
            <a:spAutoFit/>
          </a:bodyPr>
          <a:lstStyle/>
          <a:p>
            <a:r>
              <a:rPr lang="en-GB" dirty="0" smtClean="0"/>
              <a:t>Reference: </a:t>
            </a:r>
          </a:p>
          <a:p>
            <a:r>
              <a:rPr lang="en-GB" dirty="0" smtClean="0"/>
              <a:t>https://community.dur.ac.uk/g.r.foulger/Offprints/Yellowstone.pdf</a:t>
            </a:r>
            <a:endParaRPr lang="en-GB" dirty="0"/>
          </a:p>
        </p:txBody>
      </p:sp>
      <p:sp>
        <p:nvSpPr>
          <p:cNvPr id="6" name="TextBox 5"/>
          <p:cNvSpPr txBox="1"/>
          <p:nvPr/>
        </p:nvSpPr>
        <p:spPr>
          <a:xfrm>
            <a:off x="968159" y="283336"/>
            <a:ext cx="4775818" cy="523220"/>
          </a:xfrm>
          <a:prstGeom prst="rect">
            <a:avLst/>
          </a:prstGeom>
          <a:noFill/>
        </p:spPr>
        <p:txBody>
          <a:bodyPr wrap="square" rtlCol="0">
            <a:spAutoFit/>
          </a:bodyPr>
          <a:lstStyle/>
          <a:p>
            <a:r>
              <a:rPr lang="en-GB" sz="2800" dirty="0" smtClean="0">
                <a:solidFill>
                  <a:srgbClr val="FF0000"/>
                </a:solidFill>
              </a:rPr>
              <a:t>Time History Volcanism </a:t>
            </a:r>
            <a:endParaRPr lang="en-GB" sz="2800" dirty="0">
              <a:solidFill>
                <a:srgbClr val="FF0000"/>
              </a:solidFill>
            </a:endParaRPr>
          </a:p>
        </p:txBody>
      </p:sp>
    </p:spTree>
    <p:extLst>
      <p:ext uri="{BB962C8B-B14F-4D97-AF65-F5344CB8AC3E}">
        <p14:creationId xmlns:p14="http://schemas.microsoft.com/office/powerpoint/2010/main" val="3448121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solidFill>
                  <a:srgbClr val="FF0000"/>
                </a:solidFill>
              </a:rPr>
              <a:t>Precursory</a:t>
            </a:r>
            <a:endParaRPr lang="en-GB" dirty="0">
              <a:solidFill>
                <a:srgbClr val="FF0000"/>
              </a:solidFill>
            </a:endParaRPr>
          </a:p>
        </p:txBody>
      </p:sp>
      <p:sp>
        <p:nvSpPr>
          <p:cNvPr id="5" name="Text Placeholder 4"/>
          <p:cNvSpPr>
            <a:spLocks noGrp="1"/>
          </p:cNvSpPr>
          <p:nvPr>
            <p:ph type="body" idx="1"/>
          </p:nvPr>
        </p:nvSpPr>
        <p:spPr/>
        <p:txBody>
          <a:bodyPr>
            <a:normAutofit fontScale="85000" lnSpcReduction="10000"/>
          </a:bodyPr>
          <a:lstStyle/>
          <a:p>
            <a:r>
              <a:rPr lang="en-GB" dirty="0" smtClean="0"/>
              <a:t>Plume = Uplift previous and during magmatism </a:t>
            </a:r>
          </a:p>
          <a:p>
            <a:r>
              <a:rPr lang="en-GB" dirty="0" smtClean="0"/>
              <a:t>Plate = Subsidence and magmatism</a:t>
            </a:r>
            <a:endParaRPr lang="en-GB" dirty="0"/>
          </a:p>
        </p:txBody>
      </p:sp>
      <p:pic>
        <p:nvPicPr>
          <p:cNvPr id="9" name="Content Placeholder 8"/>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9486" t="10744" r="23285" b="7422"/>
          <a:stretch/>
        </p:blipFill>
        <p:spPr>
          <a:xfrm>
            <a:off x="839788" y="3006726"/>
            <a:ext cx="4106779" cy="3032307"/>
          </a:xfrm>
        </p:spPr>
      </p:pic>
      <p:pic>
        <p:nvPicPr>
          <p:cNvPr id="13" name="Content Placeholder 12"/>
          <p:cNvPicPr>
            <a:picLocks noGrp="1" noChangeAspect="1"/>
          </p:cNvPicPr>
          <p:nvPr>
            <p:ph sz="quarter" idx="4"/>
          </p:nvPr>
        </p:nvPicPr>
        <p:blipFill rotWithShape="1">
          <a:blip r:embed="rId4" cstate="print">
            <a:extLst>
              <a:ext uri="{28A0092B-C50C-407E-A947-70E740481C1C}">
                <a14:useLocalDpi xmlns:a14="http://schemas.microsoft.com/office/drawing/2010/main" val="0"/>
              </a:ext>
            </a:extLst>
          </a:blip>
          <a:srcRect l="15628" t="32394" r="50170" b="23587"/>
          <a:stretch/>
        </p:blipFill>
        <p:spPr>
          <a:xfrm>
            <a:off x="6767470" y="2524814"/>
            <a:ext cx="3818021" cy="2763963"/>
          </a:xfrm>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12281" t="21549" r="44338" b="29399"/>
          <a:stretch/>
        </p:blipFill>
        <p:spPr>
          <a:xfrm>
            <a:off x="7225248" y="636826"/>
            <a:ext cx="2902466" cy="1846053"/>
          </a:xfrm>
          <a:prstGeom prst="rect">
            <a:avLst/>
          </a:prstGeom>
        </p:spPr>
      </p:pic>
      <p:sp>
        <p:nvSpPr>
          <p:cNvPr id="15" name="Rectangle 14"/>
          <p:cNvSpPr/>
          <p:nvPr/>
        </p:nvSpPr>
        <p:spPr>
          <a:xfrm>
            <a:off x="6960553" y="678761"/>
            <a:ext cx="529390" cy="3491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5486400" y="5791200"/>
            <a:ext cx="5566611" cy="1200329"/>
          </a:xfrm>
          <a:prstGeom prst="rect">
            <a:avLst/>
          </a:prstGeom>
          <a:noFill/>
        </p:spPr>
        <p:txBody>
          <a:bodyPr wrap="square" rtlCol="0">
            <a:spAutoFit/>
          </a:bodyPr>
          <a:lstStyle/>
          <a:p>
            <a:pPr marL="285750" indent="-285750">
              <a:buFont typeface="Arial" panose="020B0604020202020204" pitchFamily="34" charset="0"/>
              <a:buChar char="•"/>
            </a:pPr>
            <a:r>
              <a:rPr lang="en-GB" sz="900" dirty="0" smtClean="0"/>
              <a:t>References : </a:t>
            </a:r>
            <a:r>
              <a:rPr lang="en-GB" sz="900" dirty="0"/>
              <a:t>P. R. Hooper, V. E. Camp, S. P. </a:t>
            </a:r>
            <a:r>
              <a:rPr lang="en-GB" sz="900" dirty="0" err="1"/>
              <a:t>Reidel</a:t>
            </a:r>
            <a:r>
              <a:rPr lang="en-GB" sz="900" dirty="0"/>
              <a:t>, M. E. Ross. The Origin of the Columbia River Flood Basalt Province: Plume versus </a:t>
            </a:r>
            <a:r>
              <a:rPr lang="en-GB" sz="900" dirty="0" err="1"/>
              <a:t>Nonplume</a:t>
            </a:r>
            <a:r>
              <a:rPr lang="en-GB" sz="900" dirty="0"/>
              <a:t> Models</a:t>
            </a:r>
          </a:p>
          <a:p>
            <a:pPr marL="285750" indent="-285750">
              <a:buFont typeface="Arial" panose="020B0604020202020204" pitchFamily="34" charset="0"/>
              <a:buChar char="•"/>
            </a:pPr>
            <a:r>
              <a:rPr lang="en-GB" sz="900" dirty="0"/>
              <a:t>V. E. Camp, P. R. Hooper, 1981, Geologic studies of the Columbia Plateau: Part I. Late </a:t>
            </a:r>
            <a:r>
              <a:rPr lang="en-GB" sz="900" dirty="0" err="1"/>
              <a:t>Cenozoic</a:t>
            </a:r>
            <a:r>
              <a:rPr lang="en-GB" sz="900" dirty="0"/>
              <a:t> evolution of the southeast part of the Columbia River Basalt Province, Geological Society of America Bulletin, Part 1, v. 92, p. 659-668    (</a:t>
            </a:r>
            <a:r>
              <a:rPr lang="en-GB" sz="900" dirty="0" smtClean="0"/>
              <a:t>figure 1)</a:t>
            </a:r>
          </a:p>
          <a:p>
            <a:pPr marL="285750" indent="-285750">
              <a:buFont typeface="Arial" panose="020B0604020202020204" pitchFamily="34" charset="0"/>
              <a:buChar char="•"/>
            </a:pPr>
            <a:r>
              <a:rPr lang="en-GB" sz="900" dirty="0" smtClean="0"/>
              <a:t>Figure 2 Gillian’s Lecture notes</a:t>
            </a:r>
            <a:endParaRPr lang="en-GB" sz="900" dirty="0"/>
          </a:p>
          <a:p>
            <a:endParaRPr lang="en-GB" dirty="0"/>
          </a:p>
        </p:txBody>
      </p:sp>
      <p:sp>
        <p:nvSpPr>
          <p:cNvPr id="17" name="TextBox 16"/>
          <p:cNvSpPr txBox="1"/>
          <p:nvPr/>
        </p:nvSpPr>
        <p:spPr>
          <a:xfrm>
            <a:off x="1549186" y="6022032"/>
            <a:ext cx="2021305" cy="369332"/>
          </a:xfrm>
          <a:prstGeom prst="rect">
            <a:avLst/>
          </a:prstGeom>
          <a:noFill/>
        </p:spPr>
        <p:txBody>
          <a:bodyPr wrap="square" rtlCol="0">
            <a:spAutoFit/>
          </a:bodyPr>
          <a:lstStyle/>
          <a:p>
            <a:r>
              <a:rPr lang="en-GB" dirty="0" smtClean="0"/>
              <a:t>Figure 1.</a:t>
            </a:r>
            <a:endParaRPr lang="en-GB" dirty="0"/>
          </a:p>
        </p:txBody>
      </p:sp>
      <p:sp>
        <p:nvSpPr>
          <p:cNvPr id="18" name="TextBox 17"/>
          <p:cNvSpPr txBox="1"/>
          <p:nvPr/>
        </p:nvSpPr>
        <p:spPr>
          <a:xfrm>
            <a:off x="10296240" y="2545237"/>
            <a:ext cx="1290812" cy="369332"/>
          </a:xfrm>
          <a:prstGeom prst="rect">
            <a:avLst/>
          </a:prstGeom>
          <a:noFill/>
        </p:spPr>
        <p:txBody>
          <a:bodyPr wrap="square" rtlCol="0">
            <a:spAutoFit/>
          </a:bodyPr>
          <a:lstStyle/>
          <a:p>
            <a:r>
              <a:rPr lang="en-GB" dirty="0" smtClean="0"/>
              <a:t>Figure 2.</a:t>
            </a:r>
            <a:endParaRPr lang="en-GB" dirty="0"/>
          </a:p>
        </p:txBody>
      </p:sp>
    </p:spTree>
    <p:extLst>
      <p:ext uri="{BB962C8B-B14F-4D97-AF65-F5344CB8AC3E}">
        <p14:creationId xmlns:p14="http://schemas.microsoft.com/office/powerpoint/2010/main" val="808393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8396" r="55185" b="28292"/>
          <a:stretch/>
        </p:blipFill>
        <p:spPr>
          <a:xfrm>
            <a:off x="901521" y="955574"/>
            <a:ext cx="7431110" cy="5902426"/>
          </a:xfrm>
          <a:prstGeom prst="rect">
            <a:avLst/>
          </a:prstGeom>
        </p:spPr>
      </p:pic>
      <p:sp>
        <p:nvSpPr>
          <p:cNvPr id="8" name="TextBox 7"/>
          <p:cNvSpPr txBox="1"/>
          <p:nvPr/>
        </p:nvSpPr>
        <p:spPr>
          <a:xfrm>
            <a:off x="1004552" y="373487"/>
            <a:ext cx="6272011" cy="523220"/>
          </a:xfrm>
          <a:prstGeom prst="rect">
            <a:avLst/>
          </a:prstGeom>
          <a:noFill/>
        </p:spPr>
        <p:txBody>
          <a:bodyPr wrap="square" rtlCol="0">
            <a:spAutoFit/>
          </a:bodyPr>
          <a:lstStyle/>
          <a:p>
            <a:r>
              <a:rPr lang="en-GB" sz="2800" dirty="0" smtClean="0">
                <a:solidFill>
                  <a:srgbClr val="FF0000"/>
                </a:solidFill>
              </a:rPr>
              <a:t>Chemical and Temperature </a:t>
            </a:r>
            <a:r>
              <a:rPr lang="en-GB" sz="2800" dirty="0" err="1">
                <a:solidFill>
                  <a:srgbClr val="FF0000"/>
                </a:solidFill>
              </a:rPr>
              <a:t>A</a:t>
            </a:r>
            <a:r>
              <a:rPr lang="en-GB" sz="2800" dirty="0" err="1" smtClean="0">
                <a:solidFill>
                  <a:srgbClr val="FF0000"/>
                </a:solidFill>
              </a:rPr>
              <a:t>nomlies</a:t>
            </a:r>
            <a:r>
              <a:rPr lang="en-GB" sz="2800" dirty="0" smtClean="0">
                <a:solidFill>
                  <a:srgbClr val="FF0000"/>
                </a:solidFill>
              </a:rPr>
              <a:t> </a:t>
            </a:r>
            <a:endParaRPr lang="en-GB" sz="2800" dirty="0">
              <a:solidFill>
                <a:srgbClr val="FF0000"/>
              </a:solidFill>
            </a:endParaRPr>
          </a:p>
        </p:txBody>
      </p:sp>
      <p:sp>
        <p:nvSpPr>
          <p:cNvPr id="9" name="TextBox 8"/>
          <p:cNvSpPr txBox="1"/>
          <p:nvPr/>
        </p:nvSpPr>
        <p:spPr>
          <a:xfrm>
            <a:off x="8332631" y="1171977"/>
            <a:ext cx="3644721" cy="4939814"/>
          </a:xfrm>
          <a:prstGeom prst="rect">
            <a:avLst/>
          </a:prstGeom>
          <a:noFill/>
        </p:spPr>
        <p:txBody>
          <a:bodyPr wrap="square" rtlCol="0">
            <a:spAutoFit/>
          </a:bodyPr>
          <a:lstStyle/>
          <a:p>
            <a:r>
              <a:rPr lang="en-GB" sz="1100" dirty="0" smtClean="0"/>
              <a:t>References:</a:t>
            </a:r>
          </a:p>
          <a:p>
            <a:r>
              <a:rPr lang="en-GB" sz="1100" dirty="0">
                <a:hlinkClick r:id="rId3"/>
              </a:rPr>
              <a:t>http://</a:t>
            </a:r>
            <a:r>
              <a:rPr lang="en-GB" sz="1100" dirty="0" smtClean="0">
                <a:hlinkClick r:id="rId3"/>
              </a:rPr>
              <a:t>www.livescience.com/32127-how-hot-is-the-yellowstone-hotspot.html</a:t>
            </a:r>
            <a:endParaRPr lang="en-GB" sz="1100" dirty="0" smtClean="0"/>
          </a:p>
          <a:p>
            <a:endParaRPr lang="en-GB" sz="1100" i="1" dirty="0"/>
          </a:p>
          <a:p>
            <a:r>
              <a:rPr lang="en-GB" sz="1100" u="sng" dirty="0">
                <a:hlinkClick r:id="rId4"/>
              </a:rPr>
              <a:t>http://www.livescience.com/29034-yellowstone-mantle-plume-experiment.html</a:t>
            </a:r>
            <a:endParaRPr lang="en-GB" sz="1100" i="1" dirty="0"/>
          </a:p>
          <a:p>
            <a:endParaRPr lang="en-GB" sz="1100" dirty="0" smtClean="0"/>
          </a:p>
          <a:p>
            <a:r>
              <a:rPr lang="en-GB" sz="1100" dirty="0" smtClean="0"/>
              <a:t>Matthew </a:t>
            </a:r>
            <a:r>
              <a:rPr lang="en-GB" sz="1100" dirty="0"/>
              <a:t>J </a:t>
            </a:r>
            <a:r>
              <a:rPr lang="en-GB" sz="1100" dirty="0" err="1" smtClean="0"/>
              <a:t>Fouch</a:t>
            </a:r>
            <a:endParaRPr lang="en-GB" sz="1100" dirty="0" smtClean="0"/>
          </a:p>
          <a:p>
            <a:r>
              <a:rPr lang="en-GB" sz="1100" dirty="0" smtClean="0"/>
              <a:t>2012 </a:t>
            </a:r>
            <a:r>
              <a:rPr lang="en-GB" sz="1100" dirty="0"/>
              <a:t>Geological Society of America</a:t>
            </a:r>
            <a:endParaRPr lang="en-GB" sz="1100" i="1" dirty="0"/>
          </a:p>
          <a:p>
            <a:r>
              <a:rPr lang="en-GB" sz="1100" dirty="0"/>
              <a:t>The </a:t>
            </a:r>
            <a:r>
              <a:rPr lang="en-GB" sz="1100" dirty="0" err="1"/>
              <a:t>yellowsotne</a:t>
            </a:r>
            <a:r>
              <a:rPr lang="en-GB" sz="1100" dirty="0"/>
              <a:t> </a:t>
            </a:r>
            <a:r>
              <a:rPr lang="en-GB" sz="1100" dirty="0" err="1"/>
              <a:t>Hotspot:Plume</a:t>
            </a:r>
            <a:r>
              <a:rPr lang="en-GB" sz="1100" dirty="0"/>
              <a:t> or not?</a:t>
            </a:r>
            <a:endParaRPr lang="en-GB" sz="1100" i="1" dirty="0"/>
          </a:p>
          <a:p>
            <a:r>
              <a:rPr lang="en-GB" sz="1100" dirty="0"/>
              <a:t> </a:t>
            </a:r>
            <a:endParaRPr lang="en-GB" sz="1100" i="1" dirty="0"/>
          </a:p>
          <a:p>
            <a:r>
              <a:rPr lang="en-GB" sz="1100" dirty="0"/>
              <a:t>Geodynamics of the Yellowstone hotspot and mantle plume: Seismic and GPS imaging, kinematics, and mantle flow</a:t>
            </a:r>
            <a:endParaRPr lang="en-GB" sz="1100" i="1" dirty="0"/>
          </a:p>
          <a:p>
            <a:r>
              <a:rPr lang="en-GB" sz="1100" dirty="0">
                <a:hlinkClick r:id="rId5"/>
              </a:rPr>
              <a:t>Robert B. </a:t>
            </a:r>
            <a:r>
              <a:rPr lang="en-GB" sz="1100" dirty="0" err="1">
                <a:hlinkClick r:id="rId5"/>
              </a:rPr>
              <a:t>Smith</a:t>
            </a:r>
            <a:r>
              <a:rPr lang="en-GB" sz="1100" baseline="30000" dirty="0" err="1">
                <a:hlinkClick r:id="rId6" tooltip="Affiliation: a"/>
              </a:rPr>
              <a:t>a</a:t>
            </a:r>
            <a:r>
              <a:rPr lang="en-GB" sz="1100" baseline="30000" dirty="0"/>
              <a:t>, , </a:t>
            </a:r>
            <a:r>
              <a:rPr lang="en-GB" sz="1100" dirty="0"/>
              <a:t>, </a:t>
            </a:r>
            <a:r>
              <a:rPr lang="en-GB" sz="1100" dirty="0">
                <a:hlinkClick r:id="rId5"/>
              </a:rPr>
              <a:t>Michael </a:t>
            </a:r>
            <a:r>
              <a:rPr lang="en-GB" sz="1100" dirty="0" err="1">
                <a:hlinkClick r:id="rId5"/>
              </a:rPr>
              <a:t>Jordan</a:t>
            </a:r>
            <a:r>
              <a:rPr lang="en-GB" sz="1100" baseline="30000" dirty="0" err="1">
                <a:hlinkClick r:id="rId6" tooltip="Affiliation: a"/>
              </a:rPr>
              <a:t>a</a:t>
            </a:r>
            <a:r>
              <a:rPr lang="en-GB" sz="1100" baseline="30000" dirty="0"/>
              <a:t>, </a:t>
            </a:r>
            <a:r>
              <a:rPr lang="en-GB" sz="1100" baseline="30000" dirty="0">
                <a:hlinkClick r:id="rId7" tooltip="Affiliation: f"/>
              </a:rPr>
              <a:t>f</a:t>
            </a:r>
            <a:r>
              <a:rPr lang="en-GB" sz="1100" dirty="0"/>
              <a:t>, </a:t>
            </a:r>
            <a:r>
              <a:rPr lang="en-GB" sz="1100" dirty="0">
                <a:hlinkClick r:id="rId5"/>
              </a:rPr>
              <a:t>Bernhard </a:t>
            </a:r>
            <a:r>
              <a:rPr lang="en-GB" sz="1100" dirty="0" err="1">
                <a:hlinkClick r:id="rId5"/>
              </a:rPr>
              <a:t>Steinberger</a:t>
            </a:r>
            <a:r>
              <a:rPr lang="en-GB" sz="1100" baseline="30000" dirty="0" err="1">
                <a:hlinkClick r:id="rId8" tooltip="Affiliation: b"/>
              </a:rPr>
              <a:t>b</a:t>
            </a:r>
            <a:r>
              <a:rPr lang="en-GB" sz="1100" dirty="0"/>
              <a:t>, </a:t>
            </a:r>
            <a:r>
              <a:rPr lang="en-GB" sz="1100" dirty="0">
                <a:hlinkClick r:id="rId5"/>
              </a:rPr>
              <a:t>Christine M. </a:t>
            </a:r>
            <a:r>
              <a:rPr lang="en-GB" sz="1100" dirty="0" err="1">
                <a:hlinkClick r:id="rId5"/>
              </a:rPr>
              <a:t>Puskas</a:t>
            </a:r>
            <a:r>
              <a:rPr lang="en-GB" sz="1100" baseline="30000" dirty="0" err="1">
                <a:hlinkClick r:id="rId6" tooltip="Affiliation: a"/>
              </a:rPr>
              <a:t>a</a:t>
            </a:r>
            <a:r>
              <a:rPr lang="en-GB" sz="1100" dirty="0"/>
              <a:t>, </a:t>
            </a:r>
            <a:r>
              <a:rPr lang="en-GB" sz="1100" dirty="0">
                <a:hlinkClick r:id="rId5"/>
              </a:rPr>
              <a:t>Jamie </a:t>
            </a:r>
            <a:r>
              <a:rPr lang="en-GB" sz="1100" dirty="0" err="1">
                <a:hlinkClick r:id="rId5"/>
              </a:rPr>
              <a:t>Farrell</a:t>
            </a:r>
            <a:r>
              <a:rPr lang="en-GB" sz="1100" baseline="30000" dirty="0" err="1">
                <a:hlinkClick r:id="rId6" tooltip="Affiliation: a"/>
              </a:rPr>
              <a:t>a</a:t>
            </a:r>
            <a:r>
              <a:rPr lang="en-GB" sz="1100" dirty="0" err="1"/>
              <a:t>,</a:t>
            </a:r>
            <a:r>
              <a:rPr lang="en-GB" sz="1100" dirty="0" err="1">
                <a:hlinkClick r:id="rId5"/>
              </a:rPr>
              <a:t>Gregory</a:t>
            </a:r>
            <a:r>
              <a:rPr lang="en-GB" sz="1100" dirty="0">
                <a:hlinkClick r:id="rId5"/>
              </a:rPr>
              <a:t> P. </a:t>
            </a:r>
            <a:r>
              <a:rPr lang="en-GB" sz="1100" dirty="0" err="1">
                <a:hlinkClick r:id="rId5"/>
              </a:rPr>
              <a:t>Waite</a:t>
            </a:r>
            <a:r>
              <a:rPr lang="en-GB" sz="1100" baseline="30000" dirty="0" err="1">
                <a:hlinkClick r:id="rId6" tooltip="Affiliation: a"/>
              </a:rPr>
              <a:t>a</a:t>
            </a:r>
            <a:r>
              <a:rPr lang="en-GB" sz="1100" baseline="30000" dirty="0"/>
              <a:t>, </a:t>
            </a:r>
            <a:r>
              <a:rPr lang="en-GB" sz="1100" baseline="30000" dirty="0">
                <a:hlinkClick r:id="rId9" tooltip="Affiliation: c"/>
              </a:rPr>
              <a:t>c</a:t>
            </a:r>
            <a:r>
              <a:rPr lang="en-GB" sz="1100" dirty="0"/>
              <a:t>, </a:t>
            </a:r>
            <a:r>
              <a:rPr lang="en-GB" sz="1100" dirty="0">
                <a:hlinkClick r:id="rId5"/>
              </a:rPr>
              <a:t>Stephan </a:t>
            </a:r>
            <a:r>
              <a:rPr lang="en-GB" sz="1100" dirty="0" err="1">
                <a:hlinkClick r:id="rId5"/>
              </a:rPr>
              <a:t>Husen</a:t>
            </a:r>
            <a:r>
              <a:rPr lang="en-GB" sz="1100" baseline="30000" dirty="0" err="1">
                <a:hlinkClick r:id="rId6" tooltip="Affiliation: a"/>
              </a:rPr>
              <a:t>a</a:t>
            </a:r>
            <a:r>
              <a:rPr lang="en-GB" sz="1100" baseline="30000" dirty="0"/>
              <a:t>, </a:t>
            </a:r>
            <a:r>
              <a:rPr lang="en-GB" sz="1100" baseline="30000" dirty="0">
                <a:hlinkClick r:id="rId10" tooltip="Affiliation: d"/>
              </a:rPr>
              <a:t>d</a:t>
            </a:r>
            <a:r>
              <a:rPr lang="en-GB" sz="1100" dirty="0"/>
              <a:t>, </a:t>
            </a:r>
            <a:r>
              <a:rPr lang="en-GB" sz="1100" dirty="0">
                <a:hlinkClick r:id="rId5"/>
              </a:rPr>
              <a:t>Wu-Lung </a:t>
            </a:r>
            <a:r>
              <a:rPr lang="en-GB" sz="1100" dirty="0" err="1">
                <a:hlinkClick r:id="rId5"/>
              </a:rPr>
              <a:t>Chang</a:t>
            </a:r>
            <a:r>
              <a:rPr lang="en-GB" sz="1100" baseline="30000" dirty="0" err="1">
                <a:hlinkClick r:id="rId6" tooltip="Affiliation: a"/>
              </a:rPr>
              <a:t>a</a:t>
            </a:r>
            <a:r>
              <a:rPr lang="en-GB" sz="1100" baseline="30000" dirty="0"/>
              <a:t>, </a:t>
            </a:r>
            <a:r>
              <a:rPr lang="en-GB" sz="1100" baseline="30000" dirty="0">
                <a:hlinkClick r:id="rId11" tooltip="Affiliation: g"/>
              </a:rPr>
              <a:t>g</a:t>
            </a:r>
            <a:r>
              <a:rPr lang="en-GB" sz="1100" dirty="0"/>
              <a:t>, </a:t>
            </a:r>
            <a:r>
              <a:rPr lang="en-GB" sz="1100" dirty="0">
                <a:hlinkClick r:id="rId5"/>
              </a:rPr>
              <a:t>Richard </a:t>
            </a:r>
            <a:r>
              <a:rPr lang="en-GB" sz="1100" dirty="0" err="1">
                <a:hlinkClick r:id="rId5"/>
              </a:rPr>
              <a:t>O'Connell</a:t>
            </a:r>
            <a:r>
              <a:rPr lang="en-GB" sz="1100" baseline="30000" dirty="0" err="1">
                <a:hlinkClick r:id="rId12" tooltip="Affiliation: e"/>
              </a:rPr>
              <a:t>e</a:t>
            </a:r>
            <a:endParaRPr lang="en-GB" sz="1100" i="1" dirty="0"/>
          </a:p>
          <a:p>
            <a:r>
              <a:rPr lang="en-GB" sz="1100" b="1" dirty="0"/>
              <a:t>J</a:t>
            </a:r>
            <a:r>
              <a:rPr lang="en-GB" sz="1100" dirty="0">
                <a:hlinkClick r:id="rId13" tooltip="Go to Journal of Volcanology and Geothermal Research on ScienceDirect"/>
              </a:rPr>
              <a:t>ournal of Volcanology and Geothermal Research</a:t>
            </a:r>
            <a:endParaRPr lang="en-GB" sz="1100" i="1" dirty="0"/>
          </a:p>
          <a:p>
            <a:r>
              <a:rPr lang="en-GB" sz="1100" dirty="0">
                <a:hlinkClick r:id="rId14" tooltip="Go to table of contents for this volume/issue"/>
              </a:rPr>
              <a:t>Volume 188, Issues 1–3</a:t>
            </a:r>
            <a:r>
              <a:rPr lang="en-GB" sz="1100" dirty="0"/>
              <a:t>, 20 November 2009, Pages 26–56</a:t>
            </a:r>
            <a:endParaRPr lang="en-GB" sz="1100" i="1" dirty="0"/>
          </a:p>
          <a:p>
            <a:r>
              <a:rPr lang="en-GB" sz="1100" dirty="0"/>
              <a:t> </a:t>
            </a:r>
            <a:endParaRPr lang="en-GB" sz="1100" i="1" dirty="0"/>
          </a:p>
          <a:p>
            <a:r>
              <a:rPr lang="en-GB" sz="1100" dirty="0"/>
              <a:t>The Yellowstone magmatic system from the mantle plume to the upper crust</a:t>
            </a:r>
            <a:endParaRPr lang="en-GB" sz="1100" i="1" dirty="0"/>
          </a:p>
          <a:p>
            <a:r>
              <a:rPr lang="en-GB" sz="1100" dirty="0" err="1"/>
              <a:t>Hsin</a:t>
            </a:r>
            <a:r>
              <a:rPr lang="en-GB" sz="1100" dirty="0"/>
              <a:t>-Hua Huang, Fan-Chi Lin, Brandon </a:t>
            </a:r>
            <a:r>
              <a:rPr lang="en-GB" sz="1100" dirty="0" err="1"/>
              <a:t>Schmandt</a:t>
            </a:r>
            <a:r>
              <a:rPr lang="en-GB" sz="1100" dirty="0"/>
              <a:t>, Jamie Farrell, Robert B. Smith and Victor C. Tsai</a:t>
            </a:r>
            <a:endParaRPr lang="en-GB" sz="1100" i="1" dirty="0"/>
          </a:p>
          <a:p>
            <a:r>
              <a:rPr lang="en-GB" sz="1100" dirty="0"/>
              <a:t>Science 15 May 2015: 773-776.Published online 23 April 2015</a:t>
            </a:r>
            <a:endParaRPr lang="en-GB" sz="1100" i="1" dirty="0"/>
          </a:p>
          <a:p>
            <a:endParaRPr lang="en-GB" dirty="0"/>
          </a:p>
        </p:txBody>
      </p:sp>
    </p:spTree>
    <p:extLst>
      <p:ext uri="{BB962C8B-B14F-4D97-AF65-F5344CB8AC3E}">
        <p14:creationId xmlns:p14="http://schemas.microsoft.com/office/powerpoint/2010/main" val="3576609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3169" t="18719" r="45562" b="33333"/>
          <a:stretch/>
        </p:blipFill>
        <p:spPr>
          <a:xfrm>
            <a:off x="701899" y="1287885"/>
            <a:ext cx="4968388" cy="3245477"/>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8181" t="11358" r="46095" b="11211"/>
          <a:stretch/>
        </p:blipFill>
        <p:spPr>
          <a:xfrm>
            <a:off x="6156102" y="572578"/>
            <a:ext cx="4893972" cy="5963981"/>
          </a:xfrm>
          <a:prstGeom prst="rect">
            <a:avLst/>
          </a:prstGeom>
        </p:spPr>
      </p:pic>
      <p:sp>
        <p:nvSpPr>
          <p:cNvPr id="6" name="TextBox 5"/>
          <p:cNvSpPr txBox="1"/>
          <p:nvPr/>
        </p:nvSpPr>
        <p:spPr>
          <a:xfrm>
            <a:off x="1353711" y="4726546"/>
            <a:ext cx="4157019" cy="1477328"/>
          </a:xfrm>
          <a:prstGeom prst="rect">
            <a:avLst/>
          </a:prstGeom>
          <a:noFill/>
        </p:spPr>
        <p:txBody>
          <a:bodyPr wrap="square" rtlCol="0">
            <a:spAutoFit/>
          </a:bodyPr>
          <a:lstStyle/>
          <a:p>
            <a:r>
              <a:rPr lang="en-GB" dirty="0" smtClean="0"/>
              <a:t>Reference: </a:t>
            </a:r>
          </a:p>
          <a:p>
            <a:r>
              <a:rPr lang="en-GB" dirty="0" smtClean="0"/>
              <a:t>Upper Mantle Origin of the Yellowstone Hotspot. R. Christiansen; G. </a:t>
            </a:r>
            <a:r>
              <a:rPr lang="en-GB" dirty="0" err="1" smtClean="0"/>
              <a:t>Foulger</a:t>
            </a:r>
            <a:r>
              <a:rPr lang="en-GB" dirty="0" smtClean="0"/>
              <a:t> and J. Evans. 2002. Geological Society of America Bulletin. </a:t>
            </a:r>
            <a:r>
              <a:rPr lang="en-GB" dirty="0"/>
              <a:t>p</a:t>
            </a:r>
            <a:r>
              <a:rPr lang="en-GB" dirty="0" smtClean="0"/>
              <a:t>p 1245-1256. </a:t>
            </a:r>
            <a:endParaRPr lang="en-GB" dirty="0"/>
          </a:p>
        </p:txBody>
      </p:sp>
      <p:sp>
        <p:nvSpPr>
          <p:cNvPr id="7" name="TextBox 6"/>
          <p:cNvSpPr txBox="1"/>
          <p:nvPr/>
        </p:nvSpPr>
        <p:spPr>
          <a:xfrm>
            <a:off x="862884" y="373734"/>
            <a:ext cx="6375042" cy="523220"/>
          </a:xfrm>
          <a:prstGeom prst="rect">
            <a:avLst/>
          </a:prstGeom>
          <a:noFill/>
        </p:spPr>
        <p:txBody>
          <a:bodyPr wrap="square" rtlCol="0">
            <a:spAutoFit/>
          </a:bodyPr>
          <a:lstStyle/>
          <a:p>
            <a:r>
              <a:rPr lang="en-GB" sz="2800" dirty="0" smtClean="0">
                <a:solidFill>
                  <a:srgbClr val="FF0000"/>
                </a:solidFill>
              </a:rPr>
              <a:t>Mantle Structure </a:t>
            </a:r>
            <a:endParaRPr lang="en-GB" sz="2800" dirty="0">
              <a:solidFill>
                <a:srgbClr val="FF0000"/>
              </a:solidFill>
            </a:endParaRPr>
          </a:p>
        </p:txBody>
      </p:sp>
    </p:spTree>
    <p:extLst>
      <p:ext uri="{BB962C8B-B14F-4D97-AF65-F5344CB8AC3E}">
        <p14:creationId xmlns:p14="http://schemas.microsoft.com/office/powerpoint/2010/main" val="3783756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800" dirty="0" smtClean="0">
                <a:solidFill>
                  <a:srgbClr val="FF0000"/>
                </a:solidFill>
              </a:rPr>
              <a:t>Further Research </a:t>
            </a:r>
            <a:r>
              <a:rPr lang="en-GB" dirty="0" smtClean="0"/>
              <a:t/>
            </a:r>
            <a:br>
              <a:rPr lang="en-GB" dirty="0" smtClean="0"/>
            </a:br>
            <a:endParaRPr lang="en-GB" dirty="0"/>
          </a:p>
        </p:txBody>
      </p:sp>
      <p:sp>
        <p:nvSpPr>
          <p:cNvPr id="3" name="Content Placeholder 2"/>
          <p:cNvSpPr>
            <a:spLocks noGrp="1"/>
          </p:cNvSpPr>
          <p:nvPr>
            <p:ph idx="1"/>
          </p:nvPr>
        </p:nvSpPr>
        <p:spPr/>
        <p:txBody>
          <a:bodyPr/>
          <a:lstStyle/>
          <a:p>
            <a:r>
              <a:rPr lang="en-GB" dirty="0" smtClean="0"/>
              <a:t>Unable to prove or disprove the plume theory. </a:t>
            </a:r>
          </a:p>
          <a:p>
            <a:r>
              <a:rPr lang="en-GB" dirty="0" smtClean="0"/>
              <a:t>Need to conduct high resolution tomographic studies of the entire mantle to locate any </a:t>
            </a:r>
            <a:r>
              <a:rPr lang="en-GB" smtClean="0"/>
              <a:t>plume geometries. </a:t>
            </a:r>
            <a:endParaRPr lang="en-GB" dirty="0"/>
          </a:p>
        </p:txBody>
      </p:sp>
    </p:spTree>
    <p:extLst>
      <p:ext uri="{BB962C8B-B14F-4D97-AF65-F5344CB8AC3E}">
        <p14:creationId xmlns:p14="http://schemas.microsoft.com/office/powerpoint/2010/main" val="1114532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TotalTime>
  <Words>456</Words>
  <Application>Microsoft Office PowerPoint</Application>
  <PresentationFormat>Widescreen</PresentationFormat>
  <Paragraphs>45</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Yellowstone: Plate vs Plume </vt:lpstr>
      <vt:lpstr>PowerPoint Presentation</vt:lpstr>
      <vt:lpstr>Precursory</vt:lpstr>
      <vt:lpstr>PowerPoint Presentation</vt:lpstr>
      <vt:lpstr>PowerPoint Presentation</vt:lpstr>
      <vt:lpstr>Further Research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Yellowstone: Plate vs Plume</dc:title>
  <dc:creator>Fiona Rea</dc:creator>
  <cp:lastModifiedBy>Fiona Rea</cp:lastModifiedBy>
  <cp:revision>12</cp:revision>
  <dcterms:created xsi:type="dcterms:W3CDTF">2015-11-15T16:29:24Z</dcterms:created>
  <dcterms:modified xsi:type="dcterms:W3CDTF">2015-11-17T22:32:16Z</dcterms:modified>
</cp:coreProperties>
</file>