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71" r:id="rId5"/>
    <p:sldId id="268" r:id="rId6"/>
    <p:sldId id="273" r:id="rId7"/>
    <p:sldId id="267" r:id="rId8"/>
    <p:sldId id="272" r:id="rId9"/>
    <p:sldId id="261" r:id="rId10"/>
    <p:sldId id="265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C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9498"/>
  </p:normalViewPr>
  <p:slideViewPr>
    <p:cSldViewPr snapToGrid="0" snapToObjects="1">
      <p:cViewPr>
        <p:scale>
          <a:sx n="95" d="100"/>
          <a:sy n="95" d="100"/>
        </p:scale>
        <p:origin x="680" y="240"/>
      </p:cViewPr>
      <p:guideLst>
        <p:guide orient="horz" pos="2160"/>
        <p:guide pos="325"/>
      </p:guideLst>
    </p:cSldViewPr>
  </p:slideViewPr>
  <p:notesTextViewPr>
    <p:cViewPr>
      <p:scale>
        <a:sx n="65" d="100"/>
        <a:sy n="6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AE4BF-3C79-B942-9303-E4E42D88AE1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AFA28-3A1C-B447-A4D6-C8C744B5C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40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Evidence for this is also on the island of Sao Miguel, where the oldest volcanic rocks are located on the NE of the island, and the youngest in the W</a:t>
            </a:r>
          </a:p>
          <a:p>
            <a:pPr lvl="1"/>
            <a:r>
              <a:rPr lang="en-US" dirty="0" smtClean="0"/>
              <a:t>Shows possible movement direction of eruption center from E to W</a:t>
            </a:r>
          </a:p>
          <a:p>
            <a:r>
              <a:rPr lang="en-US" dirty="0" smtClean="0"/>
              <a:t>This is the largest and most active volcanic island in the Azores, with 5 eruptions in the last 500 years and many more in the last 5000.</a:t>
            </a:r>
          </a:p>
          <a:p>
            <a:pPr lvl="1"/>
            <a:r>
              <a:rPr lang="en-US" dirty="0" smtClean="0"/>
              <a:t>The first recorded eruption was described as between two volcanic </a:t>
            </a:r>
            <a:r>
              <a:rPr lang="en-US" dirty="0" err="1" smtClean="0"/>
              <a:t>centres</a:t>
            </a:r>
            <a:r>
              <a:rPr lang="en-US" dirty="0" smtClean="0"/>
              <a:t> with isotropic materials (</a:t>
            </a:r>
            <a:r>
              <a:rPr lang="en-US" i="1" dirty="0" smtClean="0"/>
              <a:t>Guest J.E. et al, 1999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Models show the division of a volcanic center of Sao Miguel into two, but this only ranges back to 5000 years ago and is not a fair representation of long-term patterns.</a:t>
            </a:r>
          </a:p>
          <a:p>
            <a:pPr lvl="1"/>
            <a:r>
              <a:rPr lang="en-US" dirty="0" smtClean="0"/>
              <a:t>No indication of linear lateral movement.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FA28-3A1C-B447-A4D6-C8C744B5C3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estimated that the Azores hot spot is located centered under the Central Group of islands, on the boundary of the Africa and Eurasia plates.</a:t>
            </a:r>
          </a:p>
          <a:p>
            <a:r>
              <a:rPr lang="en-US" dirty="0" smtClean="0"/>
              <a:t>The present-day motion of the MAR relative to the Azores hot spot, since 5 Ma, is estimated to have a Northerly direction and a velocity varying between 22 and 33 km/</a:t>
            </a:r>
            <a:r>
              <a:rPr lang="en-US" dirty="0" err="1" smtClean="0"/>
              <a:t>Myr</a:t>
            </a:r>
            <a:r>
              <a:rPr lang="en-US" dirty="0" smtClean="0"/>
              <a:t> [</a:t>
            </a:r>
            <a:r>
              <a:rPr lang="en-US" b="1" i="1" dirty="0" err="1" smtClean="0"/>
              <a:t>Gripp</a:t>
            </a:r>
            <a:r>
              <a:rPr lang="en-US" b="1" i="1" dirty="0" smtClean="0"/>
              <a:t> and Gordon</a:t>
            </a:r>
            <a:r>
              <a:rPr lang="en-US" b="1" dirty="0" smtClean="0"/>
              <a:t>, 2002</a:t>
            </a:r>
            <a:r>
              <a:rPr lang="en-US" dirty="0" smtClean="0"/>
              <a:t>].</a:t>
            </a:r>
          </a:p>
          <a:p>
            <a:r>
              <a:rPr lang="en-US" dirty="0" smtClean="0"/>
              <a:t>More work needs to be done to properly constrain.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FA28-3A1C-B447-A4D6-C8C744B5C3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6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The zone at 410km represents the phase transition from Olivine to </a:t>
            </a:r>
            <a:r>
              <a:rPr lang="en-US" dirty="0" err="1" smtClean="0"/>
              <a:t>Wadsleyite</a:t>
            </a:r>
            <a:r>
              <a:rPr lang="en-US" dirty="0" smtClean="0"/>
              <a:t> and is exothermic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zone at 660km  is due to the phase transition from </a:t>
            </a:r>
            <a:r>
              <a:rPr lang="en-US" dirty="0" err="1" smtClean="0"/>
              <a:t>Ringwoodite</a:t>
            </a:r>
            <a:r>
              <a:rPr lang="en-US" dirty="0" smtClean="0"/>
              <a:t> to Perovskite and is endothermic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is-IS" dirty="0" smtClean="0"/>
          </a:p>
          <a:p>
            <a:r>
              <a:rPr lang="is-IS" dirty="0" smtClean="0"/>
              <a:t>Montelli et al. (2006) and Zhao (2007)</a:t>
            </a:r>
            <a:r>
              <a:rPr lang="en-US" dirty="0" smtClean="0"/>
              <a:t>find prominent low velocity zones beneath Azores, Cape Verdes and Canaries, stretching down to at least 700 km depth. A high resolution tomographic study of the Azores hotspot (Yang et al., 2006), detects a low velocity anomaly reaching to at least the top of the transition zone, while a surface wave tomography study (</a:t>
            </a:r>
            <a:r>
              <a:rPr lang="en-US" dirty="0" err="1" smtClean="0"/>
              <a:t>Silveira</a:t>
            </a:r>
            <a:r>
              <a:rPr lang="en-US" dirty="0" smtClean="0"/>
              <a:t> et al., 2006) finds a broad low velocity anomaly beneath the Azores that reaches only approximately 300 km into the mantle. Furthermore the study by </a:t>
            </a:r>
            <a:r>
              <a:rPr lang="en-US" dirty="0" err="1" smtClean="0"/>
              <a:t>Silveira</a:t>
            </a:r>
            <a:r>
              <a:rPr lang="en-US" dirty="0" smtClean="0"/>
              <a:t> et al. (2010) indicates a ‘normal’ transition zone thickness of 250 km a few hundred </a:t>
            </a:r>
            <a:r>
              <a:rPr lang="en-US" dirty="0" err="1" smtClean="0"/>
              <a:t>kilometres</a:t>
            </a:r>
            <a:r>
              <a:rPr lang="en-US" dirty="0" smtClean="0"/>
              <a:t> away from the Azores plateau.</a:t>
            </a:r>
          </a:p>
          <a:p>
            <a:endParaRPr lang="en-US" dirty="0" smtClean="0"/>
          </a:p>
          <a:p>
            <a:r>
              <a:rPr lang="en-US" dirty="0" smtClean="0"/>
              <a:t>A recent study by </a:t>
            </a:r>
            <a:r>
              <a:rPr lang="en-US" dirty="0" err="1" smtClean="0"/>
              <a:t>Silveira</a:t>
            </a:r>
            <a:r>
              <a:rPr lang="en-US" dirty="0" smtClean="0"/>
              <a:t> et al. (2010) revealed that transition zone thickness does not vary from the standard value in a large region of the Northern Atlantic outside the Azores plateau, whilst Lawrence and Shearer (2006) and </a:t>
            </a:r>
            <a:r>
              <a:rPr lang="en-US" dirty="0" err="1" smtClean="0"/>
              <a:t>Gu</a:t>
            </a:r>
            <a:r>
              <a:rPr lang="en-US" dirty="0" smtClean="0"/>
              <a:t> and </a:t>
            </a:r>
            <a:r>
              <a:rPr lang="en-US" dirty="0" err="1" smtClean="0"/>
              <a:t>Dziewonski</a:t>
            </a:r>
            <a:r>
              <a:rPr lang="en-US" dirty="0" smtClean="0"/>
              <a:t> (2002) reported a narrow transition zone in the same region. </a:t>
            </a:r>
          </a:p>
          <a:p>
            <a:endParaRPr lang="en-US" dirty="0" smtClean="0"/>
          </a:p>
          <a:p>
            <a:r>
              <a:rPr lang="en-US" dirty="0" smtClean="0"/>
              <a:t>Disproves the idea of regional plate hypothesis as the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FA28-3A1C-B447-A4D6-C8C744B5C3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1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FA28-3A1C-B447-A4D6-C8C744B5C3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1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Makes the Plume hypothesis less likely as this would mean only one source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FA28-3A1C-B447-A4D6-C8C744B5C3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20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11/16/16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THE AZORES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CHRISTIAN, JACK</a:t>
            </a:r>
            <a:r>
              <a:rPr lang="en-US" dirty="0" smtClean="0"/>
              <a:t>, FRASER, BEN, JAMES M </a:t>
            </a:r>
            <a:r>
              <a:rPr lang="en-US" dirty="0"/>
              <a:t>&amp;</a:t>
            </a:r>
            <a:r>
              <a:rPr lang="en-US" dirty="0" smtClean="0"/>
              <a:t> JAM 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65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77781"/>
            <a:ext cx="10554574" cy="36365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Majority of the evidence disproves the plume hypothesis.</a:t>
            </a:r>
          </a:p>
          <a:p>
            <a:r>
              <a:rPr lang="en-US" sz="2400" dirty="0" smtClean="0"/>
              <a:t>While Geochemical, Seismic and Surface features suggest that it is the more likely option  there is still too little data to actually prove the plate theory</a:t>
            </a:r>
          </a:p>
          <a:p>
            <a:pPr lvl="1"/>
            <a:r>
              <a:rPr lang="en-US" sz="2000" dirty="0" smtClean="0"/>
              <a:t>’Hotspot’ – Ridge interaction </a:t>
            </a:r>
          </a:p>
          <a:p>
            <a:r>
              <a:rPr lang="en-US" sz="2400" dirty="0" smtClean="0"/>
              <a:t>To further improve our understanding higher resolution seismic surveys beneath the Azores would allow us to determine the nature and mechanism of the observed magmatism beneath the islands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07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Merrich</a:t>
            </a:r>
            <a:r>
              <a:rPr lang="en-US" dirty="0" smtClean="0"/>
              <a:t> N, </a:t>
            </a:r>
            <a:r>
              <a:rPr lang="en-US" dirty="0" err="1" smtClean="0"/>
              <a:t>Zanon</a:t>
            </a:r>
            <a:r>
              <a:rPr lang="en-US" dirty="0" smtClean="0"/>
              <a:t> V, Creon L, </a:t>
            </a:r>
            <a:r>
              <a:rPr lang="en-US" dirty="0" err="1" smtClean="0"/>
              <a:t>Hildenbrand</a:t>
            </a:r>
            <a:r>
              <a:rPr lang="en-US" dirty="0" smtClean="0"/>
              <a:t> A, Moreira M, Marquez F. 2014, Water beneath the Azores: Mantle Melting in a </a:t>
            </a:r>
            <a:r>
              <a:rPr lang="en-US" dirty="0" err="1" smtClean="0"/>
              <a:t>transtentional</a:t>
            </a:r>
            <a:r>
              <a:rPr lang="en-US" dirty="0" smtClean="0"/>
              <a:t> </a:t>
            </a:r>
            <a:r>
              <a:rPr lang="en-US" dirty="0" err="1" smtClean="0"/>
              <a:t>ge.dynamic</a:t>
            </a:r>
            <a:r>
              <a:rPr lang="en-US" dirty="0" smtClean="0"/>
              <a:t> setting </a:t>
            </a:r>
          </a:p>
          <a:p>
            <a:r>
              <a:rPr lang="en-US" dirty="0"/>
              <a:t>3 + 2 Volcanoes: São Miguel Island, Azores". VOLCANO HOTSPOT. </a:t>
            </a:r>
            <a:r>
              <a:rPr lang="en-US" dirty="0" err="1"/>
              <a:t>N.p</a:t>
            </a:r>
            <a:r>
              <a:rPr lang="en-US" dirty="0"/>
              <a:t>., 2016. Web. 27 Oct. 2016</a:t>
            </a:r>
            <a:r>
              <a:rPr lang="en-US" dirty="0" smtClean="0"/>
              <a:t>.</a:t>
            </a:r>
          </a:p>
          <a:p>
            <a:r>
              <a:rPr lang="en-US" dirty="0" err="1"/>
              <a:t>Haase</a:t>
            </a:r>
            <a:r>
              <a:rPr lang="en-US" dirty="0"/>
              <a:t>, </a:t>
            </a:r>
            <a:r>
              <a:rPr lang="en-US" dirty="0" err="1"/>
              <a:t>Karsten</a:t>
            </a:r>
            <a:r>
              <a:rPr lang="en-US" dirty="0"/>
              <a:t> M. and Christoph </a:t>
            </a:r>
            <a:r>
              <a:rPr lang="en-US" dirty="0" err="1"/>
              <a:t>Beier</a:t>
            </a:r>
            <a:r>
              <a:rPr lang="en-US" dirty="0"/>
              <a:t>. "Tectonic Control Of Ocean Island Basalt Sources On São Miguel, Azores?". Geophysical Research Letters 30.16 (2003): n. </a:t>
            </a:r>
            <a:r>
              <a:rPr lang="en-US" dirty="0" err="1"/>
              <a:t>pag</a:t>
            </a:r>
            <a:r>
              <a:rPr lang="en-US" dirty="0"/>
              <a:t>. Web</a:t>
            </a:r>
            <a:r>
              <a:rPr lang="en-US" dirty="0" smtClean="0"/>
              <a:t>.</a:t>
            </a:r>
          </a:p>
          <a:p>
            <a:r>
              <a:rPr lang="en-US" dirty="0"/>
              <a:t>Guest, J.E et al. "Volcanic Geology Of Furnas Volcano, São Miguel, Azores". Journal of Volcanology and Geothermal Research 92.1-2 (1999): 1-29. Web.</a:t>
            </a:r>
          </a:p>
        </p:txBody>
      </p:sp>
    </p:spTree>
    <p:extLst>
      <p:ext uri="{BB962C8B-B14F-4D97-AF65-F5344CB8AC3E}">
        <p14:creationId xmlns:p14="http://schemas.microsoft.com/office/powerpoint/2010/main" val="20809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012" y="2431384"/>
            <a:ext cx="5620188" cy="3636511"/>
          </a:xfrm>
        </p:spPr>
        <p:txBody>
          <a:bodyPr/>
          <a:lstStyle/>
          <a:p>
            <a:r>
              <a:rPr lang="en-US" dirty="0" smtClean="0"/>
              <a:t>Located in the North Atlantic the Azores is an autonomous region of Portugal, 850 miles to the west.</a:t>
            </a:r>
          </a:p>
          <a:p>
            <a:r>
              <a:rPr lang="en-US" dirty="0" smtClean="0"/>
              <a:t>The Azores lie at a triple junction between the Eurasian, North American and African Plate.</a:t>
            </a:r>
          </a:p>
          <a:p>
            <a:r>
              <a:rPr lang="en-US" dirty="0" smtClean="0"/>
              <a:t>The Archipelago is also bisected by the mid Atlantic ridge (the solid black line running N-S in figure 1)</a:t>
            </a:r>
          </a:p>
          <a:p>
            <a:r>
              <a:rPr lang="en-US" dirty="0" smtClean="0"/>
              <a:t>The islands are of varying compositions getting progressively older towards the East.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638136" y="2276142"/>
            <a:ext cx="5341927" cy="4268807"/>
            <a:chOff x="6638136" y="2120900"/>
            <a:chExt cx="5341927" cy="42688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482" b="50185"/>
            <a:stretch/>
          </p:blipFill>
          <p:spPr>
            <a:xfrm>
              <a:off x="6638136" y="2120900"/>
              <a:ext cx="5341927" cy="33147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38136" y="5435600"/>
              <a:ext cx="5156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Figure 1: A Bathometric image showing the location of the Azores plateau at the </a:t>
              </a:r>
              <a:r>
                <a:rPr lang="en-US" sz="1400" dirty="0" err="1" smtClean="0"/>
                <a:t>transtentional</a:t>
              </a:r>
              <a:r>
                <a:rPr lang="en-US" sz="1400" dirty="0" smtClean="0"/>
                <a:t> junction between the Eurasia, North American and African plates. (</a:t>
              </a:r>
              <a:r>
                <a:rPr lang="en-US" sz="1400" i="1" dirty="0" err="1" smtClean="0"/>
                <a:t>Metrich</a:t>
              </a:r>
              <a:r>
                <a:rPr lang="en-US" sz="1400" i="1" dirty="0" smtClean="0"/>
                <a:t> et al. 2014) 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512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TIME HISTORY OF VOLCANISM</a:t>
            </a:r>
            <a:endParaRPr lang="en-US" sz="3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2324" y="2222286"/>
            <a:ext cx="6718161" cy="4289349"/>
          </a:xfrm>
        </p:spPr>
        <p:txBody>
          <a:bodyPr>
            <a:normAutofit/>
          </a:bodyPr>
          <a:lstStyle/>
          <a:p>
            <a:r>
              <a:rPr lang="en-US" dirty="0" smtClean="0"/>
              <a:t>28 </a:t>
            </a:r>
            <a:r>
              <a:rPr lang="en-US" dirty="0"/>
              <a:t>eruptions in last 600 years.</a:t>
            </a:r>
          </a:p>
          <a:p>
            <a:r>
              <a:rPr lang="en-US" dirty="0"/>
              <a:t>The Azores may be an example of time progressive volcanism</a:t>
            </a:r>
          </a:p>
          <a:p>
            <a:r>
              <a:rPr lang="en-US" dirty="0" smtClean="0"/>
              <a:t>However there is little evidence </a:t>
            </a:r>
            <a:r>
              <a:rPr lang="en-US" dirty="0"/>
              <a:t>for time progression of volcanism of the Azores, such as a trail of seamounts - e.g. as seen at Hawaii - and therefore there is no evidence for relative movement of the volcanic </a:t>
            </a:r>
            <a:r>
              <a:rPr lang="en-US" dirty="0" smtClean="0"/>
              <a:t>centers </a:t>
            </a:r>
            <a:r>
              <a:rPr lang="en-US" dirty="0"/>
              <a:t>across time.</a:t>
            </a:r>
          </a:p>
          <a:p>
            <a:r>
              <a:rPr lang="en-US" dirty="0" smtClean="0"/>
              <a:t>‘</a:t>
            </a:r>
            <a:r>
              <a:rPr lang="en-US" dirty="0"/>
              <a:t>Plume’ hypotheses here would be expected to cause a hotspot, which would move across the surface during plate </a:t>
            </a:r>
            <a:r>
              <a:rPr lang="en-US" dirty="0" smtClean="0"/>
              <a:t>movement (which is not observed).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2222286"/>
            <a:ext cx="4260273" cy="3374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36873" y="5597119"/>
            <a:ext cx="4260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(</a:t>
            </a:r>
            <a:r>
              <a:rPr lang="en-GB" sz="1400" i="1" dirty="0" err="1" smtClean="0"/>
              <a:t>Hasse</a:t>
            </a:r>
            <a:r>
              <a:rPr lang="en-GB" sz="1400" i="1" dirty="0" smtClean="0"/>
              <a:t>. M, (2003)) A map showing the potential time progressive chain within the Azores Archipelago  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124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FEATURES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854" y="2326775"/>
            <a:ext cx="6414845" cy="38682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Azores are located at a tectonic triple junction </a:t>
            </a:r>
          </a:p>
          <a:p>
            <a:pPr lvl="1"/>
            <a:r>
              <a:rPr lang="en-US" dirty="0" smtClean="0"/>
              <a:t>A possible mechanism for the increased Volcanism in the area due to the passive upwelling of magma.</a:t>
            </a:r>
          </a:p>
          <a:p>
            <a:r>
              <a:rPr lang="en-US" dirty="0" smtClean="0"/>
              <a:t>Volcanism is at a maximum during periods of interaction between the proposed hotspot and MAR</a:t>
            </a:r>
          </a:p>
          <a:p>
            <a:r>
              <a:rPr lang="en-US" dirty="0" smtClean="0"/>
              <a:t>Volcanic construction ceased as the hotspot moved </a:t>
            </a:r>
            <a:r>
              <a:rPr lang="en-US" dirty="0"/>
              <a:t>about 150–200 km east of the MAR </a:t>
            </a:r>
            <a:r>
              <a:rPr lang="en-GB" dirty="0" smtClean="0"/>
              <a:t>between 7Ma and 10Ma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Suggests that both heating mechanisms are required to produce melt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motion of the plates in the Azores region, with respect to the hot spot, is poorly constrained.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08222" y="3285402"/>
            <a:ext cx="4885899" cy="2089871"/>
            <a:chOff x="7008222" y="3228127"/>
            <a:chExt cx="4885899" cy="2089871"/>
          </a:xfrm>
        </p:grpSpPr>
        <p:pic>
          <p:nvPicPr>
            <p:cNvPr id="4" name="Content Placeholder 6" descr="Screen Shot 2015-11-10 at 20.44.38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" r="1393" b="16106"/>
            <a:stretch/>
          </p:blipFill>
          <p:spPr>
            <a:xfrm>
              <a:off x="7008222" y="3228127"/>
              <a:ext cx="4785256" cy="168976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008222" y="4917888"/>
              <a:ext cx="4885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Sketch showing the movement between the MAR and the proposed Azores hotspot roughly 200km in diameter (red circle)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36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485712"/>
            <a:ext cx="10571998" cy="970450"/>
          </a:xfrm>
        </p:spPr>
        <p:txBody>
          <a:bodyPr/>
          <a:lstStyle/>
          <a:p>
            <a:r>
              <a:rPr lang="en-US" smtClean="0"/>
              <a:t>MANTLE </a:t>
            </a:r>
            <a:r>
              <a:rPr lang="en-US" smtClean="0"/>
              <a:t>TOMOGROPHY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00" y="2350352"/>
            <a:ext cx="6985190" cy="3972071"/>
          </a:xfrm>
        </p:spPr>
        <p:txBody>
          <a:bodyPr>
            <a:normAutofit/>
          </a:bodyPr>
          <a:lstStyle/>
          <a:p>
            <a:r>
              <a:rPr lang="en-US" dirty="0" smtClean="0"/>
              <a:t>The transition </a:t>
            </a:r>
            <a:r>
              <a:rPr lang="en-US" dirty="0"/>
              <a:t>zone </a:t>
            </a:r>
            <a:r>
              <a:rPr lang="en-US" dirty="0" smtClean="0"/>
              <a:t>occurs between </a:t>
            </a:r>
            <a:r>
              <a:rPr lang="en-US" dirty="0"/>
              <a:t>410-660km depth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Defined by the change from Olivine to </a:t>
            </a:r>
            <a:r>
              <a:rPr lang="en-US" dirty="0" err="1" smtClean="0"/>
              <a:t>Wadsleyite</a:t>
            </a:r>
            <a:r>
              <a:rPr lang="en-US" dirty="0" smtClean="0"/>
              <a:t> and from </a:t>
            </a:r>
            <a:r>
              <a:rPr lang="en-US" dirty="0" err="1" smtClean="0"/>
              <a:t>Ringwoodite</a:t>
            </a:r>
            <a:r>
              <a:rPr lang="en-US" dirty="0" smtClean="0"/>
              <a:t> to Perovskite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antle </a:t>
            </a:r>
            <a:r>
              <a:rPr lang="en-US" dirty="0"/>
              <a:t>transition zone </a:t>
            </a:r>
            <a:r>
              <a:rPr lang="en-US" dirty="0" smtClean="0"/>
              <a:t>above hotspots is known to be thinner than the global average due to upwelling hot material</a:t>
            </a:r>
          </a:p>
          <a:p>
            <a:r>
              <a:rPr lang="en-US" dirty="0" smtClean="0"/>
              <a:t>A low velocity anomaly beneath the Azores that reaches approximately 300 km into the mantle is present. </a:t>
            </a:r>
          </a:p>
          <a:p>
            <a:r>
              <a:rPr lang="en-US" dirty="0" smtClean="0"/>
              <a:t>Suggests the archipelago is underlain by an area of low velocity upper mantle, consistent with a spreading plume head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132" y="2049057"/>
            <a:ext cx="3484878" cy="3658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0310" y="5707950"/>
            <a:ext cx="428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Topography maps of 410 km and 660 km discontinuities and mantle transition zone thickness</a:t>
            </a:r>
            <a:r>
              <a:rPr lang="en-US" sz="1400" i="1" dirty="0" smtClean="0"/>
              <a:t>. </a:t>
            </a:r>
            <a:r>
              <a:rPr lang="en-US" sz="1400" i="1" dirty="0"/>
              <a:t>Deeper reflectors are indicated by red </a:t>
            </a:r>
            <a:r>
              <a:rPr lang="en-US" sz="1400" i="1" dirty="0" err="1"/>
              <a:t>colours</a:t>
            </a:r>
            <a:r>
              <a:rPr lang="en-US" sz="1400" i="1" dirty="0"/>
              <a:t>, shallower reflectors by blue </a:t>
            </a:r>
            <a:r>
              <a:rPr lang="en-US" sz="1400" i="1" dirty="0" smtClean="0"/>
              <a:t>colors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760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DISCONTINUITIES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222287"/>
            <a:ext cx="6187206" cy="3636511"/>
          </a:xfrm>
        </p:spPr>
        <p:txBody>
          <a:bodyPr/>
          <a:lstStyle/>
          <a:p>
            <a:r>
              <a:rPr lang="en-US" dirty="0" smtClean="0"/>
              <a:t>S wave velocity is 4</a:t>
            </a:r>
            <a:r>
              <a:rPr lang="en-US" dirty="0"/>
              <a:t>% to </a:t>
            </a:r>
            <a:r>
              <a:rPr lang="en-US" dirty="0" smtClean="0"/>
              <a:t>7</a:t>
            </a:r>
            <a:r>
              <a:rPr lang="en-US" dirty="0"/>
              <a:t>% </a:t>
            </a:r>
            <a:r>
              <a:rPr lang="en-US" dirty="0" smtClean="0"/>
              <a:t>slower with </a:t>
            </a:r>
            <a:r>
              <a:rPr lang="en-US" dirty="0"/>
              <a:t>respect to PREM at 75–150 </a:t>
            </a:r>
            <a:r>
              <a:rPr lang="en-US" dirty="0" smtClean="0"/>
              <a:t>km depth (</a:t>
            </a:r>
            <a:r>
              <a:rPr lang="en-US" dirty="0" err="1" smtClean="0"/>
              <a:t>Pilidou</a:t>
            </a:r>
            <a:r>
              <a:rPr lang="en-US" dirty="0" smtClean="0"/>
              <a:t> 2005)</a:t>
            </a:r>
          </a:p>
          <a:p>
            <a:r>
              <a:rPr lang="en-US" dirty="0" smtClean="0"/>
              <a:t>Anomaly extends from </a:t>
            </a:r>
            <a:r>
              <a:rPr lang="en-US" dirty="0"/>
              <a:t>25°N to 45°N along the ridge </a:t>
            </a:r>
            <a:r>
              <a:rPr lang="en-US" dirty="0" smtClean="0"/>
              <a:t>axis</a:t>
            </a:r>
          </a:p>
          <a:p>
            <a:pPr lvl="1"/>
            <a:r>
              <a:rPr lang="en-US" dirty="0" smtClean="0"/>
              <a:t>When compared with other anomaly's such as Iceland the Azores anomaly is </a:t>
            </a:r>
            <a:r>
              <a:rPr lang="en-US" dirty="0"/>
              <a:t>elongated further along the ridge, is shallower and decays more rapidly with </a:t>
            </a:r>
            <a:r>
              <a:rPr lang="en-US" dirty="0" smtClean="0"/>
              <a:t>depth.</a:t>
            </a:r>
          </a:p>
          <a:p>
            <a:r>
              <a:rPr lang="en-US" dirty="0" smtClean="0"/>
              <a:t> No Low – V area in the deeper mantle as expected with a plume</a:t>
            </a:r>
          </a:p>
          <a:p>
            <a:pPr lvl="1"/>
            <a:r>
              <a:rPr lang="en-US" dirty="0" smtClean="0"/>
              <a:t>Suggests this is not the primary mechanism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997206" y="2222287"/>
            <a:ext cx="4400837" cy="3363879"/>
            <a:chOff x="5755341" y="159251"/>
            <a:chExt cx="5768789" cy="44095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6" t="1419" r="19100" b="44657"/>
            <a:stretch/>
          </p:blipFill>
          <p:spPr>
            <a:xfrm>
              <a:off x="5755341" y="159251"/>
              <a:ext cx="5768789" cy="33214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6" t="79981" r="19121" b="248"/>
            <a:stretch/>
          </p:blipFill>
          <p:spPr>
            <a:xfrm>
              <a:off x="5755342" y="3350964"/>
              <a:ext cx="5768788" cy="121779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997206" y="5586166"/>
            <a:ext cx="4384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Vertical cross sections beneath the Azores indicating the lateral extent of the ‘hotspot’ and lack of evidence for a plume tale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3492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3" y="358288"/>
            <a:ext cx="11652251" cy="970450"/>
          </a:xfrm>
        </p:spPr>
        <p:txBody>
          <a:bodyPr/>
          <a:lstStyle/>
          <a:p>
            <a:r>
              <a:rPr lang="en-US" sz="3600" dirty="0" smtClean="0"/>
              <a:t>‘WETSPOT’ OR ‘HOTSPOT’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3" y="2719469"/>
            <a:ext cx="6039288" cy="371363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Azores mantle </a:t>
            </a:r>
            <a:r>
              <a:rPr lang="en-GB" dirty="0" smtClean="0"/>
              <a:t>contains a higher proportion of volatiles and H2O towards the East.</a:t>
            </a:r>
            <a:endParaRPr lang="en-GB" dirty="0"/>
          </a:p>
          <a:p>
            <a:r>
              <a:rPr lang="en-GB" dirty="0"/>
              <a:t>Magmas generated by </a:t>
            </a:r>
            <a:r>
              <a:rPr lang="en-GB" dirty="0" err="1"/>
              <a:t>decompressional</a:t>
            </a:r>
            <a:r>
              <a:rPr lang="en-GB" dirty="0"/>
              <a:t> melting of H2O- enriched mantle, without need for elevated temperature. (</a:t>
            </a:r>
            <a:r>
              <a:rPr lang="en-GB" dirty="0" err="1"/>
              <a:t>Metrich</a:t>
            </a:r>
            <a:r>
              <a:rPr lang="en-GB" dirty="0"/>
              <a:t>, 2014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Disproving the Plume theory </a:t>
            </a:r>
            <a:endParaRPr lang="en-GB" dirty="0"/>
          </a:p>
          <a:p>
            <a:r>
              <a:rPr lang="en-GB" dirty="0" smtClean="0"/>
              <a:t>Temperatures recorded below Pico island </a:t>
            </a:r>
            <a:r>
              <a:rPr lang="en-GB" dirty="0"/>
              <a:t>are 1466-1477˚C, roughly 120˚C above expected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Possibly disproving Plate theory</a:t>
            </a:r>
            <a:endParaRPr lang="en-GB" dirty="0"/>
          </a:p>
          <a:p>
            <a:r>
              <a:rPr lang="en-GB" dirty="0"/>
              <a:t>This increased temperature may not be anomalous, as little data from the MAR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2" descr="http://www.mantleplumes.org/images3/AzoresFig2_58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87" y="2504292"/>
            <a:ext cx="4767857" cy="3074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889387" y="5694435"/>
            <a:ext cx="5032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cs typeface="Times New Roman" panose="02020603050405020304" pitchFamily="18" charset="0"/>
              </a:rPr>
              <a:t>From West (yellow) to East (red) shows a movement away from MORB at the mid-</a:t>
            </a:r>
            <a:r>
              <a:rPr lang="en-GB" sz="1400" dirty="0" err="1">
                <a:cs typeface="Times New Roman" panose="02020603050405020304" pitchFamily="18" charset="0"/>
              </a:rPr>
              <a:t>atlantic</a:t>
            </a:r>
            <a:r>
              <a:rPr lang="en-GB" sz="1400" dirty="0">
                <a:cs typeface="Times New Roman" panose="02020603050405020304" pitchFamily="18" charset="0"/>
              </a:rPr>
              <a:t> ridge towards melts that are more enriched. (</a:t>
            </a:r>
            <a:r>
              <a:rPr lang="en-GB" sz="1400" dirty="0" err="1">
                <a:cs typeface="Times New Roman" panose="02020603050405020304" pitchFamily="18" charset="0"/>
              </a:rPr>
              <a:t>Beier</a:t>
            </a:r>
            <a:r>
              <a:rPr lang="en-GB" sz="1400" dirty="0">
                <a:cs typeface="Times New Roman" panose="02020603050405020304" pitchFamily="18" charset="0"/>
              </a:rPr>
              <a:t>. C, 2007)</a:t>
            </a:r>
          </a:p>
        </p:txBody>
      </p:sp>
    </p:spTree>
    <p:extLst>
      <p:ext uri="{BB962C8B-B14F-4D97-AF65-F5344CB8AC3E}">
        <p14:creationId xmlns:p14="http://schemas.microsoft.com/office/powerpoint/2010/main" val="154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80" y="395255"/>
            <a:ext cx="10571998" cy="970450"/>
          </a:xfrm>
        </p:spPr>
        <p:txBody>
          <a:bodyPr/>
          <a:lstStyle/>
          <a:p>
            <a:r>
              <a:rPr lang="en-GB" dirty="0" smtClean="0"/>
              <a:t>GEOCHEMICAL VARIATIONS</a:t>
            </a:r>
            <a:endParaRPr lang="en-GB" dirty="0"/>
          </a:p>
        </p:txBody>
      </p:sp>
      <p:pic>
        <p:nvPicPr>
          <p:cNvPr id="4" name="Picture 3" descr="Screen Shot 2016-11-10 at 11.27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53103"/>
            <a:ext cx="9144000" cy="35780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9695303" y="4360970"/>
            <a:ext cx="1177348" cy="526101"/>
          </a:xfrm>
          <a:prstGeom prst="straightConnector1">
            <a:avLst/>
          </a:prstGeom>
          <a:ln>
            <a:solidFill>
              <a:srgbClr val="24CAB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075866" y="2530015"/>
            <a:ext cx="5976692" cy="10160"/>
          </a:xfrm>
          <a:prstGeom prst="straightConnector1">
            <a:avLst/>
          </a:prstGeom>
          <a:ln>
            <a:solidFill>
              <a:srgbClr val="24CAB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64857" y="2559024"/>
            <a:ext cx="4879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Gradual Increase in the relative enrichment in some incompatible elements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2424836"/>
            <a:ext cx="5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81920" y="2424836"/>
            <a:ext cx="38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604829" y="3634155"/>
            <a:ext cx="1267822" cy="1147500"/>
          </a:xfrm>
          <a:prstGeom prst="straightConnector1">
            <a:avLst/>
          </a:prstGeom>
          <a:ln>
            <a:solidFill>
              <a:srgbClr val="24CAB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18660" y="3672328"/>
            <a:ext cx="2346197" cy="404786"/>
          </a:xfrm>
          <a:prstGeom prst="straightConnector1">
            <a:avLst/>
          </a:prstGeom>
          <a:ln>
            <a:solidFill>
              <a:srgbClr val="24CAB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6217" y="3357156"/>
            <a:ext cx="113313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Enriched in </a:t>
            </a:r>
            <a:r>
              <a:rPr lang="en-US" sz="1000" dirty="0" err="1" smtClean="0"/>
              <a:t>Sr</a:t>
            </a:r>
            <a:r>
              <a:rPr lang="en-US" sz="1000" dirty="0" smtClean="0"/>
              <a:t>, Ba, Ti relative to the </a:t>
            </a:r>
            <a:r>
              <a:rPr lang="en-US" sz="1000" dirty="0" err="1" smtClean="0"/>
              <a:t>Nordeste</a:t>
            </a:r>
            <a:r>
              <a:rPr lang="en-US" sz="1000" dirty="0" smtClean="0"/>
              <a:t> lavas</a:t>
            </a:r>
            <a:endParaRPr lang="en-US" sz="10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1381998" y="4940384"/>
            <a:ext cx="0" cy="243887"/>
          </a:xfrm>
          <a:prstGeom prst="straightConnector1">
            <a:avLst/>
          </a:prstGeom>
          <a:ln>
            <a:solidFill>
              <a:srgbClr val="24CAB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72651" y="5195506"/>
            <a:ext cx="11379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Perhaps supportive of a plume in this region </a:t>
            </a:r>
            <a:endParaRPr lang="en-US" sz="1000" dirty="0"/>
          </a:p>
        </p:txBody>
      </p:sp>
      <p:cxnSp>
        <p:nvCxnSpPr>
          <p:cNvPr id="18" name="Straight Arrow Connector 17"/>
          <p:cNvCxnSpPr>
            <a:stCxn id="19" idx="3"/>
          </p:cNvCxnSpPr>
          <p:nvPr/>
        </p:nvCxnSpPr>
        <p:spPr>
          <a:xfrm flipV="1">
            <a:off x="1318660" y="4142831"/>
            <a:ext cx="2346197" cy="744241"/>
          </a:xfrm>
          <a:prstGeom prst="straightConnector1">
            <a:avLst/>
          </a:prstGeom>
          <a:ln>
            <a:solidFill>
              <a:srgbClr val="24CAB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6217" y="4302296"/>
            <a:ext cx="1132443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Data here less supportive of a mantle plume as suggestive of a more depleted source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10877439" y="4056830"/>
            <a:ext cx="1133132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Generally enriched compared to the </a:t>
            </a:r>
            <a:r>
              <a:rPr lang="en-US" sz="1000" dirty="0" err="1" smtClean="0"/>
              <a:t>Sete</a:t>
            </a:r>
            <a:r>
              <a:rPr lang="en-US" sz="1000" dirty="0" smtClean="0"/>
              <a:t> </a:t>
            </a:r>
            <a:r>
              <a:rPr lang="en-US" sz="1000" dirty="0" err="1" smtClean="0"/>
              <a:t>Cidades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10872651" y="3357156"/>
            <a:ext cx="1133132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Enriched in Cs, </a:t>
            </a:r>
            <a:r>
              <a:rPr lang="en-US" sz="1000" dirty="0" err="1" smtClean="0"/>
              <a:t>Rb</a:t>
            </a:r>
            <a:r>
              <a:rPr lang="en-US" sz="1000" dirty="0" smtClean="0"/>
              <a:t>, </a:t>
            </a:r>
            <a:r>
              <a:rPr lang="en-US" sz="1000" dirty="0" err="1" smtClean="0"/>
              <a:t>Th</a:t>
            </a:r>
            <a:r>
              <a:rPr lang="en-US" sz="1000" dirty="0" smtClean="0"/>
              <a:t>, U and </a:t>
            </a:r>
            <a:r>
              <a:rPr lang="en-US" sz="1000" dirty="0" err="1" smtClean="0"/>
              <a:t>Pb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25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359" y="600892"/>
            <a:ext cx="11285040" cy="632778"/>
          </a:xfrm>
        </p:spPr>
        <p:txBody>
          <a:bodyPr/>
          <a:lstStyle/>
          <a:p>
            <a:r>
              <a:rPr lang="en-US" dirty="0" smtClean="0"/>
              <a:t>GEOCHEMICAL VARIATION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7097379" cy="4048691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change </a:t>
            </a:r>
            <a:r>
              <a:rPr lang="en-US" dirty="0"/>
              <a:t>from light-RE enriched to light-RE depleted </a:t>
            </a:r>
            <a:r>
              <a:rPr lang="en-US" dirty="0" smtClean="0"/>
              <a:t>cannot </a:t>
            </a:r>
            <a:r>
              <a:rPr lang="en-US" dirty="0"/>
              <a:t>be accounted for </a:t>
            </a:r>
            <a:r>
              <a:rPr lang="en-US" dirty="0" smtClean="0"/>
              <a:t>by </a:t>
            </a:r>
            <a:r>
              <a:rPr lang="en-US" dirty="0"/>
              <a:t>variable extents of partial melting of a single mantle source and subsequent fractional crystallization during magma ascent. </a:t>
            </a:r>
            <a:r>
              <a:rPr lang="en-US" dirty="0" smtClean="0"/>
              <a:t>(Schilling 1975)</a:t>
            </a:r>
          </a:p>
          <a:p>
            <a:r>
              <a:rPr lang="en-US" dirty="0" smtClean="0"/>
              <a:t>Suggest </a:t>
            </a:r>
            <a:r>
              <a:rPr lang="en-US" dirty="0"/>
              <a:t>two distinct mantle sources, and an intermediate zone of mixing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Increasing </a:t>
            </a:r>
            <a:r>
              <a:rPr lang="en-US" dirty="0"/>
              <a:t>chemical variability of the basalts towards the Azores is probably caused by correspondingly larger extent of fractional crystallization at shallow depth, and/or greater variability in the extent of partial melting, apparently subsequent to and superimposed on the mixing of the two mantle sources. 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8351724" y="2222287"/>
            <a:ext cx="3569675" cy="3698363"/>
            <a:chOff x="8351724" y="2222287"/>
            <a:chExt cx="3569675" cy="36983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" t="1612" r="49861" b="26218"/>
            <a:stretch/>
          </p:blipFill>
          <p:spPr>
            <a:xfrm>
              <a:off x="8351725" y="2222287"/>
              <a:ext cx="3569674" cy="27097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1724" y="4966543"/>
              <a:ext cx="35696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Chondrite </a:t>
              </a:r>
              <a:r>
                <a:rPr lang="en-GB" sz="1400" dirty="0" smtClean="0"/>
                <a:t>normalised</a:t>
              </a:r>
              <a:r>
                <a:rPr lang="en-US" sz="1400" dirty="0" smtClean="0"/>
                <a:t> REE  at varying latitudes across the Azores showing the decreased enrichment in REE and the evidence for multiple sources.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9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14998</TotalTime>
  <Words>1521</Words>
  <Application>Microsoft Macintosh PowerPoint</Application>
  <PresentationFormat>Widescreen</PresentationFormat>
  <Paragraphs>93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Times New Roman</vt:lpstr>
      <vt:lpstr>Wingdings 2</vt:lpstr>
      <vt:lpstr>Quotable</vt:lpstr>
      <vt:lpstr>THE AZORES</vt:lpstr>
      <vt:lpstr>BACKGROUND</vt:lpstr>
      <vt:lpstr>TIME HISTORY OF VOLCANISM</vt:lpstr>
      <vt:lpstr>SURFACE FEATURES </vt:lpstr>
      <vt:lpstr>MANTLE TOMOGROPHY</vt:lpstr>
      <vt:lpstr>SEISMIC DISCONTINUITIES</vt:lpstr>
      <vt:lpstr>‘WETSPOT’ OR ‘HOTSPOT’</vt:lpstr>
      <vt:lpstr>GEOCHEMICAL VARIATIONS</vt:lpstr>
      <vt:lpstr>GEOCHEMICAL VARIATION CAUSE</vt:lpstr>
      <vt:lpstr>SUMMARY </vt:lpstr>
      <vt:lpstr>REFERENCES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AZORES</dc:title>
  <dc:creator>Christian Smith</dc:creator>
  <cp:lastModifiedBy>Christian Smith</cp:lastModifiedBy>
  <cp:revision>43</cp:revision>
  <dcterms:created xsi:type="dcterms:W3CDTF">2016-10-20T09:37:58Z</dcterms:created>
  <dcterms:modified xsi:type="dcterms:W3CDTF">2016-11-16T22:29:20Z</dcterms:modified>
</cp:coreProperties>
</file>