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CLAIRE map shows bathymetry, Ecuador under ‘SA’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CHARLIE- would expect time-progressive lines if there was stationary plume under moving plate-should be in a line, random ages suggests. No age progression across islands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5Myr volcanism, seen by main dots being white-yellow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Isabella bottom left, top right is Panama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ALEX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Can’t 100% attribute these to a plume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ANNA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Thickened crustal segments are due to upwelling of normal temperature but fertile mantle.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Recycling of subducting oceanic crust would explain observed geochemical patterns in the island magma chains without the need for anomalously high mantle temp.’s.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 addition the Galapagos lavas have a wider range of isotopes composition than normal.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ERICA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ALEX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Slabs can retain strong temperature gradients, and buckle + spread out as they approach the core-mantle boundary.			</a:t>
            </a: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Slab material descending upon the CMB, prompting upwelling instabilities of partial melt with strong velocity reductions. A lateral gradient of composition, perhaps of iron or aluminium content, could augment any thermal effects on the depth of the phase boundary.</a:t>
            </a: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Diagram on RHS shows how this subducting plate affects the CMB. Also suggests that there could potentially be a second low velocity structure i.e. a second plume resulting from this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CLAIRE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NOTE UPLIFT AROUND ISABELA (active volcano) -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miles lifted over 15 feet -&gt; suggests magma enters the lithosphere through a fissure and then solidifies and is uplifted due to isostasy</a:t>
            </a: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ERICA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780900"/>
            <a:ext cx="8520600" cy="1370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Galápagos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Claire Hudson, Charlie Donald, Alex Perry, Erica Martin, Anna Whitford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/>
              <a:t>Introduction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239600"/>
            <a:ext cx="3572700" cy="30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Located in Pacific Ocean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1000km W of Ecuador coast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Cover area of 7880km2 (~10x less than Scotland)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21 islands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Located over the Gal</a:t>
            </a:r>
            <a:r>
              <a:rPr lang="en">
                <a:solidFill>
                  <a:schemeClr val="dk1"/>
                </a:solidFill>
              </a:rPr>
              <a:t>á</a:t>
            </a:r>
            <a:r>
              <a:rPr lang="en">
                <a:solidFill>
                  <a:srgbClr val="000000"/>
                </a:solidFill>
              </a:rPr>
              <a:t>pagos Triple Junction - where Cocos, Nazca and Pacific plates meet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62" name="Shape 62" descr="ggge393-fig-00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0374" y="1870134"/>
            <a:ext cx="4208300" cy="19269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7516700" y="4649500"/>
            <a:ext cx="1588500" cy="36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/>
              <a:t>Image from Harpp et al., 2003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4974175" y="3855100"/>
            <a:ext cx="3380700" cy="7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/>
              <a:t>Location of the Gal</a:t>
            </a:r>
            <a:r>
              <a:rPr lang="en" sz="1200">
                <a:solidFill>
                  <a:schemeClr val="dk1"/>
                </a:solidFill>
              </a:rPr>
              <a:t>á</a:t>
            </a:r>
            <a:r>
              <a:rPr lang="en" sz="1200"/>
              <a:t>pagos, showing EPR (East Pacific Rise) and GSC (Gal</a:t>
            </a:r>
            <a:r>
              <a:rPr lang="en" sz="1200">
                <a:solidFill>
                  <a:schemeClr val="dk1"/>
                </a:solidFill>
              </a:rPr>
              <a:t>á</a:t>
            </a:r>
            <a:r>
              <a:rPr lang="en" sz="1200"/>
              <a:t>pagos Spreading Ridge)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Disproving the Plume Hypothesis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56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Correlation of sample ages on the Western side of the Gal</a:t>
            </a:r>
            <a:r>
              <a:rPr lang="en">
                <a:solidFill>
                  <a:schemeClr val="dk1"/>
                </a:solidFill>
              </a:rPr>
              <a:t>á</a:t>
            </a:r>
            <a:r>
              <a:rPr lang="en">
                <a:solidFill>
                  <a:srgbClr val="000000"/>
                </a:solidFill>
              </a:rPr>
              <a:t>pagos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Volcanism has not produced narrow, time-progressive lines of seamounts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5Myr main period of volcanism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They become active at different times e.g. Isabela is the most active at present</a:t>
            </a:r>
          </a:p>
        </p:txBody>
      </p:sp>
      <p:pic>
        <p:nvPicPr>
          <p:cNvPr id="71" name="Shape 71" descr="Galapagos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999" y="1017724"/>
            <a:ext cx="3544000" cy="35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3455200" y="4275525"/>
            <a:ext cx="2029800" cy="74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/>
              <a:t>John M. O’Connor, Peter Stoffers, Jan. R. Wijbrans &amp; Tim J.Worthington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Disproving the Plume Hypothesis: Gravity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56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E-W trending residual negative anomaly is seen across the Galápagos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Historical studies: due to a low-density region beneath the islands i.e. a hotspot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More recent hypotheses:</a:t>
            </a:r>
          </a:p>
          <a:p>
            <a:pPr marL="4572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AutoNum type="arabicParenBoth"/>
            </a:pPr>
            <a:r>
              <a:rPr lang="en">
                <a:solidFill>
                  <a:schemeClr val="dk1"/>
                </a:solidFill>
              </a:rPr>
              <a:t>Block of low-density continental crust below the islands</a:t>
            </a:r>
          </a:p>
          <a:p>
            <a:pPr marL="4572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AutoNum type="arabicParenBoth"/>
            </a:pPr>
            <a:r>
              <a:rPr lang="en">
                <a:solidFill>
                  <a:schemeClr val="dk1"/>
                </a:solidFill>
              </a:rPr>
              <a:t>Thermal expansion related to a plum may lower the density</a:t>
            </a:r>
          </a:p>
          <a:p>
            <a:pPr marL="45720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AutoNum type="arabicParenBoth"/>
            </a:pPr>
            <a:r>
              <a:rPr lang="en">
                <a:solidFill>
                  <a:schemeClr val="dk1"/>
                </a:solidFill>
              </a:rPr>
              <a:t>Weight of volcanic ‘pile’ caused downwarping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7760325" y="4732325"/>
            <a:ext cx="1291800" cy="2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J.E Case et al., 1974</a:t>
            </a:r>
          </a:p>
        </p:txBody>
      </p:sp>
      <p:pic>
        <p:nvPicPr>
          <p:cNvPr id="80" name="Shape 80" descr="Untitl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999" y="1152475"/>
            <a:ext cx="3151600" cy="319074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5370450" y="4343225"/>
            <a:ext cx="3380700" cy="38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Free Air Anomaly over the Gal</a:t>
            </a:r>
            <a:r>
              <a:rPr lang="en" sz="1200">
                <a:solidFill>
                  <a:schemeClr val="dk1"/>
                </a:solidFill>
              </a:rPr>
              <a:t>á</a:t>
            </a:r>
            <a:r>
              <a:rPr lang="en" sz="1200"/>
              <a:t>pagos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8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Disproving the Plume Hypothesis: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492500"/>
            <a:ext cx="5324400" cy="307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Low mantle temperatures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Seismic structure of thickest crustal segments not explained by a hot homogeneous mantle upwelling.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Subducted oceanic crust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Isotope Variation </a:t>
            </a:r>
          </a:p>
        </p:txBody>
      </p:sp>
      <p:pic>
        <p:nvPicPr>
          <p:cNvPr id="88" name="Shape 88" descr="galapagos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725" y="953900"/>
            <a:ext cx="2874574" cy="403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188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Disproving the Plate Hypothesis: 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11700" y="4383150"/>
            <a:ext cx="3185400" cy="64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800"/>
          </a:p>
        </p:txBody>
      </p:sp>
      <p:sp>
        <p:nvSpPr>
          <p:cNvPr id="95" name="Shape 95"/>
          <p:cNvSpPr txBox="1"/>
          <p:nvPr/>
        </p:nvSpPr>
        <p:spPr>
          <a:xfrm>
            <a:off x="497750" y="761525"/>
            <a:ext cx="4314000" cy="366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 dirty="0">
                <a:solidFill>
                  <a:schemeClr val="dk1"/>
                </a:solidFill>
              </a:rPr>
              <a:t>Geochemistry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1600" dirty="0">
                <a:solidFill>
                  <a:schemeClr val="dk1"/>
                </a:solidFill>
              </a:rPr>
              <a:t>Sr, Nd &amp; Pb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1600" dirty="0">
                <a:solidFill>
                  <a:schemeClr val="dk1"/>
                </a:solidFill>
              </a:rPr>
              <a:t>2 way mixing of heterogeneous plume source and the depleted asthenosphere - material risen from depth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1600" dirty="0">
                <a:solidFill>
                  <a:schemeClr val="dk1"/>
                </a:solidFill>
              </a:rPr>
              <a:t>Plume magma endmembers Wd, FLO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1600" dirty="0"/>
              <a:t>Peridotite is the dominant source lithology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600" dirty="0"/>
              <a:t>Tholeiitic Basalts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600" dirty="0"/>
              <a:t>High 3He/4He Ratio</a:t>
            </a:r>
            <a:endParaRPr lang="en" sz="1800" dirty="0"/>
          </a:p>
        </p:txBody>
      </p:sp>
      <p:sp>
        <p:nvSpPr>
          <p:cNvPr id="96" name="Shape 96"/>
          <p:cNvSpPr txBox="1"/>
          <p:nvPr/>
        </p:nvSpPr>
        <p:spPr>
          <a:xfrm>
            <a:off x="3152475" y="4557150"/>
            <a:ext cx="2715000" cy="30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chemeClr val="dk1"/>
                </a:solidFill>
              </a:rPr>
              <a:t>(Harpp &amp; White 2001)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900" y="1236675"/>
            <a:ext cx="2715000" cy="28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5535050" y="4378200"/>
            <a:ext cx="1494900" cy="30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(Geist &amp; Harpp)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Disproving the Plate Hypothesis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770200" cy="341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Jump in perovskite - post perovskite boundary by up to 100km would require a temperature change of 700K over 100km laterally - not likely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-&gt; a folded subducted plate? 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Plate creates small boundary-layer instabilities =  prompting upwelling of partial melt (S1 / S2)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05" name="Shape 105" descr="Untitled.jpg"/>
          <p:cNvPicPr preferRelativeResize="0"/>
          <p:nvPr/>
        </p:nvPicPr>
        <p:blipFill rotWithShape="1">
          <a:blip r:embed="rId3">
            <a:alphaModFix/>
          </a:blip>
          <a:srcRect l="17441" t="51232" r="56573" b="8619"/>
          <a:stretch/>
        </p:blipFill>
        <p:spPr>
          <a:xfrm>
            <a:off x="3179000" y="2313125"/>
            <a:ext cx="2666000" cy="25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2970775" y="1674275"/>
            <a:ext cx="3380700" cy="49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Blue line represents subducting slab.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/>
              <a:t>D” discontinuity seen seen in red. Cross-section line shown on RHS.</a:t>
            </a:r>
          </a:p>
        </p:txBody>
      </p:sp>
      <p:pic>
        <p:nvPicPr>
          <p:cNvPr id="107" name="Shape 107" descr="Untitled.jpg"/>
          <p:cNvPicPr preferRelativeResize="0"/>
          <p:nvPr/>
        </p:nvPicPr>
        <p:blipFill rotWithShape="1">
          <a:blip r:embed="rId4">
            <a:alphaModFix/>
          </a:blip>
          <a:srcRect l="55097" t="31280" r="24890" b="35713"/>
          <a:stretch/>
        </p:blipFill>
        <p:spPr>
          <a:xfrm>
            <a:off x="6790350" y="144137"/>
            <a:ext cx="2041961" cy="210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Screen Shot 2016-11-10 at 11.12.5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2100" y="2313125"/>
            <a:ext cx="2906854" cy="257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900" y="445025"/>
            <a:ext cx="88254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Disproving the Plate Hypothesis: Geophysical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83500" cy="341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Seismic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Anomalously thin transition zone below the Gal</a:t>
            </a:r>
            <a:r>
              <a:rPr lang="en">
                <a:solidFill>
                  <a:schemeClr val="dk1"/>
                </a:solidFill>
              </a:rPr>
              <a:t>á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pagos islands over an area of 100km in radius (40km SW of centre of the island Fernandina)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•18+/-8km change in thickness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•This anomaly is consistent with excess temperature of 130+/-60 K (similar to Iceland/Society hotspots)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Anomalously thin transition zone beneath the Galápagos hotspot, E. Hooft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</a:endParaRPr>
          </a:p>
        </p:txBody>
      </p:sp>
      <p:pic>
        <p:nvPicPr>
          <p:cNvPr id="115" name="Shape 115" descr="1-s2.0-S0012821X0300517X-gr1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4150" y="1152462"/>
            <a:ext cx="4248150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4616475" y="4407350"/>
            <a:ext cx="4183500" cy="36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/>
              <a:t>Radius of thin transition zone shown by black circle. Contours represent bathymetry.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Conclusions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70825" y="864900"/>
            <a:ext cx="7778400" cy="341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Most data leads to support of the </a:t>
            </a:r>
            <a:r>
              <a:rPr lang="en" u="sng">
                <a:solidFill>
                  <a:schemeClr val="dk1"/>
                </a:solidFill>
              </a:rPr>
              <a:t>PLUME HYPOTHESIS,</a:t>
            </a:r>
            <a:r>
              <a:rPr lang="en">
                <a:solidFill>
                  <a:schemeClr val="dk1"/>
                </a:solidFill>
              </a:rPr>
              <a:t> although most evidence is rarely confirmed with confidence.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Inconsistencies can be mostly explained by the proximity of the volcanic activity and the Galapagos Spreading Centre.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In some cases features of each hypothesis are not exclusive.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Further work required: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Higher quality element and isotope data sets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More/better seismic data to constrain LVZs, and possible dual plume?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More data out there!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Impact hypothesis?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On-screen Show (16:9)</PresentationFormat>
  <Paragraphs>100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simple-light-2</vt:lpstr>
      <vt:lpstr>Galápagos</vt:lpstr>
      <vt:lpstr>Introduction</vt:lpstr>
      <vt:lpstr>Disproving the Plume Hypothesis</vt:lpstr>
      <vt:lpstr>Disproving the Plume Hypothesis: Gravity</vt:lpstr>
      <vt:lpstr>Disproving the Plume Hypothesis: </vt:lpstr>
      <vt:lpstr>Disproving the Plate Hypothesis: </vt:lpstr>
      <vt:lpstr>Disproving the Plate Hypothesis</vt:lpstr>
      <vt:lpstr>Disproving the Plate Hypothesis: Geophysical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Galápagos</dc:title>
  <cp:lastModifiedBy>Erica</cp:lastModifiedBy>
  <cp:revision>1</cp:revision>
  <dcterms:modified xsi:type="dcterms:W3CDTF">2016-11-16T20:00:52Z</dcterms:modified>
</cp:coreProperties>
</file>