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2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6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9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7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7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C922-1BDC-4CE9-8077-722928E181DD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BA495-C1CD-44A9-8131-FB89CCEAF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ciencedirect.com/science/article/pii/S0012821X13002410#gr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088" y="22766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Hawaii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Plates vs Plumes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9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Plume Temperature Anomalies</a:t>
            </a:r>
            <a:endParaRPr lang="en-US" dirty="0"/>
          </a:p>
        </p:txBody>
      </p:sp>
      <p:pic>
        <p:nvPicPr>
          <p:cNvPr id="2050" name="Picture 2" descr="http://earthphysicsteaching.homestead.com/Garnet_Lherzolite__Kimberley__S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4" y="144579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798" y="5181600"/>
            <a:ext cx="48859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Lherzolite</a:t>
            </a:r>
            <a:r>
              <a:rPr lang="en-GB" dirty="0"/>
              <a:t> with garnet and olivine </a:t>
            </a:r>
            <a:r>
              <a:rPr lang="en-GB" dirty="0" err="1"/>
              <a:t>porphyroblasts</a:t>
            </a:r>
            <a:r>
              <a:rPr lang="en-GB" dirty="0"/>
              <a:t>, taken from Google Images search</a:t>
            </a:r>
            <a:endParaRPr lang="en-US" dirty="0"/>
          </a:p>
        </p:txBody>
      </p:sp>
      <p:pic>
        <p:nvPicPr>
          <p:cNvPr id="2052" name="Picture 4" descr="http://f.tqn.com/y/geology/1/S/F/d/1/phenocryst-oliv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44579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1300" y="5181600"/>
            <a:ext cx="47625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Picrite</a:t>
            </a:r>
            <a:r>
              <a:rPr lang="en-GB" dirty="0"/>
              <a:t>, or olivine basalt showing olivine </a:t>
            </a:r>
            <a:r>
              <a:rPr lang="en-GB" dirty="0" err="1"/>
              <a:t>porphyroblasts</a:t>
            </a:r>
            <a:r>
              <a:rPr lang="en-GB" dirty="0"/>
              <a:t> taken from Google Images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8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200" y="3292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Seismic Anomaly</a:t>
            </a:r>
            <a:endParaRPr lang="en-US" dirty="0"/>
          </a:p>
        </p:txBody>
      </p:sp>
      <p:pic>
        <p:nvPicPr>
          <p:cNvPr id="8" name="Picture 7" descr="Cartoons detailing possible explanations for the observed low-velocity layer. ...">
            <a:hlinkClick r:id="rId2" tooltip="&quot;Cartoons detailing possible explanations for the observed low-velocity layer. ...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4"/>
          <a:stretch/>
        </p:blipFill>
        <p:spPr bwMode="auto">
          <a:xfrm>
            <a:off x="574000" y="1219250"/>
            <a:ext cx="6355751" cy="476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94" y="2005896"/>
            <a:ext cx="4541400" cy="2804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70457" y="5988675"/>
            <a:ext cx="694171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Matthew </a:t>
            </a:r>
            <a:r>
              <a:rPr lang="en-GB" sz="1400" dirty="0" err="1"/>
              <a:t>Huckfeldt</a:t>
            </a:r>
            <a:r>
              <a:rPr lang="en-GB" sz="1400" dirty="0"/>
              <a:t>, Anna M. Courtier, Garrett M. Leahy, Implications for the origin of Hawaiian volcanism from a converted wave analysis of the mantle transition zone. Earth and Planetary Science Letters, Volume 373, 1 July 2013, Pages 194–204.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3294" y="4931764"/>
            <a:ext cx="44075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Taken from lecture slides</a:t>
            </a:r>
          </a:p>
        </p:txBody>
      </p:sp>
    </p:spTree>
    <p:extLst>
      <p:ext uri="{BB962C8B-B14F-4D97-AF65-F5344CB8AC3E}">
        <p14:creationId xmlns:p14="http://schemas.microsoft.com/office/powerpoint/2010/main" val="183650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ntleplumes.org/images/HeFundFig6_5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7" y="1075113"/>
            <a:ext cx="47625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6067" y="2865723"/>
            <a:ext cx="565129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Diagram shows variation in R/Ra values for Helium in over time, note the large variations in values for MORB and OIB</a:t>
            </a:r>
          </a:p>
          <a:p>
            <a:endParaRPr lang="en-GB" dirty="0"/>
          </a:p>
          <a:p>
            <a:r>
              <a:rPr lang="en-GB" dirty="0"/>
              <a:t>Taken from </a:t>
            </a:r>
            <a:r>
              <a:rPr lang="en-GB" dirty="0">
                <a:cs typeface="Times New Roman" panose="02020603050405020304" pitchFamily="18" charset="0"/>
              </a:rPr>
              <a:t>http://www.mantleplumes.org/HeliumFundamentals.html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4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1" y="379154"/>
            <a:ext cx="4113651" cy="5393650"/>
          </a:xfrm>
          <a:prstGeom prst="rect">
            <a:avLst/>
          </a:prstGeom>
        </p:spPr>
      </p:pic>
      <p:pic>
        <p:nvPicPr>
          <p:cNvPr id="5" name="Picture 4" descr="East–west (a) and north–south (b) vertical cross-sections of P-wave velocity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51" y="379154"/>
            <a:ext cx="4278441" cy="52979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91821" y="5922706"/>
            <a:ext cx="432633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D. Zhao (November 2007). "Seismic images under 60 hotspots: Search for mantle plumes". </a:t>
            </a:r>
            <a:r>
              <a:rPr lang="en-GB" sz="1400" dirty="0" err="1"/>
              <a:t>Gondwana</a:t>
            </a:r>
            <a:r>
              <a:rPr lang="en-GB" sz="1400" dirty="0"/>
              <a:t> Research. Elsevier. 12 (4): 335–355.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2459" y="5922706"/>
            <a:ext cx="488362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Zhao, D (2004). "Global tomographic images of mantle plumes and </a:t>
            </a:r>
            <a:r>
              <a:rPr lang="en-GB" sz="1400" dirty="0" err="1"/>
              <a:t>subducting</a:t>
            </a:r>
            <a:r>
              <a:rPr lang="en-GB" sz="1400" dirty="0"/>
              <a:t> slabs: insight into deep Earth dynamics". Physics of the Earth and Planetary Interiors. 146. </a:t>
            </a:r>
          </a:p>
        </p:txBody>
      </p:sp>
    </p:spTree>
    <p:extLst>
      <p:ext uri="{BB962C8B-B14F-4D97-AF65-F5344CB8AC3E}">
        <p14:creationId xmlns:p14="http://schemas.microsoft.com/office/powerpoint/2010/main" val="76351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04" t="13693" r="26166" b="10899"/>
          <a:stretch/>
        </p:blipFill>
        <p:spPr>
          <a:xfrm>
            <a:off x="5807597" y="0"/>
            <a:ext cx="6056244" cy="4887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2260" y="4887948"/>
            <a:ext cx="591158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Yellow Track: Theoretical positions of seamounts and volcanoes along the Hawaiian-Emperor chain, from reconstructions of plate motion assuming a fixed hotspot location relative the Indo-Atlantic hotspot reference frame.</a:t>
            </a:r>
          </a:p>
          <a:p>
            <a:r>
              <a:rPr lang="en-GB" sz="1600" dirty="0"/>
              <a:t>Red Track: The same, including east-west Antarctic motion.</a:t>
            </a:r>
          </a:p>
          <a:p>
            <a:endParaRPr lang="en-GB" sz="1600" dirty="0"/>
          </a:p>
          <a:p>
            <a:r>
              <a:rPr lang="en-GB" sz="1600" dirty="0">
                <a:cs typeface="Arial" panose="020B0604020202020204" pitchFamily="34" charset="0"/>
              </a:rPr>
              <a:t>From Raymond et al. (2000)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7741" y="287988"/>
            <a:ext cx="5065026" cy="4408752"/>
            <a:chOff x="139500" y="258765"/>
            <a:chExt cx="5065026" cy="4408752"/>
          </a:xfrm>
        </p:grpSpPr>
        <p:pic>
          <p:nvPicPr>
            <p:cNvPr id="18" name="Picture 4" descr="http://gsabulletin.gsapubs.org/content/125/7-8/1053/F1.larg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0" b="5404"/>
            <a:stretch/>
          </p:blipFill>
          <p:spPr bwMode="auto">
            <a:xfrm>
              <a:off x="139500" y="258765"/>
              <a:ext cx="3409447" cy="4408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gsabulletin.gsapubs.org/content/125/7-8/1053/F1.larg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27" r="80986" b="5404"/>
            <a:stretch/>
          </p:blipFill>
          <p:spPr bwMode="auto">
            <a:xfrm>
              <a:off x="2976266" y="258765"/>
              <a:ext cx="1957031" cy="4408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gsabulletin.gsapubs.org/content/125/7-8/1053/F1.larg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29" t="3340" b="5404"/>
            <a:stretch/>
          </p:blipFill>
          <p:spPr bwMode="auto">
            <a:xfrm>
              <a:off x="4935519" y="404812"/>
              <a:ext cx="269007" cy="425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3109913" y="258765"/>
              <a:ext cx="157162" cy="746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15006" y="2637282"/>
              <a:ext cx="728870" cy="48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???</a:t>
              </a:r>
            </a:p>
          </p:txBody>
        </p:sp>
        <p:sp>
          <p:nvSpPr>
            <p:cNvPr id="23" name="Arrow: Left 4"/>
            <p:cNvSpPr/>
            <p:nvPr/>
          </p:nvSpPr>
          <p:spPr>
            <a:xfrm rot="2119160">
              <a:off x="3174436" y="2244553"/>
              <a:ext cx="1106835" cy="413031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41689" y="4899017"/>
            <a:ext cx="543958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Red: Continental flood basalt provinces/Volcanic rifted margins</a:t>
            </a:r>
          </a:p>
          <a:p>
            <a:r>
              <a:rPr lang="en-GB" sz="1600" dirty="0"/>
              <a:t>Yellow: Silicic LIPs</a:t>
            </a:r>
          </a:p>
          <a:p>
            <a:r>
              <a:rPr lang="en-GB" sz="1600" dirty="0"/>
              <a:t>Blue: Oceanic plateaux/Ocean basin flood basalt provinces</a:t>
            </a:r>
          </a:p>
          <a:p>
            <a:endParaRPr lang="en-GB" sz="1600" dirty="0"/>
          </a:p>
          <a:p>
            <a:r>
              <a:rPr lang="en-GB" sz="1600" dirty="0">
                <a:cs typeface="Arial" panose="020B0604020202020204" pitchFamily="34" charset="0"/>
              </a:rPr>
              <a:t>From Bryan and Ernst (2008)</a:t>
            </a:r>
          </a:p>
        </p:txBody>
      </p:sp>
    </p:spTree>
    <p:extLst>
      <p:ext uri="{BB962C8B-B14F-4D97-AF65-F5344CB8AC3E}">
        <p14:creationId xmlns:p14="http://schemas.microsoft.com/office/powerpoint/2010/main" val="31853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gyazo.com/e528914ad674c91669e8bbc9945b46b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0726"/>
            <a:ext cx="4584032" cy="426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46" y="760726"/>
            <a:ext cx="5679254" cy="4264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322277"/>
            <a:ext cx="45840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reconstruction of Plate tectonics 80 Ma. Red lines are boundaries, dashed where inferred.</a:t>
            </a:r>
            <a:endParaRPr lang="en-US" dirty="0"/>
          </a:p>
          <a:p>
            <a:r>
              <a:rPr lang="en-GB" dirty="0"/>
              <a:t>Green lines are magnetic </a:t>
            </a:r>
            <a:r>
              <a:rPr lang="en-GB" dirty="0" err="1"/>
              <a:t>lineations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90947" y="5322277"/>
            <a:ext cx="5679252" cy="8827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 reconstruction of the North Pacific 84 Ma, with a free air gravity map of the Hawaiian-Emperor seamount chain imposed on it.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7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Conclusions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86755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298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Hawaii   Plates vs Plumes</vt:lpstr>
      <vt:lpstr>Plume Temperature Anomalies</vt:lpstr>
      <vt:lpstr>Seismic Anomaly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Hawaii  Plates vs Plumes</dc:title>
  <dc:creator>KIRKMAN, SAMUEL C. (Student)</dc:creator>
  <cp:lastModifiedBy>KIRKMAN, SAMUEL C. (Student)</cp:lastModifiedBy>
  <cp:revision>15</cp:revision>
  <dcterms:created xsi:type="dcterms:W3CDTF">2016-11-16T12:55:29Z</dcterms:created>
  <dcterms:modified xsi:type="dcterms:W3CDTF">2016-11-16T23:32:20Z</dcterms:modified>
</cp:coreProperties>
</file>