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66" r:id="rId4"/>
    <p:sldId id="258" r:id="rId5"/>
    <p:sldId id="259" r:id="rId6"/>
    <p:sldId id="260" r:id="rId7"/>
    <p:sldId id="267"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94106" autoAdjust="0"/>
  </p:normalViewPr>
  <p:slideViewPr>
    <p:cSldViewPr snapToGrid="0" snapToObjects="1">
      <p:cViewPr varScale="1">
        <p:scale>
          <a:sx n="76" d="100"/>
          <a:sy n="76" d="100"/>
        </p:scale>
        <p:origin x="-104" y="-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16/11/16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16/11/16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16/11/16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16/11/16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16/11/16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16/11/16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2239" y="3915501"/>
            <a:ext cx="7093714" cy="1752600"/>
          </a:xfrm>
        </p:spPr>
        <p:txBody>
          <a:bodyPr/>
          <a:lstStyle/>
          <a:p>
            <a:r>
              <a:rPr lang="en-US">
                <a:solidFill>
                  <a:schemeClr val="tx2">
                    <a:lumMod val="60000"/>
                    <a:lumOff val="40000"/>
                  </a:schemeClr>
                </a:solidFill>
              </a:rPr>
              <a:t>Nurtasha Ahmad Johar, Chris Kelly, Tara Love, Julia May, Luke Mingaye, Josh Scott</a:t>
            </a:r>
          </a:p>
        </p:txBody>
      </p:sp>
      <p:sp>
        <p:nvSpPr>
          <p:cNvPr id="3" name="Title 2"/>
          <p:cNvSpPr>
            <a:spLocks noGrp="1"/>
          </p:cNvSpPr>
          <p:nvPr>
            <p:ph type="ctrTitle"/>
          </p:nvPr>
        </p:nvSpPr>
        <p:spPr>
          <a:ln>
            <a:noFill/>
          </a:ln>
        </p:spPr>
        <p:txBody>
          <a:bodyPr/>
          <a:lstStyle/>
          <a:p>
            <a:r>
              <a:rPr lang="en-US"/>
              <a:t>Iceland: Plate or Plume?</a:t>
            </a:r>
          </a:p>
        </p:txBody>
      </p:sp>
    </p:spTree>
    <p:extLst>
      <p:ext uri="{BB962C8B-B14F-4D97-AF65-F5344CB8AC3E}">
        <p14:creationId xmlns:p14="http://schemas.microsoft.com/office/powerpoint/2010/main" val="51045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02" y="274638"/>
            <a:ext cx="8332188" cy="1143000"/>
          </a:xfrm>
        </p:spPr>
        <p:txBody>
          <a:bodyPr/>
          <a:lstStyle/>
          <a:p>
            <a:r>
              <a:rPr lang="en-US"/>
              <a:t>Falsifying Plates: Geophysics &amp; Structural</a:t>
            </a:r>
          </a:p>
        </p:txBody>
      </p:sp>
      <p:sp>
        <p:nvSpPr>
          <p:cNvPr id="3" name="Content Placeholder 2"/>
          <p:cNvSpPr>
            <a:spLocks noGrp="1"/>
          </p:cNvSpPr>
          <p:nvPr>
            <p:ph sz="quarter" idx="13"/>
          </p:nvPr>
        </p:nvSpPr>
        <p:spPr>
          <a:xfrm>
            <a:off x="89586" y="1600200"/>
            <a:ext cx="3920524" cy="4114800"/>
          </a:xfrm>
        </p:spPr>
        <p:txBody>
          <a:bodyPr>
            <a:normAutofit lnSpcReduction="10000"/>
          </a:bodyPr>
          <a:lstStyle/>
          <a:p>
            <a:r>
              <a:rPr lang="en-US"/>
              <a:t>Regional uplift of UK, Greenland and Western Norway, &gt;2000km</a:t>
            </a:r>
            <a:r>
              <a:rPr lang="en-US" baseline="30000"/>
              <a:t>2</a:t>
            </a:r>
            <a:r>
              <a:rPr lang="en-US"/>
              <a:t> area.</a:t>
            </a:r>
          </a:p>
          <a:p>
            <a:r>
              <a:rPr lang="en-US"/>
              <a:t>Underplating low density material from plume?</a:t>
            </a:r>
          </a:p>
          <a:p>
            <a:r>
              <a:rPr lang="en-US"/>
              <a:t>Sedimentation in North Sea </a:t>
            </a:r>
          </a:p>
          <a:p>
            <a:r>
              <a:rPr lang="en-US"/>
              <a:t>Could be from plume?</a:t>
            </a:r>
          </a:p>
          <a:p>
            <a:r>
              <a:rPr lang="en-US"/>
              <a:t>But precusory? Or from ridge?</a:t>
            </a:r>
          </a:p>
          <a:p>
            <a:r>
              <a:rPr lang="en-GB"/>
              <a:t>localized patch of material with “ultra-low seismic wave speed” at the CMB</a:t>
            </a:r>
          </a:p>
          <a:p>
            <a:r>
              <a:rPr lang="mr-IN"/>
              <a:t>…</a:t>
            </a:r>
            <a:r>
              <a:rPr lang="en-GB"/>
              <a:t>hot, partially molten source region of the Iceland mantle plume?</a:t>
            </a:r>
            <a:r>
              <a:rPr lang="en-GB" baseline="30000"/>
              <a:t>[Helmberger, et al]</a:t>
            </a:r>
          </a:p>
          <a:p>
            <a:r>
              <a:rPr lang="en-GB"/>
              <a:t>Plume tail would be too narrow to show on tomography.</a:t>
            </a:r>
            <a:endParaRPr lang="en-US" baseline="30000"/>
          </a:p>
        </p:txBody>
      </p:sp>
      <p:pic>
        <p:nvPicPr>
          <p:cNvPr id="4" name="Picture 3" descr="Screen Shot 2016-11-15 at 15.2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726" y="2017682"/>
            <a:ext cx="4950682" cy="2882676"/>
          </a:xfrm>
          <a:prstGeom prst="rect">
            <a:avLst/>
          </a:prstGeom>
        </p:spPr>
      </p:pic>
      <p:sp>
        <p:nvSpPr>
          <p:cNvPr id="5" name="TextBox 4"/>
          <p:cNvSpPr txBox="1"/>
          <p:nvPr/>
        </p:nvSpPr>
        <p:spPr>
          <a:xfrm>
            <a:off x="4950137" y="5002844"/>
            <a:ext cx="3882271" cy="276999"/>
          </a:xfrm>
          <a:prstGeom prst="rect">
            <a:avLst/>
          </a:prstGeom>
          <a:noFill/>
        </p:spPr>
        <p:txBody>
          <a:bodyPr wrap="square" rtlCol="0">
            <a:spAutoFit/>
          </a:bodyPr>
          <a:lstStyle/>
          <a:p>
            <a:r>
              <a:rPr lang="en-US" sz="1200"/>
              <a:t>Woodcock &amp; Strachan, </a:t>
            </a:r>
            <a:r>
              <a:rPr lang="en-US" sz="1200" i="1"/>
              <a:t>Geological History of Britain and Ireland </a:t>
            </a:r>
            <a:endParaRPr lang="en-US" sz="1200"/>
          </a:p>
        </p:txBody>
      </p:sp>
    </p:spTree>
    <p:extLst>
      <p:ext uri="{BB962C8B-B14F-4D97-AF65-F5344CB8AC3E}">
        <p14:creationId xmlns:p14="http://schemas.microsoft.com/office/powerpoint/2010/main" val="358961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a:t>Summary</a:t>
            </a:r>
          </a:p>
        </p:txBody>
      </p:sp>
      <p:sp>
        <p:nvSpPr>
          <p:cNvPr id="3" name="Content Placeholder 2"/>
          <p:cNvSpPr>
            <a:spLocks noGrp="1"/>
          </p:cNvSpPr>
          <p:nvPr>
            <p:ph sz="quarter" idx="13"/>
          </p:nvPr>
        </p:nvSpPr>
        <p:spPr>
          <a:xfrm>
            <a:off x="609600" y="1600200"/>
            <a:ext cx="7924800" cy="4268210"/>
          </a:xfrm>
        </p:spPr>
        <p:txBody>
          <a:bodyPr>
            <a:normAutofit fontScale="92500" lnSpcReduction="10000"/>
          </a:bodyPr>
          <a:lstStyle/>
          <a:p>
            <a:r>
              <a:rPr lang="en-US"/>
              <a:t>Chemistry suggests &lt;50-200°C temperature anomaly. Perhaps not enough for a plume?</a:t>
            </a:r>
          </a:p>
          <a:p>
            <a:r>
              <a:rPr lang="en-US"/>
              <a:t>Chemistry suggests incorporation of crustal material (microplate? Or subducted crust from Iapetan subduction?)</a:t>
            </a:r>
          </a:p>
          <a:p>
            <a:r>
              <a:rPr lang="en-US"/>
              <a:t>Low velocity zone down to 660km. No clear evidence below that depth.</a:t>
            </a:r>
          </a:p>
          <a:p>
            <a:r>
              <a:rPr lang="en-US"/>
              <a:t>Incorporation of He rich mantle component?</a:t>
            </a:r>
          </a:p>
          <a:p>
            <a:r>
              <a:rPr lang="en-US"/>
              <a:t>Some sort of upwelling, but upper mantle only?</a:t>
            </a:r>
          </a:p>
          <a:p>
            <a:r>
              <a:rPr lang="en-US"/>
              <a:t>Regional uplift of huge area, but not precisely dated. Before flood basalts? Coincident? Afterward? Could be caused by plume, or spreading ridge itself opening there at the time.</a:t>
            </a:r>
          </a:p>
          <a:p>
            <a:r>
              <a:rPr lang="en-US"/>
              <a:t>Not time-progressive trail.</a:t>
            </a:r>
          </a:p>
          <a:p>
            <a:endParaRPr lang="en-US"/>
          </a:p>
          <a:p>
            <a:pPr marL="0" indent="0">
              <a:buNone/>
            </a:pPr>
            <a:endParaRPr lang="en-US" sz="1900"/>
          </a:p>
          <a:p>
            <a:pPr marL="0" indent="0" algn="ctr">
              <a:buNone/>
            </a:pPr>
            <a:r>
              <a:rPr lang="en-US" sz="1900" b="1"/>
              <a:t>Can’t conclude either hypothesis. Most data is ambiguous, directly conflicting or could be interpreted either way.</a:t>
            </a:r>
          </a:p>
        </p:txBody>
      </p:sp>
    </p:spTree>
    <p:extLst>
      <p:ext uri="{BB962C8B-B14F-4D97-AF65-F5344CB8AC3E}">
        <p14:creationId xmlns:p14="http://schemas.microsoft.com/office/powerpoint/2010/main" val="368075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7477"/>
            <a:ext cx="7924800" cy="1143000"/>
          </a:xfrm>
        </p:spPr>
        <p:txBody>
          <a:bodyPr/>
          <a:lstStyle/>
          <a:p>
            <a:pPr algn="ctr"/>
            <a:r>
              <a:rPr lang="en-US" sz="3600">
                <a:solidFill>
                  <a:schemeClr val="tx2"/>
                </a:solidFill>
              </a:rPr>
              <a:t>Questions</a:t>
            </a:r>
          </a:p>
        </p:txBody>
      </p:sp>
    </p:spTree>
    <p:extLst>
      <p:ext uri="{BB962C8B-B14F-4D97-AF65-F5344CB8AC3E}">
        <p14:creationId xmlns:p14="http://schemas.microsoft.com/office/powerpoint/2010/main" val="398209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information</a:t>
            </a:r>
          </a:p>
        </p:txBody>
      </p:sp>
      <p:sp>
        <p:nvSpPr>
          <p:cNvPr id="3" name="Content Placeholder 2"/>
          <p:cNvSpPr>
            <a:spLocks noGrp="1"/>
          </p:cNvSpPr>
          <p:nvPr>
            <p:ph sz="quarter" idx="13"/>
          </p:nvPr>
        </p:nvSpPr>
        <p:spPr>
          <a:xfrm>
            <a:off x="210007" y="1600199"/>
            <a:ext cx="5540150" cy="4538565"/>
          </a:xfrm>
        </p:spPr>
        <p:txBody>
          <a:bodyPr>
            <a:normAutofit lnSpcReduction="10000"/>
          </a:bodyPr>
          <a:lstStyle/>
          <a:p>
            <a:r>
              <a:rPr lang="en-US" sz="1800" dirty="0"/>
              <a:t>Landmass of 103,000km</a:t>
            </a:r>
            <a:r>
              <a:rPr lang="en-US" sz="1800" baseline="30000" dirty="0"/>
              <a:t>2</a:t>
            </a:r>
            <a:endParaRPr lang="en-US" sz="1800" dirty="0"/>
          </a:p>
          <a:p>
            <a:r>
              <a:rPr lang="en-US" sz="1800" dirty="0" smtClean="0"/>
              <a:t>Iceland </a:t>
            </a:r>
            <a:r>
              <a:rPr lang="en-US" sz="1800" dirty="0"/>
              <a:t>formed on a pre-existing spreading ridge which formed the Atlantic during and after the breakup of Pangaea. </a:t>
            </a:r>
          </a:p>
          <a:p>
            <a:r>
              <a:rPr lang="en-US" sz="1800" dirty="0"/>
              <a:t>Iceland itself only formed in the last 25Ma or so.</a:t>
            </a:r>
          </a:p>
          <a:p>
            <a:r>
              <a:rPr lang="en-US" sz="1800" dirty="0" smtClean="0"/>
              <a:t>The </a:t>
            </a:r>
            <a:r>
              <a:rPr lang="en-US" sz="1800" dirty="0"/>
              <a:t>area has show intermittent rather than continuous volcanism. </a:t>
            </a:r>
          </a:p>
          <a:p>
            <a:r>
              <a:rPr lang="en-US" sz="1800" dirty="0"/>
              <a:t>There is no time-progressive chain, and the thicknesses of oceanic crust close to the ridge (v-shaped basement ridges or “chevron ridge”)show it has not been continuously active.</a:t>
            </a:r>
            <a:r>
              <a:rPr lang="en-US" sz="1400" baseline="30000" dirty="0"/>
              <a:t>[Hey]</a:t>
            </a:r>
          </a:p>
          <a:p>
            <a:r>
              <a:rPr lang="en-US" sz="1800" dirty="0"/>
              <a:t>V</a:t>
            </a:r>
            <a:r>
              <a:rPr lang="en-US" sz="1800" dirty="0" smtClean="0"/>
              <a:t>olcanism </a:t>
            </a:r>
            <a:r>
              <a:rPr lang="en-US" sz="1800" dirty="0"/>
              <a:t>began with a flood basalt event, forming the North Atlantic Igneous Province. </a:t>
            </a:r>
            <a:endParaRPr lang="en-US" sz="1800" dirty="0" smtClean="0"/>
          </a:p>
          <a:p>
            <a:r>
              <a:rPr lang="en-US" sz="1800" dirty="0" smtClean="0"/>
              <a:t>5km</a:t>
            </a:r>
            <a:r>
              <a:rPr lang="en-US" sz="1800" baseline="30000" dirty="0" smtClean="0"/>
              <a:t>3</a:t>
            </a:r>
            <a:r>
              <a:rPr lang="en-US" sz="1800" dirty="0"/>
              <a:t>/century magmatic output</a:t>
            </a:r>
          </a:p>
        </p:txBody>
      </p:sp>
      <p:pic>
        <p:nvPicPr>
          <p:cNvPr id="4" name="Picture 3" descr="aip0008.jpg"/>
          <p:cNvPicPr/>
          <p:nvPr/>
        </p:nvPicPr>
        <p:blipFill>
          <a:blip r:embed="rId2">
            <a:extLst>
              <a:ext uri="{28A0092B-C50C-407E-A947-70E740481C1C}">
                <a14:useLocalDpi xmlns:a14="http://schemas.microsoft.com/office/drawing/2010/main" val="0"/>
              </a:ext>
            </a:extLst>
          </a:blip>
          <a:srcRect/>
          <a:stretch>
            <a:fillRect/>
          </a:stretch>
        </p:blipFill>
        <p:spPr bwMode="auto">
          <a:xfrm>
            <a:off x="5610153" y="940150"/>
            <a:ext cx="3310090" cy="4130219"/>
          </a:xfrm>
          <a:prstGeom prst="rect">
            <a:avLst/>
          </a:prstGeom>
          <a:noFill/>
          <a:ln>
            <a:noFill/>
          </a:ln>
        </p:spPr>
      </p:pic>
      <p:sp>
        <p:nvSpPr>
          <p:cNvPr id="5" name="TextBox 4"/>
          <p:cNvSpPr txBox="1"/>
          <p:nvPr/>
        </p:nvSpPr>
        <p:spPr>
          <a:xfrm>
            <a:off x="5980163" y="5165673"/>
            <a:ext cx="2830078" cy="276999"/>
          </a:xfrm>
          <a:prstGeom prst="rect">
            <a:avLst/>
          </a:prstGeom>
          <a:noFill/>
        </p:spPr>
        <p:txBody>
          <a:bodyPr wrap="square" rtlCol="0">
            <a:spAutoFit/>
          </a:bodyPr>
          <a:lstStyle/>
          <a:p>
            <a:r>
              <a:rPr lang="en-GB" sz="1200"/>
              <a:t>Image adapted from original NOAA poster </a:t>
            </a:r>
            <a:endParaRPr lang="en-US" sz="1200"/>
          </a:p>
        </p:txBody>
      </p:sp>
    </p:spTree>
    <p:extLst>
      <p:ext uri="{BB962C8B-B14F-4D97-AF65-F5344CB8AC3E}">
        <p14:creationId xmlns:p14="http://schemas.microsoft.com/office/powerpoint/2010/main" val="400642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4155"/>
            <a:ext cx="7924800" cy="1143000"/>
          </a:xfrm>
        </p:spPr>
        <p:txBody>
          <a:bodyPr/>
          <a:lstStyle/>
          <a:p>
            <a:pPr algn="ctr"/>
            <a:r>
              <a:rPr lang="en-US" sz="3600"/>
              <a:t>Falsifying The Plume Hypothesis</a:t>
            </a:r>
          </a:p>
        </p:txBody>
      </p:sp>
    </p:spTree>
    <p:extLst>
      <p:ext uri="{BB962C8B-B14F-4D97-AF65-F5344CB8AC3E}">
        <p14:creationId xmlns:p14="http://schemas.microsoft.com/office/powerpoint/2010/main" val="182960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Falsifying Plumes: General</a:t>
            </a:r>
          </a:p>
        </p:txBody>
      </p:sp>
      <p:sp>
        <p:nvSpPr>
          <p:cNvPr id="3" name="Content Placeholder 2"/>
          <p:cNvSpPr>
            <a:spLocks noGrp="1"/>
          </p:cNvSpPr>
          <p:nvPr>
            <p:ph sz="quarter" idx="13"/>
          </p:nvPr>
        </p:nvSpPr>
        <p:spPr>
          <a:xfrm>
            <a:off x="168606" y="1630337"/>
            <a:ext cx="4511522" cy="4114800"/>
          </a:xfrm>
        </p:spPr>
        <p:txBody>
          <a:bodyPr/>
          <a:lstStyle/>
          <a:p>
            <a:r>
              <a:rPr lang="en-US" sz="1600" dirty="0"/>
              <a:t>High melt volume could be caused by incorporation of volatiles or recycled crustal material. At least part of the Icelandic </a:t>
            </a:r>
            <a:r>
              <a:rPr lang="en-US" sz="1600" dirty="0" err="1"/>
              <a:t>microplate</a:t>
            </a:r>
            <a:r>
              <a:rPr lang="en-US" sz="1600" dirty="0"/>
              <a:t> could be continental crust</a:t>
            </a:r>
            <a:r>
              <a:rPr lang="en-US" dirty="0"/>
              <a:t>.</a:t>
            </a:r>
            <a:r>
              <a:rPr lang="en-US" sz="1400" baseline="30000" dirty="0"/>
              <a:t>[</a:t>
            </a:r>
            <a:r>
              <a:rPr lang="en-US" sz="1400" baseline="30000" dirty="0" err="1"/>
              <a:t>Foulger</a:t>
            </a:r>
            <a:r>
              <a:rPr lang="en-US" sz="1400" baseline="30000" dirty="0"/>
              <a:t>]</a:t>
            </a:r>
          </a:p>
          <a:p>
            <a:r>
              <a:rPr lang="en-US" sz="1600" dirty="0" smtClean="0"/>
              <a:t>Greenland’s </a:t>
            </a:r>
            <a:r>
              <a:rPr lang="en-US" sz="1600" dirty="0" err="1"/>
              <a:t>picrites</a:t>
            </a:r>
            <a:r>
              <a:rPr lang="en-US" sz="1600" dirty="0"/>
              <a:t> often cited as flood basalts from opening or evidence of plume. </a:t>
            </a:r>
          </a:p>
          <a:p>
            <a:r>
              <a:rPr lang="en-US" sz="1600" dirty="0"/>
              <a:t>V</a:t>
            </a:r>
            <a:r>
              <a:rPr lang="en-US" sz="1600" dirty="0" smtClean="0"/>
              <a:t>olume </a:t>
            </a:r>
            <a:r>
              <a:rPr lang="en-US" sz="1600" dirty="0"/>
              <a:t>suggests the opening would have been hottest at the beginning. Plumes would expect lower temperature material from the top of the plume head, and then high temperature at the plume stem.</a:t>
            </a:r>
            <a:r>
              <a:rPr lang="en-US" sz="1400" baseline="30000" dirty="0"/>
              <a:t>[</a:t>
            </a:r>
            <a:r>
              <a:rPr lang="en-US" sz="1400" baseline="30000" dirty="0" err="1"/>
              <a:t>Tegner</a:t>
            </a:r>
            <a:r>
              <a:rPr lang="en-US" sz="1400" baseline="30000" dirty="0"/>
              <a:t>, et</a:t>
            </a:r>
            <a:r>
              <a:rPr lang="en-US" sz="1400" dirty="0"/>
              <a:t> </a:t>
            </a:r>
            <a:r>
              <a:rPr lang="en-US" sz="1400" baseline="30000" dirty="0"/>
              <a:t>al] </a:t>
            </a:r>
          </a:p>
        </p:txBody>
      </p:sp>
      <p:pic>
        <p:nvPicPr>
          <p:cNvPr id="5" name="Picture 4"/>
          <p:cNvPicPr>
            <a:picLocks noChangeAspect="1"/>
          </p:cNvPicPr>
          <p:nvPr/>
        </p:nvPicPr>
        <p:blipFill rotWithShape="1">
          <a:blip r:embed="rId2"/>
          <a:srcRect l="31955" r="31955" b="51176"/>
          <a:stretch/>
        </p:blipFill>
        <p:spPr>
          <a:xfrm>
            <a:off x="4824222" y="1520053"/>
            <a:ext cx="3923905" cy="3777179"/>
          </a:xfrm>
          <a:prstGeom prst="rect">
            <a:avLst/>
          </a:prstGeom>
        </p:spPr>
      </p:pic>
      <p:sp>
        <p:nvSpPr>
          <p:cNvPr id="6" name="TextBox 5"/>
          <p:cNvSpPr txBox="1"/>
          <p:nvPr/>
        </p:nvSpPr>
        <p:spPr>
          <a:xfrm>
            <a:off x="4906162" y="5347773"/>
            <a:ext cx="3841965" cy="276999"/>
          </a:xfrm>
          <a:prstGeom prst="rect">
            <a:avLst/>
          </a:prstGeom>
          <a:noFill/>
        </p:spPr>
        <p:txBody>
          <a:bodyPr wrap="square" rtlCol="0">
            <a:spAutoFit/>
          </a:bodyPr>
          <a:lstStyle/>
          <a:p>
            <a:r>
              <a:rPr lang="en-US" sz="1200"/>
              <a:t>http://oceancurrents.rsmas.miami.edu/atlantic/east-iceland_2.html</a:t>
            </a:r>
          </a:p>
        </p:txBody>
      </p:sp>
    </p:spTree>
    <p:extLst>
      <p:ext uri="{BB962C8B-B14F-4D97-AF65-F5344CB8AC3E}">
        <p14:creationId xmlns:p14="http://schemas.microsoft.com/office/powerpoint/2010/main" val="84923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9650"/>
            <a:ext cx="7924800" cy="711992"/>
          </a:xfrm>
        </p:spPr>
        <p:txBody>
          <a:bodyPr/>
          <a:lstStyle/>
          <a:p>
            <a:r>
              <a:rPr lang="en-US"/>
              <a:t>Falsifying Plumes: Geochemistry</a:t>
            </a:r>
          </a:p>
        </p:txBody>
      </p:sp>
      <p:sp>
        <p:nvSpPr>
          <p:cNvPr id="3" name="Content Placeholder 2"/>
          <p:cNvSpPr>
            <a:spLocks noGrp="1"/>
          </p:cNvSpPr>
          <p:nvPr>
            <p:ph sz="quarter" idx="13"/>
          </p:nvPr>
        </p:nvSpPr>
        <p:spPr>
          <a:xfrm>
            <a:off x="609599" y="1109420"/>
            <a:ext cx="3994372" cy="4623956"/>
          </a:xfrm>
        </p:spPr>
        <p:txBody>
          <a:bodyPr>
            <a:normAutofit/>
          </a:bodyPr>
          <a:lstStyle/>
          <a:p>
            <a:r>
              <a:rPr lang="en-US" sz="1600" dirty="0"/>
              <a:t>Baffin Bay (Greenland) </a:t>
            </a:r>
            <a:r>
              <a:rPr lang="en-US" sz="1600" dirty="0" err="1"/>
              <a:t>Spinels</a:t>
            </a:r>
            <a:r>
              <a:rPr lang="en-US" sz="1600" dirty="0"/>
              <a:t> indicate T no higher than 1340°C</a:t>
            </a:r>
            <a:r>
              <a:rPr lang="en-US" sz="1400" baseline="30000" dirty="0"/>
              <a:t>[</a:t>
            </a:r>
            <a:r>
              <a:rPr lang="en-US" sz="1400" baseline="30000" dirty="0" err="1"/>
              <a:t>Natland</a:t>
            </a:r>
            <a:r>
              <a:rPr lang="en-US" sz="1400" baseline="30000" dirty="0" smtClean="0"/>
              <a:t>]</a:t>
            </a:r>
            <a:r>
              <a:rPr lang="en-US" dirty="0" smtClean="0"/>
              <a:t>. </a:t>
            </a:r>
          </a:p>
          <a:p>
            <a:r>
              <a:rPr lang="en-US" sz="1600" dirty="0" smtClean="0"/>
              <a:t>High </a:t>
            </a:r>
            <a:r>
              <a:rPr lang="en-US" sz="1600" dirty="0" err="1"/>
              <a:t>Fo</a:t>
            </a:r>
            <a:r>
              <a:rPr lang="en-US" sz="1600" dirty="0"/>
              <a:t> could be from </a:t>
            </a:r>
            <a:r>
              <a:rPr lang="en-US" sz="1600" dirty="0" err="1"/>
              <a:t>archaen</a:t>
            </a:r>
            <a:r>
              <a:rPr lang="en-US" sz="1600" dirty="0"/>
              <a:t> mantle rocks</a:t>
            </a:r>
            <a:r>
              <a:rPr lang="en-US" sz="1400" baseline="30000" dirty="0"/>
              <a:t>[Bernstein et</a:t>
            </a:r>
            <a:r>
              <a:rPr lang="en-US" sz="1400" dirty="0"/>
              <a:t> </a:t>
            </a:r>
            <a:r>
              <a:rPr lang="en-US" sz="1400" baseline="30000" dirty="0"/>
              <a:t>al]</a:t>
            </a:r>
            <a:r>
              <a:rPr lang="mr-IN" sz="1800" dirty="0"/>
              <a:t>…</a:t>
            </a:r>
            <a:endParaRPr lang="en-US" sz="1800" dirty="0"/>
          </a:p>
          <a:p>
            <a:r>
              <a:rPr lang="mr-IN" sz="1600" dirty="0"/>
              <a:t>…</a:t>
            </a:r>
            <a:r>
              <a:rPr lang="en-US" sz="1600" dirty="0"/>
              <a:t>but if a plume, it would have to rise through crust somehow without recording/entraining younger material.</a:t>
            </a:r>
          </a:p>
          <a:p>
            <a:r>
              <a:rPr lang="en-US" sz="1600" dirty="0"/>
              <a:t>T estimates vary from 50 to 200°C </a:t>
            </a:r>
            <a:r>
              <a:rPr lang="en-US" sz="1400" baseline="30000" dirty="0" smtClean="0"/>
              <a:t>[</a:t>
            </a:r>
            <a:r>
              <a:rPr lang="en-US" sz="1400" baseline="30000" dirty="0" err="1" smtClean="0"/>
              <a:t>Foulger</a:t>
            </a:r>
            <a:r>
              <a:rPr lang="en-US" sz="1400" baseline="30000" dirty="0" smtClean="0"/>
              <a:t>]</a:t>
            </a:r>
            <a:endParaRPr lang="en-US" sz="1600" dirty="0"/>
          </a:p>
          <a:p>
            <a:r>
              <a:rPr lang="en-US" sz="1600" dirty="0"/>
              <a:t>Maybe not enough for a thermally buoyant plume</a:t>
            </a:r>
          </a:p>
          <a:p>
            <a:r>
              <a:rPr lang="en-US" sz="1600" dirty="0" smtClean="0"/>
              <a:t>High </a:t>
            </a:r>
            <a:r>
              <a:rPr lang="en-US" sz="1600" dirty="0"/>
              <a:t>He </a:t>
            </a:r>
            <a:r>
              <a:rPr lang="en-US" sz="1600" dirty="0" smtClean="0"/>
              <a:t>ratios are present?</a:t>
            </a:r>
            <a:endParaRPr lang="en-US" sz="1600" dirty="0"/>
          </a:p>
        </p:txBody>
      </p:sp>
      <p:pic>
        <p:nvPicPr>
          <p:cNvPr id="4" name="Picture 3"/>
          <p:cNvPicPr>
            <a:picLocks noChangeAspect="1"/>
          </p:cNvPicPr>
          <p:nvPr/>
        </p:nvPicPr>
        <p:blipFill>
          <a:blip r:embed="rId2"/>
          <a:stretch>
            <a:fillRect/>
          </a:stretch>
        </p:blipFill>
        <p:spPr>
          <a:xfrm>
            <a:off x="4603971" y="1109420"/>
            <a:ext cx="3930429" cy="3106184"/>
          </a:xfrm>
          <a:prstGeom prst="rect">
            <a:avLst/>
          </a:prstGeom>
        </p:spPr>
      </p:pic>
      <p:sp>
        <p:nvSpPr>
          <p:cNvPr id="5" name="TextBox 4"/>
          <p:cNvSpPr txBox="1"/>
          <p:nvPr/>
        </p:nvSpPr>
        <p:spPr>
          <a:xfrm>
            <a:off x="4730129" y="4215604"/>
            <a:ext cx="3690101" cy="461665"/>
          </a:xfrm>
          <a:prstGeom prst="rect">
            <a:avLst/>
          </a:prstGeom>
          <a:noFill/>
        </p:spPr>
        <p:txBody>
          <a:bodyPr wrap="square" rtlCol="0">
            <a:spAutoFit/>
          </a:bodyPr>
          <a:lstStyle/>
          <a:p>
            <a:r>
              <a:rPr lang="en-GB" sz="1200"/>
              <a:t>Natland, </a:t>
            </a:r>
            <a:r>
              <a:rPr lang="en-GB" sz="1200" i="1"/>
              <a:t>Eruptive Temperatures of the Paleogene Picrites of West Greenland and Baffin Bay</a:t>
            </a:r>
            <a:endParaRPr lang="en-US" sz="1200" i="1"/>
          </a:p>
        </p:txBody>
      </p:sp>
    </p:spTree>
    <p:extLst>
      <p:ext uri="{BB962C8B-B14F-4D97-AF65-F5344CB8AC3E}">
        <p14:creationId xmlns:p14="http://schemas.microsoft.com/office/powerpoint/2010/main" val="259152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Falsifying plumes: Seismic &amp; structural</a:t>
            </a:r>
          </a:p>
        </p:txBody>
      </p:sp>
      <p:sp>
        <p:nvSpPr>
          <p:cNvPr id="3" name="Content Placeholder 2"/>
          <p:cNvSpPr>
            <a:spLocks noGrp="1"/>
          </p:cNvSpPr>
          <p:nvPr>
            <p:ph sz="quarter" idx="13"/>
          </p:nvPr>
        </p:nvSpPr>
        <p:spPr>
          <a:xfrm>
            <a:off x="609600" y="1600200"/>
            <a:ext cx="4000526" cy="4114800"/>
          </a:xfrm>
        </p:spPr>
        <p:txBody>
          <a:bodyPr>
            <a:normAutofit/>
          </a:bodyPr>
          <a:lstStyle/>
          <a:p>
            <a:r>
              <a:rPr lang="en-US" dirty="0"/>
              <a:t>Low velocity seismic anomaly reaches down to 660km phase transition. </a:t>
            </a:r>
            <a:endParaRPr lang="en-US" dirty="0" smtClean="0"/>
          </a:p>
          <a:p>
            <a:r>
              <a:rPr lang="en-US" dirty="0" smtClean="0"/>
              <a:t>Plume </a:t>
            </a:r>
            <a:r>
              <a:rPr lang="en-US" dirty="0"/>
              <a:t>tail not visible, may be too narrow to be measured, but there’s no evidence of it.</a:t>
            </a:r>
            <a:r>
              <a:rPr lang="en-GB" dirty="0"/>
              <a:t> </a:t>
            </a:r>
          </a:p>
          <a:p>
            <a:r>
              <a:rPr lang="en-GB" dirty="0"/>
              <a:t>“Tomography provides little support for a plume</a:t>
            </a:r>
            <a:r>
              <a:rPr lang="mr-IN" dirty="0"/>
              <a:t>…</a:t>
            </a:r>
            <a:endParaRPr lang="en-GB" dirty="0"/>
          </a:p>
          <a:p>
            <a:r>
              <a:rPr lang="en-GB" dirty="0"/>
              <a:t>“but suggests that the Iceland hotspot is fed by an upwelling, most of which is confined to the upper mantle.”</a:t>
            </a:r>
            <a:r>
              <a:rPr lang="en-GB" baseline="30000" dirty="0"/>
              <a:t>[</a:t>
            </a:r>
            <a:r>
              <a:rPr lang="en-GB" baseline="30000" dirty="0" err="1"/>
              <a:t>Foulger</a:t>
            </a:r>
            <a:r>
              <a:rPr lang="en-GB" baseline="30000" dirty="0"/>
              <a:t> &amp; Pearson]</a:t>
            </a:r>
          </a:p>
          <a:p>
            <a:r>
              <a:rPr lang="en-GB" dirty="0"/>
              <a:t>Nowhere near any LLSVPs</a:t>
            </a:r>
            <a:r>
              <a:rPr lang="en-GB" dirty="0" smtClean="0"/>
              <a:t>.</a:t>
            </a:r>
            <a:endParaRPr lang="en-GB" dirty="0"/>
          </a:p>
        </p:txBody>
      </p:sp>
      <p:pic>
        <p:nvPicPr>
          <p:cNvPr id="4" name="Picture 3" descr="Screen Shot 2016-11-15 at 15.3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132" y="1600200"/>
            <a:ext cx="3200268" cy="3976452"/>
          </a:xfrm>
          <a:prstGeom prst="rect">
            <a:avLst/>
          </a:prstGeom>
        </p:spPr>
      </p:pic>
      <p:sp>
        <p:nvSpPr>
          <p:cNvPr id="5" name="TextBox 4"/>
          <p:cNvSpPr txBox="1"/>
          <p:nvPr/>
        </p:nvSpPr>
        <p:spPr>
          <a:xfrm>
            <a:off x="6008317" y="5576500"/>
            <a:ext cx="2526083" cy="276999"/>
          </a:xfrm>
          <a:prstGeom prst="rect">
            <a:avLst/>
          </a:prstGeom>
          <a:noFill/>
        </p:spPr>
        <p:txBody>
          <a:bodyPr wrap="square" rtlCol="0">
            <a:spAutoFit/>
          </a:bodyPr>
          <a:lstStyle/>
          <a:p>
            <a:r>
              <a:rPr lang="en-US" sz="1200"/>
              <a:t>Foulger, </a:t>
            </a:r>
            <a:r>
              <a:rPr lang="en-US" sz="1200" i="1"/>
              <a:t>Plates, Plumes and Paradigm</a:t>
            </a:r>
            <a:r>
              <a:rPr lang="en-US" sz="1200"/>
              <a:t>s </a:t>
            </a:r>
          </a:p>
        </p:txBody>
      </p:sp>
    </p:spTree>
    <p:extLst>
      <p:ext uri="{BB962C8B-B14F-4D97-AF65-F5344CB8AC3E}">
        <p14:creationId xmlns:p14="http://schemas.microsoft.com/office/powerpoint/2010/main" val="13035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7477"/>
            <a:ext cx="7924800" cy="1143000"/>
          </a:xfrm>
        </p:spPr>
        <p:txBody>
          <a:bodyPr/>
          <a:lstStyle/>
          <a:p>
            <a:pPr algn="ctr"/>
            <a:r>
              <a:rPr lang="en-US" sz="3600"/>
              <a:t>Falsifying the plate hypothesis</a:t>
            </a:r>
          </a:p>
        </p:txBody>
      </p:sp>
    </p:spTree>
    <p:extLst>
      <p:ext uri="{BB962C8B-B14F-4D97-AF65-F5344CB8AC3E}">
        <p14:creationId xmlns:p14="http://schemas.microsoft.com/office/powerpoint/2010/main" val="373046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Falsifying Plates: General</a:t>
            </a:r>
          </a:p>
        </p:txBody>
      </p:sp>
      <p:sp>
        <p:nvSpPr>
          <p:cNvPr id="3" name="Content Placeholder 2"/>
          <p:cNvSpPr>
            <a:spLocks noGrp="1"/>
          </p:cNvSpPr>
          <p:nvPr>
            <p:ph sz="quarter" idx="13"/>
          </p:nvPr>
        </p:nvSpPr>
        <p:spPr>
          <a:xfrm>
            <a:off x="609600" y="1600200"/>
            <a:ext cx="4140530" cy="4114800"/>
          </a:xfrm>
        </p:spPr>
        <p:txBody>
          <a:bodyPr/>
          <a:lstStyle/>
          <a:p>
            <a:r>
              <a:rPr lang="en-US"/>
              <a:t>Anomalously high melt volumes in Iceland and Greenland</a:t>
            </a:r>
          </a:p>
          <a:p>
            <a:r>
              <a:rPr lang="en-GB"/>
              <a:t>The North Atlantic Igneous Province (NAIP) could be the flood basalt?</a:t>
            </a:r>
          </a:p>
          <a:p>
            <a:r>
              <a:rPr lang="en-GB"/>
              <a:t>But does it predate the ridge?</a:t>
            </a:r>
          </a:p>
          <a:p>
            <a:r>
              <a:rPr lang="en-GB"/>
              <a:t>&lt;10 million km^3 igneous rock over 2-3 millions years. </a:t>
            </a:r>
          </a:p>
          <a:p>
            <a:r>
              <a:rPr lang="en-GB"/>
              <a:t>Influence of a plume on igneous activity when the overlying lithosphere is stretched and rifted?</a:t>
            </a:r>
            <a:r>
              <a:rPr lang="en-GB" baseline="30000"/>
              <a:t>[White&amp;Mckenzie]</a:t>
            </a:r>
            <a:r>
              <a:rPr lang="en-GB"/>
              <a:t> </a:t>
            </a:r>
          </a:p>
          <a:p>
            <a:r>
              <a:rPr lang="en-GB"/>
              <a:t>Thermal anomaly marking source?</a:t>
            </a:r>
            <a:endParaRPr lang="en-US"/>
          </a:p>
          <a:p>
            <a:endParaRPr lang="en-US"/>
          </a:p>
        </p:txBody>
      </p:sp>
      <p:pic>
        <p:nvPicPr>
          <p:cNvPr id="4" name="Picture 3"/>
          <p:cNvPicPr>
            <a:picLocks noChangeAspect="1"/>
          </p:cNvPicPr>
          <p:nvPr/>
        </p:nvPicPr>
        <p:blipFill>
          <a:blip r:embed="rId2"/>
          <a:stretch>
            <a:fillRect/>
          </a:stretch>
        </p:blipFill>
        <p:spPr>
          <a:xfrm>
            <a:off x="5248324" y="1600200"/>
            <a:ext cx="3611406" cy="3640182"/>
          </a:xfrm>
          <a:prstGeom prst="rect">
            <a:avLst/>
          </a:prstGeom>
        </p:spPr>
      </p:pic>
      <p:sp>
        <p:nvSpPr>
          <p:cNvPr id="5" name="TextBox 4"/>
          <p:cNvSpPr txBox="1"/>
          <p:nvPr/>
        </p:nvSpPr>
        <p:spPr>
          <a:xfrm>
            <a:off x="5248324" y="5252658"/>
            <a:ext cx="3611405" cy="461665"/>
          </a:xfrm>
          <a:prstGeom prst="rect">
            <a:avLst/>
          </a:prstGeom>
          <a:noFill/>
        </p:spPr>
        <p:txBody>
          <a:bodyPr wrap="square" rtlCol="0">
            <a:spAutoFit/>
          </a:bodyPr>
          <a:lstStyle/>
          <a:p>
            <a:r>
              <a:rPr lang="en-US" sz="1200"/>
              <a:t>Extent of NAIP</a:t>
            </a:r>
          </a:p>
          <a:p>
            <a:r>
              <a:rPr lang="en-US" sz="1200"/>
              <a:t>http://myweb.uiowa.edu/dpeate/dwp-eg2000.htm</a:t>
            </a:r>
          </a:p>
        </p:txBody>
      </p:sp>
    </p:spTree>
    <p:extLst>
      <p:ext uri="{BB962C8B-B14F-4D97-AF65-F5344CB8AC3E}">
        <p14:creationId xmlns:p14="http://schemas.microsoft.com/office/powerpoint/2010/main" val="75009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Falsifying Plates: Geochemistry</a:t>
            </a:r>
          </a:p>
        </p:txBody>
      </p:sp>
      <p:sp>
        <p:nvSpPr>
          <p:cNvPr id="3" name="Content Placeholder 2"/>
          <p:cNvSpPr>
            <a:spLocks noGrp="1"/>
          </p:cNvSpPr>
          <p:nvPr>
            <p:ph sz="quarter" idx="13"/>
          </p:nvPr>
        </p:nvSpPr>
        <p:spPr>
          <a:xfrm>
            <a:off x="609600" y="1600200"/>
            <a:ext cx="4047291" cy="4114800"/>
          </a:xfrm>
        </p:spPr>
        <p:txBody>
          <a:bodyPr/>
          <a:lstStyle/>
          <a:p>
            <a:r>
              <a:rPr lang="en-US"/>
              <a:t>High Cr</a:t>
            </a:r>
            <a:r>
              <a:rPr lang="en-US" baseline="-25000"/>
              <a:t>2</a:t>
            </a:r>
            <a:r>
              <a:rPr lang="en-US"/>
              <a:t>O</a:t>
            </a:r>
            <a:r>
              <a:rPr lang="en-US" baseline="-25000"/>
              <a:t>3</a:t>
            </a:r>
            <a:r>
              <a:rPr lang="en-US"/>
              <a:t> in Greenland picrites would need 30% extraneous source for material</a:t>
            </a:r>
          </a:p>
          <a:p>
            <a:r>
              <a:rPr lang="en-US"/>
              <a:t>Cr suggest T</a:t>
            </a:r>
            <a:r>
              <a:rPr lang="en-US" baseline="-25000"/>
              <a:t>cryst</a:t>
            </a:r>
            <a:r>
              <a:rPr lang="en-US"/>
              <a:t> &lt;1160-1467°C</a:t>
            </a:r>
          </a:p>
          <a:p>
            <a:r>
              <a:rPr lang="en-US" baseline="30000"/>
              <a:t>3</a:t>
            </a:r>
            <a:r>
              <a:rPr lang="en-US"/>
              <a:t>He/</a:t>
            </a:r>
            <a:r>
              <a:rPr lang="en-US" baseline="30000"/>
              <a:t>4</a:t>
            </a:r>
            <a:r>
              <a:rPr lang="en-US"/>
              <a:t>He at Selardalur is &lt;37.7 Ra</a:t>
            </a:r>
            <a:r>
              <a:rPr lang="en-US" sz="1400" baseline="30000"/>
              <a:t>[Hilton et al, 1999]</a:t>
            </a:r>
          </a:p>
          <a:p>
            <a:r>
              <a:rPr lang="en-US" sz="1600"/>
              <a:t>Also high He in Baffin Island 14.4-49.5 Ra</a:t>
            </a:r>
          </a:p>
          <a:p>
            <a:r>
              <a:rPr lang="en-US" sz="1600"/>
              <a:t>FOZO/PHIM/‘C’ incoporation? Fifth mantle component with high He.</a:t>
            </a:r>
            <a:endParaRPr lang="en-US" sz="1800"/>
          </a:p>
        </p:txBody>
      </p:sp>
      <p:pic>
        <p:nvPicPr>
          <p:cNvPr id="4" name="Picture 3"/>
          <p:cNvPicPr>
            <a:picLocks noChangeAspect="1"/>
          </p:cNvPicPr>
          <p:nvPr/>
        </p:nvPicPr>
        <p:blipFill>
          <a:blip r:embed="rId2"/>
          <a:stretch>
            <a:fillRect/>
          </a:stretch>
        </p:blipFill>
        <p:spPr>
          <a:xfrm>
            <a:off x="4527189" y="1600200"/>
            <a:ext cx="4306851" cy="3293840"/>
          </a:xfrm>
          <a:prstGeom prst="rect">
            <a:avLst/>
          </a:prstGeom>
        </p:spPr>
      </p:pic>
      <p:sp>
        <p:nvSpPr>
          <p:cNvPr id="5" name="TextBox 4"/>
          <p:cNvSpPr txBox="1"/>
          <p:nvPr/>
        </p:nvSpPr>
        <p:spPr>
          <a:xfrm>
            <a:off x="4527189" y="4921040"/>
            <a:ext cx="4306851" cy="646331"/>
          </a:xfrm>
          <a:prstGeom prst="rect">
            <a:avLst/>
          </a:prstGeom>
          <a:noFill/>
        </p:spPr>
        <p:txBody>
          <a:bodyPr wrap="square" rtlCol="0">
            <a:spAutoFit/>
          </a:bodyPr>
          <a:lstStyle/>
          <a:p>
            <a:r>
              <a:rPr lang="en-US" sz="1200"/>
              <a:t>Hilton,</a:t>
            </a:r>
            <a:r>
              <a:rPr lang="en-GB" sz="1200"/>
              <a:t> </a:t>
            </a:r>
            <a:r>
              <a:rPr lang="en-GB" sz="1200" i="1"/>
              <a:t>Extreme </a:t>
            </a:r>
            <a:r>
              <a:rPr lang="en-GB" sz="1200" i="1" baseline="30000"/>
              <a:t>3</a:t>
            </a:r>
            <a:r>
              <a:rPr lang="en-GB" sz="1200" i="1"/>
              <a:t>He/</a:t>
            </a:r>
            <a:r>
              <a:rPr lang="en-GB" sz="1200" i="1" baseline="30000"/>
              <a:t>4</a:t>
            </a:r>
            <a:r>
              <a:rPr lang="en-GB" sz="1200" i="1"/>
              <a:t>He ratios in northwest Iceland: constraining the common component in mantle plumes</a:t>
            </a:r>
          </a:p>
          <a:p>
            <a:endParaRPr lang="en-US" sz="1200"/>
          </a:p>
        </p:txBody>
      </p:sp>
    </p:spTree>
    <p:extLst>
      <p:ext uri="{BB962C8B-B14F-4D97-AF65-F5344CB8AC3E}">
        <p14:creationId xmlns:p14="http://schemas.microsoft.com/office/powerpoint/2010/main" val="1113189922"/>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149</TotalTime>
  <Words>820</Words>
  <Application>Microsoft Macintosh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Horizon</vt:lpstr>
      <vt:lpstr>Iceland: Plate or Plume?</vt:lpstr>
      <vt:lpstr>Background information</vt:lpstr>
      <vt:lpstr>Falsifying The Plume Hypothesis</vt:lpstr>
      <vt:lpstr>Falsifying Plumes: General</vt:lpstr>
      <vt:lpstr>Falsifying Plumes: Geochemistry</vt:lpstr>
      <vt:lpstr>Falsifying plumes: Seismic &amp; structural</vt:lpstr>
      <vt:lpstr>Falsifying the plate hypothesis</vt:lpstr>
      <vt:lpstr>Falsifying Plates: General</vt:lpstr>
      <vt:lpstr>Falsifying Plates: Geochemistry</vt:lpstr>
      <vt:lpstr>Falsifying Plates: Geophysics &amp; Structural</vt:lpstr>
      <vt:lpstr>Summary</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Iceland: Plate or Plume?</dc:title>
  <dc:creator>Nicholas May</dc:creator>
  <cp:lastModifiedBy>Josh Scott</cp:lastModifiedBy>
  <cp:revision>29</cp:revision>
  <dcterms:created xsi:type="dcterms:W3CDTF">2016-11-10T11:02:47Z</dcterms:created>
  <dcterms:modified xsi:type="dcterms:W3CDTF">2016-11-16T16:59:10Z</dcterms:modified>
</cp:coreProperties>
</file>