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7" r:id="rId3"/>
    <p:sldId id="268" r:id="rId4"/>
    <p:sldId id="270" r:id="rId5"/>
    <p:sldId id="271" r:id="rId6"/>
    <p:sldId id="266" r:id="rId7"/>
    <p:sldId id="273" r:id="rId8"/>
    <p:sldId id="267" r:id="rId9"/>
    <p:sldId id="27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3" autoAdjust="0"/>
    <p:restoredTop sz="82472" autoAdjust="0"/>
  </p:normalViewPr>
  <p:slideViewPr>
    <p:cSldViewPr snapToGrid="0">
      <p:cViewPr varScale="1">
        <p:scale>
          <a:sx n="60" d="100"/>
          <a:sy n="60" d="100"/>
        </p:scale>
        <p:origin x="606" y="60"/>
      </p:cViewPr>
      <p:guideLst/>
    </p:cSldViewPr>
  </p:slideViewPr>
  <p:outlineViewPr>
    <p:cViewPr>
      <p:scale>
        <a:sx n="33" d="100"/>
        <a:sy n="33" d="100"/>
      </p:scale>
      <p:origin x="0" y="-82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408A1-D259-4FB5-9E9D-BEE4D7A7D733}" type="datetimeFigureOut">
              <a:rPr lang="en-GB" smtClean="0"/>
              <a:t>16/11/2016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3496A-32B7-4E4B-B22D-77CE33CAB48D}" type="slidenum">
              <a:rPr lang="en-GB" smtClean="0"/>
              <a:t>‹#›</a:t>
            </a:fld>
            <a:endParaRPr lang="en-GB"/>
          </a:p>
        </p:txBody>
      </p:sp>
    </p:spTree>
    <p:extLst>
      <p:ext uri="{BB962C8B-B14F-4D97-AF65-F5344CB8AC3E}">
        <p14:creationId xmlns:p14="http://schemas.microsoft.com/office/powerpoint/2010/main" val="62772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Samoa and</a:t>
            </a:r>
            <a:r>
              <a:rPr lang="en-GB" sz="1200" b="0" i="0" kern="1200" baseline="0" dirty="0">
                <a:solidFill>
                  <a:schemeClr val="tx1"/>
                </a:solidFill>
                <a:effectLst/>
                <a:latin typeface="+mn-lt"/>
                <a:ea typeface="+mn-ea"/>
                <a:cs typeface="+mn-cs"/>
              </a:rPr>
              <a:t> the surrounding waters are composed of a complex relationship of</a:t>
            </a:r>
            <a:r>
              <a:rPr lang="en-GB" sz="1200" b="0" i="0" kern="1200" dirty="0">
                <a:solidFill>
                  <a:schemeClr val="tx1"/>
                </a:solidFill>
                <a:effectLst/>
                <a:latin typeface="+mn-lt"/>
                <a:ea typeface="+mn-ea"/>
                <a:cs typeface="+mn-cs"/>
              </a:rPr>
              <a:t> volcanic islands and seamounts located ~1,500 km South of the equator on the Western</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Pacific Ocean.</a:t>
            </a:r>
            <a:r>
              <a:rPr lang="en-GB"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The two largest islands</a:t>
            </a:r>
            <a:r>
              <a:rPr lang="en-GB" sz="1200" b="0" i="0" kern="1200" dirty="0">
                <a:solidFill>
                  <a:schemeClr val="tx1"/>
                </a:solidFill>
                <a:effectLst/>
                <a:latin typeface="+mn-lt"/>
                <a:ea typeface="+mn-ea"/>
                <a:cs typeface="+mn-cs"/>
              </a:rPr>
              <a:t> Savai'i and Upolu make up the independent country of Samoa, whereas the eastern islands and seamounts</a:t>
            </a:r>
            <a:r>
              <a:rPr lang="en-GB" sz="1200" b="0" i="0" kern="1200" baseline="0" dirty="0">
                <a:solidFill>
                  <a:schemeClr val="tx1"/>
                </a:solidFill>
                <a:effectLst/>
                <a:latin typeface="+mn-lt"/>
                <a:ea typeface="+mn-ea"/>
                <a:cs typeface="+mn-cs"/>
              </a:rPr>
              <a:t> belong to A</a:t>
            </a:r>
            <a:r>
              <a:rPr lang="en-GB" sz="1200" b="0" i="0" kern="1200" dirty="0">
                <a:solidFill>
                  <a:schemeClr val="tx1"/>
                </a:solidFill>
                <a:effectLst/>
                <a:latin typeface="+mn-lt"/>
                <a:ea typeface="+mn-ea"/>
                <a:cs typeface="+mn-cs"/>
              </a:rPr>
              <a:t>merican Samoa,</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unincorporated territories of the USA.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Throughout this presentation,</a:t>
            </a:r>
            <a:r>
              <a:rPr lang="en-GB" sz="1200" b="0" i="0" kern="1200" baseline="0" dirty="0">
                <a:solidFill>
                  <a:schemeClr val="tx1"/>
                </a:solidFill>
                <a:effectLst/>
                <a:latin typeface="+mn-lt"/>
                <a:ea typeface="+mn-ea"/>
                <a:cs typeface="+mn-cs"/>
              </a:rPr>
              <a:t> we divide the seamounts as well as the subaerial islands of Samoa/American Samoa into </a:t>
            </a:r>
            <a:r>
              <a:rPr lang="en-GB" sz="1200" b="0" i="0" kern="1200" dirty="0">
                <a:solidFill>
                  <a:schemeClr val="tx1"/>
                </a:solidFill>
                <a:effectLst/>
                <a:latin typeface="+mn-lt"/>
                <a:ea typeface="+mn-ea"/>
                <a:cs typeface="+mn-cs"/>
              </a:rPr>
              <a:t>the “Western Samoan volcanic province” (WESAM),</a:t>
            </a:r>
            <a:r>
              <a:rPr lang="en-GB" sz="1200" b="0" i="0" kern="1200" baseline="0" dirty="0">
                <a:solidFill>
                  <a:schemeClr val="tx1"/>
                </a:solidFill>
                <a:effectLst/>
                <a:latin typeface="+mn-lt"/>
                <a:ea typeface="+mn-ea"/>
                <a:cs typeface="+mn-cs"/>
              </a:rPr>
              <a:t> the post-erosional volcanism (PE) </a:t>
            </a:r>
            <a:r>
              <a:rPr lang="en-GB" sz="1200" b="0" i="0" kern="1200" dirty="0">
                <a:solidFill>
                  <a:schemeClr val="tx1"/>
                </a:solidFill>
                <a:effectLst/>
                <a:latin typeface="+mn-lt"/>
                <a:ea typeface="+mn-ea"/>
                <a:cs typeface="+mn-cs"/>
              </a:rPr>
              <a:t>the Eastern volcanic province based on geographic distribution.</a:t>
            </a:r>
          </a:p>
          <a:p>
            <a:endParaRPr lang="en-GB" dirty="0"/>
          </a:p>
        </p:txBody>
      </p:sp>
      <p:sp>
        <p:nvSpPr>
          <p:cNvPr id="4" name="Slide Number Placeholder 3"/>
          <p:cNvSpPr>
            <a:spLocks noGrp="1"/>
          </p:cNvSpPr>
          <p:nvPr>
            <p:ph type="sldNum" sz="quarter" idx="10"/>
          </p:nvPr>
        </p:nvSpPr>
        <p:spPr/>
        <p:txBody>
          <a:bodyPr/>
          <a:lstStyle/>
          <a:p>
            <a:fld id="{C1E3496A-32B7-4E4B-B22D-77CE33CAB48D}" type="slidenum">
              <a:rPr lang="en-GB" smtClean="0"/>
              <a:t>1</a:t>
            </a:fld>
            <a:endParaRPr lang="en-GB"/>
          </a:p>
        </p:txBody>
      </p:sp>
    </p:spTree>
    <p:extLst>
      <p:ext uri="{BB962C8B-B14F-4D97-AF65-F5344CB8AC3E}">
        <p14:creationId xmlns:p14="http://schemas.microsoft.com/office/powerpoint/2010/main" val="169064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E3496A-32B7-4E4B-B22D-77CE33CAB48D}" type="slidenum">
              <a:rPr lang="en-GB" smtClean="0"/>
              <a:t>10</a:t>
            </a:fld>
            <a:endParaRPr lang="en-GB"/>
          </a:p>
        </p:txBody>
      </p:sp>
    </p:spTree>
    <p:extLst>
      <p:ext uri="{BB962C8B-B14F-4D97-AF65-F5344CB8AC3E}">
        <p14:creationId xmlns:p14="http://schemas.microsoft.com/office/powerpoint/2010/main" val="167938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The NE part of the Tonga</a:t>
            </a:r>
            <a:r>
              <a:rPr lang="en-GB" sz="1200" b="0" i="0" kern="1200" baseline="0" dirty="0">
                <a:solidFill>
                  <a:schemeClr val="tx1"/>
                </a:solidFill>
                <a:effectLst/>
                <a:latin typeface="+mn-lt"/>
                <a:ea typeface="+mn-ea"/>
                <a:cs typeface="+mn-cs"/>
              </a:rPr>
              <a:t> Trench is located 150km South of Savai’i island, 1</a:t>
            </a:r>
            <a:r>
              <a:rPr lang="en-GB" sz="1200" b="0" i="0" kern="1200" dirty="0">
                <a:solidFill>
                  <a:schemeClr val="tx1"/>
                </a:solidFill>
                <a:effectLst/>
                <a:latin typeface="+mn-lt"/>
                <a:ea typeface="+mn-ea"/>
                <a:cs typeface="+mn-cs"/>
              </a:rPr>
              <a:t>74°W and 15°S </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where the Pacific Plate is subducting beneath the Indian-Australian Plate </a:t>
            </a:r>
          </a:p>
          <a:p>
            <a:pPr fontAlgn="base"/>
            <a:r>
              <a:rPr lang="en-GB" sz="1200" b="0" i="0" kern="1200" dirty="0">
                <a:solidFill>
                  <a:schemeClr val="tx1"/>
                </a:solidFill>
                <a:effectLst/>
                <a:latin typeface="+mn-lt"/>
                <a:ea typeface="+mn-ea"/>
                <a:cs typeface="+mn-cs"/>
              </a:rPr>
              <a:t>This</a:t>
            </a:r>
            <a:r>
              <a:rPr lang="en-GB" sz="1200" b="0" i="0" kern="1200" baseline="0" dirty="0">
                <a:solidFill>
                  <a:schemeClr val="tx1"/>
                </a:solidFill>
                <a:effectLst/>
                <a:latin typeface="+mn-lt"/>
                <a:ea typeface="+mn-ea"/>
                <a:cs typeface="+mn-cs"/>
              </a:rPr>
              <a:t> point is </a:t>
            </a:r>
            <a:r>
              <a:rPr lang="en-GB" sz="1200" b="0" i="0" kern="1200" dirty="0">
                <a:solidFill>
                  <a:schemeClr val="tx1"/>
                </a:solidFill>
                <a:effectLst/>
                <a:latin typeface="+mn-lt"/>
                <a:ea typeface="+mn-ea"/>
                <a:cs typeface="+mn-cs"/>
              </a:rPr>
              <a:t>referred to as the NE terminus (NET) at which point the trench bends around, turns West, and continues into the Vitiaz Lineament [Wright et al. 2000].  From (Govers and Wortel,</a:t>
            </a:r>
            <a:r>
              <a:rPr lang="en-GB" sz="1200" b="0" i="0" kern="1200" baseline="0" dirty="0">
                <a:solidFill>
                  <a:schemeClr val="tx1"/>
                </a:solidFill>
                <a:effectLst/>
                <a:latin typeface="+mn-lt"/>
                <a:ea typeface="+mn-ea"/>
                <a:cs typeface="+mn-cs"/>
              </a:rPr>
              <a:t> 2005) this </a:t>
            </a:r>
            <a:r>
              <a:rPr lang="en-GB" sz="1200" b="0" i="0" kern="1200" dirty="0">
                <a:solidFill>
                  <a:schemeClr val="tx1"/>
                </a:solidFill>
                <a:effectLst/>
                <a:latin typeface="+mn-lt"/>
                <a:ea typeface="+mn-ea"/>
                <a:cs typeface="+mn-cs"/>
              </a:rPr>
              <a:t>is a</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stepped transform fault plate boundary that runs along the southern part of</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the WESAM, at the location of the Vitaz lineament. Here interactions of the trench and transform fault may be placing stress on localized portions of the Pacific Plate, a condition that likely has been exaggerated by the ultrafast 17 cm</a:t>
            </a:r>
            <a:r>
              <a:rPr lang="en-GB" sz="1200" b="0" i="0" kern="1200" baseline="0" dirty="0">
                <a:solidFill>
                  <a:schemeClr val="tx1"/>
                </a:solidFill>
                <a:effectLst/>
                <a:latin typeface="+mn-lt"/>
                <a:ea typeface="+mn-ea"/>
                <a:cs typeface="+mn-cs"/>
              </a:rPr>
              <a:t> per year </a:t>
            </a:r>
            <a:r>
              <a:rPr lang="en-GB" sz="1200" b="0" i="0" kern="1200" dirty="0">
                <a:solidFill>
                  <a:schemeClr val="tx1"/>
                </a:solidFill>
                <a:effectLst/>
                <a:latin typeface="+mn-lt"/>
                <a:ea typeface="+mn-ea"/>
                <a:cs typeface="+mn-cs"/>
              </a:rPr>
              <a:t>roll back of the down going Pacific Plate [Ruellan et al. 2003]. This complex setting has allowed some</a:t>
            </a:r>
            <a:r>
              <a:rPr lang="en-GB" sz="1200" b="0" i="0" kern="1200" baseline="0" dirty="0">
                <a:solidFill>
                  <a:schemeClr val="tx1"/>
                </a:solidFill>
                <a:effectLst/>
                <a:latin typeface="+mn-lt"/>
                <a:ea typeface="+mn-ea"/>
                <a:cs typeface="+mn-cs"/>
              </a:rPr>
              <a:t> scientists to interpret the Samoan chain as unique, which we will explain.  </a:t>
            </a:r>
            <a:endParaRPr lang="en-GB" dirty="0"/>
          </a:p>
        </p:txBody>
      </p:sp>
      <p:sp>
        <p:nvSpPr>
          <p:cNvPr id="4" name="Slide Number Placeholder 3"/>
          <p:cNvSpPr>
            <a:spLocks noGrp="1"/>
          </p:cNvSpPr>
          <p:nvPr>
            <p:ph type="sldNum" sz="quarter" idx="10"/>
          </p:nvPr>
        </p:nvSpPr>
        <p:spPr/>
        <p:txBody>
          <a:bodyPr/>
          <a:lstStyle/>
          <a:p>
            <a:fld id="{C1E3496A-32B7-4E4B-B22D-77CE33CAB48D}" type="slidenum">
              <a:rPr lang="en-GB" smtClean="0"/>
              <a:t>2</a:t>
            </a:fld>
            <a:endParaRPr lang="en-GB"/>
          </a:p>
        </p:txBody>
      </p:sp>
    </p:spTree>
    <p:extLst>
      <p:ext uri="{BB962C8B-B14F-4D97-AF65-F5344CB8AC3E}">
        <p14:creationId xmlns:p14="http://schemas.microsoft.com/office/powerpoint/2010/main" val="98108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a:t>
            </a:r>
            <a:r>
              <a:rPr lang="en-GB" sz="1200" b="0" i="0" kern="1200" baseline="0" dirty="0">
                <a:solidFill>
                  <a:schemeClr val="tx1"/>
                </a:solidFill>
                <a:effectLst/>
                <a:latin typeface="+mn-lt"/>
                <a:ea typeface="+mn-ea"/>
                <a:cs typeface="+mn-cs"/>
              </a:rPr>
              <a:t> NET is located currently </a:t>
            </a:r>
            <a:r>
              <a:rPr lang="en-GB" sz="1200" b="0" i="0" kern="1200" dirty="0">
                <a:solidFill>
                  <a:schemeClr val="tx1"/>
                </a:solidFill>
                <a:effectLst/>
                <a:latin typeface="+mn-lt"/>
                <a:ea typeface="+mn-ea"/>
                <a:cs typeface="+mn-cs"/>
              </a:rPr>
              <a:t>∼300 km from the Vailulu'u potential</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hot spot location. Therefore,</a:t>
            </a:r>
            <a:r>
              <a:rPr lang="en-GB" sz="1200" b="0" i="0" kern="1200" baseline="0" dirty="0">
                <a:solidFill>
                  <a:schemeClr val="tx1"/>
                </a:solidFill>
                <a:effectLst/>
                <a:latin typeface="+mn-lt"/>
                <a:ea typeface="+mn-ea"/>
                <a:cs typeface="+mn-cs"/>
              </a:rPr>
              <a:t> the interaction of the nearby Tongan trench may now be related to the volcanism occurring along the entire length of the Samoan chain in the last 2 Ma, instead of a progressive Easterly movement of shield volcanism as seen in similar scenarios in Hawaii.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Figure 3a)</a:t>
            </a:r>
            <a:r>
              <a:rPr lang="en-GB" sz="1200" b="0" i="0" kern="1200" baseline="0" dirty="0">
                <a:solidFill>
                  <a:schemeClr val="tx1"/>
                </a:solidFill>
                <a:effectLst/>
                <a:latin typeface="+mn-lt"/>
                <a:ea typeface="+mn-ea"/>
                <a:cs typeface="+mn-cs"/>
              </a:rPr>
              <a:t> </a:t>
            </a:r>
            <a:r>
              <a:rPr lang="en-GB" i="0" dirty="0">
                <a:latin typeface="+mn-lt"/>
              </a:rPr>
              <a:t>Crest lines of volcanic ridges in the region, ages are given in parentheses</a:t>
            </a:r>
            <a:r>
              <a:rPr lang="en-GB" i="0" baseline="0" dirty="0">
                <a:latin typeface="+mn-lt"/>
              </a:rPr>
              <a:t> from [</a:t>
            </a:r>
            <a:r>
              <a:rPr lang="en-GB" i="0" dirty="0">
                <a:latin typeface="+mn-lt"/>
              </a:rPr>
              <a:t>Duncan, (1985) and Natland &amp; Turner (1985)].</a:t>
            </a:r>
            <a:r>
              <a:rPr lang="en-GB" i="0" baseline="0" dirty="0">
                <a:latin typeface="+mn-lt"/>
              </a:rPr>
              <a:t> </a:t>
            </a:r>
            <a:r>
              <a:rPr lang="en-GB" i="0" dirty="0">
                <a:latin typeface="+mn-lt"/>
              </a:rPr>
              <a:t>Circled locations have had Quaternary-Historic volcanism. Islands and banks are C = Combe Bank; F = Field Bank; LR = Lalla Rookh Bank; W = Wallis Islands; P = Pasco Bank; S = Savai`i Island; U = Upolu Island; T = Tutuila Island; Ta = Ta`u Island; Mac = Machias Seamount; MU = Muli Seamount; Mal = Malumalu Seamount; V = Vailulu`u.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n-lt"/>
              </a:rPr>
              <a:t>Figure</a:t>
            </a:r>
            <a:r>
              <a:rPr lang="en-GB" i="0" baseline="0" dirty="0">
                <a:latin typeface="+mn-lt"/>
              </a:rPr>
              <a:t> 3b</a:t>
            </a:r>
            <a:r>
              <a:rPr lang="en-GB" i="0" dirty="0">
                <a:latin typeface="+mn-lt"/>
              </a:rPr>
              <a:t>) Simplified structural interpretation showing trends of Samoan fracture lineaments in relation to the vector of plate motion.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n-lt"/>
              </a:rPr>
              <a:t>There is a transition from straightforward subduction along the northerly trending portion of the Tonga Trench</a:t>
            </a:r>
            <a:r>
              <a:rPr lang="en-GB" i="0" baseline="0" dirty="0">
                <a:latin typeface="+mn-lt"/>
              </a:rPr>
              <a:t> </a:t>
            </a:r>
            <a:r>
              <a:rPr lang="en-GB" i="0" dirty="0">
                <a:latin typeface="+mn-lt"/>
              </a:rPr>
              <a:t>to lateral plate bending and likely shear coupling on the Pacific Plate along the westerly trending transform portion of the trench. [Natland,</a:t>
            </a:r>
            <a:r>
              <a:rPr lang="en-GB" i="0" baseline="0" dirty="0">
                <a:latin typeface="+mn-lt"/>
              </a:rPr>
              <a:t>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Geodetic reconstructions of this northern terminus may have left the Vitiaz Lineament in its wake due to the tear in the Pacific Plate.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latin typeface="+mn-lt"/>
              </a:rPr>
              <a:t>Stars are isolated volcanic islands/seamounts. </a:t>
            </a:r>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E3496A-32B7-4E4B-B22D-77CE33CAB48D}" type="slidenum">
              <a:rPr lang="en-GB" smtClean="0"/>
              <a:t>3</a:t>
            </a:fld>
            <a:endParaRPr lang="en-GB"/>
          </a:p>
        </p:txBody>
      </p:sp>
    </p:spTree>
    <p:extLst>
      <p:ext uri="{BB962C8B-B14F-4D97-AF65-F5344CB8AC3E}">
        <p14:creationId xmlns:p14="http://schemas.microsoft.com/office/powerpoint/2010/main" val="284327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Rapid subsidence of the inferred Samoan island chain (approaching the subduction zone - trench) is occurring making the exact age of onset difficult to interpret. Subaerial materials were dredged near the summit of the Machias seamount, which now is nearly 1 km deep, having subsided that far in &lt; 1 </a:t>
            </a:r>
            <a:r>
              <a:rPr lang="en-GB" dirty="0" err="1"/>
              <a:t>Myr</a:t>
            </a:r>
            <a:r>
              <a:rPr lang="en-GB" dirty="0"/>
              <a:t>. (Natland, 2003).</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Plate flexure induced melts of alkalic basanites, alkali basalts and nephelinites which</a:t>
            </a:r>
            <a:r>
              <a:rPr lang="en-GB" baseline="0" dirty="0"/>
              <a:t> </a:t>
            </a:r>
            <a:r>
              <a:rPr lang="en-GB" dirty="0"/>
              <a:t>have formed as a result of up thrusting of up to 1 km of the Pacific crust lithosphere. This up thrust has produced decompression melts beneath the Samoan islands and hence the active volcanism seen today. This flexure is a result of the rapid subduction within the Tonga trench and the tear that exists along the Vitiaz lineament. </a:t>
            </a:r>
          </a:p>
          <a:p>
            <a:endParaRPr lang="en-GB" dirty="0"/>
          </a:p>
          <a:p>
            <a:r>
              <a:rPr lang="en-GB" dirty="0"/>
              <a:t>This theory would support the plate tectonics theory due to melt being produced by decompression through plate uplift.</a:t>
            </a:r>
          </a:p>
          <a:p>
            <a:r>
              <a:rPr lang="en-GB" dirty="0"/>
              <a:t> </a:t>
            </a:r>
          </a:p>
          <a:p>
            <a:r>
              <a:rPr lang="en-GB" sz="1200" b="0" i="0" kern="1200" dirty="0">
                <a:solidFill>
                  <a:schemeClr val="tx1"/>
                </a:solidFill>
                <a:effectLst/>
                <a:latin typeface="+mn-lt"/>
                <a:ea typeface="+mn-ea"/>
                <a:cs typeface="+mn-cs"/>
              </a:rPr>
              <a:t>Post-erosional volcanism is varied</a:t>
            </a:r>
            <a:r>
              <a:rPr lang="en-GB" sz="1200" b="0" i="0" kern="1200" baseline="0" dirty="0">
                <a:solidFill>
                  <a:schemeClr val="tx1"/>
                </a:solidFill>
                <a:effectLst/>
                <a:latin typeface="+mn-lt"/>
                <a:ea typeface="+mn-ea"/>
                <a:cs typeface="+mn-cs"/>
              </a:rPr>
              <a:t> and sporadic compared</a:t>
            </a:r>
            <a:r>
              <a:rPr lang="en-GB" sz="1200" b="0" i="0" kern="1200" dirty="0">
                <a:solidFill>
                  <a:schemeClr val="tx1"/>
                </a:solidFill>
                <a:effectLst/>
                <a:latin typeface="+mn-lt"/>
                <a:ea typeface="+mn-ea"/>
                <a:cs typeface="+mn-cs"/>
              </a:rPr>
              <a:t> to</a:t>
            </a:r>
            <a:r>
              <a:rPr lang="en-GB" sz="1200" b="0" i="0" kern="1200" baseline="0" dirty="0">
                <a:solidFill>
                  <a:schemeClr val="tx1"/>
                </a:solidFill>
                <a:effectLst/>
                <a:latin typeface="+mn-lt"/>
                <a:ea typeface="+mn-ea"/>
                <a:cs typeface="+mn-cs"/>
              </a:rPr>
              <a:t> the older WESAM basalts/basanites that occur along a lineament NE-SW.</a:t>
            </a:r>
            <a:r>
              <a:rPr lang="en-GB" sz="1200" b="0" i="0" kern="1200" dirty="0">
                <a:solidFill>
                  <a:schemeClr val="tx1"/>
                </a:solidFill>
                <a:effectLst/>
                <a:latin typeface="+mn-lt"/>
                <a:ea typeface="+mn-ea"/>
                <a:cs typeface="+mn-cs"/>
              </a:rPr>
              <a:t> Hundreds of small volcanic cones mark the trace of the Samoan post-erosional rift zone across the islands of Savai`i, Upolu and it extends under water to Tutuila</a:t>
            </a:r>
            <a:r>
              <a:rPr lang="en-GB" sz="1200" b="0" i="0" kern="1200" baseline="0" dirty="0">
                <a:solidFill>
                  <a:schemeClr val="tx1"/>
                </a:solidFill>
                <a:effectLst/>
                <a:latin typeface="+mn-lt"/>
                <a:ea typeface="+mn-ea"/>
                <a:cs typeface="+mn-cs"/>
              </a:rPr>
              <a:t> [Natland, 1980.] These rifts are only 1-2 </a:t>
            </a:r>
            <a:r>
              <a:rPr lang="en-GB" sz="1200" b="0" i="0" kern="1200" dirty="0">
                <a:solidFill>
                  <a:schemeClr val="tx1"/>
                </a:solidFill>
                <a:effectLst/>
                <a:latin typeface="+mn-lt"/>
                <a:ea typeface="+mn-ea"/>
                <a:cs typeface="+mn-cs"/>
              </a:rPr>
              <a:t>km wide, but nearly 200 km long.</a:t>
            </a:r>
            <a:r>
              <a:rPr lang="en-GB" sz="1200" b="0" i="0" kern="1200" baseline="0" dirty="0">
                <a:solidFill>
                  <a:schemeClr val="tx1"/>
                </a:solidFill>
                <a:effectLst/>
                <a:latin typeface="+mn-lt"/>
                <a:ea typeface="+mn-ea"/>
                <a:cs typeface="+mn-cs"/>
              </a:rPr>
              <a:t> </a:t>
            </a:r>
          </a:p>
          <a:p>
            <a:endParaRPr lang="en-GB" sz="1200" b="0" i="0"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principal feature of</a:t>
            </a:r>
            <a:r>
              <a:rPr lang="en-GB" sz="1200" b="0" i="0" kern="1200" baseline="0" dirty="0">
                <a:solidFill>
                  <a:schemeClr val="tx1"/>
                </a:solidFill>
                <a:effectLst/>
                <a:latin typeface="+mn-lt"/>
                <a:ea typeface="+mn-ea"/>
                <a:cs typeface="+mn-cs"/>
              </a:rPr>
              <a:t> these</a:t>
            </a:r>
            <a:r>
              <a:rPr lang="en-GB" sz="1200" b="0" i="0" kern="1200" dirty="0">
                <a:solidFill>
                  <a:schemeClr val="tx1"/>
                </a:solidFill>
                <a:effectLst/>
                <a:latin typeface="+mn-lt"/>
                <a:ea typeface="+mn-ea"/>
                <a:cs typeface="+mn-cs"/>
              </a:rPr>
              <a:t> post-erosional eruptions, the lava didn’t originate from a central conduit system</a:t>
            </a:r>
            <a:r>
              <a:rPr lang="en-GB" sz="1200" b="0" i="0" kern="1200" baseline="0" dirty="0">
                <a:solidFill>
                  <a:schemeClr val="tx1"/>
                </a:solidFill>
                <a:effectLst/>
                <a:latin typeface="+mn-lt"/>
                <a:ea typeface="+mn-ea"/>
                <a:cs typeface="+mn-cs"/>
              </a:rPr>
              <a:t> or secondary rift supplied by the central conduit unlike Kilauea in Hawaii [</a:t>
            </a:r>
            <a:r>
              <a:rPr lang="en-GB" sz="1200" b="0" i="1" kern="1200" dirty="0">
                <a:solidFill>
                  <a:schemeClr val="tx1"/>
                </a:solidFill>
                <a:effectLst/>
                <a:latin typeface="+mn-lt"/>
                <a:ea typeface="+mn-ea"/>
                <a:cs typeface="+mn-cs"/>
              </a:rPr>
              <a:t>Fiske &amp; Jackson</a:t>
            </a:r>
            <a:r>
              <a:rPr lang="en-GB" sz="1200" b="0" i="0" kern="1200" dirty="0">
                <a:solidFill>
                  <a:schemeClr val="tx1"/>
                </a:solidFill>
                <a:effectLst/>
                <a:latin typeface="+mn-lt"/>
                <a:ea typeface="+mn-ea"/>
                <a:cs typeface="+mn-cs"/>
              </a:rPr>
              <a:t>, 1972]. Instead, eruptions individually erupted from single vents and widely scattered</a:t>
            </a:r>
            <a:r>
              <a:rPr lang="en-GB" sz="1200" b="0" i="0" kern="1200" baseline="0" dirty="0">
                <a:solidFill>
                  <a:schemeClr val="tx1"/>
                </a:solidFill>
                <a:effectLst/>
                <a:latin typeface="+mn-lt"/>
                <a:ea typeface="+mn-ea"/>
                <a:cs typeface="+mn-cs"/>
              </a:rPr>
              <a:t> with 43 cones over 84km.</a:t>
            </a:r>
            <a:endParaRPr lang="en-GB" dirty="0"/>
          </a:p>
          <a:p>
            <a:endParaRPr lang="en-GB" dirty="0"/>
          </a:p>
        </p:txBody>
      </p:sp>
      <p:sp>
        <p:nvSpPr>
          <p:cNvPr id="4" name="Slide Number Placeholder 3"/>
          <p:cNvSpPr>
            <a:spLocks noGrp="1"/>
          </p:cNvSpPr>
          <p:nvPr>
            <p:ph type="sldNum" sz="quarter" idx="10"/>
          </p:nvPr>
        </p:nvSpPr>
        <p:spPr/>
        <p:txBody>
          <a:bodyPr/>
          <a:lstStyle/>
          <a:p>
            <a:fld id="{2EE14077-44DD-48C6-AC30-A705614AE387}" type="slidenum">
              <a:rPr lang="en-GB" smtClean="0"/>
              <a:pPr/>
              <a:t>4</a:t>
            </a:fld>
            <a:endParaRPr lang="en-GB"/>
          </a:p>
        </p:txBody>
      </p:sp>
    </p:spTree>
    <p:extLst>
      <p:ext uri="{BB962C8B-B14F-4D97-AF65-F5344CB8AC3E}">
        <p14:creationId xmlns:p14="http://schemas.microsoft.com/office/powerpoint/2010/main" val="313277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A:</a:t>
            </a:r>
          </a:p>
          <a:p>
            <a:r>
              <a:rPr lang="en-GB" sz="1200" kern="1200" dirty="0">
                <a:solidFill>
                  <a:schemeClr val="tx1"/>
                </a:solidFill>
                <a:effectLst/>
                <a:latin typeface="+mn-lt"/>
                <a:ea typeface="+mn-ea"/>
                <a:cs typeface="+mn-cs"/>
              </a:rPr>
              <a:t>Samoan “shield”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alkali</a:t>
            </a:r>
            <a:r>
              <a:rPr lang="en-GB" sz="1200" kern="1200" baseline="0" dirty="0">
                <a:solidFill>
                  <a:schemeClr val="tx1"/>
                </a:solidFill>
                <a:effectLst/>
                <a:latin typeface="+mn-lt"/>
                <a:ea typeface="+mn-ea"/>
                <a:cs typeface="+mn-cs"/>
              </a:rPr>
              <a:t> basalts through to trachyte </a:t>
            </a:r>
            <a:r>
              <a:rPr lang="en-GB" sz="1200" kern="1200" dirty="0">
                <a:solidFill>
                  <a:schemeClr val="tx1"/>
                </a:solidFill>
                <a:effectLst/>
                <a:latin typeface="+mn-lt"/>
                <a:ea typeface="+mn-ea"/>
                <a:cs typeface="+mn-cs"/>
              </a:rPr>
              <a:t>lavas from the subaerial Samoan islands. Ta'u, Tutuila and Eastern Upolu data (small lightly shaded squares) are K–</a:t>
            </a:r>
            <a:r>
              <a:rPr lang="en-GB" sz="1200" kern="1200" dirty="0" err="1">
                <a:solidFill>
                  <a:schemeClr val="tx1"/>
                </a:solidFill>
                <a:effectLst/>
                <a:latin typeface="+mn-lt"/>
                <a:ea typeface="+mn-ea"/>
                <a:cs typeface="+mn-cs"/>
              </a:rPr>
              <a:t>Ar</a:t>
            </a:r>
            <a:r>
              <a:rPr lang="en-GB" sz="1200" kern="1200" dirty="0">
                <a:solidFill>
                  <a:schemeClr val="tx1"/>
                </a:solidFill>
                <a:effectLst/>
                <a:latin typeface="+mn-lt"/>
                <a:ea typeface="+mn-ea"/>
                <a:cs typeface="+mn-cs"/>
              </a:rPr>
              <a:t> ages, from McDougall,</a:t>
            </a:r>
            <a:r>
              <a:rPr lang="en-GB" sz="1200" kern="1200" baseline="0" dirty="0">
                <a:solidFill>
                  <a:schemeClr val="tx1"/>
                </a:solidFill>
                <a:effectLst/>
                <a:latin typeface="+mn-lt"/>
                <a:ea typeface="+mn-ea"/>
                <a:cs typeface="+mn-cs"/>
              </a:rPr>
              <a:t> 1987 and Brocher, 1985.</a:t>
            </a:r>
          </a:p>
          <a:p>
            <a:r>
              <a:rPr lang="en-GB" sz="1200" kern="1200" dirty="0">
                <a:solidFill>
                  <a:schemeClr val="tx1"/>
                </a:solidFill>
                <a:effectLst/>
                <a:latin typeface="+mn-lt"/>
                <a:ea typeface="+mn-ea"/>
                <a:cs typeface="+mn-cs"/>
              </a:rPr>
              <a:t>Post-erosional lavas of Western Upolu and Savai‘i consiste</a:t>
            </a:r>
            <a:r>
              <a:rPr lang="en-GB" sz="1200" kern="1200" baseline="0" dirty="0">
                <a:solidFill>
                  <a:schemeClr val="tx1"/>
                </a:solidFill>
                <a:effectLst/>
                <a:latin typeface="+mn-lt"/>
                <a:ea typeface="+mn-ea"/>
                <a:cs typeface="+mn-cs"/>
              </a:rPr>
              <a:t>d of alkali basalts, basanites and nephelinites</a:t>
            </a:r>
            <a:r>
              <a:rPr lang="en-GB" sz="1200" kern="1200" dirty="0">
                <a:solidFill>
                  <a:schemeClr val="tx1"/>
                </a:solidFill>
                <a:effectLst/>
                <a:latin typeface="+mn-lt"/>
                <a:ea typeface="+mn-ea"/>
                <a:cs typeface="+mn-cs"/>
              </a:rPr>
              <a:t> (large darkly shaded squares) are </a:t>
            </a:r>
            <a:r>
              <a:rPr lang="en-GB" sz="1200" kern="1200" baseline="30000" dirty="0">
                <a:solidFill>
                  <a:schemeClr val="tx1"/>
                </a:solidFill>
                <a:effectLst/>
                <a:latin typeface="+mn-lt"/>
                <a:ea typeface="+mn-ea"/>
                <a:cs typeface="+mn-cs"/>
              </a:rPr>
              <a:t>40/39</a:t>
            </a:r>
            <a:r>
              <a:rPr lang="en-GB" sz="1200" kern="1200" dirty="0">
                <a:solidFill>
                  <a:schemeClr val="tx1"/>
                </a:solidFill>
                <a:effectLst/>
                <a:latin typeface="+mn-lt"/>
                <a:ea typeface="+mn-ea"/>
                <a:cs typeface="+mn-cs"/>
              </a:rPr>
              <a:t>Ar plateau ages</a:t>
            </a:r>
            <a:r>
              <a:rPr lang="en-GB" sz="1200" kern="1200" baseline="0" dirty="0">
                <a:solidFill>
                  <a:schemeClr val="tx1"/>
                </a:solidFill>
                <a:effectLst/>
                <a:latin typeface="+mn-lt"/>
                <a:ea typeface="+mn-ea"/>
                <a:cs typeface="+mn-cs"/>
              </a:rPr>
              <a:t> from Workman et al. 2004. The older “shield” lavas on these islands are mostly covered and hinder the collection of data to help a continuation of a working mantle plume model younging to the SW as the data jumps over a long time period.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Figure B:</a:t>
            </a:r>
          </a:p>
          <a:p>
            <a:r>
              <a:rPr lang="en-GB" sz="1200" kern="1200" dirty="0">
                <a:solidFill>
                  <a:schemeClr val="tx1"/>
                </a:solidFill>
                <a:effectLst/>
                <a:latin typeface="+mn-lt"/>
                <a:ea typeface="+mn-ea"/>
                <a:cs typeface="+mn-cs"/>
              </a:rPr>
              <a:t>Small lightly shaded squares are </a:t>
            </a:r>
            <a:r>
              <a:rPr lang="en-GB" sz="1200" kern="1200" baseline="30000" dirty="0">
                <a:solidFill>
                  <a:schemeClr val="tx1"/>
                </a:solidFill>
                <a:effectLst/>
                <a:latin typeface="+mn-lt"/>
                <a:ea typeface="+mn-ea"/>
                <a:cs typeface="+mn-cs"/>
              </a:rPr>
              <a:t>40/39</a:t>
            </a:r>
            <a:r>
              <a:rPr lang="en-GB" sz="1200" kern="1200" dirty="0">
                <a:solidFill>
                  <a:schemeClr val="tx1"/>
                </a:solidFill>
                <a:effectLst/>
                <a:latin typeface="+mn-lt"/>
                <a:ea typeface="+mn-ea"/>
                <a:cs typeface="+mn-cs"/>
              </a:rPr>
              <a:t>Ar total fusion ages, from Duncan; large darkly shaded squares are </a:t>
            </a:r>
            <a:r>
              <a:rPr lang="en-GB" sz="1200" kern="1200" baseline="30000" dirty="0">
                <a:solidFill>
                  <a:schemeClr val="tx1"/>
                </a:solidFill>
                <a:effectLst/>
                <a:latin typeface="+mn-lt"/>
                <a:ea typeface="+mn-ea"/>
                <a:cs typeface="+mn-cs"/>
              </a:rPr>
              <a:t>40/39</a:t>
            </a:r>
            <a:r>
              <a:rPr lang="en-GB" sz="1200" kern="1200" dirty="0">
                <a:solidFill>
                  <a:schemeClr val="tx1"/>
                </a:solidFill>
                <a:effectLst/>
                <a:latin typeface="+mn-lt"/>
                <a:ea typeface="+mn-ea"/>
                <a:cs typeface="+mn-cs"/>
              </a:rPr>
              <a:t>Ar “plateau” ages. The dashed line is for the 7 cm/year local Pacific plate velocity.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general</a:t>
            </a:r>
            <a:r>
              <a:rPr lang="en-GB" sz="1200" kern="1200" baseline="0" dirty="0">
                <a:solidFill>
                  <a:schemeClr val="tx1"/>
                </a:solidFill>
                <a:effectLst/>
                <a:latin typeface="+mn-lt"/>
                <a:ea typeface="+mn-ea"/>
                <a:cs typeface="+mn-cs"/>
              </a:rPr>
              <a:t> trend is that the sampled ages decrease from WNW to ESE towards Vailulu’u seamount.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However, evidence of eruptions on Western Upolu (&lt;1 Ma) as well as 1.6 Ma old Lalla Rookh and highly under saturated basanites from the same dredge’s used have resulted in an interpretation of volcanic rejuvenation in these areas. Furthermore, on Savai’i,  eruptions of the shield volcano Motavanu in 1905 and 1911 suggests that the mantle plume model of a moving plate ENE over a fixed hot-spot is unsupported. This is due to the anomalous recent volcanic activity away from the potential current deep mantle plume location over Vailulu’u.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These rejuvenations of volcanic activity could be related to interaction of the Eastward migration of the Tong Trench corner (which is currently South of Savai’i) and migrating rapidly Eastwards.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Many post erosional and shield basalts have 87Sr/86Sr &gt; 0.705, extreme examples of the EMII end-member with highly radiogenic Sr ratios, relative unradiogenic Nd and intermediate Pb isotope compositions. </a:t>
            </a:r>
          </a:p>
          <a:p>
            <a:pPr marL="0" indent="0">
              <a:buNone/>
            </a:pPr>
            <a:r>
              <a:rPr lang="en-GB" sz="1200" b="0" i="0" kern="1200" dirty="0">
                <a:solidFill>
                  <a:schemeClr val="tx1"/>
                </a:solidFill>
                <a:effectLst/>
                <a:latin typeface="+mn-lt"/>
                <a:ea typeface="+mn-ea"/>
                <a:cs typeface="+mn-cs"/>
              </a:rPr>
              <a:t>Upolu (3.2-1.4 Ma):</a:t>
            </a:r>
            <a:r>
              <a:rPr lang="en-GB" sz="1200" b="0" i="0" kern="1200" baseline="0" dirty="0">
                <a:solidFill>
                  <a:schemeClr val="tx1"/>
                </a:solidFill>
                <a:effectLst/>
                <a:latin typeface="+mn-lt"/>
                <a:ea typeface="+mn-ea"/>
                <a:cs typeface="+mn-cs"/>
              </a:rPr>
              <a:t> increasing in</a:t>
            </a:r>
            <a:r>
              <a:rPr lang="en-GB" sz="1200" b="0" i="0" kern="1200" dirty="0">
                <a:solidFill>
                  <a:schemeClr val="tx1"/>
                </a:solidFill>
                <a:effectLst/>
                <a:latin typeface="+mn-lt"/>
                <a:ea typeface="+mn-ea"/>
                <a:cs typeface="+mn-cs"/>
              </a:rPr>
              <a:t> </a:t>
            </a:r>
            <a:r>
              <a:rPr lang="en-GB" sz="1200" b="0" i="0" kern="1200" baseline="30000" dirty="0">
                <a:solidFill>
                  <a:schemeClr val="tx1"/>
                </a:solidFill>
                <a:effectLst/>
                <a:latin typeface="+mn-lt"/>
                <a:ea typeface="+mn-ea"/>
                <a:cs typeface="+mn-cs"/>
              </a:rPr>
              <a:t>87</a:t>
            </a:r>
            <a:r>
              <a:rPr lang="en-GB" sz="1200" b="0" i="0" kern="1200" dirty="0">
                <a:solidFill>
                  <a:schemeClr val="tx1"/>
                </a:solidFill>
                <a:effectLst/>
                <a:latin typeface="+mn-lt"/>
                <a:ea typeface="+mn-ea"/>
                <a:cs typeface="+mn-cs"/>
              </a:rPr>
              <a:t>Sr/</a:t>
            </a:r>
            <a:r>
              <a:rPr lang="en-GB" sz="1200" b="0" i="0" kern="1200" baseline="30000" dirty="0">
                <a:solidFill>
                  <a:schemeClr val="tx1"/>
                </a:solidFill>
                <a:effectLst/>
                <a:latin typeface="+mn-lt"/>
                <a:ea typeface="+mn-ea"/>
                <a:cs typeface="+mn-cs"/>
              </a:rPr>
              <a:t>86</a:t>
            </a:r>
            <a:r>
              <a:rPr lang="en-GB" sz="1200" b="0" i="0" kern="1200" dirty="0">
                <a:solidFill>
                  <a:schemeClr val="tx1"/>
                </a:solidFill>
                <a:effectLst/>
                <a:latin typeface="+mn-lt"/>
                <a:ea typeface="+mn-ea"/>
                <a:cs typeface="+mn-cs"/>
              </a:rPr>
              <a:t>Sr through time, from shield building to post-shield alkalic volcanism, 2) Tutuila </a:t>
            </a:r>
            <a:r>
              <a:rPr lang="en-GB" sz="1200" b="0" i="0" kern="1200" dirty="0" err="1">
                <a:solidFill>
                  <a:schemeClr val="tx1"/>
                </a:solidFill>
                <a:effectLst/>
                <a:latin typeface="+mn-lt"/>
                <a:ea typeface="+mn-ea"/>
                <a:cs typeface="+mn-cs"/>
              </a:rPr>
              <a:t>Masefau</a:t>
            </a:r>
            <a:r>
              <a:rPr lang="en-GB" sz="1200" b="0" i="0" kern="1200" dirty="0">
                <a:solidFill>
                  <a:schemeClr val="tx1"/>
                </a:solidFill>
                <a:effectLst/>
                <a:latin typeface="+mn-lt"/>
                <a:ea typeface="+mn-ea"/>
                <a:cs typeface="+mn-cs"/>
              </a:rPr>
              <a:t> (1.53-1.29 Ma): max</a:t>
            </a:r>
            <a:r>
              <a:rPr lang="en-GB" sz="1200" b="0" i="0" kern="1200" baseline="0" dirty="0">
                <a:solidFill>
                  <a:schemeClr val="tx1"/>
                </a:solidFill>
                <a:effectLst/>
                <a:latin typeface="+mn-lt"/>
                <a:ea typeface="+mn-ea"/>
                <a:cs typeface="+mn-cs"/>
              </a:rPr>
              <a:t> </a:t>
            </a:r>
            <a:r>
              <a:rPr lang="en-GB" sz="1200" b="0" i="0" kern="1200" baseline="30000" dirty="0">
                <a:solidFill>
                  <a:schemeClr val="tx1"/>
                </a:solidFill>
                <a:effectLst/>
                <a:latin typeface="+mn-lt"/>
                <a:ea typeface="+mn-ea"/>
                <a:cs typeface="+mn-cs"/>
              </a:rPr>
              <a:t>87</a:t>
            </a:r>
            <a:r>
              <a:rPr lang="en-GB" sz="1200" b="0" i="0" kern="1200" dirty="0">
                <a:solidFill>
                  <a:schemeClr val="tx1"/>
                </a:solidFill>
                <a:effectLst/>
                <a:latin typeface="+mn-lt"/>
                <a:ea typeface="+mn-ea"/>
                <a:cs typeface="+mn-cs"/>
              </a:rPr>
              <a:t>Sr/</a:t>
            </a:r>
            <a:r>
              <a:rPr lang="en-GB" sz="1200" b="0" i="0" kern="1200" baseline="30000" dirty="0">
                <a:solidFill>
                  <a:schemeClr val="tx1"/>
                </a:solidFill>
                <a:effectLst/>
                <a:latin typeface="+mn-lt"/>
                <a:ea typeface="+mn-ea"/>
                <a:cs typeface="+mn-cs"/>
              </a:rPr>
              <a:t>86</a:t>
            </a:r>
            <a:r>
              <a:rPr lang="en-GB" sz="1200" b="0" i="0" kern="1200" baseline="0" dirty="0">
                <a:solidFill>
                  <a:schemeClr val="tx1"/>
                </a:solidFill>
                <a:effectLst/>
                <a:latin typeface="+mn-lt"/>
                <a:ea typeface="+mn-ea"/>
                <a:cs typeface="+mn-cs"/>
              </a:rPr>
              <a:t> at the beginning, reducing through time</a:t>
            </a:r>
            <a:r>
              <a:rPr lang="en-GB" sz="1200" b="0" i="0" kern="1200" dirty="0">
                <a:solidFill>
                  <a:schemeClr val="tx1"/>
                </a:solidFill>
                <a:effectLst/>
                <a:latin typeface="+mn-lt"/>
                <a:ea typeface="+mn-ea"/>
                <a:cs typeface="+mn-cs"/>
              </a:rPr>
              <a:t>, until the eruption of 3) Greater Pago volcanic series (1.29-1.0 Ma), which was abruptly lower in </a:t>
            </a:r>
            <a:r>
              <a:rPr lang="en-GB" sz="1200" b="0" i="0" kern="1200" baseline="30000" dirty="0">
                <a:solidFill>
                  <a:schemeClr val="tx1"/>
                </a:solidFill>
                <a:effectLst/>
                <a:latin typeface="+mn-lt"/>
                <a:ea typeface="+mn-ea"/>
                <a:cs typeface="+mn-cs"/>
              </a:rPr>
              <a:t>87</a:t>
            </a:r>
            <a:r>
              <a:rPr lang="en-GB" sz="1200" b="0" i="0" kern="1200" dirty="0">
                <a:solidFill>
                  <a:schemeClr val="tx1"/>
                </a:solidFill>
                <a:effectLst/>
                <a:latin typeface="+mn-lt"/>
                <a:ea typeface="+mn-ea"/>
                <a:cs typeface="+mn-cs"/>
              </a:rPr>
              <a:t>Sr/</a:t>
            </a:r>
            <a:r>
              <a:rPr lang="en-GB" sz="1200" b="0" i="0" kern="1200" baseline="30000" dirty="0">
                <a:solidFill>
                  <a:schemeClr val="tx1"/>
                </a:solidFill>
                <a:effectLst/>
                <a:latin typeface="+mn-lt"/>
                <a:ea typeface="+mn-ea"/>
                <a:cs typeface="+mn-cs"/>
              </a:rPr>
              <a:t>86</a:t>
            </a:r>
            <a:r>
              <a:rPr lang="en-GB" sz="1200" b="0" i="0" kern="1200" dirty="0">
                <a:solidFill>
                  <a:schemeClr val="tx1"/>
                </a:solidFill>
                <a:effectLst/>
                <a:latin typeface="+mn-lt"/>
                <a:ea typeface="+mn-ea"/>
                <a:cs typeface="+mn-cs"/>
              </a:rPr>
              <a:t>Sr. East of Tutuila, lavas of 4) Muli and Ta`u volcanoes of the </a:t>
            </a:r>
            <a:r>
              <a:rPr lang="en-GB" sz="1200" b="0" i="0" kern="1200" dirty="0" err="1">
                <a:solidFill>
                  <a:schemeClr val="tx1"/>
                </a:solidFill>
                <a:effectLst/>
                <a:latin typeface="+mn-lt"/>
                <a:ea typeface="+mn-ea"/>
                <a:cs typeface="+mn-cs"/>
              </a:rPr>
              <a:t>Manu`a</a:t>
            </a:r>
            <a:r>
              <a:rPr lang="en-GB" sz="1200" b="0" i="0" kern="1200" dirty="0">
                <a:solidFill>
                  <a:schemeClr val="tx1"/>
                </a:solidFill>
                <a:effectLst/>
                <a:latin typeface="+mn-lt"/>
                <a:ea typeface="+mn-ea"/>
                <a:cs typeface="+mn-cs"/>
              </a:rPr>
              <a:t> lineament have </a:t>
            </a:r>
            <a:r>
              <a:rPr lang="en-GB" sz="1200" b="0" i="0" kern="1200" baseline="30000" dirty="0">
                <a:solidFill>
                  <a:schemeClr val="tx1"/>
                </a:solidFill>
                <a:effectLst/>
                <a:latin typeface="+mn-lt"/>
                <a:ea typeface="+mn-ea"/>
                <a:cs typeface="+mn-cs"/>
              </a:rPr>
              <a:t>87</a:t>
            </a:r>
            <a:r>
              <a:rPr lang="en-GB" sz="1200" b="0" i="0" kern="1200" dirty="0">
                <a:solidFill>
                  <a:schemeClr val="tx1"/>
                </a:solidFill>
                <a:effectLst/>
                <a:latin typeface="+mn-lt"/>
                <a:ea typeface="+mn-ea"/>
                <a:cs typeface="+mn-cs"/>
              </a:rPr>
              <a:t>Sr/</a:t>
            </a:r>
            <a:r>
              <a:rPr lang="en-GB" sz="1200" b="0" i="0" kern="1200" baseline="30000" dirty="0">
                <a:solidFill>
                  <a:schemeClr val="tx1"/>
                </a:solidFill>
                <a:effectLst/>
                <a:latin typeface="+mn-lt"/>
                <a:ea typeface="+mn-ea"/>
                <a:cs typeface="+mn-cs"/>
              </a:rPr>
              <a:t>86</a:t>
            </a:r>
            <a:r>
              <a:rPr lang="en-GB" sz="1200" b="0" i="0" kern="1200" dirty="0">
                <a:solidFill>
                  <a:schemeClr val="tx1"/>
                </a:solidFill>
                <a:effectLst/>
                <a:latin typeface="+mn-lt"/>
                <a:ea typeface="+mn-ea"/>
                <a:cs typeface="+mn-cs"/>
              </a:rPr>
              <a:t>Sr as low or lower than lavas of Tutuila,</a:t>
            </a:r>
            <a:r>
              <a:rPr lang="en-GB" sz="1200" b="0" i="0" kern="1200" baseline="0" dirty="0">
                <a:solidFill>
                  <a:schemeClr val="tx1"/>
                </a:solidFill>
                <a:effectLst/>
                <a:latin typeface="+mn-lt"/>
                <a:ea typeface="+mn-ea"/>
                <a:cs typeface="+mn-cs"/>
              </a:rPr>
              <a:t> decreasing further Eastwards.</a:t>
            </a:r>
          </a:p>
          <a:p>
            <a:pPr marL="0" indent="0">
              <a:buNone/>
            </a:pPr>
            <a:endParaRPr lang="en-GB" sz="1200" b="0" i="0" kern="1200" baseline="0" dirty="0">
              <a:solidFill>
                <a:schemeClr val="tx1"/>
              </a:solidFill>
              <a:effectLst/>
              <a:latin typeface="+mn-lt"/>
              <a:ea typeface="+mn-ea"/>
              <a:cs typeface="+mn-cs"/>
            </a:endParaRPr>
          </a:p>
          <a:p>
            <a:pPr marL="0" indent="0">
              <a:buNone/>
            </a:pPr>
            <a:r>
              <a:rPr lang="en-GB" sz="1200" b="0" i="0" kern="1200" baseline="0" dirty="0">
                <a:solidFill>
                  <a:schemeClr val="tx1"/>
                </a:solidFill>
                <a:effectLst/>
                <a:latin typeface="+mn-lt"/>
                <a:ea typeface="+mn-ea"/>
                <a:cs typeface="+mn-cs"/>
              </a:rPr>
              <a:t>These variations in distinct isotopic compositions over time of the “Shield” lavas and rejuvenated “post-erosional” lavas implies different source materials and not a single deep enriched plume from the core-mantle boundary. </a:t>
            </a:r>
          </a:p>
          <a:p>
            <a:pPr marL="0" indent="0">
              <a:buNone/>
            </a:pPr>
            <a:endParaRPr lang="en-GB" sz="1200" b="0" i="0" kern="1200" baseline="0" dirty="0">
              <a:solidFill>
                <a:schemeClr val="tx1"/>
              </a:solidFill>
              <a:effectLst/>
              <a:latin typeface="+mn-lt"/>
              <a:ea typeface="+mn-ea"/>
              <a:cs typeface="+mn-cs"/>
            </a:endParaRPr>
          </a:p>
          <a:p>
            <a:pPr marL="0" indent="0">
              <a:buNone/>
            </a:pPr>
            <a:r>
              <a:rPr lang="en-GB" sz="1200" b="0" i="0" kern="1200" baseline="0" dirty="0">
                <a:solidFill>
                  <a:schemeClr val="tx1"/>
                </a:solidFill>
                <a:effectLst/>
                <a:latin typeface="+mn-lt"/>
                <a:ea typeface="+mn-ea"/>
                <a:cs typeface="+mn-cs"/>
              </a:rPr>
              <a:t>The Machias seamount, an isolated edifice South of Savai’i has radiogenic 206Pb/204Pb ratio considerably lower, this may be due to its subsiding character at the curving corner of the Tonga Trench.   </a:t>
            </a:r>
          </a:p>
          <a:p>
            <a:pPr marL="0" indent="0">
              <a:buNone/>
            </a:pPr>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EMII end-member has been interpreted by scientists as originating from the surface before subduction back into the mantle. Materials at the Earth’s surface before subduction consists of feldspar and clay minerals. If the plume (featuring these isotopic characteristics) rose from the C-M boundary, it must represent material that has cycled entirely through the mantle and back up again.</a:t>
            </a:r>
          </a:p>
          <a:p>
            <a:r>
              <a:rPr lang="en-GB" sz="1200" kern="1200" baseline="0" dirty="0">
                <a:solidFill>
                  <a:schemeClr val="tx1"/>
                </a:solidFill>
                <a:effectLst/>
                <a:latin typeface="+mn-lt"/>
                <a:ea typeface="+mn-ea"/>
                <a:cs typeface="+mn-cs"/>
              </a:rPr>
              <a:t>However, these materials would have been originally hydrous and even if shallow subduction squeezed out the H2O (Dixen et al. 2002), the sedimentary components will never be denser than the minerals of the mantle peridotite and therefore wouldn’t sink to the C-M boundary. Also feldspars and clay minerals melt at lower temperatures so would melt before reaching the C-M boundary.</a:t>
            </a:r>
          </a:p>
          <a:p>
            <a:endParaRPr lang="en-GB" dirty="0"/>
          </a:p>
        </p:txBody>
      </p:sp>
      <p:sp>
        <p:nvSpPr>
          <p:cNvPr id="4" name="Slide Number Placeholder 3"/>
          <p:cNvSpPr>
            <a:spLocks noGrp="1"/>
          </p:cNvSpPr>
          <p:nvPr>
            <p:ph type="sldNum" sz="quarter" idx="10"/>
          </p:nvPr>
        </p:nvSpPr>
        <p:spPr/>
        <p:txBody>
          <a:bodyPr/>
          <a:lstStyle/>
          <a:p>
            <a:fld id="{C1E3496A-32B7-4E4B-B22D-77CE33CAB48D}" type="slidenum">
              <a:rPr lang="en-GB" smtClean="0"/>
              <a:t>5</a:t>
            </a:fld>
            <a:endParaRPr lang="en-GB"/>
          </a:p>
        </p:txBody>
      </p:sp>
    </p:spTree>
    <p:extLst>
      <p:ext uri="{BB962C8B-B14F-4D97-AF65-F5344CB8AC3E}">
        <p14:creationId xmlns:p14="http://schemas.microsoft.com/office/powerpoint/2010/main" val="104046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plate motion</a:t>
            </a:r>
            <a:r>
              <a:rPr lang="en-GB" sz="1200" b="0" i="0" kern="1200" baseline="0" dirty="0">
                <a:solidFill>
                  <a:schemeClr val="tx1"/>
                </a:solidFill>
                <a:effectLst/>
                <a:latin typeface="+mn-lt"/>
                <a:ea typeface="+mn-ea"/>
                <a:cs typeface="+mn-cs"/>
              </a:rPr>
              <a:t>s at the Samoan region cause a complexity and unique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The back-arc spreading of Lau basin West of the Tonga trench along with the very fast plate movement of the Pacific plate Eastwards subducting underneath the Indo-Australian plate has over the past 40 Ma allowed the Tonga Trench and the Vitiaz Lineament to be tectonically near enough to potential the volcanic characteristics seen on the volcanic chain.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However, due to the fast 7.1 cm</a:t>
            </a:r>
            <a:r>
              <a:rPr lang="en-GB" sz="1200" b="0" i="0" kern="1200" baseline="0" dirty="0">
                <a:solidFill>
                  <a:schemeClr val="tx1"/>
                </a:solidFill>
                <a:effectLst/>
                <a:latin typeface="+mn-lt"/>
                <a:ea typeface="+mn-ea"/>
                <a:cs typeface="+mn-cs"/>
              </a:rPr>
              <a:t> per year</a:t>
            </a:r>
            <a:r>
              <a:rPr lang="en-GB" sz="1200" b="0" i="0" kern="1200" dirty="0">
                <a:solidFill>
                  <a:schemeClr val="tx1"/>
                </a:solidFill>
                <a:effectLst/>
                <a:latin typeface="+mn-lt"/>
                <a:ea typeface="+mn-ea"/>
                <a:cs typeface="+mn-cs"/>
              </a:rPr>
              <a:t> Pacific Plate motion toward the WNW and the ultrafast rollback of the Pacific Plate along the Tonga Trench toward the east, this tectonic situation was drastically different over the last 15 Ma [Ruellan</a:t>
            </a:r>
            <a:r>
              <a:rPr lang="en-GB" sz="1200" b="0" i="0" kern="1200" baseline="0" dirty="0">
                <a:solidFill>
                  <a:schemeClr val="tx1"/>
                </a:solidFill>
                <a:effectLst/>
                <a:latin typeface="+mn-lt"/>
                <a:ea typeface="+mn-ea"/>
                <a:cs typeface="+mn-cs"/>
              </a:rPr>
              <a:t> et al. 2003].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Therefore the proposed location of the Vailulu’u hot spot will have been much further away from the plate boundary and similar to the location observed at Hawaii in present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For example, around 4 Ma, the location of the North-Eastern</a:t>
            </a:r>
            <a:r>
              <a:rPr lang="en-GB" sz="1200" b="0" i="0" kern="1200" baseline="0" dirty="0">
                <a:solidFill>
                  <a:schemeClr val="tx1"/>
                </a:solidFill>
                <a:effectLst/>
                <a:latin typeface="+mn-lt"/>
                <a:ea typeface="+mn-ea"/>
                <a:cs typeface="+mn-cs"/>
              </a:rPr>
              <a:t> Terminus</a:t>
            </a:r>
            <a:r>
              <a:rPr lang="en-GB" sz="1200" b="0" i="0" kern="1200" dirty="0">
                <a:solidFill>
                  <a:schemeClr val="tx1"/>
                </a:solidFill>
                <a:effectLst/>
                <a:latin typeface="+mn-lt"/>
                <a:ea typeface="+mn-ea"/>
                <a:cs typeface="+mn-cs"/>
              </a:rPr>
              <a:t> was at least five times further away (∼1,500 km) from the predicted location of the Samoa hot spot [Koppers et al. 2008].  This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makes Samoa a truly intraplate hot spot and reduces the potential effects of plate tectonic boundary stresses on the formation of the older Samoan volcanoes in the WESAM province.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E3496A-32B7-4E4B-B22D-77CE33CAB48D}" type="slidenum">
              <a:rPr lang="en-GB" smtClean="0"/>
              <a:t>6</a:t>
            </a:fld>
            <a:endParaRPr lang="en-GB"/>
          </a:p>
        </p:txBody>
      </p:sp>
    </p:spTree>
    <p:extLst>
      <p:ext uri="{BB962C8B-B14F-4D97-AF65-F5344CB8AC3E}">
        <p14:creationId xmlns:p14="http://schemas.microsoft.com/office/powerpoint/2010/main" val="382051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 is clear from the earlier diagram that the age</a:t>
            </a:r>
            <a:r>
              <a:rPr lang="en-GB" sz="1200" b="0" i="0" kern="1200" baseline="0" dirty="0">
                <a:solidFill>
                  <a:schemeClr val="tx1"/>
                </a:solidFill>
                <a:effectLst/>
                <a:latin typeface="+mn-lt"/>
                <a:ea typeface="+mn-ea"/>
                <a:cs typeface="+mn-cs"/>
              </a:rPr>
              <a:t> progression of the WESAM basalts and the Eastern Province volcanism was younging ESE towards the potential present day Vailulu’u seamount.</a:t>
            </a:r>
          </a:p>
          <a:p>
            <a:endParaRPr lang="en-GB" sz="1200" b="0" i="0" kern="1200" baseline="0" dirty="0">
              <a:solidFill>
                <a:schemeClr val="tx1"/>
              </a:solidFill>
              <a:effectLst/>
              <a:latin typeface="+mn-lt"/>
              <a:ea typeface="+mn-ea"/>
              <a:cs typeface="+mn-cs"/>
            </a:endParaRPr>
          </a:p>
          <a:p>
            <a:r>
              <a:rPr lang="en-GB" dirty="0"/>
              <a:t>Figure</a:t>
            </a:r>
            <a:r>
              <a:rPr lang="en-GB" baseline="0" dirty="0"/>
              <a:t> 7: The WESAM basalts are shown as hollow squares. The “</a:t>
            </a:r>
            <a:r>
              <a:rPr lang="en-GB" dirty="0"/>
              <a:t>Shield” basalts from the Eastern Province are shown as solid diamonds.</a:t>
            </a:r>
            <a:r>
              <a:rPr lang="en-GB" baseline="0" dirty="0"/>
              <a:t> </a:t>
            </a:r>
            <a:r>
              <a:rPr lang="en-GB" dirty="0"/>
              <a:t>The open circles are for post-erosional basalts from Savai'i, Upolu and Tutuila.</a:t>
            </a:r>
          </a:p>
          <a:p>
            <a:endParaRPr lang="en-GB" sz="1200" b="0" i="0"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Eastern Province shield basalts form a very regular increasing </a:t>
            </a:r>
            <a:r>
              <a:rPr lang="en-GB" sz="1200" b="0" i="0" kern="1200" baseline="30000" dirty="0">
                <a:solidFill>
                  <a:schemeClr val="tx1"/>
                </a:solidFill>
                <a:effectLst/>
                <a:latin typeface="+mn-lt"/>
                <a:ea typeface="+mn-ea"/>
                <a:cs typeface="+mn-cs"/>
              </a:rPr>
              <a:t>206</a:t>
            </a:r>
            <a:r>
              <a:rPr lang="en-GB" sz="1200" b="0" i="0" kern="1200" dirty="0">
                <a:solidFill>
                  <a:schemeClr val="tx1"/>
                </a:solidFill>
                <a:effectLst/>
                <a:latin typeface="+mn-lt"/>
                <a:ea typeface="+mn-ea"/>
                <a:cs typeface="+mn-cs"/>
              </a:rPr>
              <a:t>Pb/</a:t>
            </a:r>
            <a:r>
              <a:rPr lang="en-GB" sz="1200" b="0" i="0" kern="1200" baseline="30000" dirty="0">
                <a:solidFill>
                  <a:schemeClr val="tx1"/>
                </a:solidFill>
                <a:effectLst/>
                <a:latin typeface="+mn-lt"/>
                <a:ea typeface="+mn-ea"/>
                <a:cs typeface="+mn-cs"/>
              </a:rPr>
              <a:t>204</a:t>
            </a:r>
            <a:r>
              <a:rPr lang="en-GB" sz="1200" b="0" i="0" kern="1200" dirty="0">
                <a:solidFill>
                  <a:schemeClr val="tx1"/>
                </a:solidFill>
                <a:effectLst/>
                <a:latin typeface="+mn-lt"/>
                <a:ea typeface="+mn-ea"/>
                <a:cs typeface="+mn-cs"/>
              </a:rPr>
              <a:t>Pb trend with distance (younging) to the east</a:t>
            </a:r>
            <a:r>
              <a:rPr lang="en-GB" sz="1200" b="0" i="0" kern="1200" baseline="0" dirty="0">
                <a:solidFill>
                  <a:schemeClr val="tx1"/>
                </a:solidFill>
                <a:effectLst/>
                <a:latin typeface="+mn-lt"/>
                <a:ea typeface="+mn-ea"/>
                <a:cs typeface="+mn-cs"/>
              </a:rPr>
              <a:t> and compare similarly with the older WESAM seamounts. </a:t>
            </a:r>
            <a:endParaRPr lang="en-GB" baseline="0" dirty="0"/>
          </a:p>
          <a:p>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The Post-erosional basalts vary considerably to</a:t>
            </a:r>
            <a:r>
              <a:rPr lang="en-GB" baseline="0" dirty="0">
                <a:effectLst/>
              </a:rPr>
              <a:t> the WESAM and Eastern Province </a:t>
            </a:r>
            <a:r>
              <a:rPr lang="en-GB" dirty="0">
                <a:effectLst/>
              </a:rPr>
              <a:t>isotopic signatures.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Pasco-Bank is</a:t>
            </a:r>
            <a:r>
              <a:rPr lang="en-GB" sz="1200" b="0" i="0" kern="1200" baseline="0" dirty="0">
                <a:solidFill>
                  <a:schemeClr val="tx1"/>
                </a:solidFill>
                <a:effectLst/>
                <a:latin typeface="+mn-lt"/>
                <a:ea typeface="+mn-ea"/>
                <a:cs typeface="+mn-cs"/>
              </a:rPr>
              <a:t> in line with the Post-Erosional basalts of Tutuila, Upolu and Savai’i, therefore </a:t>
            </a:r>
            <a:r>
              <a:rPr lang="en-GB" sz="1200" b="0" i="0" kern="1200" dirty="0">
                <a:solidFill>
                  <a:schemeClr val="tx1"/>
                </a:solidFill>
                <a:effectLst/>
                <a:latin typeface="+mn-lt"/>
                <a:ea typeface="+mn-ea"/>
                <a:cs typeface="+mn-cs"/>
              </a:rPr>
              <a:t>representing either a brief interlude or</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“resetting” of the younging</a:t>
            </a:r>
            <a:r>
              <a:rPr lang="en-GB" sz="1200" b="0" i="0" kern="1200" baseline="0" dirty="0">
                <a:solidFill>
                  <a:schemeClr val="tx1"/>
                </a:solidFill>
                <a:effectLst/>
                <a:latin typeface="+mn-lt"/>
                <a:ea typeface="+mn-ea"/>
                <a:cs typeface="+mn-cs"/>
              </a:rPr>
              <a:t> direction with increasing 206Pb/204Pb Eastward</a:t>
            </a:r>
            <a:r>
              <a:rPr lang="en-GB" sz="1200" b="0" i="0" kern="1200" dirty="0">
                <a:solidFill>
                  <a:schemeClr val="tx1"/>
                </a:solidFill>
                <a:effectLst/>
                <a:latin typeface="+mn-lt"/>
                <a:ea typeface="+mn-ea"/>
                <a:cs typeface="+mn-cs"/>
              </a:rPr>
              <a:t>, or possibly</a:t>
            </a:r>
            <a:r>
              <a:rPr lang="en-GB" sz="1200" b="0" i="0" kern="1200" baseline="0" dirty="0">
                <a:solidFill>
                  <a:schemeClr val="tx1"/>
                </a:solidFill>
                <a:effectLst/>
                <a:latin typeface="+mn-lt"/>
                <a:ea typeface="+mn-ea"/>
                <a:cs typeface="+mn-cs"/>
              </a:rPr>
              <a:t> a</a:t>
            </a:r>
            <a:r>
              <a:rPr lang="en-GB" sz="1200" b="0" i="0" kern="1200" dirty="0">
                <a:solidFill>
                  <a:schemeClr val="tx1"/>
                </a:solidFill>
                <a:effectLst/>
                <a:latin typeface="+mn-lt"/>
                <a:ea typeface="+mn-ea"/>
                <a:cs typeface="+mn-cs"/>
              </a:rPr>
              <a:t> start of the Post-Erosional trend shown in the lavas</a:t>
            </a:r>
            <a:r>
              <a:rPr lang="en-GB" sz="1200" b="0" i="0" kern="1200" baseline="0" dirty="0">
                <a:solidFill>
                  <a:schemeClr val="tx1"/>
                </a:solidFill>
                <a:effectLst/>
                <a:latin typeface="+mn-lt"/>
                <a:ea typeface="+mn-ea"/>
                <a:cs typeface="+mn-cs"/>
              </a:rPr>
              <a:t> of Savai’i, Upolu and Tutuila.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From further research by (Hart et al. 2004), in Pb is</a:t>
            </a:r>
            <a:r>
              <a:rPr lang="en-GB" sz="1200" b="0" i="0" kern="1200" dirty="0">
                <a:solidFill>
                  <a:schemeClr val="tx1"/>
                </a:solidFill>
                <a:effectLst/>
                <a:latin typeface="+mn-lt"/>
                <a:ea typeface="+mn-ea"/>
                <a:cs typeface="+mn-cs"/>
              </a:rPr>
              <a:t>otope space, Pasco was transitional between the shield and Post-Erosional fields. </a:t>
            </a:r>
            <a:r>
              <a:rPr lang="en-GB" sz="1200" b="0" i="0" kern="1200" baseline="0" dirty="0">
                <a:solidFill>
                  <a:schemeClr val="tx1"/>
                </a:solidFill>
                <a:effectLst/>
                <a:latin typeface="+mn-lt"/>
                <a:ea typeface="+mn-ea"/>
                <a:cs typeface="+mn-cs"/>
              </a:rPr>
              <a:t>The </a:t>
            </a:r>
            <a:r>
              <a:rPr lang="en-GB" sz="1200" b="0" i="0" kern="1200" dirty="0">
                <a:solidFill>
                  <a:schemeClr val="tx1"/>
                </a:solidFill>
                <a:effectLst/>
                <a:latin typeface="+mn-lt"/>
                <a:ea typeface="+mn-ea"/>
                <a:cs typeface="+mn-cs"/>
              </a:rPr>
              <a:t>expected age of ∼8 Ma for Pasco is also the time when the Samoa plume may have changed its “drift” direction from</a:t>
            </a:r>
            <a:r>
              <a:rPr lang="en-GB" sz="1200" b="0" i="0" kern="1200" baseline="0" dirty="0">
                <a:solidFill>
                  <a:schemeClr val="tx1"/>
                </a:solidFill>
                <a:effectLst/>
                <a:latin typeface="+mn-lt"/>
                <a:ea typeface="+mn-ea"/>
                <a:cs typeface="+mn-cs"/>
              </a:rPr>
              <a:t> produced reconstructions</a:t>
            </a:r>
            <a:r>
              <a:rPr lang="en-GB" sz="1200" b="0" i="0" kern="1200" dirty="0">
                <a:solidFill>
                  <a:schemeClr val="tx1"/>
                </a:solidFill>
                <a:effectLst/>
                <a:latin typeface="+mn-lt"/>
                <a:ea typeface="+mn-ea"/>
                <a:cs typeface="+mn-cs"/>
              </a:rPr>
              <a:t>, and this could drive a different “sampling mix” from what is clearly an isotopically heterogeneous plume.</a:t>
            </a:r>
          </a:p>
          <a:p>
            <a:endParaRPr lang="en-GB" sz="1200" b="0" i="0" kern="1200" dirty="0">
              <a:solidFill>
                <a:schemeClr val="tx1"/>
              </a:solidFill>
              <a:effectLst/>
              <a:latin typeface="+mn-lt"/>
              <a:ea typeface="+mn-ea"/>
              <a:cs typeface="+mn-cs"/>
            </a:endParaRPr>
          </a:p>
          <a:p>
            <a:r>
              <a:rPr lang="en-GB" dirty="0"/>
              <a:t>Figure 8) The trace element</a:t>
            </a:r>
            <a:r>
              <a:rPr lang="en-GB" baseline="0" dirty="0"/>
              <a:t> </a:t>
            </a:r>
            <a:r>
              <a:rPr lang="en-GB" dirty="0"/>
              <a:t>spider grams (Normalized to the Primitive Mantle) for the average data from</a:t>
            </a:r>
            <a:r>
              <a:rPr lang="en-GB" baseline="0" dirty="0"/>
              <a:t> the WESAM basalts of</a:t>
            </a:r>
            <a:r>
              <a:rPr lang="en-GB" dirty="0"/>
              <a:t> Lalla Rookh, Combe and Alexa are compared with</a:t>
            </a:r>
            <a:r>
              <a:rPr lang="en-GB" baseline="0" dirty="0"/>
              <a:t> the average Ta’u </a:t>
            </a:r>
            <a:r>
              <a:rPr lang="en-GB" dirty="0"/>
              <a:t>Island basalt. Ta’u from the</a:t>
            </a:r>
            <a:r>
              <a:rPr lang="en-GB" baseline="0" dirty="0"/>
              <a:t> Eastern Province</a:t>
            </a:r>
            <a:r>
              <a:rPr lang="en-GB" dirty="0"/>
              <a:t> is used as it has similar Sr and Nd signatures like the WESAM seamounts.</a:t>
            </a:r>
          </a:p>
          <a:p>
            <a:endParaRPr lang="en-GB" dirty="0"/>
          </a:p>
          <a:p>
            <a:r>
              <a:rPr lang="en-GB" dirty="0"/>
              <a:t>The</a:t>
            </a:r>
            <a:r>
              <a:rPr lang="en-GB" baseline="0" dirty="0"/>
              <a:t> negative anomalies of U, K and Pb are typical of almost all OIB and typically derived from deep mantle plumes and not IAB from subducting plates, the lack of U depletion at Combe and Alexa may represent the addition of U during seawater interaction [Hart, </a:t>
            </a:r>
            <a:r>
              <a:rPr lang="en-GB" dirty="0"/>
              <a:t>S.R. et al.]</a:t>
            </a:r>
            <a:r>
              <a:rPr lang="en-GB" baseline="0" dirty="0"/>
              <a:t>. Since these elements are all mobile during alteration, there must be some caution when interpreting. </a:t>
            </a:r>
            <a:endParaRPr lang="en-GB" dirty="0"/>
          </a:p>
        </p:txBody>
      </p:sp>
      <p:sp>
        <p:nvSpPr>
          <p:cNvPr id="4" name="Slide Number Placeholder 3"/>
          <p:cNvSpPr>
            <a:spLocks noGrp="1"/>
          </p:cNvSpPr>
          <p:nvPr>
            <p:ph type="sldNum" sz="quarter" idx="10"/>
          </p:nvPr>
        </p:nvSpPr>
        <p:spPr/>
        <p:txBody>
          <a:bodyPr/>
          <a:lstStyle/>
          <a:p>
            <a:fld id="{C1E3496A-32B7-4E4B-B22D-77CE33CAB48D}" type="slidenum">
              <a:rPr lang="en-GB" smtClean="0"/>
              <a:t>7</a:t>
            </a:fld>
            <a:endParaRPr lang="en-GB"/>
          </a:p>
        </p:txBody>
      </p:sp>
    </p:spTree>
    <p:extLst>
      <p:ext uri="{BB962C8B-B14F-4D97-AF65-F5344CB8AC3E}">
        <p14:creationId xmlns:p14="http://schemas.microsoft.com/office/powerpoint/2010/main" val="379092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E3496A-32B7-4E4B-B22D-77CE33CAB48D}" type="slidenum">
              <a:rPr lang="en-GB" smtClean="0"/>
              <a:t>8</a:t>
            </a:fld>
            <a:endParaRPr lang="en-GB"/>
          </a:p>
        </p:txBody>
      </p:sp>
    </p:spTree>
    <p:extLst>
      <p:ext uri="{BB962C8B-B14F-4D97-AF65-F5344CB8AC3E}">
        <p14:creationId xmlns:p14="http://schemas.microsoft.com/office/powerpoint/2010/main" val="327835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dating of the Eastern Province lavas</a:t>
            </a:r>
            <a:r>
              <a:rPr lang="en-GB" baseline="0" dirty="0"/>
              <a:t> and the WESAM dredges with data of modelled plate tectonic movement in this region suggests a potential U-turn shape of deep mantle plume around 16 Ma.</a:t>
            </a:r>
          </a:p>
          <a:p>
            <a:endParaRPr lang="en-GB" baseline="0" dirty="0"/>
          </a:p>
          <a:p>
            <a:r>
              <a:rPr lang="en-GB" dirty="0"/>
              <a:t>Early shield basalt volcanism began</a:t>
            </a:r>
            <a:r>
              <a:rPr lang="en-GB" baseline="0" dirty="0"/>
              <a:t> around 40 Ma, which was followed by a Samoan rejuvenation on the larger islands of Savai’i, Upolu and Tutuila away from the possible hot spot location of Vailulu’u seamount in the ESE in the Eastern Province.</a:t>
            </a:r>
          </a:p>
          <a:p>
            <a:endParaRPr lang="en-GB" baseline="0" dirty="0"/>
          </a:p>
          <a:p>
            <a:r>
              <a:rPr lang="en-GB" baseline="0" dirty="0"/>
              <a:t>As well as that, there is no observed change in isotopic composition with time and distance for the post-erosional volcanic rift zones. Unlike those traced for the older lavas produced by the deep mantle plume mechanism. </a:t>
            </a:r>
          </a:p>
          <a:p>
            <a:r>
              <a:rPr lang="en-GB" baseline="0" dirty="0"/>
              <a:t> </a:t>
            </a:r>
          </a:p>
          <a:p>
            <a:r>
              <a:rPr lang="en-GB" baseline="0" dirty="0"/>
              <a:t>This suggests a different potential mechanism than a deep mantle plume progression ESE in the recent ~4 Ma to produce volcanism laterally along the Samoan volcanic chain.</a:t>
            </a:r>
          </a:p>
          <a:p>
            <a:r>
              <a:rPr lang="en-GB" baseline="0" dirty="0"/>
              <a:t> </a:t>
            </a:r>
          </a:p>
          <a:p>
            <a:r>
              <a:rPr lang="en-GB" sz="1200" b="1" i="0" kern="1200" dirty="0">
                <a:solidFill>
                  <a:schemeClr val="tx1"/>
                </a:solidFill>
                <a:effectLst/>
                <a:latin typeface="+mn-lt"/>
                <a:ea typeface="+mn-ea"/>
                <a:cs typeface="+mn-cs"/>
              </a:rPr>
              <a:t>A Chemically Heterogeneous Source Layer beneath the Lithosphere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Since the quaternary, there are great distances ove</a:t>
            </a:r>
            <a:r>
              <a:rPr lang="en-GB" sz="1200" b="0" i="0" kern="1200" baseline="0" dirty="0">
                <a:solidFill>
                  <a:schemeClr val="tx1"/>
                </a:solidFill>
                <a:effectLst/>
                <a:latin typeface="+mn-lt"/>
                <a:ea typeface="+mn-ea"/>
                <a:cs typeface="+mn-cs"/>
              </a:rPr>
              <a:t>r the exposures of distinct lavas derived from the EMII end-member of subducted material. This suggests </a:t>
            </a:r>
            <a:r>
              <a:rPr lang="en-GB" sz="1200" b="0" i="0" kern="1200" dirty="0">
                <a:solidFill>
                  <a:schemeClr val="tx1"/>
                </a:solidFill>
                <a:effectLst/>
                <a:latin typeface="+mn-lt"/>
                <a:ea typeface="+mn-ea"/>
                <a:cs typeface="+mn-cs"/>
              </a:rPr>
              <a:t>that the uppermost asthenosphere enriched laterally</a:t>
            </a:r>
            <a:r>
              <a:rPr lang="en-GB" sz="1200" b="0" i="0" kern="1200" baseline="0" dirty="0">
                <a:solidFill>
                  <a:schemeClr val="tx1"/>
                </a:solidFill>
                <a:effectLst/>
                <a:latin typeface="+mn-lt"/>
                <a:ea typeface="+mn-ea"/>
                <a:cs typeface="+mn-cs"/>
              </a:rPr>
              <a:t> along the chain</a:t>
            </a:r>
            <a:r>
              <a:rPr lang="en-GB" sz="1200" b="0" i="0" kern="1200" dirty="0">
                <a:solidFill>
                  <a:schemeClr val="tx1"/>
                </a:solidFill>
                <a:effectLst/>
                <a:latin typeface="+mn-lt"/>
                <a:ea typeface="+mn-ea"/>
                <a:cs typeface="+mn-cs"/>
              </a:rPr>
              <a:t>. The</a:t>
            </a:r>
            <a:r>
              <a:rPr lang="en-GB" sz="1200" b="0" i="0" kern="1200" baseline="0" dirty="0">
                <a:solidFill>
                  <a:schemeClr val="tx1"/>
                </a:solidFill>
                <a:effectLst/>
                <a:latin typeface="+mn-lt"/>
                <a:ea typeface="+mn-ea"/>
                <a:cs typeface="+mn-cs"/>
              </a:rPr>
              <a:t> most simplistic approach would be that beneath the Samoan region , the asthenosphere hosts an enriched layer of mantle material and when deep fractures (caused by the lithospheric stretching, bending from the plate tectonics at the NE Terminus) reaches the lithosphere/asthenosphere margin, the enriched lavas erupt in multiple locations. The variation in isotopic and elemental properties may be caused by what the melt encounters at the varying fracture locations.</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It is still possible for the mantle plume to be continuing beneath the present day Vailulu’u, however the placement of a deep plume at the corner of curved region of the Tonga Trench and away from a plate margin would be down to chance with still limited data.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Alternative models from [Natland, (2016)] suggests the </a:t>
            </a:r>
            <a:r>
              <a:rPr lang="en-GB" sz="1200" b="0" i="0" kern="1200" dirty="0">
                <a:solidFill>
                  <a:schemeClr val="tx1"/>
                </a:solidFill>
                <a:effectLst/>
                <a:latin typeface="+mn-lt"/>
                <a:ea typeface="+mn-ea"/>
                <a:cs typeface="+mn-cs"/>
              </a:rPr>
              <a:t>disturbances triggered by trench rollback on the underlying mantle wedge may cause thermal/convective disturbance and with the subduction/</a:t>
            </a:r>
            <a:r>
              <a:rPr lang="en-GB" sz="1200" b="0" i="0" kern="1200" baseline="0" dirty="0">
                <a:solidFill>
                  <a:schemeClr val="tx1"/>
                </a:solidFill>
                <a:effectLst/>
                <a:latin typeface="+mn-lt"/>
                <a:ea typeface="+mn-ea"/>
                <a:cs typeface="+mn-cs"/>
              </a:rPr>
              <a:t>back arc/transform zone complexity </a:t>
            </a:r>
            <a:r>
              <a:rPr lang="en-GB" sz="1200" b="0" i="0" kern="1200" dirty="0">
                <a:solidFill>
                  <a:schemeClr val="tx1"/>
                </a:solidFill>
                <a:effectLst/>
                <a:latin typeface="+mn-lt"/>
                <a:ea typeface="+mn-ea"/>
                <a:cs typeface="+mn-cs"/>
              </a:rPr>
              <a:t>at the Tonga</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trench corner, it may initiate diaper-like uprise of mantle material beneath the ESE region</a:t>
            </a:r>
            <a:r>
              <a:rPr lang="en-GB" sz="1200" b="0" i="0" kern="1200" baseline="0" dirty="0">
                <a:solidFill>
                  <a:schemeClr val="tx1"/>
                </a:solidFill>
                <a:effectLst/>
                <a:latin typeface="+mn-lt"/>
                <a:ea typeface="+mn-ea"/>
                <a:cs typeface="+mn-cs"/>
              </a:rPr>
              <a:t> of Samoa below Vailulu’u and other Eastern Province associates.</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In conclusion we are still unsure whether it is just one model that can explain the phenomenon of the Samoan region, however, possibly both an initial deep mantle plume which may continue today produced the early volcanic regions and during the recent (Quaternary) period, the advancement of the Tonga Trench may have caused plate tectonics to take a role in the anomalous data plots along the Samoan chain. </a:t>
            </a:r>
          </a:p>
        </p:txBody>
      </p:sp>
      <p:sp>
        <p:nvSpPr>
          <p:cNvPr id="4" name="Slide Number Placeholder 3"/>
          <p:cNvSpPr>
            <a:spLocks noGrp="1"/>
          </p:cNvSpPr>
          <p:nvPr>
            <p:ph type="sldNum" sz="quarter" idx="10"/>
          </p:nvPr>
        </p:nvSpPr>
        <p:spPr/>
        <p:txBody>
          <a:bodyPr/>
          <a:lstStyle/>
          <a:p>
            <a:fld id="{C1E3496A-32B7-4E4B-B22D-77CE33CAB48D}" type="slidenum">
              <a:rPr lang="en-GB" smtClean="0"/>
              <a:t>9</a:t>
            </a:fld>
            <a:endParaRPr lang="en-GB"/>
          </a:p>
        </p:txBody>
      </p:sp>
    </p:spTree>
    <p:extLst>
      <p:ext uri="{BB962C8B-B14F-4D97-AF65-F5344CB8AC3E}">
        <p14:creationId xmlns:p14="http://schemas.microsoft.com/office/powerpoint/2010/main" val="325093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4F3A09-A143-4C9D-9EDF-8A8F26F8E4D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3021562052"/>
      </p:ext>
    </p:extLst>
  </p:cSld>
  <p:clrMapOvr>
    <a:masterClrMapping/>
  </p:clrMapOvr>
  <p:transition spd="slow">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4F3A09-A143-4C9D-9EDF-8A8F26F8E4D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13848363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4F3A09-A143-4C9D-9EDF-8A8F26F8E4D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365846739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4F3A09-A143-4C9D-9EDF-8A8F26F8E4D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40741E-8F66-4936-B82A-ED4483DB5564}"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0069541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4F3A09-A143-4C9D-9EDF-8A8F26F8E4D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200049300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E4F3A09-A143-4C9D-9EDF-8A8F26F8E4DA}" type="datetimeFigureOut">
              <a:rPr lang="en-GB" smtClean="0"/>
              <a:t>16/11/2016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62720633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E4F3A09-A143-4C9D-9EDF-8A8F26F8E4DA}" type="datetimeFigureOut">
              <a:rPr lang="en-GB" smtClean="0"/>
              <a:t>16/11/2016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192330690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4F3A09-A143-4C9D-9EDF-8A8F26F8E4D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229540288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4F3A09-A143-4C9D-9EDF-8A8F26F8E4D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2490933015"/>
      </p:ext>
    </p:extLst>
  </p:cSld>
  <p:clrMapOvr>
    <a:masterClrMapping/>
  </p:clrMapOvr>
  <p:transition spd="slow">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4F3A09-A143-4C9D-9EDF-8A8F26F8E4D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325469374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4F3A09-A143-4C9D-9EDF-8A8F26F8E4D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3430546936"/>
      </p:ext>
    </p:extLst>
  </p:cSld>
  <p:clrMapOvr>
    <a:masterClrMapping/>
  </p:clrMapOvr>
  <p:transition spd="slow">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4F3A09-A143-4C9D-9EDF-8A8F26F8E4D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3578990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4F3A09-A143-4C9D-9EDF-8A8F26F8E4DA}" type="datetimeFigureOut">
              <a:rPr lang="en-GB" smtClean="0"/>
              <a:t>16/11/2016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406058312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4F3A09-A143-4C9D-9EDF-8A8F26F8E4DA}" type="datetimeFigureOut">
              <a:rPr lang="en-GB" smtClean="0"/>
              <a:t>16/11/2016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150532082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F3A09-A143-4C9D-9EDF-8A8F26F8E4DA}" type="datetimeFigureOut">
              <a:rPr lang="en-GB" smtClean="0"/>
              <a:t>16/11/2016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412466472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4F3A09-A143-4C9D-9EDF-8A8F26F8E4D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76067450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4F3A09-A143-4C9D-9EDF-8A8F26F8E4D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40741E-8F66-4936-B82A-ED4483DB5564}" type="slidenum">
              <a:rPr lang="en-GB" smtClean="0"/>
              <a:t>‹#›</a:t>
            </a:fld>
            <a:endParaRPr lang="en-GB"/>
          </a:p>
        </p:txBody>
      </p:sp>
    </p:spTree>
    <p:extLst>
      <p:ext uri="{BB962C8B-B14F-4D97-AF65-F5344CB8AC3E}">
        <p14:creationId xmlns:p14="http://schemas.microsoft.com/office/powerpoint/2010/main" val="155465472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4F3A09-A143-4C9D-9EDF-8A8F26F8E4DA}" type="datetimeFigureOut">
              <a:rPr lang="en-GB" smtClean="0"/>
              <a:t>16/11/2016</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D40741E-8F66-4936-B82A-ED4483DB5564}" type="slidenum">
              <a:rPr lang="en-GB" smtClean="0"/>
              <a:t>‹#›</a:t>
            </a:fld>
            <a:endParaRPr lang="en-GB"/>
          </a:p>
        </p:txBody>
      </p:sp>
    </p:spTree>
    <p:extLst>
      <p:ext uri="{BB962C8B-B14F-4D97-AF65-F5344CB8AC3E}">
        <p14:creationId xmlns:p14="http://schemas.microsoft.com/office/powerpoint/2010/main" val="231416343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fade/>
  </p:transition>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bg1"/>
                </a:solidFill>
              </a:rPr>
              <a:t>Samoa</a:t>
            </a:r>
          </a:p>
        </p:txBody>
      </p:sp>
      <p:sp>
        <p:nvSpPr>
          <p:cNvPr id="3" name="Subtitle 2"/>
          <p:cNvSpPr>
            <a:spLocks noGrp="1"/>
          </p:cNvSpPr>
          <p:nvPr>
            <p:ph type="subTitle" idx="1"/>
          </p:nvPr>
        </p:nvSpPr>
        <p:spPr>
          <a:xfrm>
            <a:off x="212035" y="4632327"/>
            <a:ext cx="11807687" cy="1039604"/>
          </a:xfrm>
        </p:spPr>
        <p:txBody>
          <a:bodyPr/>
          <a:lstStyle/>
          <a:p>
            <a:r>
              <a:rPr lang="en-GB" dirty="0">
                <a:solidFill>
                  <a:schemeClr val="tx1"/>
                </a:solidFill>
                <a:latin typeface="Calibri" panose="020F0502020204030204" pitchFamily="34" charset="0"/>
                <a:cs typeface="Calibri" panose="020F0502020204030204" pitchFamily="34" charset="0"/>
              </a:rPr>
              <a:t>Which hypothesis, plate tectonics or deep mantle plume can explain the formation of the Samoan volcanic chain in the South-West Pacific?</a:t>
            </a:r>
          </a:p>
        </p:txBody>
      </p:sp>
      <p:sp>
        <p:nvSpPr>
          <p:cNvPr id="4" name="TextBox 3"/>
          <p:cNvSpPr txBox="1"/>
          <p:nvPr/>
        </p:nvSpPr>
        <p:spPr>
          <a:xfrm>
            <a:off x="2014330" y="5777070"/>
            <a:ext cx="8012672" cy="830997"/>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Alistair Bingham, Alex Jenkins, Alfie Leach, Daniel Van Helden, Henry Hoult, Jack Stead and Nick Rothwell</a:t>
            </a:r>
            <a:r>
              <a:rPr lang="en-GB" sz="2400" dirty="0">
                <a:solidFill>
                  <a:schemeClr val="bg1"/>
                </a:solidFill>
                <a:latin typeface="Calibri" panose="020F0502020204030204" pitchFamily="34" charset="0"/>
                <a:cs typeface="Calibri" panose="020F0502020204030204" pitchFamily="34" charset="0"/>
              </a:rPr>
              <a:t>. </a:t>
            </a:r>
          </a:p>
        </p:txBody>
      </p:sp>
      <p:grpSp>
        <p:nvGrpSpPr>
          <p:cNvPr id="9" name="Group 8"/>
          <p:cNvGrpSpPr/>
          <p:nvPr/>
        </p:nvGrpSpPr>
        <p:grpSpPr>
          <a:xfrm>
            <a:off x="-1" y="0"/>
            <a:ext cx="10443385" cy="4527188"/>
            <a:chOff x="-1" y="0"/>
            <a:chExt cx="10443385" cy="4527188"/>
          </a:xfrm>
        </p:grpSpPr>
        <p:pic>
          <p:nvPicPr>
            <p:cNvPr id="1026" name="Picture 2" descr="Image result for samoan chain"/>
            <p:cNvPicPr>
              <a:picLocks noChangeAspect="1" noChangeArrowheads="1"/>
            </p:cNvPicPr>
            <p:nvPr/>
          </p:nvPicPr>
          <p:blipFill rotWithShape="1">
            <a:blip r:embed="rId3">
              <a:extLst>
                <a:ext uri="{28A0092B-C50C-407E-A947-70E740481C1C}">
                  <a14:useLocalDpi xmlns:a14="http://schemas.microsoft.com/office/drawing/2010/main" val="0"/>
                </a:ext>
              </a:extLst>
            </a:blip>
            <a:srcRect t="1945"/>
            <a:stretch/>
          </p:blipFill>
          <p:spPr bwMode="auto">
            <a:xfrm>
              <a:off x="-1" y="0"/>
              <a:ext cx="10443385" cy="452718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88887" y="2438400"/>
              <a:ext cx="265930" cy="369332"/>
            </a:xfrm>
            <a:prstGeom prst="rect">
              <a:avLst/>
            </a:prstGeom>
            <a:noFill/>
          </p:spPr>
          <p:txBody>
            <a:bodyPr wrap="square" rtlCol="0">
              <a:spAutoFit/>
            </a:bodyPr>
            <a:lstStyle/>
            <a:p>
              <a:r>
                <a:rPr lang="en-GB" dirty="0"/>
                <a:t>?</a:t>
              </a:r>
            </a:p>
          </p:txBody>
        </p:sp>
      </p:grpSp>
      <p:sp>
        <p:nvSpPr>
          <p:cNvPr id="5" name="TextBox 4"/>
          <p:cNvSpPr txBox="1"/>
          <p:nvPr/>
        </p:nvSpPr>
        <p:spPr>
          <a:xfrm>
            <a:off x="10424452" y="0"/>
            <a:ext cx="1767548" cy="3477875"/>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Figure 1. Satellite image map of the islands/ seamounts associated with the Samoan volcanic chain [Birkland et.al 2009].</a:t>
            </a:r>
          </a:p>
        </p:txBody>
      </p:sp>
      <p:grpSp>
        <p:nvGrpSpPr>
          <p:cNvPr id="31" name="Group 30"/>
          <p:cNvGrpSpPr/>
          <p:nvPr/>
        </p:nvGrpSpPr>
        <p:grpSpPr>
          <a:xfrm>
            <a:off x="6718852" y="356904"/>
            <a:ext cx="3595461" cy="3525983"/>
            <a:chOff x="6718852" y="356904"/>
            <a:chExt cx="3595461" cy="3525983"/>
          </a:xfrm>
        </p:grpSpPr>
        <p:sp>
          <p:nvSpPr>
            <p:cNvPr id="6" name="Oval 5"/>
            <p:cNvSpPr/>
            <p:nvPr/>
          </p:nvSpPr>
          <p:spPr>
            <a:xfrm>
              <a:off x="6718852" y="1457739"/>
              <a:ext cx="3485322" cy="24251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203096" y="356904"/>
              <a:ext cx="2111217" cy="923330"/>
            </a:xfrm>
            <a:prstGeom prst="rect">
              <a:avLst/>
            </a:prstGeom>
            <a:noFill/>
            <a:ln w="28575">
              <a:solidFill>
                <a:srgbClr val="FF0000"/>
              </a:solidFill>
            </a:ln>
          </p:spPr>
          <p:txBody>
            <a:bodyPr wrap="square" rtlCol="0">
              <a:spAutoFit/>
            </a:bodyPr>
            <a:lstStyle/>
            <a:p>
              <a:r>
                <a:rPr lang="en-GB" dirty="0"/>
                <a:t>Eastern Province Subaerials and Seamounts</a:t>
              </a:r>
            </a:p>
          </p:txBody>
        </p:sp>
        <p:cxnSp>
          <p:nvCxnSpPr>
            <p:cNvPr id="11" name="Straight Arrow Connector 10"/>
            <p:cNvCxnSpPr>
              <a:stCxn id="7" idx="2"/>
            </p:cNvCxnSpPr>
            <p:nvPr/>
          </p:nvCxnSpPr>
          <p:spPr>
            <a:xfrm flipH="1">
              <a:off x="8958470" y="1280234"/>
              <a:ext cx="300235" cy="175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500476" y="1122363"/>
            <a:ext cx="4218376" cy="3303253"/>
            <a:chOff x="2500476" y="1122363"/>
            <a:chExt cx="4218376" cy="3303253"/>
          </a:xfrm>
        </p:grpSpPr>
        <p:sp>
          <p:nvSpPr>
            <p:cNvPr id="13" name="Oval 12"/>
            <p:cNvSpPr/>
            <p:nvPr/>
          </p:nvSpPr>
          <p:spPr>
            <a:xfrm>
              <a:off x="4028661" y="1122363"/>
              <a:ext cx="2690191" cy="22039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00476" y="3502286"/>
              <a:ext cx="1760098" cy="923330"/>
            </a:xfrm>
            <a:prstGeom prst="rect">
              <a:avLst/>
            </a:prstGeom>
            <a:noFill/>
            <a:ln w="38100">
              <a:solidFill>
                <a:srgbClr val="FF0000"/>
              </a:solidFill>
            </a:ln>
          </p:spPr>
          <p:txBody>
            <a:bodyPr wrap="square" rtlCol="0">
              <a:spAutoFit/>
            </a:bodyPr>
            <a:lstStyle/>
            <a:p>
              <a:r>
                <a:rPr lang="en-GB" dirty="0"/>
                <a:t>Post-erosional (PE) volcanic province</a:t>
              </a:r>
            </a:p>
          </p:txBody>
        </p:sp>
        <p:cxnSp>
          <p:nvCxnSpPr>
            <p:cNvPr id="18" name="Straight Arrow Connector 17"/>
            <p:cNvCxnSpPr>
              <a:endCxn id="13" idx="3"/>
            </p:cNvCxnSpPr>
            <p:nvPr/>
          </p:nvCxnSpPr>
          <p:spPr>
            <a:xfrm flipV="1">
              <a:off x="3911453" y="3003537"/>
              <a:ext cx="511177" cy="4676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0" y="0"/>
            <a:ext cx="4028661" cy="4287116"/>
            <a:chOff x="0" y="0"/>
            <a:chExt cx="4028661" cy="4287116"/>
          </a:xfrm>
        </p:grpSpPr>
        <p:sp>
          <p:nvSpPr>
            <p:cNvPr id="24" name="Flowchart: Alternate Process 23"/>
            <p:cNvSpPr/>
            <p:nvPr/>
          </p:nvSpPr>
          <p:spPr>
            <a:xfrm>
              <a:off x="0" y="0"/>
              <a:ext cx="4028661" cy="2807732"/>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910" y="3363786"/>
              <a:ext cx="2302219" cy="923330"/>
            </a:xfrm>
            <a:prstGeom prst="rect">
              <a:avLst/>
            </a:prstGeom>
            <a:noFill/>
            <a:ln w="38100">
              <a:solidFill>
                <a:srgbClr val="FF0000"/>
              </a:solidFill>
            </a:ln>
          </p:spPr>
          <p:txBody>
            <a:bodyPr wrap="square" rtlCol="0">
              <a:spAutoFit/>
            </a:bodyPr>
            <a:lstStyle/>
            <a:p>
              <a:r>
                <a:rPr lang="en-GB" dirty="0"/>
                <a:t>Western Samoa seamount province (WESAM)</a:t>
              </a:r>
            </a:p>
          </p:txBody>
        </p:sp>
        <p:cxnSp>
          <p:nvCxnSpPr>
            <p:cNvPr id="28" name="Straight Arrow Connector 27"/>
            <p:cNvCxnSpPr>
              <a:endCxn id="24" idx="2"/>
            </p:cNvCxnSpPr>
            <p:nvPr/>
          </p:nvCxnSpPr>
          <p:spPr>
            <a:xfrm flipV="1">
              <a:off x="1084092" y="2807732"/>
              <a:ext cx="930239" cy="565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5580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1" cy="1326321"/>
          </a:xfrm>
        </p:spPr>
        <p:txBody>
          <a:bodyPr/>
          <a:lstStyle/>
          <a:p>
            <a:r>
              <a:rPr lang="en-GB" dirty="0">
                <a:latin typeface="Calibri" panose="020F0502020204030204" pitchFamily="34" charset="0"/>
                <a:cs typeface="Calibri" panose="020F0502020204030204" pitchFamily="34" charset="0"/>
              </a:rPr>
              <a:t>References</a:t>
            </a:r>
          </a:p>
        </p:txBody>
      </p:sp>
      <p:sp>
        <p:nvSpPr>
          <p:cNvPr id="3" name="Content Placeholder 2"/>
          <p:cNvSpPr>
            <a:spLocks noGrp="1"/>
          </p:cNvSpPr>
          <p:nvPr>
            <p:ph idx="1"/>
          </p:nvPr>
        </p:nvSpPr>
        <p:spPr>
          <a:xfrm>
            <a:off x="913795" y="914400"/>
            <a:ext cx="10353762" cy="5742432"/>
          </a:xfrm>
        </p:spPr>
        <p:txBody>
          <a:bodyPr>
            <a:normAutofit fontScale="77500" lnSpcReduction="20000"/>
          </a:bodyPr>
          <a:lstStyle/>
          <a:p>
            <a:r>
              <a:rPr lang="en-GB" sz="1500" dirty="0">
                <a:effectLst/>
                <a:latin typeface="Calibri" panose="020F0502020204030204" pitchFamily="34" charset="0"/>
                <a:cs typeface="Calibri" panose="020F0502020204030204" pitchFamily="34" charset="0"/>
              </a:rPr>
              <a:t>Brocher, T.M. (1985). Investigations of the Northern Melanesian Borderland. Circum-Pacific Council for Energy and Mineral Resources Earth Science Series, 3, pp. 67 -75,139–172.</a:t>
            </a:r>
          </a:p>
          <a:p>
            <a:r>
              <a:rPr lang="en-GB" sz="1500" dirty="0">
                <a:effectLst/>
                <a:latin typeface="Calibri" panose="020F0502020204030204" pitchFamily="34" charset="0"/>
                <a:cs typeface="Calibri" panose="020F0502020204030204" pitchFamily="34" charset="0"/>
              </a:rPr>
              <a:t>Dynamic Earth. (2009). </a:t>
            </a:r>
            <a:r>
              <a:rPr lang="en-GB" sz="1500" i="1" dirty="0">
                <a:effectLst/>
                <a:latin typeface="Calibri" panose="020F0502020204030204" pitchFamily="34" charset="0"/>
                <a:cs typeface="Calibri" panose="020F0502020204030204" pitchFamily="34" charset="0"/>
              </a:rPr>
              <a:t>Samoa Tsunami and Earthquake 2009</a:t>
            </a:r>
            <a:r>
              <a:rPr lang="en-GB" sz="1500" dirty="0">
                <a:effectLst/>
                <a:latin typeface="Calibri" panose="020F0502020204030204" pitchFamily="34" charset="0"/>
                <a:cs typeface="Calibri" panose="020F0502020204030204" pitchFamily="34" charset="0"/>
              </a:rPr>
              <a:t>. [ONLINE] Available at: https://earthpbl.wordpress.com/samoan-earthquake-2009/. [Accessed 10 November 2016].</a:t>
            </a:r>
          </a:p>
          <a:p>
            <a:r>
              <a:rPr lang="en-GB" sz="1500" dirty="0">
                <a:latin typeface="Calibri" panose="020F0502020204030204" pitchFamily="34" charset="0"/>
                <a:cs typeface="Calibri" panose="020F0502020204030204" pitchFamily="34" charset="0"/>
              </a:rPr>
              <a:t>French, S. &amp; Romanowicz, B. Broad plumes rooted at the base of Earth’s mantle beneath major hotspots. </a:t>
            </a:r>
            <a:r>
              <a:rPr lang="en-GB" sz="1500" i="1" dirty="0">
                <a:latin typeface="Calibri" panose="020F0502020204030204" pitchFamily="34" charset="0"/>
                <a:cs typeface="Calibri" panose="020F0502020204030204" pitchFamily="34" charset="0"/>
              </a:rPr>
              <a:t>Nature </a:t>
            </a:r>
            <a:r>
              <a:rPr lang="en-GB" sz="1500" b="1" dirty="0">
                <a:latin typeface="Calibri" panose="020F0502020204030204" pitchFamily="34" charset="0"/>
                <a:cs typeface="Calibri" panose="020F0502020204030204" pitchFamily="34" charset="0"/>
              </a:rPr>
              <a:t>525</a:t>
            </a:r>
            <a:r>
              <a:rPr lang="en-GB" sz="1500" dirty="0">
                <a:latin typeface="Calibri" panose="020F0502020204030204" pitchFamily="34" charset="0"/>
                <a:cs typeface="Calibri" panose="020F0502020204030204" pitchFamily="34" charset="0"/>
              </a:rPr>
              <a:t>, 95-99 (2015)</a:t>
            </a:r>
            <a:endParaRPr lang="en-GB" sz="1500" dirty="0">
              <a:effectLst/>
              <a:latin typeface="Calibri" panose="020F0502020204030204" pitchFamily="34" charset="0"/>
              <a:cs typeface="Calibri" panose="020F0502020204030204" pitchFamily="34" charset="0"/>
            </a:endParaRPr>
          </a:p>
          <a:p>
            <a:r>
              <a:rPr lang="en-GB" sz="1500" dirty="0">
                <a:effectLst/>
                <a:latin typeface="Calibri" panose="020F0502020204030204" pitchFamily="34" charset="0"/>
                <a:cs typeface="Calibri" panose="020F0502020204030204" pitchFamily="34" charset="0"/>
              </a:rPr>
              <a:t>Hart, S.R, Coetzee, M, Workman, R.K, Blusztain, Johnson, K.T.M, Steinberger, B, Hawkinse, J.W. 2004. Genesis of the Western Samoa seamount province: age, geochemical fingerprint and tectonics. </a:t>
            </a:r>
            <a:r>
              <a:rPr lang="en-GB" sz="1500" i="1" dirty="0">
                <a:effectLst/>
                <a:latin typeface="Calibri" panose="020F0502020204030204" pitchFamily="34" charset="0"/>
                <a:cs typeface="Calibri" panose="020F0502020204030204" pitchFamily="34" charset="0"/>
              </a:rPr>
              <a:t>Earth and Planetary Science Letter</a:t>
            </a:r>
            <a:r>
              <a:rPr lang="en-GB" sz="1500" dirty="0">
                <a:effectLst/>
                <a:latin typeface="Calibri" panose="020F0502020204030204" pitchFamily="34" charset="0"/>
                <a:cs typeface="Calibri" panose="020F0502020204030204" pitchFamily="34" charset="0"/>
              </a:rPr>
              <a:t>, 227, 1-2, 37-56</a:t>
            </a:r>
          </a:p>
          <a:p>
            <a:pPr fontAlgn="base"/>
            <a:r>
              <a:rPr lang="en-GB" sz="1500" dirty="0">
                <a:effectLst/>
                <a:latin typeface="Calibri" panose="020F0502020204030204" pitchFamily="34" charset="0"/>
                <a:cs typeface="Calibri" panose="020F0502020204030204" pitchFamily="34" charset="0"/>
              </a:rPr>
              <a:t>McDougall, I. (1987). Age and evolution of the volcanoes of Tutuila, American Samoa. Pacific Science, 39, pp. 311-320.</a:t>
            </a:r>
          </a:p>
          <a:p>
            <a:pPr fontAlgn="base"/>
            <a:r>
              <a:rPr lang="en-GB" sz="1500" dirty="0">
                <a:latin typeface="Calibri" panose="020F0502020204030204" pitchFamily="34" charset="0"/>
                <a:cs typeface="Calibri" panose="020F0502020204030204" pitchFamily="34" charset="0"/>
              </a:rPr>
              <a:t>Natland, J.H. The Samoan Chain: A Shallow Lithospheric Fracture System. </a:t>
            </a:r>
            <a:r>
              <a:rPr lang="en-GB" sz="1500" i="1" dirty="0">
                <a:latin typeface="Calibri" panose="020F0502020204030204" pitchFamily="34" charset="0"/>
                <a:cs typeface="Calibri" panose="020F0502020204030204" pitchFamily="34" charset="0"/>
              </a:rPr>
              <a:t>MantlePlumes.org, </a:t>
            </a:r>
            <a:r>
              <a:rPr lang="en-GB" sz="1500" dirty="0">
                <a:latin typeface="Calibri" panose="020F0502020204030204" pitchFamily="34" charset="0"/>
                <a:cs typeface="Calibri" panose="020F0502020204030204" pitchFamily="34" charset="0"/>
              </a:rPr>
              <a:t>Summary Paper (2003)</a:t>
            </a:r>
            <a:endParaRPr lang="en-GB" sz="1500" dirty="0">
              <a:effectLst/>
              <a:latin typeface="Calibri" panose="020F0502020204030204" pitchFamily="34" charset="0"/>
              <a:cs typeface="Calibri" panose="020F0502020204030204" pitchFamily="34" charset="0"/>
            </a:endParaRPr>
          </a:p>
          <a:p>
            <a:pPr fontAlgn="base"/>
            <a:r>
              <a:rPr lang="en-GB" sz="1500" dirty="0">
                <a:latin typeface="Calibri" panose="020F0502020204030204" pitchFamily="34" charset="0"/>
                <a:cs typeface="Calibri" panose="020F0502020204030204" pitchFamily="34" charset="0"/>
              </a:rPr>
              <a:t>Chang, S.J, Ferreira, A.M.G., &amp; Faccenda, M.  (2016). Upper- and mid-mantle interaction between the Samoan plume and the Tonga - Kermadec slabs. </a:t>
            </a:r>
            <a:r>
              <a:rPr lang="en-GB" sz="1500" i="1" dirty="0">
                <a:latin typeface="Calibri" panose="020F0502020204030204" pitchFamily="34" charset="0"/>
                <a:cs typeface="Calibri" panose="020F0502020204030204" pitchFamily="34" charset="0"/>
              </a:rPr>
              <a:t>Nature communications </a:t>
            </a:r>
            <a:r>
              <a:rPr lang="en-GB" sz="1500" b="1" dirty="0">
                <a:latin typeface="Calibri" panose="020F0502020204030204" pitchFamily="34" charset="0"/>
                <a:cs typeface="Calibri" panose="020F0502020204030204" pitchFamily="34" charset="0"/>
              </a:rPr>
              <a:t>7</a:t>
            </a:r>
            <a:r>
              <a:rPr lang="en-GB" sz="1500" dirty="0">
                <a:latin typeface="Calibri" panose="020F0502020204030204" pitchFamily="34" charset="0"/>
                <a:cs typeface="Calibri" panose="020F0502020204030204" pitchFamily="34" charset="0"/>
              </a:rPr>
              <a:t> </a:t>
            </a:r>
          </a:p>
          <a:p>
            <a:pPr fontAlgn="base"/>
            <a:r>
              <a:rPr lang="en-GB" sz="1500" dirty="0">
                <a:effectLst/>
                <a:latin typeface="Calibri" panose="020F0502020204030204" pitchFamily="34" charset="0"/>
                <a:cs typeface="Calibri" panose="020F0502020204030204" pitchFamily="34" charset="0"/>
              </a:rPr>
              <a:t>Workman, R.K, Hart, S.R, Jackson. M, Regelous. M, Farley. K, Blusztajn. Kurz, J.M, Staudigel.  H. (2004). Recycled Metasomatized Lithosphere as the Origin of the Enriched Mantle II (EM2) End-member: evidence from the Samoan Volcanic Chain. Geochem. Geophys. Geosyst, 5. </a:t>
            </a:r>
          </a:p>
          <a:p>
            <a:pPr fontAlgn="base"/>
            <a:r>
              <a:rPr lang="en-GB" sz="1500" dirty="0">
                <a:effectLst/>
                <a:latin typeface="Calibri" panose="020F0502020204030204" pitchFamily="34" charset="0"/>
                <a:cs typeface="Calibri" panose="020F0502020204030204" pitchFamily="34" charset="0"/>
              </a:rPr>
              <a:t>Wright, D. J., S. H. Bloomer, C. J. MacLeod, B. Taylor, and A. M. Goodliffe (2000), Bathymetry of the Tonga Trench and fore arc: A map series, </a:t>
            </a:r>
            <a:r>
              <a:rPr lang="en-GB" sz="1500" i="1" dirty="0">
                <a:effectLst/>
                <a:latin typeface="Calibri" panose="020F0502020204030204" pitchFamily="34" charset="0"/>
                <a:cs typeface="Calibri" panose="020F0502020204030204" pitchFamily="34" charset="0"/>
              </a:rPr>
              <a:t>Mar. Geophys. Res.</a:t>
            </a:r>
            <a:r>
              <a:rPr lang="en-GB" sz="1500" dirty="0">
                <a:effectLst/>
                <a:latin typeface="Calibri" panose="020F0502020204030204" pitchFamily="34" charset="0"/>
                <a:cs typeface="Calibri" panose="020F0502020204030204" pitchFamily="34" charset="0"/>
              </a:rPr>
              <a:t>, </a:t>
            </a:r>
            <a:r>
              <a:rPr lang="en-GB" sz="1500" b="1" dirty="0">
                <a:effectLst/>
                <a:latin typeface="Calibri" panose="020F0502020204030204" pitchFamily="34" charset="0"/>
                <a:cs typeface="Calibri" panose="020F0502020204030204" pitchFamily="34" charset="0"/>
              </a:rPr>
              <a:t>21</a:t>
            </a:r>
            <a:r>
              <a:rPr lang="en-GB" sz="1500" dirty="0">
                <a:effectLst/>
                <a:latin typeface="Calibri" panose="020F0502020204030204" pitchFamily="34" charset="0"/>
                <a:cs typeface="Calibri" panose="020F0502020204030204" pitchFamily="34" charset="0"/>
              </a:rPr>
              <a:t>(5), 489–512, </a:t>
            </a:r>
          </a:p>
          <a:p>
            <a:pPr fontAlgn="base"/>
            <a:r>
              <a:rPr lang="en-GB" sz="1500" dirty="0">
                <a:effectLst/>
                <a:latin typeface="Calibri" panose="020F0502020204030204" pitchFamily="34" charset="0"/>
                <a:cs typeface="Calibri" panose="020F0502020204030204" pitchFamily="34" charset="0"/>
              </a:rPr>
              <a:t>Govers, R., and M. J. R. Wortel (2005), Lithosphere tearing at STEP faults: Response to edges of subduction zones, </a:t>
            </a:r>
            <a:r>
              <a:rPr lang="en-GB" sz="1500" i="1" dirty="0">
                <a:effectLst/>
                <a:latin typeface="Calibri" panose="020F0502020204030204" pitchFamily="34" charset="0"/>
                <a:cs typeface="Calibri" panose="020F0502020204030204" pitchFamily="34" charset="0"/>
              </a:rPr>
              <a:t>Earth Planet. Sci. Lett.</a:t>
            </a:r>
            <a:r>
              <a:rPr lang="en-GB" sz="1500" dirty="0">
                <a:effectLst/>
                <a:latin typeface="Calibri" panose="020F0502020204030204" pitchFamily="34" charset="0"/>
                <a:cs typeface="Calibri" panose="020F0502020204030204" pitchFamily="34" charset="0"/>
              </a:rPr>
              <a:t>, </a:t>
            </a:r>
            <a:r>
              <a:rPr lang="en-GB" sz="1500" b="1" dirty="0">
                <a:effectLst/>
                <a:latin typeface="Calibri" panose="020F0502020204030204" pitchFamily="34" charset="0"/>
                <a:cs typeface="Calibri" panose="020F0502020204030204" pitchFamily="34" charset="0"/>
              </a:rPr>
              <a:t>236</a:t>
            </a:r>
            <a:r>
              <a:rPr lang="en-GB" sz="1500" dirty="0">
                <a:effectLst/>
                <a:latin typeface="Calibri" panose="020F0502020204030204" pitchFamily="34" charset="0"/>
                <a:cs typeface="Calibri" panose="020F0502020204030204" pitchFamily="34" charset="0"/>
              </a:rPr>
              <a:t>(1–2), 505–523, </a:t>
            </a:r>
          </a:p>
          <a:p>
            <a:pPr fontAlgn="base"/>
            <a:r>
              <a:rPr lang="en-GB" sz="1500" dirty="0">
                <a:effectLst/>
                <a:latin typeface="Calibri" panose="020F0502020204030204" pitchFamily="34" charset="0"/>
                <a:cs typeface="Calibri" panose="020F0502020204030204" pitchFamily="34" charset="0"/>
              </a:rPr>
              <a:t>Ruellan, E., J. Delteil, I. Wright, and T. Matsumoto(2003), From rifting to active spreading in the Lau Basin–Havre Trough back arc system (SW Pacific): Locking/unlocking induced by seamount chain subduction, </a:t>
            </a:r>
            <a:r>
              <a:rPr lang="en-GB" sz="1500" i="1" dirty="0">
                <a:effectLst/>
                <a:latin typeface="Calibri" panose="020F0502020204030204" pitchFamily="34" charset="0"/>
                <a:cs typeface="Calibri" panose="020F0502020204030204" pitchFamily="34" charset="0"/>
              </a:rPr>
              <a:t>Geochem. Geophys. Geosyst.</a:t>
            </a:r>
            <a:r>
              <a:rPr lang="en-GB" sz="1500" dirty="0">
                <a:effectLst/>
                <a:latin typeface="Calibri" panose="020F0502020204030204" pitchFamily="34" charset="0"/>
                <a:cs typeface="Calibri" panose="020F0502020204030204" pitchFamily="34" charset="0"/>
              </a:rPr>
              <a:t>, </a:t>
            </a:r>
            <a:r>
              <a:rPr lang="en-GB" sz="1500" b="1" dirty="0">
                <a:effectLst/>
                <a:latin typeface="Calibri" panose="020F0502020204030204" pitchFamily="34" charset="0"/>
                <a:cs typeface="Calibri" panose="020F0502020204030204" pitchFamily="34" charset="0"/>
              </a:rPr>
              <a:t>4</a:t>
            </a:r>
            <a:r>
              <a:rPr lang="en-GB" sz="1500" dirty="0">
                <a:effectLst/>
                <a:latin typeface="Calibri" panose="020F0502020204030204" pitchFamily="34" charset="0"/>
                <a:cs typeface="Calibri" panose="020F0502020204030204" pitchFamily="34" charset="0"/>
              </a:rPr>
              <a:t>(5), 8909, </a:t>
            </a:r>
            <a:endParaRPr lang="en-GB" sz="1500" dirty="0">
              <a:effectLst/>
              <a:latin typeface="Calibri" panose="020F0502020204030204" pitchFamily="34" charset="0"/>
              <a:cs typeface="Calibri" panose="020F0502020204030204" pitchFamily="34" charset="0"/>
            </a:endParaRPr>
          </a:p>
          <a:p>
            <a:pPr fontAlgn="base"/>
            <a:r>
              <a:rPr lang="en-GB" sz="1500" dirty="0">
                <a:effectLst/>
                <a:latin typeface="Calibri" panose="020F0502020204030204" pitchFamily="34" charset="0"/>
                <a:cs typeface="Calibri" panose="020F0502020204030204" pitchFamily="34" charset="0"/>
              </a:rPr>
              <a:t>Natland, J. 2016. </a:t>
            </a:r>
            <a:r>
              <a:rPr lang="en-GB" sz="1500" i="1" dirty="0">
                <a:effectLst/>
                <a:latin typeface="Calibri" panose="020F0502020204030204" pitchFamily="34" charset="0"/>
                <a:cs typeface="Calibri" panose="020F0502020204030204" pitchFamily="34" charset="0"/>
              </a:rPr>
              <a:t>The Samoan Chain: A Shallow Lithospheric Fracture System</a:t>
            </a:r>
            <a:r>
              <a:rPr lang="en-GB" sz="1500" dirty="0">
                <a:effectLst/>
                <a:latin typeface="Calibri" panose="020F0502020204030204" pitchFamily="34" charset="0"/>
                <a:cs typeface="Calibri" panose="020F0502020204030204" pitchFamily="34" charset="0"/>
              </a:rPr>
              <a:t>. [ONLINE] Available at: http://www.mantleplumes.org/Samoa.html. [Accessed 15 November 2016].</a:t>
            </a:r>
          </a:p>
          <a:p>
            <a:pPr fontAlgn="base"/>
            <a:r>
              <a:rPr lang="en-GB" sz="1500" dirty="0">
                <a:effectLst/>
                <a:latin typeface="Calibri" panose="020F0502020204030204" pitchFamily="34" charset="0"/>
                <a:cs typeface="Calibri" panose="020F0502020204030204" pitchFamily="34" charset="0"/>
              </a:rPr>
              <a:t>Koppers, A. A. P., J. A. Russell, M. Jackson, J. Konter, H. Staudigel, and S. R. Hart (2008), Samoa reinstated as a primary hotspot trail, </a:t>
            </a:r>
            <a:r>
              <a:rPr lang="en-GB" sz="1500" i="1" dirty="0">
                <a:effectLst/>
                <a:latin typeface="Calibri" panose="020F0502020204030204" pitchFamily="34" charset="0"/>
                <a:cs typeface="Calibri" panose="020F0502020204030204" pitchFamily="34" charset="0"/>
              </a:rPr>
              <a:t>Geology</a:t>
            </a:r>
            <a:r>
              <a:rPr lang="en-GB" sz="1500" dirty="0">
                <a:effectLst/>
                <a:latin typeface="Calibri" panose="020F0502020204030204" pitchFamily="34" charset="0"/>
                <a:cs typeface="Calibri" panose="020F0502020204030204" pitchFamily="34" charset="0"/>
              </a:rPr>
              <a:t>, </a:t>
            </a:r>
            <a:r>
              <a:rPr lang="en-GB" sz="1500" b="1" dirty="0">
                <a:effectLst/>
                <a:latin typeface="Calibri" panose="020F0502020204030204" pitchFamily="34" charset="0"/>
                <a:cs typeface="Calibri" panose="020F0502020204030204" pitchFamily="34" charset="0"/>
              </a:rPr>
              <a:t>36</a:t>
            </a:r>
            <a:r>
              <a:rPr lang="en-GB" sz="1500" dirty="0">
                <a:effectLst/>
                <a:latin typeface="Calibri" panose="020F0502020204030204" pitchFamily="34" charset="0"/>
                <a:cs typeface="Calibri" panose="020F0502020204030204" pitchFamily="34" charset="0"/>
              </a:rPr>
              <a:t>(6), 435–438,</a:t>
            </a:r>
            <a:endParaRPr lang="en-GB" sz="1500" dirty="0">
              <a:effectLst/>
              <a:latin typeface="Calibri" panose="020F0502020204030204" pitchFamily="34" charset="0"/>
              <a:cs typeface="Calibri" panose="020F0502020204030204" pitchFamily="34" charset="0"/>
            </a:endParaRPr>
          </a:p>
          <a:p>
            <a:pPr fontAlgn="base"/>
            <a:endParaRPr lang="en-GB" sz="1600" dirty="0">
              <a:effectLst/>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40903792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7" y="1"/>
            <a:ext cx="5374787" cy="1042415"/>
          </a:xfrm>
        </p:spPr>
        <p:txBody>
          <a:bodyPr>
            <a:normAutofit/>
          </a:bodyPr>
          <a:lstStyle/>
          <a:p>
            <a:r>
              <a:rPr lang="en-GB" dirty="0">
                <a:latin typeface="Calibri" panose="020F0502020204030204" pitchFamily="34" charset="0"/>
                <a:cs typeface="Calibri" panose="020F0502020204030204" pitchFamily="34" charset="0"/>
              </a:rPr>
              <a:t>Geographical position</a:t>
            </a:r>
          </a:p>
        </p:txBody>
      </p:sp>
      <p:pic>
        <p:nvPicPr>
          <p:cNvPr id="1028" name="Picture 4" descr="Image result for samoa tectonic setti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4243019"/>
            <a:ext cx="5338448" cy="26149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225" y="756522"/>
            <a:ext cx="5265041" cy="3170099"/>
          </a:xfrm>
          <a:prstGeom prst="rect">
            <a:avLst/>
          </a:prstGeom>
          <a:noFill/>
        </p:spPr>
        <p:txBody>
          <a:bodyPr wrap="square" rtlCol="0">
            <a:spAutoFit/>
          </a:bodyPr>
          <a:lstStyle/>
          <a:p>
            <a:pPr marL="285750" indent="-285750">
              <a:buFont typeface="Wingdings" panose="05000000000000000000" pitchFamily="2" charset="2"/>
              <a:buChar char="v"/>
            </a:pPr>
            <a:r>
              <a:rPr lang="en-GB" sz="2000" dirty="0">
                <a:latin typeface="Calibri" panose="020F0502020204030204" pitchFamily="34" charset="0"/>
                <a:cs typeface="Calibri" panose="020F0502020204030204" pitchFamily="34" charset="0"/>
              </a:rPr>
              <a:t>Samoa’s subaerial islands and submarine seamounts are situated on the Eastern edge of the Pacific Plate.</a:t>
            </a:r>
          </a:p>
          <a:p>
            <a:pPr marL="285750" indent="-285750">
              <a:buFont typeface="Wingdings" panose="05000000000000000000" pitchFamily="2" charset="2"/>
              <a:buChar char="v"/>
            </a:pPr>
            <a:r>
              <a:rPr lang="en-GB" sz="2000" dirty="0">
                <a:latin typeface="Calibri" panose="020F0502020204030204" pitchFamily="34" charset="0"/>
                <a:cs typeface="Calibri" panose="020F0502020204030204" pitchFamily="34" charset="0"/>
              </a:rPr>
              <a:t>The Tonga Trench is the site of a subduction zone and on average has plate convergences with the Australian-Indian plate of 15 cm/year [Londsdale, 1986].</a:t>
            </a:r>
          </a:p>
          <a:p>
            <a:pPr marL="285750" indent="-285750">
              <a:buFont typeface="Wingdings" panose="05000000000000000000" pitchFamily="2" charset="2"/>
              <a:buChar char="v"/>
            </a:pPr>
            <a:r>
              <a:rPr lang="en-GB" sz="2000" dirty="0">
                <a:latin typeface="Calibri" panose="020F0502020204030204" pitchFamily="34" charset="0"/>
                <a:cs typeface="Calibri" panose="020F0502020204030204" pitchFamily="34" charset="0"/>
              </a:rPr>
              <a:t>The Lau back-arc basin on the Australian-Indian plate has the fastest spreading of 17cm/year. [Chang, S-J, 2016].</a:t>
            </a:r>
          </a:p>
        </p:txBody>
      </p:sp>
      <p:pic>
        <p:nvPicPr>
          <p:cNvPr id="7" name="Picture 6" descr="http://ars.els-cdn.com/content/image/1-s2.0-S0012821X04004832-gr1.jpg"/>
          <p:cNvPicPr/>
          <p:nvPr/>
        </p:nvPicPr>
        <p:blipFill rotWithShape="1">
          <a:blip r:embed="rId4">
            <a:extLst>
              <a:ext uri="{28A0092B-C50C-407E-A947-70E740481C1C}">
                <a14:useLocalDpi xmlns:a14="http://schemas.microsoft.com/office/drawing/2010/main" val="0"/>
              </a:ext>
            </a:extLst>
          </a:blip>
          <a:srcRect t="-1" b="8795"/>
          <a:stretch/>
        </p:blipFill>
        <p:spPr bwMode="auto">
          <a:xfrm>
            <a:off x="5398084" y="0"/>
            <a:ext cx="6793917" cy="6119336"/>
          </a:xfrm>
          <a:prstGeom prst="rect">
            <a:avLst/>
          </a:prstGeom>
          <a:noFill/>
          <a:ln>
            <a:noFill/>
          </a:ln>
        </p:spPr>
      </p:pic>
      <p:sp>
        <p:nvSpPr>
          <p:cNvPr id="10" name="TextBox 9"/>
          <p:cNvSpPr txBox="1"/>
          <p:nvPr/>
        </p:nvSpPr>
        <p:spPr>
          <a:xfrm>
            <a:off x="5853109" y="6119336"/>
            <a:ext cx="6279256" cy="738664"/>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Figures 2a-b: Location maps for the Western Samoa (WESAM) seamount relative to the subaerial  islands and submarine volcanoes of Eastern Samoa. The Vitaz Lineament is a continuation of the northern termination of the Tonga Trench. </a:t>
            </a:r>
          </a:p>
        </p:txBody>
      </p:sp>
      <p:sp>
        <p:nvSpPr>
          <p:cNvPr id="12" name="TextBox 11"/>
          <p:cNvSpPr txBox="1"/>
          <p:nvPr/>
        </p:nvSpPr>
        <p:spPr>
          <a:xfrm>
            <a:off x="-1" y="3926621"/>
            <a:ext cx="5398084"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Figure 1: Location of the Samoan islands on Earth [Dynamic Earth 2009].</a:t>
            </a:r>
          </a:p>
        </p:txBody>
      </p:sp>
    </p:spTree>
    <p:extLst>
      <p:ext uri="{BB962C8B-B14F-4D97-AF65-F5344CB8AC3E}">
        <p14:creationId xmlns:p14="http://schemas.microsoft.com/office/powerpoint/2010/main" val="353691937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812" y="611209"/>
            <a:ext cx="6275531" cy="5109091"/>
          </a:xfrm>
          <a:prstGeom prst="rect">
            <a:avLst/>
          </a:prstGeom>
          <a:noFill/>
        </p:spPr>
        <p:txBody>
          <a:bodyPr wrap="square" rtlCol="0">
            <a:spAutoFit/>
          </a:bodyPr>
          <a:lstStyle/>
          <a:p>
            <a:r>
              <a:rPr lang="en-GB" sz="2200" b="1" u="sng" dirty="0">
                <a:latin typeface="Calibri" panose="020F0502020204030204" pitchFamily="34" charset="0"/>
                <a:cs typeface="Calibri" panose="020F0502020204030204" pitchFamily="34" charset="0"/>
              </a:rPr>
              <a:t>Extensional Features</a:t>
            </a:r>
          </a:p>
          <a:p>
            <a:pPr marL="342900" indent="-342900">
              <a:buFont typeface="Wingdings" panose="05000000000000000000" pitchFamily="2" charset="2"/>
              <a:buChar char="v"/>
            </a:pPr>
            <a:r>
              <a:rPr lang="en-GB" sz="2200" dirty="0">
                <a:latin typeface="Calibri" panose="020F0502020204030204" pitchFamily="34" charset="0"/>
                <a:cs typeface="Calibri" panose="020F0502020204030204" pitchFamily="34" charset="0"/>
              </a:rPr>
              <a:t>Post erosional rift system</a:t>
            </a:r>
          </a:p>
          <a:p>
            <a:pPr marL="342900" indent="-342900">
              <a:buFont typeface="Wingdings" panose="05000000000000000000" pitchFamily="2" charset="2"/>
              <a:buChar char="v"/>
            </a:pPr>
            <a:r>
              <a:rPr lang="en-GB" sz="2200" dirty="0">
                <a:latin typeface="Calibri" panose="020F0502020204030204" pitchFamily="34" charset="0"/>
                <a:cs typeface="Calibri" panose="020F0502020204030204" pitchFamily="34" charset="0"/>
              </a:rPr>
              <a:t>Plate bends laterally towards subduction zone</a:t>
            </a:r>
          </a:p>
          <a:p>
            <a:pPr marL="342900" indent="-342900">
              <a:buFont typeface="Wingdings" panose="05000000000000000000" pitchFamily="2" charset="2"/>
              <a:buChar char="v"/>
            </a:pPr>
            <a:r>
              <a:rPr lang="en-GB" sz="2200" dirty="0">
                <a:latin typeface="Calibri" panose="020F0502020204030204" pitchFamily="34" charset="0"/>
                <a:cs typeface="Calibri" panose="020F0502020204030204" pitchFamily="34" charset="0"/>
              </a:rPr>
              <a:t>Rifts form orthogonal to tensional stress</a:t>
            </a:r>
          </a:p>
          <a:p>
            <a:pPr marL="342900" indent="-342900">
              <a:buFont typeface="Wingdings" panose="05000000000000000000" pitchFamily="2" charset="2"/>
              <a:buChar char="v"/>
            </a:pPr>
            <a:r>
              <a:rPr lang="en-GB" sz="2200" dirty="0">
                <a:latin typeface="Calibri" panose="020F0502020204030204" pitchFamily="34" charset="0"/>
                <a:cs typeface="Calibri" panose="020F0502020204030204" pitchFamily="34" charset="0"/>
              </a:rPr>
              <a:t>Orientation varies due to drag along transform fault</a:t>
            </a:r>
          </a:p>
          <a:p>
            <a:pPr marL="342900" indent="-342900">
              <a:buFont typeface="Wingdings" panose="05000000000000000000" pitchFamily="2" charset="2"/>
              <a:buChar char="v"/>
            </a:pPr>
            <a:r>
              <a:rPr lang="en-GB" sz="2200" dirty="0">
                <a:latin typeface="Calibri" panose="020F0502020204030204" pitchFamily="34" charset="0"/>
                <a:cs typeface="Calibri" panose="020F0502020204030204" pitchFamily="34" charset="0"/>
              </a:rPr>
              <a:t>Pacific plate subducting underneath the India -Australian plate but there is a stepped transform fault plate boundary that runs underneath the west islands.</a:t>
            </a:r>
          </a:p>
          <a:p>
            <a:pPr marL="342900" indent="-342900">
              <a:buFont typeface="Wingdings" panose="05000000000000000000" pitchFamily="2" charset="2"/>
              <a:buChar char="v"/>
            </a:pPr>
            <a:r>
              <a:rPr lang="en-GB" sz="2200" dirty="0">
                <a:latin typeface="Calibri" panose="020F0502020204030204" pitchFamily="34" charset="0"/>
                <a:cs typeface="Calibri" panose="020F0502020204030204" pitchFamily="34" charset="0"/>
              </a:rPr>
              <a:t> Ultra-fast slab roll-back (17mm/year) exaggerates the extension. [Age systematics of two young en echelon Samoan volcanic trails, A.P Koppers et al, 2011]</a:t>
            </a:r>
          </a:p>
          <a:p>
            <a:pPr marL="285750" indent="-285750">
              <a:buFont typeface="Arial" panose="020B0604020202020204" pitchFamily="34" charset="0"/>
              <a:buChar char="•"/>
            </a:pPr>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8812" y="488097"/>
            <a:ext cx="6536788" cy="6094391"/>
          </a:xfrm>
          <a:prstGeom prst="rect">
            <a:avLst/>
          </a:prstGeom>
        </p:spPr>
      </p:pic>
      <p:sp>
        <p:nvSpPr>
          <p:cNvPr id="6" name="Title 1"/>
          <p:cNvSpPr>
            <a:spLocks noGrp="1"/>
          </p:cNvSpPr>
          <p:nvPr>
            <p:ph type="title"/>
          </p:nvPr>
        </p:nvSpPr>
        <p:spPr>
          <a:xfrm>
            <a:off x="0" y="0"/>
            <a:ext cx="12192000" cy="596348"/>
          </a:xfrm>
        </p:spPr>
        <p:txBody>
          <a:bodyPr>
            <a:normAutofit/>
          </a:bodyPr>
          <a:lstStyle/>
          <a:p>
            <a:r>
              <a:rPr lang="en-GB" dirty="0">
                <a:latin typeface="Calibri" panose="020F0502020204030204" pitchFamily="34" charset="0"/>
                <a:cs typeface="Calibri" panose="020F0502020204030204" pitchFamily="34" charset="0"/>
              </a:rPr>
              <a:t>Evidence to Disprove the deep MANTLE plume theory</a:t>
            </a:r>
          </a:p>
        </p:txBody>
      </p:sp>
      <p:sp>
        <p:nvSpPr>
          <p:cNvPr id="2" name="TextBox 1"/>
          <p:cNvSpPr txBox="1"/>
          <p:nvPr/>
        </p:nvSpPr>
        <p:spPr>
          <a:xfrm>
            <a:off x="6901543" y="996137"/>
            <a:ext cx="5290457" cy="5078313"/>
          </a:xfrm>
          <a:prstGeom prst="rect">
            <a:avLst/>
          </a:prstGeom>
          <a:noFill/>
        </p:spPr>
        <p:txBody>
          <a:bodyPr wrap="square" rtlCol="0">
            <a:spAutoFit/>
          </a:bodyPr>
          <a:lstStyle/>
          <a:p>
            <a:r>
              <a:rPr lang="en-GB" dirty="0"/>
              <a:t>Figure 3a) Crest lines of volcanic ridges in the region, ages are given in parentheses from [Duncan, (1985) and Natland &amp; Turner (1985)].</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Figure 3c) Simplified structural interpretation showing trends of Samoan fracture lineaments in relation to the vector of plate motion.</a:t>
            </a:r>
          </a:p>
        </p:txBody>
      </p:sp>
    </p:spTree>
    <p:extLst>
      <p:ext uri="{BB962C8B-B14F-4D97-AF65-F5344CB8AC3E}">
        <p14:creationId xmlns:p14="http://schemas.microsoft.com/office/powerpoint/2010/main" val="203224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58" y="1433454"/>
            <a:ext cx="5925614" cy="5424545"/>
          </a:xfrm>
        </p:spPr>
        <p:txBody>
          <a:bodyPr>
            <a:normAutofit/>
          </a:bodyPr>
          <a:lstStyle/>
          <a:p>
            <a:pPr>
              <a:buFont typeface="Wingdings" panose="05000000000000000000" pitchFamily="2" charset="2"/>
              <a:buChar char="v"/>
            </a:pPr>
            <a:r>
              <a:rPr lang="en-GB" dirty="0">
                <a:effectLst/>
              </a:rPr>
              <a:t> </a:t>
            </a:r>
            <a:r>
              <a:rPr lang="en-GB" dirty="0">
                <a:latin typeface="Calibri" panose="020F0502020204030204" pitchFamily="34" charset="0"/>
                <a:cs typeface="Calibri" panose="020F0502020204030204" pitchFamily="34" charset="0"/>
              </a:rPr>
              <a:t>There is no evidence of doming, although evidence for precursory uplift may have been destroyed by the rapid subduction at the Tonga trench (Natland, 2003).</a:t>
            </a:r>
          </a:p>
          <a:p>
            <a:pPr>
              <a:buFont typeface="Wingdings" panose="05000000000000000000" pitchFamily="2" charset="2"/>
              <a:buChar char="v"/>
            </a:pPr>
            <a:r>
              <a:rPr lang="en-GB" dirty="0">
                <a:latin typeface="Calibri" panose="020F0502020204030204" pitchFamily="34" charset="0"/>
                <a:cs typeface="Calibri" panose="020F0502020204030204" pitchFamily="34" charset="0"/>
              </a:rPr>
              <a:t>The magmatism can be explained by plate flexure which has been observed and measured (Konter &amp; Jackson, 2012).</a:t>
            </a:r>
          </a:p>
          <a:p>
            <a:pPr>
              <a:buFont typeface="Wingdings" panose="05000000000000000000" pitchFamily="2" charset="2"/>
              <a:buChar char="v"/>
            </a:pPr>
            <a:r>
              <a:rPr lang="en-GB" dirty="0">
                <a:latin typeface="Calibri" panose="020F0502020204030204" pitchFamily="34" charset="0"/>
                <a:cs typeface="Calibri" panose="020F0502020204030204" pitchFamily="34" charset="0"/>
              </a:rPr>
              <a:t> Up thrusting produces decompression melts which escapes through the fractures created by extension along the Vitiaz lineament. </a:t>
            </a:r>
          </a:p>
          <a:p>
            <a:pPr>
              <a:buFont typeface="Wingdings" panose="05000000000000000000" pitchFamily="2" charset="2"/>
              <a:buChar char="v"/>
            </a:pPr>
            <a:r>
              <a:rPr lang="en-GB" dirty="0">
                <a:latin typeface="Calibri" panose="020F0502020204030204" pitchFamily="34" charset="0"/>
                <a:cs typeface="Calibri" panose="020F0502020204030204" pitchFamily="34" charset="0"/>
              </a:rPr>
              <a:t>Lave originated from multiple sites along the chain in post-erosional magmas (younger volcanism). </a:t>
            </a:r>
          </a:p>
          <a:p>
            <a:pPr>
              <a:buNone/>
            </a:pPr>
            <a:endParaRPr lang="en-GB" dirty="0"/>
          </a:p>
        </p:txBody>
      </p:sp>
      <p:sp>
        <p:nvSpPr>
          <p:cNvPr id="4" name="Title 1"/>
          <p:cNvSpPr>
            <a:spLocks noGrp="1"/>
          </p:cNvSpPr>
          <p:nvPr>
            <p:ph type="title"/>
          </p:nvPr>
        </p:nvSpPr>
        <p:spPr>
          <a:xfrm>
            <a:off x="0" y="0"/>
            <a:ext cx="12192000" cy="596348"/>
          </a:xfrm>
        </p:spPr>
        <p:txBody>
          <a:bodyPr>
            <a:normAutofit/>
          </a:bodyPr>
          <a:lstStyle/>
          <a:p>
            <a:r>
              <a:rPr lang="en-GB" dirty="0">
                <a:latin typeface="Calibri" panose="020F0502020204030204" pitchFamily="34" charset="0"/>
                <a:cs typeface="Calibri" panose="020F0502020204030204" pitchFamily="34" charset="0"/>
              </a:rPr>
              <a:t>Evidence to disprove the deep MANTLE plume theory</a:t>
            </a:r>
          </a:p>
        </p:txBody>
      </p:sp>
      <p:sp>
        <p:nvSpPr>
          <p:cNvPr id="5" name="TextBox 4"/>
          <p:cNvSpPr txBox="1"/>
          <p:nvPr/>
        </p:nvSpPr>
        <p:spPr>
          <a:xfrm>
            <a:off x="437322" y="666911"/>
            <a:ext cx="7008507"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Subsidence, uplift and precursory events:</a:t>
            </a:r>
          </a:p>
        </p:txBody>
      </p:sp>
      <p:pic>
        <p:nvPicPr>
          <p:cNvPr id="6" name="Picture 5"/>
          <p:cNvPicPr/>
          <p:nvPr/>
        </p:nvPicPr>
        <p:blipFill rotWithShape="1">
          <a:blip r:embed="rId3"/>
          <a:srcRect l="51353" t="37080" r="32268" b="44582"/>
          <a:stretch/>
        </p:blipFill>
        <p:spPr bwMode="auto">
          <a:xfrm>
            <a:off x="6379029" y="1260694"/>
            <a:ext cx="5704114" cy="4195126"/>
          </a:xfrm>
          <a:prstGeom prst="rect">
            <a:avLst/>
          </a:prstGeom>
          <a:noFill/>
          <a:ln w="9525">
            <a:noFill/>
            <a:miter lim="800000"/>
            <a:headEnd/>
            <a:tailEnd/>
          </a:ln>
        </p:spPr>
      </p:pic>
      <p:sp>
        <p:nvSpPr>
          <p:cNvPr id="2" name="TextBox 1"/>
          <p:cNvSpPr txBox="1"/>
          <p:nvPr/>
        </p:nvSpPr>
        <p:spPr>
          <a:xfrm>
            <a:off x="6270172" y="5628580"/>
            <a:ext cx="5921828" cy="1200329"/>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Figure 4: Inset from (Natland, 1980), fractures from the strain produced by the NET curvature may induce enriched shallow magmas to break the surface during the post-erosional volcanism.</a:t>
            </a:r>
          </a:p>
        </p:txBody>
      </p:sp>
    </p:spTree>
    <p:extLst>
      <p:ext uri="{BB962C8B-B14F-4D97-AF65-F5344CB8AC3E}">
        <p14:creationId xmlns:p14="http://schemas.microsoft.com/office/powerpoint/2010/main" val="278411762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58" y="1433454"/>
            <a:ext cx="7343868" cy="5209941"/>
          </a:xfrm>
        </p:spPr>
        <p:txBody>
          <a:bodyPr/>
          <a:lstStyle/>
          <a:p>
            <a:pPr>
              <a:buFont typeface="Wingdings" panose="05000000000000000000" pitchFamily="2" charset="2"/>
              <a:buChar char="v"/>
            </a:pPr>
            <a:r>
              <a:rPr lang="en-GB" dirty="0"/>
              <a:t> </a:t>
            </a:r>
            <a:r>
              <a:rPr lang="en-GB" dirty="0">
                <a:latin typeface="Calibri" panose="020F0502020204030204" pitchFamily="34" charset="0"/>
                <a:cs typeface="Calibri" panose="020F0502020204030204" pitchFamily="34" charset="0"/>
              </a:rPr>
              <a:t>K-</a:t>
            </a:r>
            <a:r>
              <a:rPr lang="en-GB" dirty="0" err="1">
                <a:latin typeface="Calibri" panose="020F0502020204030204" pitchFamily="34" charset="0"/>
                <a:cs typeface="Calibri" panose="020F0502020204030204" pitchFamily="34" charset="0"/>
              </a:rPr>
              <a:t>Ar</a:t>
            </a:r>
            <a:r>
              <a:rPr lang="en-GB" dirty="0">
                <a:latin typeface="Calibri" panose="020F0502020204030204" pitchFamily="34" charset="0"/>
                <a:cs typeface="Calibri" panose="020F0502020204030204" pitchFamily="34" charset="0"/>
              </a:rPr>
              <a:t>, </a:t>
            </a:r>
            <a:r>
              <a:rPr lang="en-GB" baseline="30000" dirty="0">
                <a:effectLst/>
                <a:latin typeface="Calibri" panose="020F0502020204030204" pitchFamily="34" charset="0"/>
                <a:cs typeface="Calibri" panose="020F0502020204030204" pitchFamily="34" charset="0"/>
              </a:rPr>
              <a:t>40</a:t>
            </a:r>
            <a:r>
              <a:rPr lang="en-GB" dirty="0">
                <a:effectLst/>
                <a:latin typeface="Calibri" panose="020F0502020204030204" pitchFamily="34" charset="0"/>
                <a:cs typeface="Calibri" panose="020F0502020204030204" pitchFamily="34" charset="0"/>
              </a:rPr>
              <a:t>Ar/</a:t>
            </a:r>
            <a:r>
              <a:rPr lang="en-GB" baseline="30000" dirty="0">
                <a:effectLst/>
                <a:latin typeface="Calibri" panose="020F0502020204030204" pitchFamily="34" charset="0"/>
                <a:cs typeface="Calibri" panose="020F0502020204030204" pitchFamily="34" charset="0"/>
              </a:rPr>
              <a:t>39</a:t>
            </a:r>
            <a:r>
              <a:rPr lang="en-GB" dirty="0">
                <a:effectLst/>
                <a:latin typeface="Calibri" panose="020F0502020204030204" pitchFamily="34" charset="0"/>
                <a:cs typeface="Calibri" panose="020F0502020204030204" pitchFamily="34" charset="0"/>
              </a:rPr>
              <a:t>Ar plateau and total fusion ages produced for a range of Samoan subaerial and submerged volcanism.</a:t>
            </a:r>
          </a:p>
          <a:p>
            <a:pPr>
              <a:buFont typeface="Wingdings" panose="05000000000000000000" pitchFamily="2" charset="2"/>
              <a:buChar char="v"/>
            </a:pPr>
            <a:r>
              <a:rPr lang="en-GB" dirty="0">
                <a:effectLst/>
                <a:latin typeface="Calibri" panose="020F0502020204030204" pitchFamily="34" charset="0"/>
                <a:cs typeface="Calibri" panose="020F0502020204030204" pitchFamily="34" charset="0"/>
              </a:rPr>
              <a:t> Ages show anomalies even though the general trend of the ages decreases from WNW to ESE. </a:t>
            </a:r>
          </a:p>
          <a:p>
            <a:pPr>
              <a:buFont typeface="Wingdings" panose="05000000000000000000" pitchFamily="2" charset="2"/>
              <a:buChar char="v"/>
            </a:pPr>
            <a:r>
              <a:rPr lang="en-GB" dirty="0">
                <a:effectLst/>
                <a:latin typeface="Calibri" panose="020F0502020204030204" pitchFamily="34" charset="0"/>
                <a:cs typeface="Calibri" panose="020F0502020204030204" pitchFamily="34" charset="0"/>
              </a:rPr>
              <a:t>Placement of a deep plume at the curving corner of the Tonga Trench must be down to complete chance (Courtillot et al. 2003).  </a:t>
            </a:r>
          </a:p>
          <a:p>
            <a:pPr>
              <a:buFont typeface="Wingdings" panose="05000000000000000000" pitchFamily="2" charset="2"/>
              <a:buChar char="v"/>
            </a:pPr>
            <a:r>
              <a:rPr lang="en-GB" dirty="0">
                <a:effectLst/>
                <a:latin typeface="Calibri" panose="020F0502020204030204" pitchFamily="34" charset="0"/>
                <a:cs typeface="Calibri" panose="020F0502020204030204" pitchFamily="34" charset="0"/>
              </a:rPr>
              <a:t>EMII isotopic signature (extreme end-member of the OIB), materials must have once been at the Earth’s surface.</a:t>
            </a:r>
          </a:p>
          <a:p>
            <a:pPr>
              <a:buFont typeface="Wingdings" panose="05000000000000000000" pitchFamily="2" charset="2"/>
              <a:buChar char="v"/>
            </a:pPr>
            <a:endParaRPr lang="en-GB" dirty="0">
              <a:effectLst/>
              <a:latin typeface="Calibri" panose="020F0502020204030204" pitchFamily="34" charset="0"/>
              <a:cs typeface="Calibri" panose="020F0502020204030204" pitchFamily="34" charset="0"/>
            </a:endParaRPr>
          </a:p>
          <a:p>
            <a:pPr>
              <a:buFont typeface="Wingdings" panose="05000000000000000000" pitchFamily="2" charset="2"/>
              <a:buChar char="v"/>
            </a:pPr>
            <a:endParaRPr lang="en-GB" dirty="0"/>
          </a:p>
        </p:txBody>
      </p:sp>
      <p:sp>
        <p:nvSpPr>
          <p:cNvPr id="4" name="Title 1"/>
          <p:cNvSpPr>
            <a:spLocks noGrp="1"/>
          </p:cNvSpPr>
          <p:nvPr>
            <p:ph type="title"/>
          </p:nvPr>
        </p:nvSpPr>
        <p:spPr>
          <a:xfrm>
            <a:off x="0" y="0"/>
            <a:ext cx="12192000" cy="596348"/>
          </a:xfrm>
        </p:spPr>
        <p:txBody>
          <a:bodyPr>
            <a:normAutofit/>
          </a:bodyPr>
          <a:lstStyle/>
          <a:p>
            <a:r>
              <a:rPr lang="en-GB" dirty="0">
                <a:latin typeface="Calibri" panose="020F0502020204030204" pitchFamily="34" charset="0"/>
                <a:cs typeface="Calibri" panose="020F0502020204030204" pitchFamily="34" charset="0"/>
              </a:rPr>
              <a:t>Evidence to disprove the DEEP MANTLE plume theory</a:t>
            </a:r>
          </a:p>
        </p:txBody>
      </p:sp>
      <p:sp>
        <p:nvSpPr>
          <p:cNvPr id="5" name="TextBox 4"/>
          <p:cNvSpPr txBox="1"/>
          <p:nvPr/>
        </p:nvSpPr>
        <p:spPr>
          <a:xfrm>
            <a:off x="437322" y="666911"/>
            <a:ext cx="6202017"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The Geochemistry:</a:t>
            </a:r>
          </a:p>
        </p:txBody>
      </p:sp>
      <p:pic>
        <p:nvPicPr>
          <p:cNvPr id="6" name="Picture 5" descr="(A) Age–Distance relationships for “shield” lavas from the subaerial Samoan ..."/>
          <p:cNvPicPr/>
          <p:nvPr/>
        </p:nvPicPr>
        <p:blipFill>
          <a:blip r:embed="rId3">
            <a:extLst>
              <a:ext uri="{28A0092B-C50C-407E-A947-70E740481C1C}">
                <a14:useLocalDpi xmlns:a14="http://schemas.microsoft.com/office/drawing/2010/main" val="0"/>
              </a:ext>
            </a:extLst>
          </a:blip>
          <a:srcRect/>
          <a:stretch>
            <a:fillRect/>
          </a:stretch>
        </p:blipFill>
        <p:spPr bwMode="auto">
          <a:xfrm>
            <a:off x="8061648" y="596348"/>
            <a:ext cx="3875360" cy="5285937"/>
          </a:xfrm>
          <a:prstGeom prst="rect">
            <a:avLst/>
          </a:prstGeom>
          <a:noFill/>
          <a:ln>
            <a:noFill/>
          </a:ln>
        </p:spPr>
      </p:pic>
      <p:sp>
        <p:nvSpPr>
          <p:cNvPr id="7" name="TextBox 6"/>
          <p:cNvSpPr txBox="1"/>
          <p:nvPr/>
        </p:nvSpPr>
        <p:spPr>
          <a:xfrm>
            <a:off x="8061648" y="5882285"/>
            <a:ext cx="4248583" cy="954107"/>
          </a:xfrm>
          <a:prstGeom prst="rect">
            <a:avLst/>
          </a:prstGeom>
          <a:noFill/>
        </p:spPr>
        <p:txBody>
          <a:bodyPr wrap="square" rtlCol="0">
            <a:spAutoFit/>
          </a:bodyPr>
          <a:lstStyle/>
          <a:p>
            <a:pPr marL="342900" indent="-342900">
              <a:buAutoNum type="alphaUcParenR"/>
            </a:pPr>
            <a:r>
              <a:rPr lang="en-GB" sz="1400" dirty="0">
                <a:latin typeface="Calibri" panose="020F0502020204030204" pitchFamily="34" charset="0"/>
                <a:cs typeface="Calibri" panose="020F0502020204030204" pitchFamily="34" charset="0"/>
              </a:rPr>
              <a:t>Age-Distance relationship from the submerged Vailulu’u seamount,</a:t>
            </a:r>
          </a:p>
          <a:p>
            <a:pPr marL="342900" indent="-342900">
              <a:buAutoNum type="alphaUcParenR"/>
            </a:pPr>
            <a:r>
              <a:rPr lang="en-GB" sz="1400" dirty="0">
                <a:latin typeface="Calibri" panose="020F0502020204030204" pitchFamily="34" charset="0"/>
                <a:cs typeface="Calibri" panose="020F0502020204030204" pitchFamily="34" charset="0"/>
              </a:rPr>
              <a:t>Age–Distance relationships for dredge basalts from the WESAM Seamount province. </a:t>
            </a:r>
          </a:p>
        </p:txBody>
      </p:sp>
      <p:grpSp>
        <p:nvGrpSpPr>
          <p:cNvPr id="8" name="Group 7"/>
          <p:cNvGrpSpPr/>
          <p:nvPr/>
        </p:nvGrpSpPr>
        <p:grpSpPr>
          <a:xfrm>
            <a:off x="350289" y="1274356"/>
            <a:ext cx="3541572" cy="2958007"/>
            <a:chOff x="4156180" y="3876753"/>
            <a:chExt cx="3004457" cy="2310066"/>
          </a:xfrm>
        </p:grpSpPr>
        <p:pic>
          <p:nvPicPr>
            <p:cNvPr id="1028" name="Picture 4" descr="http://www.mantleplumes.org/images/SamoaGeochem_400.gif"/>
            <p:cNvPicPr>
              <a:picLocks noChangeAspect="1" noChangeArrowheads="1"/>
            </p:cNvPicPr>
            <p:nvPr/>
          </p:nvPicPr>
          <p:blipFill rotWithShape="1">
            <a:blip r:embed="rId4">
              <a:extLst>
                <a:ext uri="{28A0092B-C50C-407E-A947-70E740481C1C}">
                  <a14:useLocalDpi xmlns:a14="http://schemas.microsoft.com/office/drawing/2010/main" val="0"/>
                </a:ext>
              </a:extLst>
            </a:blip>
            <a:srcRect l="1108" t="64830" r="39428"/>
            <a:stretch/>
          </p:blipFill>
          <p:spPr bwMode="auto">
            <a:xfrm>
              <a:off x="4156180" y="3876753"/>
              <a:ext cx="3004457" cy="2310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6180" y="3876753"/>
              <a:ext cx="186611" cy="3033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B</a:t>
              </a:r>
            </a:p>
          </p:txBody>
        </p:sp>
      </p:grpSp>
      <p:grpSp>
        <p:nvGrpSpPr>
          <p:cNvPr id="10" name="Group 9"/>
          <p:cNvGrpSpPr/>
          <p:nvPr/>
        </p:nvGrpSpPr>
        <p:grpSpPr>
          <a:xfrm>
            <a:off x="4146853" y="3366434"/>
            <a:ext cx="3541572" cy="2992904"/>
            <a:chOff x="437322" y="3876753"/>
            <a:chExt cx="3191069" cy="2766642"/>
          </a:xfrm>
        </p:grpSpPr>
        <p:pic>
          <p:nvPicPr>
            <p:cNvPr id="1026" name="Picture 2" descr="http://www.mantleplumes.org/images/SamoaGeochem_400.gif"/>
            <p:cNvPicPr>
              <a:picLocks noChangeAspect="1" noChangeArrowheads="1"/>
            </p:cNvPicPr>
            <p:nvPr/>
          </p:nvPicPr>
          <p:blipFill rotWithShape="1">
            <a:blip r:embed="rId4">
              <a:extLst>
                <a:ext uri="{28A0092B-C50C-407E-A947-70E740481C1C}">
                  <a14:useLocalDpi xmlns:a14="http://schemas.microsoft.com/office/drawing/2010/main" val="0"/>
                </a:ext>
              </a:extLst>
            </a:blip>
            <a:srcRect l="4878" t="849" r="46339" b="66617"/>
            <a:stretch/>
          </p:blipFill>
          <p:spPr bwMode="auto">
            <a:xfrm>
              <a:off x="437322" y="3876753"/>
              <a:ext cx="3191069" cy="27666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37322" y="3876753"/>
              <a:ext cx="223935" cy="343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a:t>
              </a:r>
            </a:p>
          </p:txBody>
        </p:sp>
      </p:grpSp>
      <p:sp>
        <p:nvSpPr>
          <p:cNvPr id="11" name="TextBox 10"/>
          <p:cNvSpPr txBox="1"/>
          <p:nvPr/>
        </p:nvSpPr>
        <p:spPr>
          <a:xfrm>
            <a:off x="273976" y="4827513"/>
            <a:ext cx="3499654" cy="1815882"/>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Figure 5:</a:t>
            </a:r>
          </a:p>
          <a:p>
            <a:r>
              <a:rPr lang="en-GB" sz="1400" dirty="0">
                <a:latin typeface="Calibri" panose="020F0502020204030204" pitchFamily="34" charset="0"/>
                <a:cs typeface="Calibri" panose="020F0502020204030204" pitchFamily="34" charset="0"/>
              </a:rPr>
              <a:t>A) 87Sr/86Sr vs 206Pb/204Pb plot for the WESAM, post-erosional and Eastern province samples.</a:t>
            </a:r>
          </a:p>
          <a:p>
            <a:r>
              <a:rPr lang="en-GB" sz="1400" dirty="0">
                <a:latin typeface="Calibri" panose="020F0502020204030204" pitchFamily="34" charset="0"/>
                <a:cs typeface="Calibri" panose="020F0502020204030204" pitchFamily="34" charset="0"/>
              </a:rPr>
              <a:t>B) 87Sr/86Sr vs distance from Vailulu’u seamount, temporal changes for the subaerial volcanism indicated by the black arrows.  </a:t>
            </a:r>
          </a:p>
        </p:txBody>
      </p:sp>
    </p:spTree>
    <p:extLst>
      <p:ext uri="{BB962C8B-B14F-4D97-AF65-F5344CB8AC3E}">
        <p14:creationId xmlns:p14="http://schemas.microsoft.com/office/powerpoint/2010/main" val="3780726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596348"/>
            <a:ext cx="8991600" cy="4380245"/>
            <a:chOff x="0" y="1697606"/>
            <a:chExt cx="8908102" cy="4579326"/>
          </a:xfrm>
        </p:grpSpPr>
        <p:grpSp>
          <p:nvGrpSpPr>
            <p:cNvPr id="12" name="Group 11"/>
            <p:cNvGrpSpPr/>
            <p:nvPr/>
          </p:nvGrpSpPr>
          <p:grpSpPr>
            <a:xfrm>
              <a:off x="102459" y="1697606"/>
              <a:ext cx="8805643" cy="4579326"/>
              <a:chOff x="225083" y="1109176"/>
              <a:chExt cx="8488847" cy="3819882"/>
            </a:xfrm>
          </p:grpSpPr>
          <p:pic>
            <p:nvPicPr>
              <p:cNvPr id="6" name="Picture 5" descr="Screen Shot 2016-11-15 at 13.49.55.png"/>
              <p:cNvPicPr>
                <a:picLocks noChangeAspect="1"/>
              </p:cNvPicPr>
              <p:nvPr/>
            </p:nvPicPr>
            <p:blipFill rotWithShape="1">
              <a:blip r:embed="rId3">
                <a:extLst>
                  <a:ext uri="{28A0092B-C50C-407E-A947-70E740481C1C}">
                    <a14:useLocalDpi xmlns:a14="http://schemas.microsoft.com/office/drawing/2010/main" val="0"/>
                  </a:ext>
                </a:extLst>
              </a:blip>
              <a:srcRect t="2994"/>
              <a:stretch/>
            </p:blipFill>
            <p:spPr>
              <a:xfrm>
                <a:off x="225083" y="1109176"/>
                <a:ext cx="8488847" cy="3819882"/>
              </a:xfrm>
              <a:prstGeom prst="rect">
                <a:avLst/>
              </a:prstGeom>
            </p:spPr>
          </p:pic>
          <p:sp>
            <p:nvSpPr>
              <p:cNvPr id="9" name="Left Arrow 8"/>
              <p:cNvSpPr/>
              <p:nvPr/>
            </p:nvSpPr>
            <p:spPr>
              <a:xfrm rot="1164246">
                <a:off x="4040824" y="1956854"/>
                <a:ext cx="3012688" cy="258231"/>
              </a:xfrm>
              <a:prstGeom prst="leftArrow">
                <a:avLst/>
              </a:prstGeom>
              <a:solidFill>
                <a:srgbClr val="FF0000"/>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152780">
                <a:off x="4738825" y="1822167"/>
                <a:ext cx="2030606" cy="300133"/>
              </a:xfrm>
              <a:prstGeom prst="rect">
                <a:avLst/>
              </a:prstGeom>
              <a:noFill/>
            </p:spPr>
            <p:txBody>
              <a:bodyPr wrap="square" rtlCol="0">
                <a:spAutoFit/>
              </a:bodyPr>
              <a:lstStyle/>
              <a:p>
                <a:r>
                  <a:rPr lang="en-US" dirty="0">
                    <a:solidFill>
                      <a:srgbClr val="FFFFFF"/>
                    </a:solidFill>
                  </a:rPr>
                  <a:t>PLATE MOTION</a:t>
                </a:r>
              </a:p>
            </p:txBody>
          </p:sp>
          <p:sp>
            <p:nvSpPr>
              <p:cNvPr id="11" name="TextBox 10"/>
              <p:cNvSpPr txBox="1"/>
              <p:nvPr/>
            </p:nvSpPr>
            <p:spPr>
              <a:xfrm rot="1014994">
                <a:off x="2357246" y="2826842"/>
                <a:ext cx="1830201" cy="525233"/>
              </a:xfrm>
              <a:prstGeom prst="rect">
                <a:avLst/>
              </a:prstGeom>
              <a:noFill/>
            </p:spPr>
            <p:txBody>
              <a:bodyPr wrap="square" rtlCol="0">
                <a:spAutoFit/>
              </a:bodyPr>
              <a:lstStyle/>
              <a:p>
                <a:r>
                  <a:rPr lang="en-US" dirty="0">
                    <a:solidFill>
                      <a:srgbClr val="FFFFFF"/>
                    </a:solidFill>
                  </a:rPr>
                  <a:t>TONGA TRENCH</a:t>
                </a:r>
              </a:p>
            </p:txBody>
          </p:sp>
        </p:grpSp>
        <p:pic>
          <p:nvPicPr>
            <p:cNvPr id="13" name="Picture 12" descr="Screen Shot 2016-11-15 at 14.16.07.png"/>
            <p:cNvPicPr>
              <a:picLocks noChangeAspect="1"/>
            </p:cNvPicPr>
            <p:nvPr/>
          </p:nvPicPr>
          <p:blipFill rotWithShape="1">
            <a:blip r:embed="rId4" cstate="print">
              <a:extLst>
                <a:ext uri="{28A0092B-C50C-407E-A947-70E740481C1C}">
                  <a14:useLocalDpi xmlns:a14="http://schemas.microsoft.com/office/drawing/2010/main" val="0"/>
                </a:ext>
              </a:extLst>
            </a:blip>
            <a:srcRect l="2901" t="6039" r="10913" b="2254"/>
            <a:stretch/>
          </p:blipFill>
          <p:spPr>
            <a:xfrm>
              <a:off x="102458" y="4594679"/>
              <a:ext cx="2490488" cy="1682253"/>
            </a:xfrm>
            <a:prstGeom prst="rect">
              <a:avLst/>
            </a:prstGeom>
          </p:spPr>
        </p:pic>
        <p:sp>
          <p:nvSpPr>
            <p:cNvPr id="14" name="TextBox 13"/>
            <p:cNvSpPr txBox="1"/>
            <p:nvPr/>
          </p:nvSpPr>
          <p:spPr>
            <a:xfrm>
              <a:off x="0" y="4276426"/>
              <a:ext cx="3020247" cy="338554"/>
            </a:xfrm>
            <a:prstGeom prst="rect">
              <a:avLst/>
            </a:prstGeom>
            <a:noFill/>
          </p:spPr>
          <p:txBody>
            <a:bodyPr wrap="square" rtlCol="0">
              <a:spAutoFit/>
            </a:bodyPr>
            <a:lstStyle/>
            <a:p>
              <a:r>
                <a:rPr lang="en-US" sz="1600" dirty="0">
                  <a:solidFill>
                    <a:srgbClr val="FFFFFF"/>
                  </a:solidFill>
                </a:rPr>
                <a:t>Sideways bending into trench</a:t>
              </a:r>
            </a:p>
          </p:txBody>
        </p:sp>
        <p:sp>
          <p:nvSpPr>
            <p:cNvPr id="16" name="Right Arrow 15"/>
            <p:cNvSpPr/>
            <p:nvPr/>
          </p:nvSpPr>
          <p:spPr>
            <a:xfrm>
              <a:off x="5602762" y="4408243"/>
              <a:ext cx="1687609" cy="279773"/>
            </a:xfrm>
            <a:prstGeom prst="rightArrow">
              <a:avLst/>
            </a:prstGeom>
            <a:solidFill>
              <a:schemeClr val="bg1">
                <a:lumMod val="75000"/>
              </a:schemeClr>
            </a:solidFill>
            <a:ln>
              <a:solidFill>
                <a:srgbClr val="0D0D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112954" y="4594679"/>
              <a:ext cx="2723567" cy="584776"/>
            </a:xfrm>
            <a:prstGeom prst="rect">
              <a:avLst/>
            </a:prstGeom>
            <a:noFill/>
          </p:spPr>
          <p:txBody>
            <a:bodyPr wrap="square" rtlCol="0">
              <a:spAutoFit/>
            </a:bodyPr>
            <a:lstStyle/>
            <a:p>
              <a:pPr algn="ctr"/>
              <a:r>
                <a:rPr lang="en-US" sz="1600" dirty="0">
                  <a:solidFill>
                    <a:schemeClr val="bg1">
                      <a:lumMod val="75000"/>
                    </a:schemeClr>
                  </a:solidFill>
                </a:rPr>
                <a:t>Shield propagation direction since 3.2 Ma</a:t>
              </a:r>
            </a:p>
          </p:txBody>
        </p:sp>
        <p:sp>
          <p:nvSpPr>
            <p:cNvPr id="23" name="Freeform 22"/>
            <p:cNvSpPr/>
            <p:nvPr/>
          </p:nvSpPr>
          <p:spPr>
            <a:xfrm rot="434893">
              <a:off x="282242" y="2125304"/>
              <a:ext cx="3181637" cy="628556"/>
            </a:xfrm>
            <a:custGeom>
              <a:avLst/>
              <a:gdLst>
                <a:gd name="connsiteX0" fmla="*/ 0 w 3669146"/>
                <a:gd name="connsiteY0" fmla="*/ 628556 h 628556"/>
                <a:gd name="connsiteX1" fmla="*/ 1026335 w 3669146"/>
                <a:gd name="connsiteY1" fmla="*/ 115449 h 628556"/>
                <a:gd name="connsiteX2" fmla="*/ 3669146 w 3669146"/>
                <a:gd name="connsiteY2" fmla="*/ 0 h 628556"/>
                <a:gd name="connsiteX3" fmla="*/ 3669146 w 3669146"/>
                <a:gd name="connsiteY3" fmla="*/ 0 h 628556"/>
              </a:gdLst>
              <a:ahLst/>
              <a:cxnLst>
                <a:cxn ang="0">
                  <a:pos x="connsiteX0" y="connsiteY0"/>
                </a:cxn>
                <a:cxn ang="0">
                  <a:pos x="connsiteX1" y="connsiteY1"/>
                </a:cxn>
                <a:cxn ang="0">
                  <a:pos x="connsiteX2" y="connsiteY2"/>
                </a:cxn>
                <a:cxn ang="0">
                  <a:pos x="connsiteX3" y="connsiteY3"/>
                </a:cxn>
              </a:cxnLst>
              <a:rect l="l" t="t" r="r" b="b"/>
              <a:pathLst>
                <a:path w="3669146" h="628556">
                  <a:moveTo>
                    <a:pt x="0" y="628556"/>
                  </a:moveTo>
                  <a:cubicBezTo>
                    <a:pt x="207405" y="424382"/>
                    <a:pt x="414811" y="220208"/>
                    <a:pt x="1026335" y="115449"/>
                  </a:cubicBezTo>
                  <a:cubicBezTo>
                    <a:pt x="1637859" y="10690"/>
                    <a:pt x="3669146" y="0"/>
                    <a:pt x="3669146" y="0"/>
                  </a:cubicBezTo>
                  <a:lnTo>
                    <a:pt x="366914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1757599" y="2374814"/>
              <a:ext cx="1834572" cy="361483"/>
            </a:xfrm>
            <a:custGeom>
              <a:avLst/>
              <a:gdLst>
                <a:gd name="connsiteX0" fmla="*/ 0 w 1090480"/>
                <a:gd name="connsiteY0" fmla="*/ 269382 h 269382"/>
                <a:gd name="connsiteX1" fmla="*/ 513167 w 1090480"/>
                <a:gd name="connsiteY1" fmla="*/ 89794 h 269382"/>
                <a:gd name="connsiteX2" fmla="*/ 1077651 w 1090480"/>
                <a:gd name="connsiteY2" fmla="*/ 12828 h 269382"/>
                <a:gd name="connsiteX3" fmla="*/ 1077651 w 1090480"/>
                <a:gd name="connsiteY3" fmla="*/ 12828 h 269382"/>
                <a:gd name="connsiteX4" fmla="*/ 1090480 w 1090480"/>
                <a:gd name="connsiteY4" fmla="*/ 0 h 26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480" h="269382">
                  <a:moveTo>
                    <a:pt x="0" y="269382"/>
                  </a:moveTo>
                  <a:cubicBezTo>
                    <a:pt x="166779" y="200967"/>
                    <a:pt x="333559" y="132553"/>
                    <a:pt x="513167" y="89794"/>
                  </a:cubicBezTo>
                  <a:cubicBezTo>
                    <a:pt x="692775" y="47035"/>
                    <a:pt x="1077651" y="12828"/>
                    <a:pt x="1077651" y="12828"/>
                  </a:cubicBezTo>
                  <a:lnTo>
                    <a:pt x="1077651" y="12828"/>
                  </a:lnTo>
                  <a:lnTo>
                    <a:pt x="1090480"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2451655" y="2735061"/>
              <a:ext cx="1039164" cy="269381"/>
            </a:xfrm>
            <a:custGeom>
              <a:avLst/>
              <a:gdLst>
                <a:gd name="connsiteX0" fmla="*/ 0 w 1039164"/>
                <a:gd name="connsiteY0" fmla="*/ 269381 h 269381"/>
                <a:gd name="connsiteX1" fmla="*/ 359217 w 1039164"/>
                <a:gd name="connsiteY1" fmla="*/ 141105 h 269381"/>
                <a:gd name="connsiteX2" fmla="*/ 1013506 w 1039164"/>
                <a:gd name="connsiteY2" fmla="*/ 0 h 269381"/>
                <a:gd name="connsiteX3" fmla="*/ 1013506 w 1039164"/>
                <a:gd name="connsiteY3" fmla="*/ 0 h 269381"/>
                <a:gd name="connsiteX4" fmla="*/ 1039164 w 1039164"/>
                <a:gd name="connsiteY4" fmla="*/ 0 h 26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164" h="269381">
                  <a:moveTo>
                    <a:pt x="0" y="269381"/>
                  </a:moveTo>
                  <a:cubicBezTo>
                    <a:pt x="95149" y="227691"/>
                    <a:pt x="190299" y="186002"/>
                    <a:pt x="359217" y="141105"/>
                  </a:cubicBezTo>
                  <a:cubicBezTo>
                    <a:pt x="528135" y="96208"/>
                    <a:pt x="1013506" y="0"/>
                    <a:pt x="1013506" y="0"/>
                  </a:cubicBezTo>
                  <a:lnTo>
                    <a:pt x="1013506" y="0"/>
                  </a:lnTo>
                  <a:lnTo>
                    <a:pt x="1039164"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rot="21154270">
              <a:off x="3494143" y="3187355"/>
              <a:ext cx="1424039" cy="143869"/>
            </a:xfrm>
            <a:custGeom>
              <a:avLst/>
              <a:gdLst>
                <a:gd name="connsiteX0" fmla="*/ 0 w 654289"/>
                <a:gd name="connsiteY0" fmla="*/ 102784 h 102784"/>
                <a:gd name="connsiteX1" fmla="*/ 384876 w 654289"/>
                <a:gd name="connsiteY1" fmla="*/ 163 h 102784"/>
                <a:gd name="connsiteX2" fmla="*/ 654289 w 654289"/>
                <a:gd name="connsiteY2" fmla="*/ 77129 h 102784"/>
              </a:gdLst>
              <a:ahLst/>
              <a:cxnLst>
                <a:cxn ang="0">
                  <a:pos x="connsiteX0" y="connsiteY0"/>
                </a:cxn>
                <a:cxn ang="0">
                  <a:pos x="connsiteX1" y="connsiteY1"/>
                </a:cxn>
                <a:cxn ang="0">
                  <a:pos x="connsiteX2" y="connsiteY2"/>
                </a:cxn>
              </a:cxnLst>
              <a:rect l="l" t="t" r="r" b="b"/>
              <a:pathLst>
                <a:path w="654289" h="102784">
                  <a:moveTo>
                    <a:pt x="0" y="102784"/>
                  </a:moveTo>
                  <a:cubicBezTo>
                    <a:pt x="137914" y="53611"/>
                    <a:pt x="275828" y="4439"/>
                    <a:pt x="384876" y="163"/>
                  </a:cubicBezTo>
                  <a:cubicBezTo>
                    <a:pt x="493924" y="-4113"/>
                    <a:pt x="654289" y="77129"/>
                    <a:pt x="654289" y="7712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567009" y="1838886"/>
              <a:ext cx="3412563" cy="338554"/>
            </a:xfrm>
            <a:prstGeom prst="rect">
              <a:avLst/>
            </a:prstGeom>
            <a:noFill/>
          </p:spPr>
          <p:txBody>
            <a:bodyPr wrap="square" rtlCol="0">
              <a:spAutoFit/>
            </a:bodyPr>
            <a:lstStyle/>
            <a:p>
              <a:r>
                <a:rPr lang="en-US" sz="1600" dirty="0">
                  <a:solidFill>
                    <a:schemeClr val="bg1"/>
                  </a:solidFill>
                </a:rPr>
                <a:t>Post-erosional lineaments</a:t>
              </a:r>
            </a:p>
          </p:txBody>
        </p:sp>
      </p:grpSp>
      <p:sp>
        <p:nvSpPr>
          <p:cNvPr id="29" name="TextBox 28"/>
          <p:cNvSpPr txBox="1"/>
          <p:nvPr/>
        </p:nvSpPr>
        <p:spPr>
          <a:xfrm>
            <a:off x="0" y="5009355"/>
            <a:ext cx="7517760" cy="1815882"/>
          </a:xfrm>
          <a:prstGeom prst="rect">
            <a:avLst/>
          </a:prstGeom>
          <a:noFill/>
        </p:spPr>
        <p:txBody>
          <a:bodyPr wrap="square" rtlCol="0">
            <a:spAutoFit/>
          </a:bodyPr>
          <a:lstStyle/>
          <a:p>
            <a:r>
              <a:rPr lang="en-US" sz="1400" dirty="0">
                <a:solidFill>
                  <a:srgbClr val="FFFFFF"/>
                </a:solidFill>
                <a:latin typeface="Calibri" panose="020F0502020204030204" pitchFamily="34" charset="0"/>
                <a:cs typeface="Calibri" panose="020F0502020204030204" pitchFamily="34" charset="0"/>
              </a:rPr>
              <a:t>Figure 6: This Diagram was adapted from:</a:t>
            </a:r>
          </a:p>
          <a:p>
            <a:r>
              <a:rPr lang="en-US" sz="1400" dirty="0" err="1">
                <a:solidFill>
                  <a:srgbClr val="FFFFFF"/>
                </a:solidFill>
                <a:latin typeface="Calibri" panose="020F0502020204030204" pitchFamily="34" charset="0"/>
                <a:cs typeface="Calibri" panose="020F0502020204030204" pitchFamily="34" charset="0"/>
              </a:rPr>
              <a:t>Natland</a:t>
            </a:r>
            <a:r>
              <a:rPr lang="en-US" sz="1400" dirty="0">
                <a:solidFill>
                  <a:srgbClr val="FFFFFF"/>
                </a:solidFill>
                <a:latin typeface="Calibri" panose="020F0502020204030204" pitchFamily="34" charset="0"/>
                <a:cs typeface="Calibri" panose="020F0502020204030204" pitchFamily="34" charset="0"/>
              </a:rPr>
              <a:t>, J.H., 1980. The progression of volcanism in the Samoan linear volcanic chain. </a:t>
            </a:r>
            <a:r>
              <a:rPr lang="en-US" sz="1400" i="1" dirty="0">
                <a:solidFill>
                  <a:srgbClr val="FFFFFF"/>
                </a:solidFill>
                <a:latin typeface="Calibri" panose="020F0502020204030204" pitchFamily="34" charset="0"/>
                <a:cs typeface="Calibri" panose="020F0502020204030204" pitchFamily="34" charset="0"/>
              </a:rPr>
              <a:t>Am. J. </a:t>
            </a:r>
            <a:r>
              <a:rPr lang="en-US" sz="1400" i="1" dirty="0" err="1">
                <a:solidFill>
                  <a:srgbClr val="FFFFFF"/>
                </a:solidFill>
                <a:latin typeface="Calibri" panose="020F0502020204030204" pitchFamily="34" charset="0"/>
                <a:cs typeface="Calibri" panose="020F0502020204030204" pitchFamily="34" charset="0"/>
              </a:rPr>
              <a:t>Sci</a:t>
            </a:r>
            <a:r>
              <a:rPr lang="en-US" sz="1400" dirty="0">
                <a:solidFill>
                  <a:srgbClr val="FFFFFF"/>
                </a:solidFill>
                <a:latin typeface="Calibri" panose="020F0502020204030204" pitchFamily="34" charset="0"/>
                <a:cs typeface="Calibri" panose="020F0502020204030204" pitchFamily="34" charset="0"/>
              </a:rPr>
              <a:t>, </a:t>
            </a:r>
            <a:r>
              <a:rPr lang="en-US" sz="1400" i="1" dirty="0">
                <a:solidFill>
                  <a:srgbClr val="FFFFFF"/>
                </a:solidFill>
                <a:latin typeface="Calibri" panose="020F0502020204030204" pitchFamily="34" charset="0"/>
                <a:cs typeface="Calibri" panose="020F0502020204030204" pitchFamily="34" charset="0"/>
              </a:rPr>
              <a:t>280</a:t>
            </a:r>
            <a:r>
              <a:rPr lang="en-US" sz="1400" dirty="0">
                <a:solidFill>
                  <a:srgbClr val="FFFFFF"/>
                </a:solidFill>
                <a:latin typeface="Calibri" panose="020F0502020204030204" pitchFamily="34" charset="0"/>
                <a:cs typeface="Calibri" panose="020F0502020204030204" pitchFamily="34" charset="0"/>
              </a:rPr>
              <a:t>, pp.709-735. </a:t>
            </a:r>
          </a:p>
          <a:p>
            <a:r>
              <a:rPr lang="en-US" sz="1400" dirty="0" err="1">
                <a:solidFill>
                  <a:srgbClr val="FFFFFF"/>
                </a:solidFill>
                <a:latin typeface="Calibri" panose="020F0502020204030204" pitchFamily="34" charset="0"/>
                <a:cs typeface="Calibri" panose="020F0502020204030204" pitchFamily="34" charset="0"/>
              </a:rPr>
              <a:t>Birkeland</a:t>
            </a:r>
            <a:r>
              <a:rPr lang="en-US" sz="1400" dirty="0">
                <a:solidFill>
                  <a:srgbClr val="FFFFFF"/>
                </a:solidFill>
                <a:latin typeface="Calibri" panose="020F0502020204030204" pitchFamily="34" charset="0"/>
                <a:cs typeface="Calibri" panose="020F0502020204030204" pitchFamily="34" charset="0"/>
              </a:rPr>
              <a:t>, C., Craig, P., </a:t>
            </a:r>
            <a:r>
              <a:rPr lang="en-US" sz="1400" dirty="0" err="1">
                <a:solidFill>
                  <a:srgbClr val="FFFFFF"/>
                </a:solidFill>
                <a:latin typeface="Calibri" panose="020F0502020204030204" pitchFamily="34" charset="0"/>
                <a:cs typeface="Calibri" panose="020F0502020204030204" pitchFamily="34" charset="0"/>
              </a:rPr>
              <a:t>Fenner</a:t>
            </a:r>
            <a:r>
              <a:rPr lang="en-US" sz="1400" dirty="0">
                <a:solidFill>
                  <a:srgbClr val="FFFFFF"/>
                </a:solidFill>
                <a:latin typeface="Calibri" panose="020F0502020204030204" pitchFamily="34" charset="0"/>
                <a:cs typeface="Calibri" panose="020F0502020204030204" pitchFamily="34" charset="0"/>
              </a:rPr>
              <a:t>, D., Smith, L., </a:t>
            </a:r>
            <a:r>
              <a:rPr lang="en-US" sz="1400" dirty="0" err="1">
                <a:solidFill>
                  <a:srgbClr val="FFFFFF"/>
                </a:solidFill>
                <a:latin typeface="Calibri" panose="020F0502020204030204" pitchFamily="34" charset="0"/>
                <a:cs typeface="Calibri" panose="020F0502020204030204" pitchFamily="34" charset="0"/>
              </a:rPr>
              <a:t>Kiene</a:t>
            </a:r>
            <a:r>
              <a:rPr lang="en-US" sz="1400" dirty="0">
                <a:solidFill>
                  <a:srgbClr val="FFFFFF"/>
                </a:solidFill>
                <a:latin typeface="Calibri" panose="020F0502020204030204" pitchFamily="34" charset="0"/>
                <a:cs typeface="Calibri" panose="020F0502020204030204" pitchFamily="34" charset="0"/>
              </a:rPr>
              <a:t>, W.E. and </a:t>
            </a:r>
            <a:r>
              <a:rPr lang="en-US" sz="1400" dirty="0" err="1">
                <a:solidFill>
                  <a:srgbClr val="FFFFFF"/>
                </a:solidFill>
                <a:latin typeface="Calibri" panose="020F0502020204030204" pitchFamily="34" charset="0"/>
                <a:cs typeface="Calibri" panose="020F0502020204030204" pitchFamily="34" charset="0"/>
              </a:rPr>
              <a:t>Riegl</a:t>
            </a:r>
            <a:r>
              <a:rPr lang="en-US" sz="1400" dirty="0">
                <a:solidFill>
                  <a:srgbClr val="FFFFFF"/>
                </a:solidFill>
                <a:latin typeface="Calibri" panose="020F0502020204030204" pitchFamily="34" charset="0"/>
                <a:cs typeface="Calibri" panose="020F0502020204030204" pitchFamily="34" charset="0"/>
              </a:rPr>
              <a:t>, B.M., 2008. Geologic setting and ecological functioning of coral reefs in American Samoa. In </a:t>
            </a:r>
            <a:r>
              <a:rPr lang="en-US" sz="1400" i="1" dirty="0">
                <a:solidFill>
                  <a:srgbClr val="FFFFFF"/>
                </a:solidFill>
                <a:latin typeface="Calibri" panose="020F0502020204030204" pitchFamily="34" charset="0"/>
                <a:cs typeface="Calibri" panose="020F0502020204030204" pitchFamily="34" charset="0"/>
              </a:rPr>
              <a:t>Coral Reefs of the USA</a:t>
            </a:r>
            <a:r>
              <a:rPr lang="en-US" sz="1400" dirty="0">
                <a:solidFill>
                  <a:srgbClr val="FFFFFF"/>
                </a:solidFill>
                <a:latin typeface="Calibri" panose="020F0502020204030204" pitchFamily="34" charset="0"/>
                <a:cs typeface="Calibri" panose="020F0502020204030204" pitchFamily="34" charset="0"/>
              </a:rPr>
              <a:t> (pp. 741-765). Springer Netherlands.</a:t>
            </a:r>
          </a:p>
          <a:p>
            <a:r>
              <a:rPr lang="en-US" sz="1400" dirty="0" err="1">
                <a:solidFill>
                  <a:srgbClr val="FFFFFF"/>
                </a:solidFill>
                <a:latin typeface="Calibri" panose="020F0502020204030204" pitchFamily="34" charset="0"/>
                <a:cs typeface="Calibri" panose="020F0502020204030204" pitchFamily="34" charset="0"/>
              </a:rPr>
              <a:t>Natland</a:t>
            </a:r>
            <a:r>
              <a:rPr lang="en-US" sz="1400" dirty="0">
                <a:solidFill>
                  <a:srgbClr val="FFFFFF"/>
                </a:solidFill>
                <a:latin typeface="Calibri" panose="020F0502020204030204" pitchFamily="34" charset="0"/>
                <a:cs typeface="Calibri" panose="020F0502020204030204" pitchFamily="34" charset="0"/>
              </a:rPr>
              <a:t>, J.H., 2003. The Samoan Chain: a shallow lithospheric fracture system. </a:t>
            </a:r>
            <a:r>
              <a:rPr lang="en-US" sz="1400" i="1" dirty="0">
                <a:solidFill>
                  <a:srgbClr val="FFFFFF"/>
                </a:solidFill>
                <a:latin typeface="Calibri" panose="020F0502020204030204" pitchFamily="34" charset="0"/>
                <a:cs typeface="Calibri" panose="020F0502020204030204" pitchFamily="34" charset="0"/>
              </a:rPr>
              <a:t>See http://www. </a:t>
            </a:r>
            <a:r>
              <a:rPr lang="en-US" sz="1400" i="1" dirty="0" err="1">
                <a:solidFill>
                  <a:srgbClr val="FFFFFF"/>
                </a:solidFill>
                <a:latin typeface="Calibri" panose="020F0502020204030204" pitchFamily="34" charset="0"/>
                <a:cs typeface="Calibri" panose="020F0502020204030204" pitchFamily="34" charset="0"/>
              </a:rPr>
              <a:t>mantleplumes</a:t>
            </a:r>
            <a:r>
              <a:rPr lang="en-US" sz="1400" i="1" dirty="0">
                <a:solidFill>
                  <a:srgbClr val="FFFFFF"/>
                </a:solidFill>
                <a:latin typeface="Calibri" panose="020F0502020204030204" pitchFamily="34" charset="0"/>
                <a:cs typeface="Calibri" panose="020F0502020204030204" pitchFamily="34" charset="0"/>
              </a:rPr>
              <a:t>. org/Samoa. html</a:t>
            </a:r>
            <a:r>
              <a:rPr lang="en-US" sz="1400" dirty="0">
                <a:latin typeface="Calibri" panose="020F0502020204030204" pitchFamily="34" charset="0"/>
                <a:cs typeface="Calibri" panose="020F0502020204030204" pitchFamily="34" charset="0"/>
              </a:rPr>
              <a:t>.</a:t>
            </a:r>
            <a:endParaRPr lang="en-US" sz="1000" dirty="0">
              <a:solidFill>
                <a:srgbClr val="FFFFFF"/>
              </a:solidFill>
              <a:latin typeface="Calibri" panose="020F0502020204030204" pitchFamily="34" charset="0"/>
              <a:cs typeface="Calibri" panose="020F0502020204030204" pitchFamily="34" charset="0"/>
            </a:endParaRPr>
          </a:p>
        </p:txBody>
      </p:sp>
      <p:sp>
        <p:nvSpPr>
          <p:cNvPr id="19" name="Title 1"/>
          <p:cNvSpPr txBox="1">
            <a:spLocks/>
          </p:cNvSpPr>
          <p:nvPr/>
        </p:nvSpPr>
        <p:spPr>
          <a:xfrm>
            <a:off x="0" y="0"/>
            <a:ext cx="12192000" cy="59634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3400" dirty="0">
                <a:latin typeface="Calibri" panose="020F0502020204030204" pitchFamily="34" charset="0"/>
                <a:cs typeface="Calibri" panose="020F0502020204030204" pitchFamily="34" charset="0"/>
              </a:rPr>
              <a:t>Evidence to disprove the plate tectonic theory</a:t>
            </a:r>
          </a:p>
        </p:txBody>
      </p:sp>
      <p:pic>
        <p:nvPicPr>
          <p:cNvPr id="21" name="Picture 2" descr="https://scontent-lhr3-1.xx.fbcdn.net/v/t34.0-12/14825754_10202125910145091_996127598_n.jpg?oh=f657289852c511ddbd3bd5bfbf3a30bf&amp;oe=581487A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8228" y="3464312"/>
            <a:ext cx="4578331" cy="3393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52857" y="2380074"/>
            <a:ext cx="2677886" cy="95410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Figure 7: </a:t>
            </a:r>
          </a:p>
          <a:p>
            <a:r>
              <a:rPr lang="en-GB" sz="1400" dirty="0">
                <a:latin typeface="Calibri" panose="020F0502020204030204" pitchFamily="34" charset="0"/>
                <a:cs typeface="Calibri" panose="020F0502020204030204" pitchFamily="34" charset="0"/>
              </a:rPr>
              <a:t>Interpretive diagram of the Tonga Trench and Savai’i progression in the last 4 Ma. </a:t>
            </a:r>
          </a:p>
        </p:txBody>
      </p:sp>
    </p:spTree>
    <p:extLst>
      <p:ext uri="{BB962C8B-B14F-4D97-AF65-F5344CB8AC3E}">
        <p14:creationId xmlns:p14="http://schemas.microsoft.com/office/powerpoint/2010/main" val="358525157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6348"/>
            <a:ext cx="12192000" cy="3993940"/>
          </a:xfrm>
        </p:spPr>
        <p:txBody>
          <a:bodyPr>
            <a:normAutofit fontScale="55000" lnSpcReduction="20000"/>
          </a:bodyPr>
          <a:lstStyle/>
          <a:p>
            <a:pPr marL="0" indent="0">
              <a:buNone/>
            </a:pPr>
            <a:r>
              <a:rPr lang="en-GB" sz="3600" dirty="0">
                <a:effectLst/>
                <a:latin typeface="Calibri" panose="020F0502020204030204" pitchFamily="34" charset="0"/>
                <a:cs typeface="Calibri" panose="020F0502020204030204" pitchFamily="34" charset="0"/>
              </a:rPr>
              <a:t>The Geochemistry:</a:t>
            </a:r>
          </a:p>
          <a:p>
            <a:pPr>
              <a:buFont typeface="Wingdings" panose="05000000000000000000" pitchFamily="2" charset="2"/>
              <a:buChar char="v"/>
            </a:pPr>
            <a:endParaRPr lang="en-GB" sz="2600" dirty="0">
              <a:effectLst/>
              <a:latin typeface="Calibri" panose="020F0502020204030204" pitchFamily="34" charset="0"/>
              <a:cs typeface="Calibri" panose="020F0502020204030204" pitchFamily="34" charset="0"/>
            </a:endParaRPr>
          </a:p>
          <a:p>
            <a:pPr>
              <a:buFont typeface="Wingdings" panose="05000000000000000000" pitchFamily="2" charset="2"/>
              <a:buChar char="v"/>
            </a:pPr>
            <a:r>
              <a:rPr lang="en-GB" sz="3300" dirty="0">
                <a:effectLst/>
                <a:latin typeface="Calibri" panose="020F0502020204030204" pitchFamily="34" charset="0"/>
                <a:cs typeface="Calibri" panose="020F0502020204030204" pitchFamily="34" charset="0"/>
              </a:rPr>
              <a:t>Basalts dredged from 4 submarine WESAM’s (Pasco, Lalla Rookh, Combe and Alexa seamounts) have Sr, Nd and Pb isotopic signatures consistent with derivation from the Samoan deep mantle plume. </a:t>
            </a:r>
          </a:p>
          <a:p>
            <a:pPr>
              <a:buFont typeface="Wingdings" panose="05000000000000000000" pitchFamily="2" charset="2"/>
              <a:buChar char="v"/>
            </a:pPr>
            <a:r>
              <a:rPr lang="en-GB" sz="3300" dirty="0">
                <a:effectLst/>
                <a:latin typeface="Calibri" panose="020F0502020204030204" pitchFamily="34" charset="0"/>
                <a:cs typeface="Calibri" panose="020F0502020204030204" pitchFamily="34" charset="0"/>
              </a:rPr>
              <a:t>Isotopic similarities in the early WESAM basalt seamount dredges and the older Eastern province lavas.</a:t>
            </a:r>
          </a:p>
          <a:p>
            <a:pPr>
              <a:buFont typeface="Wingdings" panose="05000000000000000000" pitchFamily="2" charset="2"/>
              <a:buChar char="v"/>
            </a:pPr>
            <a:r>
              <a:rPr lang="en-GB" sz="3300" dirty="0">
                <a:effectLst/>
                <a:latin typeface="Calibri" panose="020F0502020204030204" pitchFamily="34" charset="0"/>
                <a:cs typeface="Calibri" panose="020F0502020204030204" pitchFamily="34" charset="0"/>
              </a:rPr>
              <a:t>Trace elemental variations across all samples along the chain.</a:t>
            </a:r>
          </a:p>
          <a:p>
            <a:pPr>
              <a:buFont typeface="Wingdings" panose="05000000000000000000" pitchFamily="2" charset="2"/>
              <a:buChar char="v"/>
            </a:pPr>
            <a:r>
              <a:rPr lang="en-GB" sz="3300" dirty="0">
                <a:effectLst/>
                <a:latin typeface="Calibri" panose="020F0502020204030204" pitchFamily="34" charset="0"/>
                <a:cs typeface="Calibri" panose="020F0502020204030204" pitchFamily="34" charset="0"/>
              </a:rPr>
              <a:t>Perpendicular linear relationships with the younger </a:t>
            </a:r>
          </a:p>
          <a:p>
            <a:pPr marL="0" indent="0">
              <a:buNone/>
            </a:pPr>
            <a:r>
              <a:rPr lang="en-GB" sz="3300" dirty="0">
                <a:effectLst/>
                <a:latin typeface="Calibri" panose="020F0502020204030204" pitchFamily="34" charset="0"/>
                <a:cs typeface="Calibri" panose="020F0502020204030204" pitchFamily="34" charset="0"/>
              </a:rPr>
              <a:t>    Post-Erosional volcanism on Savai'i, Upolu and Tutuila.</a:t>
            </a:r>
          </a:p>
          <a:p>
            <a:pPr>
              <a:buFont typeface="Wingdings" panose="05000000000000000000" pitchFamily="2" charset="2"/>
              <a:buChar char="v"/>
            </a:pPr>
            <a:r>
              <a:rPr lang="en-GB" sz="3300" dirty="0">
                <a:effectLst/>
                <a:latin typeface="Calibri" panose="020F0502020204030204" pitchFamily="34" charset="0"/>
                <a:cs typeface="Calibri" panose="020F0502020204030204" pitchFamily="34" charset="0"/>
              </a:rPr>
              <a:t>Pasco Bank in the isotopic ratio field lies between the  </a:t>
            </a:r>
          </a:p>
          <a:p>
            <a:pPr marL="0" indent="0">
              <a:buNone/>
            </a:pPr>
            <a:r>
              <a:rPr lang="en-GB" sz="3300" dirty="0">
                <a:effectLst/>
                <a:latin typeface="Calibri" panose="020F0502020204030204" pitchFamily="34" charset="0"/>
                <a:cs typeface="Calibri" panose="020F0502020204030204" pitchFamily="34" charset="0"/>
              </a:rPr>
              <a:t>    two variations, could be an intermittent period.  </a:t>
            </a:r>
          </a:p>
          <a:p>
            <a:endParaRPr lang="en-GB" dirty="0">
              <a:effectLst/>
            </a:endParaRPr>
          </a:p>
          <a:p>
            <a:endParaRPr lang="en-GB" dirty="0">
              <a:effectLst/>
            </a:endParaRPr>
          </a:p>
          <a:p>
            <a:endParaRPr lang="en-GB" dirty="0">
              <a:solidFill>
                <a:schemeClr val="bg1"/>
              </a:solidFill>
            </a:endParaRPr>
          </a:p>
        </p:txBody>
      </p:sp>
      <p:sp>
        <p:nvSpPr>
          <p:cNvPr id="4" name="Title 1"/>
          <p:cNvSpPr txBox="1">
            <a:spLocks/>
          </p:cNvSpPr>
          <p:nvPr/>
        </p:nvSpPr>
        <p:spPr>
          <a:xfrm>
            <a:off x="0" y="0"/>
            <a:ext cx="12192000" cy="5963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dirty="0">
                <a:latin typeface="Calibri" panose="020F0502020204030204" pitchFamily="34" charset="0"/>
                <a:cs typeface="Calibri" panose="020F0502020204030204" pitchFamily="34" charset="0"/>
              </a:rPr>
              <a:t>Evidence to disprove the plate tectonic theory</a:t>
            </a:r>
          </a:p>
        </p:txBody>
      </p:sp>
      <p:pic>
        <p:nvPicPr>
          <p:cNvPr id="6" name="Picture 5" descr="206Pb/204Pb of Samoan basalts as a function of distance from Vailulu'u volcano ..."/>
          <p:cNvPicPr/>
          <p:nvPr/>
        </p:nvPicPr>
        <p:blipFill>
          <a:blip r:embed="rId3">
            <a:extLst>
              <a:ext uri="{28A0092B-C50C-407E-A947-70E740481C1C}">
                <a14:useLocalDpi xmlns:a14="http://schemas.microsoft.com/office/drawing/2010/main" val="0"/>
              </a:ext>
            </a:extLst>
          </a:blip>
          <a:srcRect/>
          <a:stretch>
            <a:fillRect/>
          </a:stretch>
        </p:blipFill>
        <p:spPr bwMode="auto">
          <a:xfrm>
            <a:off x="5642477" y="2871216"/>
            <a:ext cx="6549523" cy="3982064"/>
          </a:xfrm>
          <a:prstGeom prst="rect">
            <a:avLst/>
          </a:prstGeom>
          <a:noFill/>
          <a:ln>
            <a:noFill/>
          </a:ln>
        </p:spPr>
      </p:pic>
      <p:sp>
        <p:nvSpPr>
          <p:cNvPr id="2" name="TextBox 1"/>
          <p:cNvSpPr txBox="1"/>
          <p:nvPr/>
        </p:nvSpPr>
        <p:spPr>
          <a:xfrm>
            <a:off x="412401" y="5787856"/>
            <a:ext cx="5230076" cy="92333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Figure 7: 206Pb/204Pb vs distance from Vailulu’u diagram for Samoan basalts as a function of distance from Vailulu'u volcano (Hart et al. 2004)</a:t>
            </a:r>
            <a:endParaRPr lang="en-GB" dirty="0">
              <a:latin typeface="Calibri" panose="020F0502020204030204" pitchFamily="34" charset="0"/>
              <a:cs typeface="Calibri" panose="020F0502020204030204" pitchFamily="34" charset="0"/>
            </a:endParaRPr>
          </a:p>
        </p:txBody>
      </p:sp>
      <p:pic>
        <p:nvPicPr>
          <p:cNvPr id="5" name="Picture 4" descr="Trace element patterns (spidergrams) for WESAM basalts, normalized to primitive ..."/>
          <p:cNvPicPr/>
          <p:nvPr/>
        </p:nvPicPr>
        <p:blipFill>
          <a:blip r:embed="rId4">
            <a:extLst>
              <a:ext uri="{28A0092B-C50C-407E-A947-70E740481C1C}">
                <a14:useLocalDpi xmlns:a14="http://schemas.microsoft.com/office/drawing/2010/main" val="0"/>
              </a:ext>
            </a:extLst>
          </a:blip>
          <a:srcRect/>
          <a:stretch>
            <a:fillRect/>
          </a:stretch>
        </p:blipFill>
        <p:spPr bwMode="auto">
          <a:xfrm>
            <a:off x="0" y="1242680"/>
            <a:ext cx="12192000" cy="5615320"/>
          </a:xfrm>
          <a:prstGeom prst="rect">
            <a:avLst/>
          </a:prstGeom>
          <a:noFill/>
          <a:ln>
            <a:noFill/>
          </a:ln>
        </p:spPr>
      </p:pic>
      <p:sp>
        <p:nvSpPr>
          <p:cNvPr id="7" name="TextBox 6"/>
          <p:cNvSpPr txBox="1"/>
          <p:nvPr/>
        </p:nvSpPr>
        <p:spPr>
          <a:xfrm>
            <a:off x="4096512" y="505361"/>
            <a:ext cx="7589520" cy="646331"/>
          </a:xfrm>
          <a:prstGeom prst="rect">
            <a:avLst/>
          </a:prstGeom>
          <a:noFill/>
        </p:spPr>
        <p:txBody>
          <a:bodyPr wrap="square" rtlCol="0">
            <a:spAutoFit/>
          </a:bodyPr>
          <a:lstStyle/>
          <a:p>
            <a:r>
              <a:rPr lang="en-GB" dirty="0"/>
              <a:t>Figure 8: Spidergram of trace element variations normalised to primitive mantle for WESAM basalts and Eastern Province Ta’u basalt. </a:t>
            </a:r>
          </a:p>
        </p:txBody>
      </p:sp>
    </p:spTree>
    <p:extLst>
      <p:ext uri="{BB962C8B-B14F-4D97-AF65-F5344CB8AC3E}">
        <p14:creationId xmlns:p14="http://schemas.microsoft.com/office/powerpoint/2010/main" val="2353192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6591" y="815290"/>
            <a:ext cx="6906008" cy="3063346"/>
            <a:chOff x="348982" y="3489999"/>
            <a:chExt cx="6499060" cy="2844999"/>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48982" y="3489999"/>
              <a:ext cx="6499060" cy="1865154"/>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528438" y="5355153"/>
              <a:ext cx="2317437" cy="979845"/>
            </a:xfrm>
            <a:prstGeom prst="rect">
              <a:avLst/>
            </a:prstGeom>
          </p:spPr>
        </p:pic>
      </p:grpSp>
      <p:grpSp>
        <p:nvGrpSpPr>
          <p:cNvPr id="10" name="Group 9"/>
          <p:cNvGrpSpPr/>
          <p:nvPr/>
        </p:nvGrpSpPr>
        <p:grpSpPr>
          <a:xfrm>
            <a:off x="236591" y="4064789"/>
            <a:ext cx="6906008" cy="2575248"/>
            <a:chOff x="0" y="0"/>
            <a:chExt cx="5041900" cy="2047875"/>
          </a:xfrm>
        </p:grpSpPr>
        <p:pic>
          <p:nvPicPr>
            <p:cNvPr id="11" name="Picture 10" descr="Macintosh HD:Users:abing:Desktop:Screen Shot 2016-11-10 at 10.55.4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041900" cy="1697355"/>
            </a:xfrm>
            <a:prstGeom prst="rect">
              <a:avLst/>
            </a:prstGeom>
            <a:noFill/>
            <a:ln>
              <a:solidFill>
                <a:srgbClr val="000000"/>
              </a:solidFill>
            </a:ln>
          </p:spPr>
        </p:pic>
        <p:pic>
          <p:nvPicPr>
            <p:cNvPr id="12" name="Picture 11" descr="Macintosh HD:Users:abing:Desktop:Screen Shot 2016-11-10 at 10.58.2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714500"/>
              <a:ext cx="5029200" cy="333375"/>
            </a:xfrm>
            <a:prstGeom prst="rect">
              <a:avLst/>
            </a:prstGeom>
            <a:noFill/>
            <a:ln>
              <a:solidFill>
                <a:srgbClr val="000000"/>
              </a:solidFill>
            </a:ln>
          </p:spPr>
        </p:pic>
      </p:grpSp>
      <p:sp>
        <p:nvSpPr>
          <p:cNvPr id="13" name="TextBox 12"/>
          <p:cNvSpPr txBox="1"/>
          <p:nvPr/>
        </p:nvSpPr>
        <p:spPr>
          <a:xfrm>
            <a:off x="7142599" y="844196"/>
            <a:ext cx="4620768" cy="2585323"/>
          </a:xfrm>
          <a:prstGeom prst="rect">
            <a:avLst/>
          </a:prstGeom>
          <a:noFill/>
        </p:spPr>
        <p:txBody>
          <a:bodyPr wrap="square" rtlCol="0">
            <a:spAutoFit/>
          </a:bodyPr>
          <a:lstStyle/>
          <a:p>
            <a:r>
              <a:rPr lang="en-GB" b="1" u="sng" dirty="0">
                <a:latin typeface="Calibri" panose="020F0502020204030204" pitchFamily="34" charset="0"/>
                <a:cs typeface="Calibri" panose="020F0502020204030204" pitchFamily="34" charset="0"/>
              </a:rPr>
              <a:t>Seismic Tomography</a:t>
            </a:r>
          </a:p>
          <a:p>
            <a:pPr marL="285750" indent="-285750">
              <a:buFont typeface="Wingdings" panose="05000000000000000000" pitchFamily="2" charset="2"/>
              <a:buChar char="v"/>
            </a:pPr>
            <a:r>
              <a:rPr lang="en-GB" dirty="0">
                <a:latin typeface="Calibri" panose="020F0502020204030204" pitchFamily="34" charset="0"/>
                <a:cs typeface="Calibri" panose="020F0502020204030204" pitchFamily="34" charset="0"/>
              </a:rPr>
              <a:t>Plume detected beneath Samoa</a:t>
            </a:r>
          </a:p>
          <a:p>
            <a:pPr marL="285750" indent="-285750">
              <a:buFont typeface="Wingdings" panose="05000000000000000000" pitchFamily="2" charset="2"/>
              <a:buChar char="v"/>
            </a:pPr>
            <a:r>
              <a:rPr lang="en-GB" dirty="0">
                <a:latin typeface="Calibri" panose="020F0502020204030204" pitchFamily="34" charset="0"/>
                <a:cs typeface="Calibri" panose="020F0502020204030204" pitchFamily="34" charset="0"/>
              </a:rPr>
              <a:t>Rooted in a wide (500-800km) ULVZ at the CMB</a:t>
            </a:r>
          </a:p>
          <a:p>
            <a:pPr marL="285750" indent="-285750">
              <a:buFont typeface="Wingdings" panose="05000000000000000000" pitchFamily="2" charset="2"/>
              <a:buChar char="v"/>
            </a:pPr>
            <a:r>
              <a:rPr lang="en-GB" dirty="0">
                <a:latin typeface="Calibri" panose="020F0502020204030204" pitchFamily="34" charset="0"/>
                <a:cs typeface="Calibri" panose="020F0502020204030204" pitchFamily="34" charset="0"/>
              </a:rPr>
              <a:t>Detected using information contained within seismic waveforms</a:t>
            </a:r>
          </a:p>
          <a:p>
            <a:pPr marL="285750" indent="-285750">
              <a:buFont typeface="Wingdings" panose="05000000000000000000" pitchFamily="2" charset="2"/>
              <a:buChar char="v"/>
            </a:pPr>
            <a:r>
              <a:rPr lang="en-GB" dirty="0">
                <a:latin typeface="Calibri" panose="020F0502020204030204" pitchFamily="34" charset="0"/>
                <a:cs typeface="Calibri" panose="020F0502020204030204" pitchFamily="34" charset="0"/>
              </a:rPr>
              <a:t>Broad, quasi-vertical conduit – not a typical plume</a:t>
            </a:r>
          </a:p>
          <a:p>
            <a:pPr marL="285750" indent="-285750">
              <a:buFont typeface="Wingdings" panose="05000000000000000000" pitchFamily="2" charset="2"/>
              <a:buChar char="v"/>
            </a:pPr>
            <a:r>
              <a:rPr lang="en-GB" dirty="0">
                <a:latin typeface="Calibri" panose="020F0502020204030204" pitchFamily="34" charset="0"/>
                <a:cs typeface="Calibri" panose="020F0502020204030204" pitchFamily="34" charset="0"/>
              </a:rPr>
              <a:t>Deflected at transition zone</a:t>
            </a:r>
          </a:p>
        </p:txBody>
      </p:sp>
      <p:sp>
        <p:nvSpPr>
          <p:cNvPr id="14" name="TextBox 13"/>
          <p:cNvSpPr txBox="1"/>
          <p:nvPr/>
        </p:nvSpPr>
        <p:spPr>
          <a:xfrm>
            <a:off x="7278624" y="3895129"/>
            <a:ext cx="4484743" cy="1754326"/>
          </a:xfrm>
          <a:prstGeom prst="rect">
            <a:avLst/>
          </a:prstGeom>
          <a:noFill/>
        </p:spPr>
        <p:txBody>
          <a:bodyPr wrap="square" rtlCol="0">
            <a:spAutoFit/>
          </a:bodyPr>
          <a:lstStyle/>
          <a:p>
            <a:r>
              <a:rPr lang="en-GB" b="1" u="sng" dirty="0">
                <a:latin typeface="Calibri" panose="020F0502020204030204" pitchFamily="34" charset="0"/>
                <a:cs typeface="Calibri" panose="020F0502020204030204" pitchFamily="34" charset="0"/>
              </a:rPr>
              <a:t>Geodynamic Modelling</a:t>
            </a:r>
          </a:p>
          <a:p>
            <a:pPr marL="285750" indent="-285750">
              <a:buFont typeface="Wingdings" panose="05000000000000000000" pitchFamily="2" charset="2"/>
              <a:buChar char="v"/>
            </a:pPr>
            <a:r>
              <a:rPr lang="en-GB" dirty="0">
                <a:latin typeface="Calibri" panose="020F0502020204030204" pitchFamily="34" charset="0"/>
                <a:cs typeface="Calibri" panose="020F0502020204030204" pitchFamily="34" charset="0"/>
              </a:rPr>
              <a:t>[Chang S.J et al. (2016)] carried out geodynamic modelling using a relatively large plume</a:t>
            </a:r>
          </a:p>
          <a:p>
            <a:pPr marL="285750" indent="-285750">
              <a:buFont typeface="Wingdings" panose="05000000000000000000" pitchFamily="2" charset="2"/>
              <a:buChar char="v"/>
            </a:pPr>
            <a:r>
              <a:rPr lang="en-GB" dirty="0">
                <a:latin typeface="Calibri" panose="020F0502020204030204" pitchFamily="34" charset="0"/>
                <a:cs typeface="Calibri" panose="020F0502020204030204" pitchFamily="34" charset="0"/>
              </a:rPr>
              <a:t>Supported seismological observations </a:t>
            </a:r>
          </a:p>
          <a:p>
            <a:pPr marL="285750" indent="-285750">
              <a:buFont typeface="Wingdings" panose="05000000000000000000" pitchFamily="2" charset="2"/>
              <a:buChar char="v"/>
            </a:pPr>
            <a:r>
              <a:rPr lang="en-GB" dirty="0">
                <a:latin typeface="Calibri" panose="020F0502020204030204" pitchFamily="34" charset="0"/>
                <a:cs typeface="Calibri" panose="020F0502020204030204" pitchFamily="34" charset="0"/>
              </a:rPr>
              <a:t>Consistent with data from previous studies</a:t>
            </a:r>
          </a:p>
        </p:txBody>
      </p:sp>
      <p:sp>
        <p:nvSpPr>
          <p:cNvPr id="15" name="Title 1"/>
          <p:cNvSpPr txBox="1">
            <a:spLocks/>
          </p:cNvSpPr>
          <p:nvPr/>
        </p:nvSpPr>
        <p:spPr>
          <a:xfrm>
            <a:off x="0" y="0"/>
            <a:ext cx="12192000" cy="59634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GB" sz="3400" dirty="0">
                <a:latin typeface="Calibri" panose="020F0502020204030204" pitchFamily="34" charset="0"/>
                <a:cs typeface="Calibri" panose="020F0502020204030204" pitchFamily="34" charset="0"/>
              </a:rPr>
              <a:t>Evidence to disprove the plate tectonic theory</a:t>
            </a:r>
          </a:p>
        </p:txBody>
      </p:sp>
      <p:sp>
        <p:nvSpPr>
          <p:cNvPr id="3" name="TextBox 2"/>
          <p:cNvSpPr txBox="1"/>
          <p:nvPr/>
        </p:nvSpPr>
        <p:spPr>
          <a:xfrm>
            <a:off x="7278624" y="5928423"/>
            <a:ext cx="4484743" cy="830997"/>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Figures 9a-b: Seismic velocity signal diagrams for the crust to the lower mantle in the Samoan arc region.</a:t>
            </a:r>
          </a:p>
        </p:txBody>
      </p:sp>
    </p:spTree>
    <p:extLst>
      <p:ext uri="{BB962C8B-B14F-4D97-AF65-F5344CB8AC3E}">
        <p14:creationId xmlns:p14="http://schemas.microsoft.com/office/powerpoint/2010/main" val="13834666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376" y="1"/>
            <a:ext cx="4630388" cy="1024128"/>
          </a:xfrm>
        </p:spPr>
        <p:txBody>
          <a:bodyPr>
            <a:normAutofit/>
          </a:bodyPr>
          <a:lstStyle/>
          <a:p>
            <a:r>
              <a:rPr lang="en-GB" sz="4800" dirty="0">
                <a:latin typeface="Calibri" panose="020F0502020204030204" pitchFamily="34" charset="0"/>
                <a:cs typeface="Calibri" panose="020F0502020204030204" pitchFamily="34" charset="0"/>
              </a:rPr>
              <a:t>CONCLUSION</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5775" t="30887" r="51133" b="43381"/>
          <a:stretch/>
        </p:blipFill>
        <p:spPr>
          <a:xfrm>
            <a:off x="0" y="0"/>
            <a:ext cx="5798370" cy="3317668"/>
          </a:xfrm>
        </p:spPr>
      </p:pic>
      <p:sp>
        <p:nvSpPr>
          <p:cNvPr id="5" name="TextBox 4"/>
          <p:cNvSpPr txBox="1"/>
          <p:nvPr/>
        </p:nvSpPr>
        <p:spPr>
          <a:xfrm>
            <a:off x="200095" y="3542354"/>
            <a:ext cx="5598275" cy="3046988"/>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In conclusion we are still unsure whether it is just one model that can explain the phenomenon of the Samoan region.</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However, possibly both an initial deep mantle plume which may continue today produced the early volcanic regions.</a:t>
            </a:r>
          </a:p>
          <a:p>
            <a:endParaRPr lang="en-GB" sz="2400" dirty="0">
              <a:latin typeface="Calibri" panose="020F0502020204030204" pitchFamily="34" charset="0"/>
              <a:cs typeface="Calibri" panose="020F0502020204030204" pitchFamily="34" charset="0"/>
            </a:endParaRPr>
          </a:p>
        </p:txBody>
      </p:sp>
      <p:pic>
        <p:nvPicPr>
          <p:cNvPr id="1026" name="Picture 2" descr="http://www.mantleplumes.org/images/SamoaFig3_3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464" y="3911686"/>
            <a:ext cx="6193536" cy="29463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98464" y="1024129"/>
            <a:ext cx="5955792" cy="1569660"/>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During the recent (Quaternary) period, the advancement of the Tonga Trench may have caused plate tectonics to take a role in the anomalous data plots along the Samoan chain. </a:t>
            </a:r>
          </a:p>
        </p:txBody>
      </p:sp>
      <p:sp>
        <p:nvSpPr>
          <p:cNvPr id="7" name="TextBox 6"/>
          <p:cNvSpPr txBox="1"/>
          <p:nvPr/>
        </p:nvSpPr>
        <p:spPr>
          <a:xfrm>
            <a:off x="5998464" y="2957579"/>
            <a:ext cx="6193536" cy="95410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Figure 10a) Age progression diagram compared to longitude/latitude of  the Samoan lavas.</a:t>
            </a:r>
          </a:p>
          <a:p>
            <a:r>
              <a:rPr lang="en-GB" sz="1400" dirty="0">
                <a:latin typeface="Calibri" panose="020F0502020204030204" pitchFamily="34" charset="0"/>
                <a:cs typeface="Calibri" panose="020F0502020204030204" pitchFamily="34" charset="0"/>
              </a:rPr>
              <a:t>Figure 10b) Possible mechanism for laterally enriched asthenosphere to erupt along the entire Samoan chain in the Quaternary.  </a:t>
            </a:r>
          </a:p>
        </p:txBody>
      </p:sp>
    </p:spTree>
    <p:extLst>
      <p:ext uri="{BB962C8B-B14F-4D97-AF65-F5344CB8AC3E}">
        <p14:creationId xmlns:p14="http://schemas.microsoft.com/office/powerpoint/2010/main" val="1108100405"/>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2623</TotalTime>
  <Words>2843</Words>
  <Application>Microsoft Office PowerPoint</Application>
  <PresentationFormat>Widescreen</PresentationFormat>
  <Paragraphs>212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Bookman Old Style</vt:lpstr>
      <vt:lpstr>Calibri</vt:lpstr>
      <vt:lpstr>Rockwell</vt:lpstr>
      <vt:lpstr>Wingdings</vt:lpstr>
      <vt:lpstr>Damask</vt:lpstr>
      <vt:lpstr>Samoa</vt:lpstr>
      <vt:lpstr>Geographical position</vt:lpstr>
      <vt:lpstr>Evidence to Disprove the deep MANTLE plume theory</vt:lpstr>
      <vt:lpstr>Evidence to disprove the deep MANTLE plume theory</vt:lpstr>
      <vt:lpstr>Evidence to disprove the DEEP MANTLE plume theory</vt:lpstr>
      <vt:lpstr>PowerPoint Presentation</vt:lpstr>
      <vt:lpstr>PowerPoint Presentation</vt:lpstr>
      <vt:lpstr>PowerPoint Presentation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Samoa</dc:title>
  <dc:creator>Alfie Leach</dc:creator>
  <cp:lastModifiedBy>Dan Van helden</cp:lastModifiedBy>
  <cp:revision>58</cp:revision>
  <dcterms:created xsi:type="dcterms:W3CDTF">2016-10-20T09:53:59Z</dcterms:created>
  <dcterms:modified xsi:type="dcterms:W3CDTF">2016-11-17T00:23:04Z</dcterms:modified>
</cp:coreProperties>
</file>