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259" r:id="rId3"/>
    <p:sldId id="263" r:id="rId4"/>
    <p:sldId id="262" r:id="rId5"/>
    <p:sldId id="257" r:id="rId6"/>
    <p:sldId id="256" r:id="rId7"/>
    <p:sldId id="258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81973"/>
  </p:normalViewPr>
  <p:slideViewPr>
    <p:cSldViewPr snapToGrid="0" snapToObjects="1">
      <p:cViewPr varScale="1">
        <p:scale>
          <a:sx n="72" d="100"/>
          <a:sy n="72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8CB69-A7A9-B94C-900A-41A76ED1A24C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8933F-0F00-A14D-8881-C885E9077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85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strongest argument in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favour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plume model is the time-progressive trail of silicic volcanism that stretches from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McDermitt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caldera at the western end of the Eastern Snake River Plain (ESRP) to Yellowstone itself at the eastern end</a:t>
            </a:r>
          </a:p>
          <a:p>
            <a:pPr marL="171450" indent="-171450">
              <a:buFont typeface="Arial"/>
              <a:buChar char="•"/>
            </a:pPr>
            <a:r>
              <a:rPr lang="en-US" sz="12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AGAINST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Tomogrpahy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shown in the cross section shows that a low-wave speed body is found beneath Yellowstone and that 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does not extend deeper than 200Km. A similar structure is found beneath the ESRP. This is not what is predicted if the ESRP and flanking topographic swell represent a trailing plume head.</a:t>
            </a:r>
          </a:p>
          <a:p>
            <a:pPr marL="171450" indent="-171450">
              <a:buFont typeface="Arial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 thermal anomaly in the 410Km-660Km range would be expected to be accompanied by depression of the 410Km discontinuity and elevation of the 660Km discontinuity, BUT THESE DO NOT OCCUR. </a:t>
            </a:r>
          </a:p>
          <a:p>
            <a:pPr marL="0" indent="0">
              <a:buFont typeface="Arial"/>
              <a:buNone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8933F-0F00-A14D-8881-C885E90776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6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9562-26AC-4C45-A09A-C2E59152ACD6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EF2D-286F-5E43-B08B-1A91113A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0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9562-26AC-4C45-A09A-C2E59152ACD6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EF2D-286F-5E43-B08B-1A91113A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7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9562-26AC-4C45-A09A-C2E59152ACD6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EF2D-286F-5E43-B08B-1A91113A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3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9562-26AC-4C45-A09A-C2E59152ACD6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EF2D-286F-5E43-B08B-1A91113A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9562-26AC-4C45-A09A-C2E59152ACD6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EF2D-286F-5E43-B08B-1A91113A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0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9562-26AC-4C45-A09A-C2E59152ACD6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EF2D-286F-5E43-B08B-1A91113A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4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9562-26AC-4C45-A09A-C2E59152ACD6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EF2D-286F-5E43-B08B-1A91113A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9562-26AC-4C45-A09A-C2E59152ACD6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EF2D-286F-5E43-B08B-1A91113A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9562-26AC-4C45-A09A-C2E59152ACD6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EF2D-286F-5E43-B08B-1A91113A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7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9562-26AC-4C45-A09A-C2E59152ACD6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EF2D-286F-5E43-B08B-1A91113A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8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9562-26AC-4C45-A09A-C2E59152ACD6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EF2D-286F-5E43-B08B-1A91113A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9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9562-26AC-4C45-A09A-C2E59152ACD6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EF2D-286F-5E43-B08B-1A91113A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1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tleplumes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62991" y="232541"/>
            <a:ext cx="7772400" cy="5943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Yellowstone </a:t>
            </a:r>
            <a:r>
              <a:rPr lang="mr-IN" sz="3600" dirty="0"/>
              <a:t>–</a:t>
            </a:r>
            <a:r>
              <a:rPr lang="en-US" sz="3600" dirty="0"/>
              <a:t> Plume or  Plate?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1934" y="5411755"/>
            <a:ext cx="509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Alastair Davies, Thomas Jones, Stephen Secker, George </a:t>
            </a:r>
            <a:r>
              <a:rPr lang="en-US" dirty="0" err="1"/>
              <a:t>Aldiss</a:t>
            </a:r>
            <a:r>
              <a:rPr lang="en-US" dirty="0"/>
              <a:t>, Bob Elliott &amp; Josh </a:t>
            </a:r>
            <a:r>
              <a:rPr lang="en-US" dirty="0" err="1"/>
              <a:t>Grattage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92" y="1059385"/>
            <a:ext cx="7772400" cy="425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1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7800" y="213879"/>
            <a:ext cx="7772400" cy="5943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/>
              <a:t>Background Geology</a:t>
            </a:r>
          </a:p>
        </p:txBody>
      </p:sp>
      <p:pic>
        <p:nvPicPr>
          <p:cNvPr id="5" name="Picture 2" descr="http://www.mantleplumes.org/images3/CRBEllipseFig2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7" y="980017"/>
            <a:ext cx="3174013" cy="501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812" y="980017"/>
            <a:ext cx="3933501" cy="50114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1456" y="5991497"/>
            <a:ext cx="3174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i="1"/>
              <a:t>Middle </a:t>
            </a:r>
            <a:r>
              <a:rPr lang="en-GB" sz="800" i="1" dirty="0"/>
              <a:t>and Late Miocene structural features of the western USA that define the great elliptical structure (red dashed line) </a:t>
            </a:r>
            <a:r>
              <a:rPr lang="en-GB" sz="800" i="1" dirty="0" err="1"/>
              <a:t>centered</a:t>
            </a:r>
            <a:r>
              <a:rPr lang="en-GB" sz="800" i="1" dirty="0"/>
              <a:t> on the outbreak area of the CRBG/YHS (central area). Green–uplifted rim. Heavy red lines–mafic dike swarms. Medium red lines–radial faults </a:t>
            </a:r>
            <a:r>
              <a:rPr lang="en-GB" sz="800" dirty="0"/>
              <a:t>and Clark line (LCL) and the Walker lane (WL). Shear couple widens the ellipse.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90812" y="5991496"/>
            <a:ext cx="3933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0" i="0" u="none" strike="noStrike" baseline="0" dirty="0">
                <a:solidFill>
                  <a:srgbClr val="231F20"/>
                </a:solidFill>
                <a:latin typeface="AdvTT28000ce1.B"/>
              </a:rPr>
              <a:t>Fig. 2. </a:t>
            </a:r>
            <a:r>
              <a:rPr lang="en-GB" sz="800" b="0" i="0" u="none" strike="noStrike" baseline="0" dirty="0">
                <a:solidFill>
                  <a:srgbClr val="231F20"/>
                </a:solidFill>
                <a:latin typeface="AdvTT5235d5a9"/>
              </a:rPr>
              <a:t>Map of western United States showing the track of the Yellowstone hotspot. Extent of 17</a:t>
            </a:r>
            <a:r>
              <a:rPr lang="en-GB" sz="800" b="0" i="0" u="none" strike="noStrike" baseline="0" dirty="0">
                <a:solidFill>
                  <a:srgbClr val="231F20"/>
                </a:solidFill>
                <a:latin typeface="AdvTT5235d5a9+20"/>
              </a:rPr>
              <a:t>–</a:t>
            </a:r>
            <a:r>
              <a:rPr lang="en-GB" sz="800" b="0" i="0" u="none" strike="noStrike" baseline="0" dirty="0">
                <a:solidFill>
                  <a:srgbClr val="231F20"/>
                </a:solidFill>
                <a:latin typeface="AdvTT5235d5a9"/>
              </a:rPr>
              <a:t>14-Ma </a:t>
            </a:r>
            <a:r>
              <a:rPr lang="en-GB" sz="800" b="0" i="0" u="none" strike="noStrike" baseline="0" dirty="0">
                <a:solidFill>
                  <a:srgbClr val="231F20"/>
                </a:solidFill>
                <a:latin typeface="AdvTT5235d5a9+fb"/>
              </a:rPr>
              <a:t>fl</a:t>
            </a:r>
            <a:r>
              <a:rPr lang="en-GB" sz="800" b="0" i="0" u="none" strike="noStrike" baseline="0" dirty="0">
                <a:solidFill>
                  <a:srgbClr val="231F20"/>
                </a:solidFill>
                <a:latin typeface="AdvTT5235d5a9"/>
              </a:rPr>
              <a:t>ood basalts, dikes, and rhyolites indicates a</a:t>
            </a:r>
            <a:r>
              <a:rPr lang="en-GB" sz="800" b="0" i="0" u="none" strike="noStrike" dirty="0">
                <a:solidFill>
                  <a:srgbClr val="231F20"/>
                </a:solidFill>
                <a:latin typeface="AdvTT5235d5a9"/>
              </a:rPr>
              <a:t> </a:t>
            </a:r>
            <a:r>
              <a:rPr lang="en-GB" sz="800" b="0" i="0" u="none" strike="noStrike" baseline="0" dirty="0">
                <a:solidFill>
                  <a:srgbClr val="231F20"/>
                </a:solidFill>
                <a:latin typeface="AdvTT5235d5a9"/>
              </a:rPr>
              <a:t>process we consider driven by the Yellowstone mantle plume head.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25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922"/>
            <a:ext cx="8229600" cy="5079241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The Yellowstone Snake River Plain (“YSRP”) may appear at first sight to be a time-progressive chain of volcanism over 16Ma, along the Hawai’i model</a:t>
            </a:r>
          </a:p>
          <a:p>
            <a:r>
              <a:rPr lang="en-GB" sz="2400" dirty="0"/>
              <a:t>But the chain has to be viewed in the context of (inter alia)</a:t>
            </a:r>
          </a:p>
          <a:p>
            <a:pPr lvl="1"/>
            <a:r>
              <a:rPr lang="en-GB" sz="2000" dirty="0"/>
              <a:t>a region-wide geological reorganisation, which included elements of extension (such as Basin and Range and Cascades subduction zone roll-back), and dextral shear</a:t>
            </a:r>
          </a:p>
          <a:p>
            <a:pPr lvl="1"/>
            <a:r>
              <a:rPr lang="en-GB" sz="2000" dirty="0"/>
              <a:t>The Columbia River Basalts (“CRB”) which erupted 234Km</a:t>
            </a:r>
            <a:r>
              <a:rPr lang="en-GB" sz="2000" baseline="30000" dirty="0"/>
              <a:t>3 </a:t>
            </a:r>
            <a:r>
              <a:rPr lang="en-GB" sz="2000" dirty="0"/>
              <a:t>of lava in 1.6Ma, starting in 17 Ma</a:t>
            </a:r>
          </a:p>
          <a:p>
            <a:r>
              <a:rPr lang="en-GB" sz="2400" dirty="0"/>
              <a:t>Is the regional ellipse shape evidence of extension, or of a plume head?</a:t>
            </a:r>
          </a:p>
          <a:p>
            <a:r>
              <a:rPr lang="en-GB" sz="2400" dirty="0"/>
              <a:t>Can either plume or plate theory explain the speed of eruption of the CRB (neither offers a ready explanation)?</a:t>
            </a:r>
          </a:p>
          <a:p>
            <a:r>
              <a:rPr lang="en-GB" sz="2400" dirty="0"/>
              <a:t>Does the CRB have to be connected to the YSRP, or could they be separate?</a:t>
            </a:r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493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/>
              <a:t>Background Geology</a:t>
            </a:r>
          </a:p>
        </p:txBody>
      </p:sp>
    </p:spTree>
    <p:extLst>
      <p:ext uri="{BB962C8B-B14F-4D97-AF65-F5344CB8AC3E}">
        <p14:creationId xmlns:p14="http://schemas.microsoft.com/office/powerpoint/2010/main" val="131109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7800" y="213879"/>
            <a:ext cx="7772400" cy="5943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/>
              <a:t>Time History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845397"/>
            <a:ext cx="4400374" cy="3945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81"/>
          <a:stretch/>
        </p:blipFill>
        <p:spPr>
          <a:xfrm>
            <a:off x="177799" y="4828280"/>
            <a:ext cx="3062699" cy="2029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4426" y="1036552"/>
            <a:ext cx="425527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Numerical Models show flood basalts erupted too fast for arriving plume head.</a:t>
            </a:r>
          </a:p>
          <a:p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Potentially lithospheric subsidence prior to flood basalt eruption, plume predicts uplift.</a:t>
            </a:r>
          </a:p>
          <a:p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Flood basalts erupt along linear fissure, not a point source</a:t>
            </a:r>
          </a:p>
          <a:p>
            <a:r>
              <a:rPr lang="en-US" sz="2400" dirty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Two diverging silicic volcanic trails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6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7800" y="213879"/>
            <a:ext cx="7772400" cy="5943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/>
              <a:t>Chemical Evidence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509" y="994663"/>
            <a:ext cx="4335654" cy="4491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7386" y="5572493"/>
            <a:ext cx="668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6: Helium-isotopic ratios. Black dots are proportional in area to the maximum </a:t>
            </a:r>
            <a:r>
              <a:rPr lang="en-US" baseline="30000" dirty="0"/>
              <a:t>3</a:t>
            </a:r>
            <a:r>
              <a:rPr lang="en-US" dirty="0"/>
              <a:t>He/</a:t>
            </a:r>
            <a:r>
              <a:rPr lang="en-US" baseline="30000" dirty="0"/>
              <a:t>4</a:t>
            </a:r>
            <a:r>
              <a:rPr lang="en-US" dirty="0"/>
              <a:t>He observed locally for the hydrothermal activity. Dashed line shows Yellowstone caldera. CH, Crater Hills; GGB, Gibbon Geyser Basin; MV, Mud Volcano; SGB, Shoshone Geyser Basin.</a:t>
            </a:r>
          </a:p>
        </p:txBody>
      </p:sp>
    </p:spTree>
    <p:extLst>
      <p:ext uri="{BB962C8B-B14F-4D97-AF65-F5344CB8AC3E}">
        <p14:creationId xmlns:p14="http://schemas.microsoft.com/office/powerpoint/2010/main" val="35930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00" y="213879"/>
            <a:ext cx="7772400" cy="59430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600" dirty="0"/>
              <a:t>Structural Evidence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876" y="1042153"/>
            <a:ext cx="3275396" cy="25111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6876" y="3553290"/>
            <a:ext cx="3545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 section through a </a:t>
            </a:r>
            <a:r>
              <a:rPr lang="en-US" dirty="0" err="1"/>
              <a:t>teleseismic</a:t>
            </a:r>
            <a:r>
              <a:rPr lang="en-US" dirty="0"/>
              <a:t> tomography model of Yellowstone. Red is slow, green is fast.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65741"/>
          <a:stretch/>
        </p:blipFill>
        <p:spPr>
          <a:xfrm>
            <a:off x="718457" y="4632165"/>
            <a:ext cx="7592234" cy="166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8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7800" y="213879"/>
            <a:ext cx="7772400" cy="5943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/>
              <a:t>More Structural Evidence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38250"/>
            <a:ext cx="3951514" cy="3442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2" y="1238249"/>
            <a:ext cx="4131128" cy="34426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4680858"/>
            <a:ext cx="3951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 cross-section, </a:t>
            </a:r>
            <a:r>
              <a:rPr lang="en-US" dirty="0" err="1"/>
              <a:t>colours</a:t>
            </a:r>
            <a:r>
              <a:rPr lang="en-US" dirty="0"/>
              <a:t> indicate zones of rapid increase (red) and decrease (blue) of wave speed with depth. Black horizontal lines: nominal depths of the 410- and 660-km discontinuities.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873" y="4680858"/>
            <a:ext cx="413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Cartoon of transition zone reaction to thermal anomalies.</a:t>
            </a:r>
          </a:p>
        </p:txBody>
      </p:sp>
    </p:spTree>
    <p:extLst>
      <p:ext uri="{BB962C8B-B14F-4D97-AF65-F5344CB8AC3E}">
        <p14:creationId xmlns:p14="http://schemas.microsoft.com/office/powerpoint/2010/main" val="335134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3" y="1189653"/>
            <a:ext cx="8229600" cy="525090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Is the CRB “ellipse” is a sign of uplift or extension? is the uplift only local?</a:t>
            </a:r>
          </a:p>
          <a:p>
            <a:r>
              <a:rPr lang="en-US" dirty="0"/>
              <a:t>Determine the initial U/</a:t>
            </a:r>
            <a:r>
              <a:rPr lang="en-US" dirty="0" err="1"/>
              <a:t>Th</a:t>
            </a:r>
            <a:r>
              <a:rPr lang="en-US" dirty="0"/>
              <a:t> content</a:t>
            </a:r>
          </a:p>
          <a:p>
            <a:r>
              <a:rPr lang="en-US" dirty="0"/>
              <a:t>Higher resolution seismic imagery to investigate the plume tail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References:</a:t>
            </a:r>
          </a:p>
          <a:p>
            <a:r>
              <a:rPr lang="en-US" sz="2000" dirty="0"/>
              <a:t>Christiansen, R.L., (2001), The Quaternary and Pliocene Yellowstone Plateau volcanic field of Wyoming, Idaho, and Montana, U.S. Geological Survey Professional Paper 729-G, 144 pp. </a:t>
            </a:r>
          </a:p>
          <a:p>
            <a:r>
              <a:rPr lang="en-US" sz="2000" dirty="0" err="1"/>
              <a:t>Dueker</a:t>
            </a:r>
            <a:r>
              <a:rPr lang="en-US" sz="2000" dirty="0"/>
              <a:t>, K.G., and Sheehan, A.F., (1997), Mantle discontinuity structure from midpoint stacks of converted P to S waves across the Yellowstone hotspot track, J. </a:t>
            </a:r>
            <a:r>
              <a:rPr lang="en-US" sz="2000" dirty="0" err="1"/>
              <a:t>geophys</a:t>
            </a:r>
            <a:r>
              <a:rPr lang="en-US" sz="2000" dirty="0"/>
              <a:t>. Res., 102, 8313-8327</a:t>
            </a:r>
          </a:p>
          <a:p>
            <a:r>
              <a:rPr lang="en-GB" sz="2000" dirty="0" err="1"/>
              <a:t>Foulger</a:t>
            </a:r>
            <a:r>
              <a:rPr lang="en-GB" sz="2000" dirty="0"/>
              <a:t>, R.F., Christiansen, R.L., and Anderson, D.L., (2015). The Yellowstone “hot spot” track results from migrating basin-range extension, The Geological Society of America Special Paper 514</a:t>
            </a:r>
            <a:endParaRPr lang="en-US" sz="2000" dirty="0"/>
          </a:p>
          <a:p>
            <a:r>
              <a:rPr lang="en-US" sz="2000" dirty="0"/>
              <a:t>Pierce, L.P., and Morgan, L.A. (2009), Is the Track of the Yellowstone hotspot driven by a deep mantle plume? – Review of volcanism, faulting, and uplift on light of new data, Journal of Volcanology and Geothermal Research 188 (2009) 1-25, </a:t>
            </a:r>
            <a:r>
              <a:rPr lang="en-US" sz="2000" dirty="0" err="1"/>
              <a:t>doi</a:t>
            </a:r>
            <a:r>
              <a:rPr lang="en-US" sz="2000" dirty="0"/>
              <a:t>: 10.1016/j.jvolgoeres.2009.07.009</a:t>
            </a:r>
          </a:p>
          <a:p>
            <a:r>
              <a:rPr lang="en-US" sz="2000" dirty="0"/>
              <a:t>Sears, J.W. (2009), Great Elliptical basin, western United States: Evidence for top-down control of the Yellowstone hot spot and Columbia River Basalt Group </a:t>
            </a:r>
            <a:r>
              <a:rPr lang="en-US" sz="2000" dirty="0">
                <a:hlinkClick r:id="rId2"/>
              </a:rPr>
              <a:t>www.mantleplumes.org</a:t>
            </a:r>
            <a:r>
              <a:rPr lang="en-US" sz="2000" dirty="0"/>
              <a:t>, accessed on 21 October 2016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7800" y="213879"/>
            <a:ext cx="7772400" cy="5943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dirty="0"/>
              <a:t>Further Research</a:t>
            </a:r>
          </a:p>
        </p:txBody>
      </p:sp>
    </p:spTree>
    <p:extLst>
      <p:ext uri="{BB962C8B-B14F-4D97-AF65-F5344CB8AC3E}">
        <p14:creationId xmlns:p14="http://schemas.microsoft.com/office/powerpoint/2010/main" val="782075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850</Words>
  <Application>Microsoft Office PowerPoint</Application>
  <PresentationFormat>On-screen Show (4:3)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AdvTT28000ce1.B</vt:lpstr>
      <vt:lpstr>AdvTT5235d5a9</vt:lpstr>
      <vt:lpstr>AdvTT5235d5a9+20</vt:lpstr>
      <vt:lpstr>AdvTT5235d5a9+fb</vt:lpstr>
      <vt:lpstr>Arial</vt:lpstr>
      <vt:lpstr>Calibri</vt:lpstr>
      <vt:lpstr>Mangal</vt:lpstr>
      <vt:lpstr>Office Theme</vt:lpstr>
      <vt:lpstr>PowerPoint Presentation</vt:lpstr>
      <vt:lpstr>PowerPoint Presentation</vt:lpstr>
      <vt:lpstr>Background Geology</vt:lpstr>
      <vt:lpstr>PowerPoint Presentation</vt:lpstr>
      <vt:lpstr>PowerPoint Presentation</vt:lpstr>
      <vt:lpstr>Structural Evidence</vt:lpstr>
      <vt:lpstr>PowerPoint Presentation</vt:lpstr>
      <vt:lpstr>PowerPoint Presentation</vt:lpstr>
    </vt:vector>
  </TitlesOfParts>
  <Company>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Alastair Davies</dc:creator>
  <cp:lastModifiedBy>Bob Elliott</cp:lastModifiedBy>
  <cp:revision>39</cp:revision>
  <dcterms:created xsi:type="dcterms:W3CDTF">2016-11-14T15:04:21Z</dcterms:created>
  <dcterms:modified xsi:type="dcterms:W3CDTF">2016-11-24T16:33:44Z</dcterms:modified>
</cp:coreProperties>
</file>