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98" r:id="rId2"/>
    <p:sldId id="319" r:id="rId3"/>
    <p:sldId id="324" r:id="rId4"/>
    <p:sldId id="313" r:id="rId5"/>
    <p:sldId id="267" r:id="rId6"/>
    <p:sldId id="287" r:id="rId7"/>
    <p:sldId id="296" r:id="rId8"/>
    <p:sldId id="284" r:id="rId9"/>
    <p:sldId id="283" r:id="rId10"/>
    <p:sldId id="289" r:id="rId11"/>
    <p:sldId id="302" r:id="rId12"/>
    <p:sldId id="297" r:id="rId13"/>
    <p:sldId id="323" r:id="rId14"/>
    <p:sldId id="312" r:id="rId15"/>
    <p:sldId id="274" r:id="rId16"/>
    <p:sldId id="318" r:id="rId17"/>
    <p:sldId id="281" r:id="rId18"/>
    <p:sldId id="322" r:id="rId19"/>
    <p:sldId id="304" r:id="rId20"/>
    <p:sldId id="295" r:id="rId21"/>
    <p:sldId id="306" r:id="rId22"/>
    <p:sldId id="279" r:id="rId23"/>
    <p:sldId id="315" r:id="rId24"/>
    <p:sldId id="332" r:id="rId25"/>
    <p:sldId id="305" r:id="rId26"/>
    <p:sldId id="317" r:id="rId27"/>
    <p:sldId id="314" r:id="rId28"/>
    <p:sldId id="266" r:id="rId29"/>
    <p:sldId id="300" r:id="rId30"/>
    <p:sldId id="290" r:id="rId31"/>
    <p:sldId id="301" r:id="rId32"/>
    <p:sldId id="275" r:id="rId33"/>
    <p:sldId id="330" r:id="rId34"/>
    <p:sldId id="285" r:id="rId35"/>
    <p:sldId id="325" r:id="rId36"/>
    <p:sldId id="33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0" autoAdjust="0"/>
    <p:restoredTop sz="94660"/>
  </p:normalViewPr>
  <p:slideViewPr>
    <p:cSldViewPr snapToGrid="0" snapToObjects="1">
      <p:cViewPr varScale="1">
        <p:scale>
          <a:sx n="87" d="100"/>
          <a:sy n="87" d="100"/>
        </p:scale>
        <p:origin x="-16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DD742-C310-4444-A7DC-5221AD122411}" type="datetimeFigureOut">
              <a:rPr lang="en-US" smtClean="0"/>
              <a:t>6/25/13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7E5FF-879C-5A4E-AE69-2278F97180D5}" type="slidenum">
              <a:rPr lang="en-US" smtClean="0"/>
              <a:t>‹#›</a:t>
            </a:fld>
            <a:endParaRPr lang="en-US"/>
          </a:p>
        </p:txBody>
      </p:sp>
    </p:spTree>
    <p:extLst>
      <p:ext uri="{BB962C8B-B14F-4D97-AF65-F5344CB8AC3E}">
        <p14:creationId xmlns:p14="http://schemas.microsoft.com/office/powerpoint/2010/main" val="25325732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Thermodynamically consistent </a:t>
            </a:r>
            <a:r>
              <a:rPr lang="en-US" dirty="0" err="1" smtClean="0"/>
              <a:t>geotherms</a:t>
            </a:r>
            <a:r>
              <a:rPr lang="en-US" dirty="0" smtClean="0"/>
              <a:t> include </a:t>
            </a:r>
            <a:r>
              <a:rPr lang="en-US" baseline="0" dirty="0" smtClean="0"/>
              <a:t> considerations that are </a:t>
            </a:r>
            <a:r>
              <a:rPr lang="en-US" baseline="0" dirty="0" smtClean="0"/>
              <a:t>overlooked </a:t>
            </a:r>
            <a:r>
              <a:rPr lang="en-US" baseline="0" dirty="0" smtClean="0"/>
              <a:t>in geochemical </a:t>
            </a:r>
            <a:r>
              <a:rPr lang="en-US" baseline="0" dirty="0" smtClean="0"/>
              <a:t>models and </a:t>
            </a:r>
            <a:r>
              <a:rPr lang="en-US" dirty="0" smtClean="0"/>
              <a:t> </a:t>
            </a:r>
            <a:r>
              <a:rPr lang="en-US" dirty="0" smtClean="0"/>
              <a:t>in canonical </a:t>
            </a:r>
            <a:r>
              <a:rPr lang="en-US" dirty="0" smtClean="0"/>
              <a:t>models. </a:t>
            </a:r>
            <a:r>
              <a:rPr lang="en-US" dirty="0" smtClean="0"/>
              <a:t>Inclusion</a:t>
            </a:r>
            <a:r>
              <a:rPr lang="en-US" baseline="0" dirty="0" smtClean="0"/>
              <a:t> of physics completely changes reference mantle </a:t>
            </a:r>
            <a:r>
              <a:rPr lang="en-US" baseline="0" dirty="0" err="1" smtClean="0"/>
              <a:t>geotherms</a:t>
            </a:r>
            <a:r>
              <a:rPr lang="en-US" baseline="0" dirty="0" smtClean="0"/>
              <a:t> such as the classical McKenzie &amp; </a:t>
            </a:r>
            <a:r>
              <a:rPr lang="en-US" baseline="0" dirty="0" err="1" smtClean="0"/>
              <a:t>Bickle</a:t>
            </a:r>
            <a:r>
              <a:rPr lang="en-US" baseline="0" dirty="0" smtClean="0"/>
              <a:t> one that is widely used to define “excess temperature” and “ambient mantle”.</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1</a:t>
            </a:fld>
            <a:endParaRPr lang="en-US"/>
          </a:p>
        </p:txBody>
      </p:sp>
    </p:spTree>
    <p:extLst>
      <p:ext uri="{BB962C8B-B14F-4D97-AF65-F5344CB8AC3E}">
        <p14:creationId xmlns:p14="http://schemas.microsoft.com/office/powerpoint/2010/main" val="311219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10. “hotspot” magmas are extracted from the thermal bump region of the surface boundary layer.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This is similar to </a:t>
            </a:r>
            <a:r>
              <a:rPr lang="en-US" sz="1200" dirty="0" err="1" smtClean="0">
                <a:solidFill>
                  <a:schemeClr val="bg1"/>
                </a:solidFill>
              </a:rPr>
              <a:t>J.Tuzo</a:t>
            </a:r>
            <a:r>
              <a:rPr lang="en-US" sz="1200" baseline="0" dirty="0" smtClean="0">
                <a:solidFill>
                  <a:schemeClr val="bg1"/>
                </a:solidFill>
              </a:rPr>
              <a:t> Wilson’s initial explanation of Hawaii and other classic pre-plume plate tectonic models (</a:t>
            </a:r>
            <a:r>
              <a:rPr lang="en-US" sz="1200" baseline="0" dirty="0" err="1" smtClean="0">
                <a:solidFill>
                  <a:schemeClr val="bg1"/>
                </a:solidFill>
              </a:rPr>
              <a:t>Elsasser</a:t>
            </a:r>
            <a:r>
              <a:rPr lang="en-US" sz="1200" baseline="0" dirty="0" smtClean="0">
                <a:solidFill>
                  <a:schemeClr val="bg1"/>
                </a:solidFill>
              </a:rPr>
              <a:t>, Birch, Dale Jackson).</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10</a:t>
            </a:fld>
            <a:endParaRPr lang="en-US"/>
          </a:p>
        </p:txBody>
      </p:sp>
    </p:spTree>
    <p:extLst>
      <p:ext uri="{BB962C8B-B14F-4D97-AF65-F5344CB8AC3E}">
        <p14:creationId xmlns:p14="http://schemas.microsoft.com/office/powerpoint/2010/main" val="192001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11. </a:t>
            </a:r>
            <a:r>
              <a:rPr lang="en-US" dirty="0" smtClean="0"/>
              <a:t>The now abandoned 1988 Cambridge </a:t>
            </a:r>
            <a:r>
              <a:rPr lang="en-US" dirty="0" err="1" smtClean="0"/>
              <a:t>geotherm</a:t>
            </a:r>
            <a:r>
              <a:rPr lang="en-US" dirty="0" smtClean="0"/>
              <a:t> </a:t>
            </a:r>
            <a:r>
              <a:rPr lang="en-US" dirty="0" smtClean="0"/>
              <a:t>is</a:t>
            </a:r>
            <a:r>
              <a:rPr lang="en-US" baseline="0" dirty="0" smtClean="0"/>
              <a:t>  </a:t>
            </a:r>
            <a:r>
              <a:rPr lang="en-US" dirty="0" smtClean="0"/>
              <a:t>the basis of the excess temperature and ambient mantle assumptions;</a:t>
            </a:r>
            <a:r>
              <a:rPr lang="en-US" baseline="0" dirty="0" smtClean="0"/>
              <a:t> </a:t>
            </a:r>
            <a:r>
              <a:rPr lang="en-US" dirty="0" smtClean="0"/>
              <a:t>this alone means that iconic models of geochemistry need to be revisited.</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11</a:t>
            </a:fld>
            <a:endParaRPr lang="en-US"/>
          </a:p>
        </p:txBody>
      </p:sp>
    </p:spTree>
    <p:extLst>
      <p:ext uri="{BB962C8B-B14F-4D97-AF65-F5344CB8AC3E}">
        <p14:creationId xmlns:p14="http://schemas.microsoft.com/office/powerpoint/2010/main" val="36709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Morgan and  Sleep (upper panel) have recently decoupled vertical plumes from surface hotspots by invoking long distance lateral flow</a:t>
            </a:r>
          </a:p>
          <a:p>
            <a:r>
              <a:rPr lang="en-US" dirty="0" smtClean="0"/>
              <a:t>of</a:t>
            </a:r>
            <a:r>
              <a:rPr lang="en-US" baseline="0" dirty="0" smtClean="0"/>
              <a:t> plum pudding mantle. In the plate and boundary layer models (lower panel), passive </a:t>
            </a:r>
            <a:r>
              <a:rPr lang="en-US" baseline="0" dirty="0" err="1" smtClean="0"/>
              <a:t>upwellings</a:t>
            </a:r>
            <a:r>
              <a:rPr lang="en-US" baseline="0" dirty="0" smtClean="0"/>
              <a:t> feed ridges directly or by along-ridge and lateral flow, below the boundary layer.</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12</a:t>
            </a:fld>
            <a:endParaRPr lang="en-US"/>
          </a:p>
        </p:txBody>
      </p:sp>
    </p:spTree>
    <p:extLst>
      <p:ext uri="{BB962C8B-B14F-4D97-AF65-F5344CB8AC3E}">
        <p14:creationId xmlns:p14="http://schemas.microsoft.com/office/powerpoint/2010/main" val="3568303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B5324-3639-9E4B-AE48-EFED8DCD4E75}" type="slidenum">
              <a:rPr lang="en-US"/>
              <a:pPr/>
              <a:t>13</a:t>
            </a:fld>
            <a:endParaRPr lang="en-US"/>
          </a:p>
        </p:txBody>
      </p:sp>
      <p:sp>
        <p:nvSpPr>
          <p:cNvPr id="23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it-IT" dirty="0" smtClean="0"/>
              <a:t>13. </a:t>
            </a:r>
            <a:r>
              <a:rPr lang="it-IT" dirty="0" err="1" smtClean="0"/>
              <a:t>Subadiabaticity</a:t>
            </a:r>
            <a:r>
              <a:rPr lang="it-IT" dirty="0" smtClean="0"/>
              <a:t> </a:t>
            </a:r>
            <a:r>
              <a:rPr lang="it-IT" dirty="0" err="1" smtClean="0"/>
              <a:t>is</a:t>
            </a:r>
            <a:r>
              <a:rPr lang="it-IT" dirty="0" smtClean="0"/>
              <a:t> </a:t>
            </a:r>
            <a:r>
              <a:rPr lang="it-IT" dirty="0" err="1" smtClean="0"/>
              <a:t>well</a:t>
            </a:r>
            <a:r>
              <a:rPr lang="it-IT" dirty="0" smtClean="0"/>
              <a:t> </a:t>
            </a:r>
            <a:r>
              <a:rPr lang="it-IT" dirty="0" err="1" smtClean="0"/>
              <a:t>established</a:t>
            </a:r>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AE3D2B4-7BCE-074F-9105-3A89F28F1AA4}" type="slidenum">
              <a:rPr lang="en-US" sz="1200">
                <a:latin typeface="Arial" charset="0"/>
              </a:rPr>
              <a:pPr eaLnBrk="1" fontAlgn="base" hangingPunct="1">
                <a:spcBef>
                  <a:spcPct val="0"/>
                </a:spcBef>
                <a:spcAft>
                  <a:spcPct val="0"/>
                </a:spcAft>
              </a:pPr>
              <a:t>14</a:t>
            </a:fld>
            <a:endParaRPr lang="en-US" sz="1200">
              <a:latin typeface="Arial" charset="0"/>
            </a:endParaRPr>
          </a:p>
        </p:txBody>
      </p:sp>
      <p:sp>
        <p:nvSpPr>
          <p:cNvPr id="2867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latin typeface="Calibri" charset="0"/>
              </a:rPr>
              <a:t>14. Nomenclature </a:t>
            </a:r>
            <a:r>
              <a:rPr lang="en-US" dirty="0">
                <a:latin typeface="Calibri" charset="0"/>
              </a:rPr>
              <a:t>of the </a:t>
            </a:r>
            <a:r>
              <a:rPr lang="en-US" dirty="0" smtClean="0">
                <a:latin typeface="Calibri" charset="0"/>
              </a:rPr>
              <a:t>mantle</a:t>
            </a:r>
            <a:r>
              <a:rPr lang="en-US" baseline="0" dirty="0" smtClean="0">
                <a:latin typeface="Calibri" charset="0"/>
              </a:rPr>
              <a:t> &amp; elements of a thermodynamically consistent </a:t>
            </a:r>
            <a:r>
              <a:rPr lang="en-US" baseline="0" dirty="0" err="1" smtClean="0">
                <a:latin typeface="Calibri" charset="0"/>
              </a:rPr>
              <a:t>geotherm</a:t>
            </a:r>
            <a:r>
              <a:rPr lang="en-US" baseline="0" dirty="0" smtClean="0">
                <a:latin typeface="Calibri" charset="0"/>
              </a:rPr>
              <a:t>. </a:t>
            </a:r>
            <a:r>
              <a:rPr lang="en-US" dirty="0" smtClean="0">
                <a:latin typeface="Calibri" charset="0"/>
              </a:rPr>
              <a:t>A </a:t>
            </a:r>
            <a:r>
              <a:rPr lang="en-US" dirty="0">
                <a:latin typeface="Calibri" charset="0"/>
              </a:rPr>
              <a:t>schematic potential temperature (</a:t>
            </a:r>
            <a:r>
              <a:rPr lang="en-US" dirty="0" err="1">
                <a:latin typeface="Calibri" charset="0"/>
              </a:rPr>
              <a:t>Tp</a:t>
            </a:r>
            <a:r>
              <a:rPr lang="en-US" dirty="0">
                <a:latin typeface="Calibri" charset="0"/>
              </a:rPr>
              <a:t>) </a:t>
            </a:r>
            <a:r>
              <a:rPr lang="en-US" dirty="0" err="1">
                <a:latin typeface="Calibri" charset="0"/>
              </a:rPr>
              <a:t>geotherm</a:t>
            </a:r>
            <a:r>
              <a:rPr lang="en-US" dirty="0">
                <a:latin typeface="Calibri" charset="0"/>
              </a:rPr>
              <a:t> is </a:t>
            </a:r>
            <a:r>
              <a:rPr lang="en-US" dirty="0" smtClean="0">
                <a:latin typeface="Calibri" charset="0"/>
              </a:rPr>
              <a:t>shown. </a:t>
            </a:r>
            <a:r>
              <a:rPr lang="en-US" dirty="0">
                <a:latin typeface="Calibri" charset="0"/>
              </a:rPr>
              <a:t>The adiabatic interior of </a:t>
            </a:r>
            <a:r>
              <a:rPr lang="en-US" dirty="0" smtClean="0">
                <a:latin typeface="Calibri" charset="0"/>
              </a:rPr>
              <a:t>canonical</a:t>
            </a:r>
            <a:r>
              <a:rPr lang="en-US" baseline="0" dirty="0" smtClean="0">
                <a:latin typeface="Calibri" charset="0"/>
              </a:rPr>
              <a:t> </a:t>
            </a:r>
            <a:r>
              <a:rPr lang="en-US" baseline="0" dirty="0" err="1" smtClean="0">
                <a:latin typeface="Calibri" charset="0"/>
              </a:rPr>
              <a:t>geotherms</a:t>
            </a:r>
            <a:r>
              <a:rPr lang="en-US" baseline="0" dirty="0" smtClean="0">
                <a:latin typeface="Calibri" charset="0"/>
              </a:rPr>
              <a:t> </a:t>
            </a:r>
            <a:r>
              <a:rPr lang="en-US" dirty="0" smtClean="0">
                <a:latin typeface="Calibri" charset="0"/>
              </a:rPr>
              <a:t>is </a:t>
            </a:r>
            <a:r>
              <a:rPr lang="en-US" dirty="0">
                <a:latin typeface="Calibri" charset="0"/>
              </a:rPr>
              <a:t>replaced by an internally </a:t>
            </a:r>
            <a:r>
              <a:rPr lang="en-US" dirty="0" smtClean="0">
                <a:latin typeface="Calibri" charset="0"/>
              </a:rPr>
              <a:t>heated-slab cooled  </a:t>
            </a:r>
            <a:r>
              <a:rPr lang="en-US" dirty="0">
                <a:latin typeface="Calibri" charset="0"/>
              </a:rPr>
              <a:t>region </a:t>
            </a:r>
            <a:r>
              <a:rPr lang="en-US" dirty="0" smtClean="0">
                <a:latin typeface="Calibri" charset="0"/>
              </a:rPr>
              <a:t>with </a:t>
            </a:r>
            <a:r>
              <a:rPr lang="en-US" dirty="0">
                <a:latin typeface="Calibri" charset="0"/>
              </a:rPr>
              <a:t>a </a:t>
            </a:r>
            <a:r>
              <a:rPr lang="en-US" dirty="0" err="1">
                <a:latin typeface="Calibri" charset="0"/>
              </a:rPr>
              <a:t>subadiabatic</a:t>
            </a:r>
            <a:r>
              <a:rPr lang="en-US" dirty="0">
                <a:latin typeface="Calibri" charset="0"/>
              </a:rPr>
              <a:t> gradient</a:t>
            </a:r>
            <a:r>
              <a:rPr lang="en-US" dirty="0" smtClean="0">
                <a:latin typeface="Calibri" charset="0"/>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15. Some ridge segments are underlain by “feeders”</a:t>
            </a:r>
            <a:r>
              <a:rPr lang="en-US" sz="1200" baseline="0" dirty="0" smtClean="0"/>
              <a:t> </a:t>
            </a:r>
            <a:r>
              <a:rPr lang="en-US" sz="1200" dirty="0" smtClean="0"/>
              <a:t>that can be traced to &gt;400 km depth, particularly with anisotropy (upwelling fabric). The feeders, with no vertical exaggeration, are dome-like.</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15</a:t>
            </a:fld>
            <a:endParaRPr lang="en-US"/>
          </a:p>
        </p:txBody>
      </p:sp>
    </p:spTree>
    <p:extLst>
      <p:ext uri="{BB962C8B-B14F-4D97-AF65-F5344CB8AC3E}">
        <p14:creationId xmlns:p14="http://schemas.microsoft.com/office/powerpoint/2010/main" val="3871938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rPr>
              <a:t>16.</a:t>
            </a:r>
            <a:r>
              <a:rPr lang="en-US" sz="1200" baseline="0" dirty="0" smtClean="0">
                <a:solidFill>
                  <a:srgbClr val="0000FF"/>
                </a:solidFill>
              </a:rPr>
              <a:t> </a:t>
            </a:r>
            <a:r>
              <a:rPr lang="en-US" sz="1200" dirty="0" smtClean="0">
                <a:solidFill>
                  <a:srgbClr val="0000FF"/>
                </a:solidFill>
              </a:rPr>
              <a:t>Passive </a:t>
            </a:r>
            <a:r>
              <a:rPr lang="en-US" sz="1200" dirty="0" err="1" smtClean="0">
                <a:solidFill>
                  <a:srgbClr val="0000FF"/>
                </a:solidFill>
              </a:rPr>
              <a:t>upwellings</a:t>
            </a:r>
            <a:r>
              <a:rPr lang="en-US" sz="1200" dirty="0" smtClean="0">
                <a:solidFill>
                  <a:srgbClr val="0000FF"/>
                </a:solidFill>
              </a:rPr>
              <a:t> are broad &amp; sluggish, to compensate for rapid</a:t>
            </a:r>
            <a:r>
              <a:rPr lang="en-US" sz="1200" baseline="0" dirty="0" smtClean="0">
                <a:solidFill>
                  <a:srgbClr val="0000FF"/>
                </a:solidFill>
              </a:rPr>
              <a:t> </a:t>
            </a:r>
            <a:r>
              <a:rPr lang="en-US" sz="1200" dirty="0" err="1" smtClean="0">
                <a:solidFill>
                  <a:srgbClr val="0000FF"/>
                </a:solidFill>
              </a:rPr>
              <a:t>downwellings</a:t>
            </a:r>
            <a:r>
              <a:rPr lang="en-US" sz="1200" dirty="0" smtClean="0">
                <a:solidFill>
                  <a:srgbClr val="0000FF"/>
                </a:solidFill>
              </a:rPr>
              <a:t>. They are best sampled</a:t>
            </a:r>
            <a:r>
              <a:rPr lang="en-US" sz="1200" baseline="0" dirty="0" smtClean="0">
                <a:solidFill>
                  <a:srgbClr val="0000FF"/>
                </a:solidFill>
              </a:rPr>
              <a:t> at ridges, where there is no pre-existing boundary layer.</a:t>
            </a:r>
            <a:endParaRPr lang="en-US" sz="1200" dirty="0" smtClean="0">
              <a:solidFill>
                <a:srgbClr val="0000FF"/>
              </a:solidFill>
            </a:endParaRPr>
          </a:p>
          <a:p>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16</a:t>
            </a:fld>
            <a:endParaRPr lang="en-US"/>
          </a:p>
        </p:txBody>
      </p:sp>
    </p:spTree>
    <p:extLst>
      <p:ext uri="{BB962C8B-B14F-4D97-AF65-F5344CB8AC3E}">
        <p14:creationId xmlns:p14="http://schemas.microsoft.com/office/powerpoint/2010/main" val="264700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Schematic</a:t>
            </a:r>
            <a:r>
              <a:rPr lang="en-US" baseline="0" dirty="0" smtClean="0"/>
              <a:t> model b</a:t>
            </a:r>
            <a:r>
              <a:rPr lang="en-US" dirty="0" smtClean="0"/>
              <a:t>ased</a:t>
            </a:r>
            <a:r>
              <a:rPr lang="en-US" baseline="0" dirty="0" smtClean="0"/>
              <a:t> on</a:t>
            </a:r>
            <a:r>
              <a:rPr lang="en-US" dirty="0" smtClean="0"/>
              <a:t> surface wave tomography (anisotropy &amp;</a:t>
            </a:r>
            <a:r>
              <a:rPr lang="en-US" baseline="0" dirty="0" smtClean="0"/>
              <a:t> </a:t>
            </a:r>
            <a:r>
              <a:rPr lang="en-US" dirty="0" smtClean="0"/>
              <a:t>wave speeds). On-ridge and</a:t>
            </a:r>
            <a:r>
              <a:rPr lang="en-US" baseline="0" dirty="0" smtClean="0"/>
              <a:t> off-ridge </a:t>
            </a:r>
            <a:r>
              <a:rPr lang="en-US" baseline="0" dirty="0" err="1" smtClean="0"/>
              <a:t>upwellings</a:t>
            </a:r>
            <a:r>
              <a:rPr lang="en-US" baseline="0" dirty="0" smtClean="0"/>
              <a:t> feed </a:t>
            </a:r>
            <a:r>
              <a:rPr lang="en-US" baseline="0" dirty="0" err="1" smtClean="0"/>
              <a:t>ridges.The</a:t>
            </a:r>
            <a:r>
              <a:rPr lang="en-US" baseline="0" dirty="0" smtClean="0"/>
              <a:t> long distance lateral sub-plate flow (Sleep) applies also to the feeding of ridges by passive </a:t>
            </a:r>
            <a:r>
              <a:rPr lang="en-US" baseline="0" dirty="0" err="1" smtClean="0"/>
              <a:t>upwellings</a:t>
            </a:r>
            <a:r>
              <a:rPr lang="en-US" baseline="0" dirty="0" smtClean="0"/>
              <a:t> (Vogt). When triple junctions migrate over transition zone </a:t>
            </a:r>
            <a:r>
              <a:rPr lang="en-US" baseline="0" dirty="0" err="1" smtClean="0"/>
              <a:t>upwellings</a:t>
            </a:r>
            <a:r>
              <a:rPr lang="en-US" baseline="0" dirty="0" smtClean="0"/>
              <a:t>, plateaus such as </a:t>
            </a:r>
            <a:r>
              <a:rPr lang="en-US" baseline="0" dirty="0" err="1" smtClean="0"/>
              <a:t>Shatsky</a:t>
            </a:r>
            <a:r>
              <a:rPr lang="en-US" baseline="0" dirty="0" smtClean="0"/>
              <a:t> Rise result. </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17</a:t>
            </a:fld>
            <a:endParaRPr lang="en-US"/>
          </a:p>
        </p:txBody>
      </p:sp>
    </p:spTree>
    <p:extLst>
      <p:ext uri="{BB962C8B-B14F-4D97-AF65-F5344CB8AC3E}">
        <p14:creationId xmlns:p14="http://schemas.microsoft.com/office/powerpoint/2010/main" val="44388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BB8AC-3B3A-A647-BD49-C3B13C31A53E}" type="slidenum">
              <a:rPr lang="en-US"/>
              <a:pPr/>
              <a:t>18</a:t>
            </a:fld>
            <a:endParaRPr lang="en-US"/>
          </a:p>
        </p:txBody>
      </p:sp>
      <p:sp>
        <p:nvSpPr>
          <p:cNvPr id="21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18.</a:t>
            </a:r>
            <a:r>
              <a:rPr lang="en-US" baseline="0" dirty="0" smtClean="0"/>
              <a:t> </a:t>
            </a:r>
            <a:r>
              <a:rPr lang="en-US" dirty="0" smtClean="0"/>
              <a:t> </a:t>
            </a:r>
            <a:r>
              <a:rPr lang="en-US" dirty="0"/>
              <a:t>A variable thickness plate moves to the </a:t>
            </a:r>
            <a:r>
              <a:rPr lang="en-US" dirty="0" smtClean="0"/>
              <a:t>left </a:t>
            </a:r>
            <a:r>
              <a:rPr lang="en-US" dirty="0"/>
              <a:t>and entrains the viscous underlying mantle, which is part of the thermal boundary layer. The temperatures increases by about 10 C/km with depth. Lithospheric steps  cause disruption of  the shear boundary layer and allow access to the deeper hotter portions. Note that the hotter parts of the boundary layer are almost stationary relative to the surface.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take-away</a:t>
            </a:r>
            <a:r>
              <a:rPr lang="en-US" baseline="0" dirty="0" smtClean="0"/>
              <a:t> message</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19</a:t>
            </a:fld>
            <a:endParaRPr lang="en-US"/>
          </a:p>
        </p:txBody>
      </p:sp>
    </p:spTree>
    <p:extLst>
      <p:ext uri="{BB962C8B-B14F-4D97-AF65-F5344CB8AC3E}">
        <p14:creationId xmlns:p14="http://schemas.microsoft.com/office/powerpoint/2010/main" val="10728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Straightforward</a:t>
            </a:r>
            <a:r>
              <a:rPr lang="en-US" baseline="0" dirty="0" smtClean="0"/>
              <a:t> classical physics shows that deep mantle temperatures are </a:t>
            </a:r>
            <a:r>
              <a:rPr lang="en-US" baseline="0" dirty="0" err="1" smtClean="0"/>
              <a:t>subadiabatic</a:t>
            </a:r>
            <a:r>
              <a:rPr lang="en-US" baseline="0" dirty="0" smtClean="0"/>
              <a:t> and  much colder than assumed in geochemical </a:t>
            </a:r>
            <a:r>
              <a:rPr lang="en-US" baseline="0" dirty="0" smtClean="0"/>
              <a:t>reference models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2</a:t>
            </a:fld>
            <a:endParaRPr lang="en-US"/>
          </a:p>
        </p:txBody>
      </p:sp>
    </p:spTree>
    <p:extLst>
      <p:ext uri="{BB962C8B-B14F-4D97-AF65-F5344CB8AC3E}">
        <p14:creationId xmlns:p14="http://schemas.microsoft.com/office/powerpoint/2010/main" val="3091830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The plate tectonic cycle</a:t>
            </a:r>
            <a:r>
              <a:rPr lang="en-US" baseline="0" dirty="0" smtClean="0"/>
              <a:t> in a </a:t>
            </a:r>
            <a:r>
              <a:rPr lang="en-US" dirty="0" smtClean="0"/>
              <a:t>mantle that is internally</a:t>
            </a:r>
            <a:r>
              <a:rPr lang="en-US" baseline="0" dirty="0" smtClean="0"/>
              <a:t> heated and cooling with time. Convection  is composed of narrow </a:t>
            </a:r>
            <a:r>
              <a:rPr lang="en-US" baseline="0" dirty="0" err="1" smtClean="0"/>
              <a:t>downwellings</a:t>
            </a:r>
            <a:r>
              <a:rPr lang="en-US" baseline="0" dirty="0" smtClean="0"/>
              <a:t> and broad </a:t>
            </a:r>
            <a:r>
              <a:rPr lang="en-US" baseline="0" dirty="0" err="1" smtClean="0"/>
              <a:t>upwellings</a:t>
            </a:r>
            <a:r>
              <a:rPr lang="en-US" baseline="0" dirty="0" smtClean="0"/>
              <a:t>, the precise opposite of  Morgan’s &amp; Schilling’s assumptions and subsequent geochemical models. Region B is a sheared BL with a </a:t>
            </a:r>
            <a:r>
              <a:rPr lang="en-US" baseline="0" dirty="0" err="1" smtClean="0"/>
              <a:t>superadiabatic</a:t>
            </a:r>
            <a:r>
              <a:rPr lang="en-US" baseline="0" dirty="0" smtClean="0"/>
              <a:t> thermal gradient and decreasing seismic </a:t>
            </a:r>
            <a:r>
              <a:rPr lang="en-US" baseline="0" dirty="0" err="1" smtClean="0"/>
              <a:t>wavespeeds</a:t>
            </a:r>
            <a:r>
              <a:rPr lang="en-US" baseline="0" dirty="0" smtClean="0"/>
              <a:t>. Most of the underlying mantle has a </a:t>
            </a:r>
            <a:r>
              <a:rPr lang="en-US" baseline="0" dirty="0" err="1" smtClean="0"/>
              <a:t>subadiabatic</a:t>
            </a:r>
            <a:r>
              <a:rPr lang="en-US" baseline="0" dirty="0" smtClean="0"/>
              <a:t> gradient, giving  high positive </a:t>
            </a:r>
            <a:r>
              <a:rPr lang="en-US" baseline="0" dirty="0" err="1" smtClean="0"/>
              <a:t>wavespeed</a:t>
            </a:r>
            <a:r>
              <a:rPr lang="en-US" baseline="0" dirty="0" smtClean="0"/>
              <a:t> gradients. </a:t>
            </a:r>
            <a:r>
              <a:rPr lang="en-US" sz="1200" kern="1200" dirty="0" smtClean="0">
                <a:solidFill>
                  <a:schemeClr val="tx1"/>
                </a:solidFill>
                <a:effectLst/>
                <a:latin typeface="+mn-lt"/>
                <a:ea typeface="+mn-ea"/>
                <a:cs typeface="+mn-cs"/>
              </a:rPr>
              <a:t>Cold </a:t>
            </a:r>
            <a:r>
              <a:rPr lang="en-US" sz="1200" kern="1200" dirty="0" err="1" smtClean="0">
                <a:solidFill>
                  <a:schemeClr val="tx1"/>
                </a:solidFill>
                <a:effectLst/>
                <a:latin typeface="+mn-lt"/>
                <a:ea typeface="+mn-ea"/>
                <a:cs typeface="+mn-cs"/>
              </a:rPr>
              <a:t>upwellings</a:t>
            </a:r>
            <a:r>
              <a:rPr lang="en-US" sz="1200" kern="1200" dirty="0" smtClean="0">
                <a:solidFill>
                  <a:schemeClr val="tx1"/>
                </a:solidFill>
                <a:effectLst/>
                <a:latin typeface="+mn-lt"/>
                <a:ea typeface="+mn-ea"/>
                <a:cs typeface="+mn-cs"/>
              </a:rPr>
              <a:t>, triggered by spreading and </a:t>
            </a:r>
            <a:r>
              <a:rPr lang="en-US" sz="1200" kern="1200" dirty="0" err="1" smtClean="0">
                <a:solidFill>
                  <a:schemeClr val="tx1"/>
                </a:solidFill>
                <a:effectLst/>
                <a:latin typeface="+mn-lt"/>
                <a:ea typeface="+mn-ea"/>
                <a:cs typeface="+mn-cs"/>
              </a:rPr>
              <a:t>subduction</a:t>
            </a:r>
            <a:r>
              <a:rPr lang="en-US" sz="1200" kern="1200" dirty="0" smtClean="0">
                <a:solidFill>
                  <a:schemeClr val="tx1"/>
                </a:solidFill>
                <a:effectLst/>
                <a:latin typeface="+mn-lt"/>
                <a:ea typeface="+mn-ea"/>
                <a:cs typeface="+mn-cs"/>
              </a:rPr>
              <a:t>, can originate in the transition region because of the </a:t>
            </a:r>
            <a:r>
              <a:rPr lang="en-US" sz="1200" kern="1200" dirty="0" err="1" smtClean="0">
                <a:solidFill>
                  <a:schemeClr val="tx1"/>
                </a:solidFill>
                <a:effectLst/>
                <a:latin typeface="+mn-lt"/>
                <a:ea typeface="+mn-ea"/>
                <a:cs typeface="+mn-cs"/>
              </a:rPr>
              <a:t>subadiabatic</a:t>
            </a:r>
            <a:r>
              <a:rPr lang="en-US" sz="1200" kern="1200" dirty="0" smtClean="0">
                <a:solidFill>
                  <a:schemeClr val="tx1"/>
                </a:solidFill>
                <a:effectLst/>
                <a:latin typeface="+mn-lt"/>
                <a:ea typeface="+mn-ea"/>
                <a:cs typeface="+mn-cs"/>
              </a:rPr>
              <a:t> nature of the </a:t>
            </a:r>
            <a:r>
              <a:rPr lang="en-US" sz="1200" kern="1200" dirty="0" err="1" smtClean="0">
                <a:solidFill>
                  <a:schemeClr val="tx1"/>
                </a:solidFill>
                <a:effectLst/>
                <a:latin typeface="+mn-lt"/>
                <a:ea typeface="+mn-ea"/>
                <a:cs typeface="+mn-cs"/>
              </a:rPr>
              <a:t>geotherm</a:t>
            </a:r>
            <a:r>
              <a:rPr lang="en-US" sz="1200" kern="1200" dirty="0" smtClean="0">
                <a:solidFill>
                  <a:schemeClr val="tx1"/>
                </a:solidFill>
                <a:effectLst/>
                <a:latin typeface="+mn-lt"/>
                <a:ea typeface="+mn-ea"/>
                <a:cs typeface="+mn-cs"/>
              </a:rPr>
              <a:t> and the cooling effect of slab trapping by the 650-km discontinuity. </a:t>
            </a:r>
          </a:p>
          <a:p>
            <a:endParaRPr lang="en-US" dirty="0"/>
          </a:p>
        </p:txBody>
      </p:sp>
      <p:sp>
        <p:nvSpPr>
          <p:cNvPr id="4" name="Slide Number Placeholder 3"/>
          <p:cNvSpPr>
            <a:spLocks noGrp="1"/>
          </p:cNvSpPr>
          <p:nvPr>
            <p:ph type="sldNum" sz="quarter" idx="10"/>
          </p:nvPr>
        </p:nvSpPr>
        <p:spPr/>
        <p:txBody>
          <a:bodyPr/>
          <a:lstStyle/>
          <a:p>
            <a:pPr>
              <a:defRPr/>
            </a:pPr>
            <a:fld id="{409ADE73-1DAD-2346-90C1-D53504C32C96}" type="slidenum">
              <a:rPr lang="en-US" smtClean="0"/>
              <a:pPr>
                <a:defRPr/>
              </a:pPr>
              <a:t>20</a:t>
            </a:fld>
            <a:endParaRPr lang="en-US"/>
          </a:p>
        </p:txBody>
      </p:sp>
    </p:spTree>
    <p:extLst>
      <p:ext uri="{BB962C8B-B14F-4D97-AF65-F5344CB8AC3E}">
        <p14:creationId xmlns:p14="http://schemas.microsoft.com/office/powerpoint/2010/main" val="218581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 Thank you.</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21</a:t>
            </a:fld>
            <a:endParaRPr lang="en-US"/>
          </a:p>
        </p:txBody>
      </p:sp>
    </p:spTree>
    <p:extLst>
      <p:ext uri="{BB962C8B-B14F-4D97-AF65-F5344CB8AC3E}">
        <p14:creationId xmlns:p14="http://schemas.microsoft.com/office/powerpoint/2010/main" val="1783808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X25 (22). The transition zone feeds</a:t>
            </a:r>
            <a:r>
              <a:rPr lang="en-US" baseline="0" dirty="0" smtClean="0"/>
              <a:t> ridges. Cold slabs accumulate at 650 km, displacing older mantle upwards. (The geometry,  enriched over depleted but fertile, is the reverse of the WOOD’s HOLE</a:t>
            </a:r>
          </a:p>
          <a:p>
            <a:r>
              <a:rPr lang="en-US" baseline="0" dirty="0" smtClean="0"/>
              <a:t>(Schilling/Hart/</a:t>
            </a:r>
            <a:r>
              <a:rPr lang="en-US" baseline="0" dirty="0" err="1" smtClean="0"/>
              <a:t>Hauri</a:t>
            </a:r>
            <a:r>
              <a:rPr lang="en-US" baseline="0" dirty="0" smtClean="0"/>
              <a:t>/</a:t>
            </a:r>
            <a:r>
              <a:rPr lang="en-US" baseline="0" dirty="0" err="1" smtClean="0"/>
              <a:t>Hanan</a:t>
            </a:r>
            <a:r>
              <a:rPr lang="en-US" baseline="0" dirty="0" smtClean="0"/>
              <a:t>/Jackson) geochemical models). “Hotspots” are side effects of plate tectonics. Pacific plateaus are caused by triple junctions migrating over off-ridge </a:t>
            </a:r>
            <a:r>
              <a:rPr lang="en-US" baseline="0" dirty="0" err="1" smtClean="0"/>
              <a:t>upwellings</a:t>
            </a:r>
            <a:r>
              <a:rPr lang="en-US" baseline="0" dirty="0" smtClean="0"/>
              <a:t> from the transition region.</a:t>
            </a:r>
            <a:endParaRPr lang="en-US" dirty="0"/>
          </a:p>
        </p:txBody>
      </p:sp>
      <p:sp>
        <p:nvSpPr>
          <p:cNvPr id="4" name="Slide Number Placeholder 3"/>
          <p:cNvSpPr>
            <a:spLocks noGrp="1"/>
          </p:cNvSpPr>
          <p:nvPr>
            <p:ph type="sldNum" sz="quarter" idx="10"/>
          </p:nvPr>
        </p:nvSpPr>
        <p:spPr/>
        <p:txBody>
          <a:bodyPr/>
          <a:lstStyle/>
          <a:p>
            <a:fld id="{4AAC9E93-5B8C-794F-8453-A467500DF626}" type="slidenum">
              <a:rPr lang="en-US" smtClean="0"/>
              <a:t>22</a:t>
            </a:fld>
            <a:endParaRPr lang="en-US"/>
          </a:p>
        </p:txBody>
      </p:sp>
    </p:spTree>
    <p:extLst>
      <p:ext uri="{BB962C8B-B14F-4D97-AF65-F5344CB8AC3E}">
        <p14:creationId xmlns:p14="http://schemas.microsoft.com/office/powerpoint/2010/main" val="4234788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X17.    </a:t>
            </a:r>
            <a:r>
              <a:rPr lang="en-GB" sz="1200" kern="1200" dirty="0" err="1" smtClean="0">
                <a:solidFill>
                  <a:schemeClr val="tx1"/>
                </a:solidFill>
                <a:effectLst/>
                <a:latin typeface="+mn-lt"/>
                <a:ea typeface="+mn-ea"/>
                <a:cs typeface="+mn-cs"/>
              </a:rPr>
              <a:t>Midplate</a:t>
            </a:r>
            <a:r>
              <a:rPr lang="en-GB" sz="1200" kern="1200" dirty="0" smtClean="0">
                <a:solidFill>
                  <a:schemeClr val="tx1"/>
                </a:solidFill>
                <a:effectLst/>
                <a:latin typeface="+mn-lt"/>
                <a:ea typeface="+mn-ea"/>
                <a:cs typeface="+mn-cs"/>
              </a:rPr>
              <a:t> magmas are extracted from the surface boundary layer (blue). The ridge </a:t>
            </a:r>
            <a:r>
              <a:rPr lang="en-GB" sz="1200" kern="1200" dirty="0" err="1" smtClean="0">
                <a:solidFill>
                  <a:schemeClr val="tx1"/>
                </a:solidFill>
                <a:effectLst/>
                <a:latin typeface="+mn-lt"/>
                <a:ea typeface="+mn-ea"/>
                <a:cs typeface="+mn-cs"/>
              </a:rPr>
              <a:t>adiabat</a:t>
            </a:r>
            <a:r>
              <a:rPr lang="en-GB" sz="1200" kern="1200" dirty="0" smtClean="0">
                <a:solidFill>
                  <a:schemeClr val="tx1"/>
                </a:solidFill>
                <a:effectLst/>
                <a:latin typeface="+mn-lt"/>
                <a:ea typeface="+mn-ea"/>
                <a:cs typeface="+mn-cs"/>
              </a:rPr>
              <a:t> (red) extends into the transition region below 400 km depth. </a:t>
            </a:r>
            <a:r>
              <a:rPr lang="en-US" sz="1200" kern="1200" dirty="0" smtClean="0">
                <a:solidFill>
                  <a:schemeClr val="tx1"/>
                </a:solidFill>
                <a:effectLst/>
                <a:latin typeface="+mn-lt"/>
                <a:ea typeface="+mn-ea"/>
                <a:cs typeface="+mn-cs"/>
              </a:rPr>
              <a:t>MORB is extracted off of this passive cool upwelling near 60 km depth. </a:t>
            </a:r>
          </a:p>
          <a:p>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23</a:t>
            </a:fld>
            <a:endParaRPr lang="en-US"/>
          </a:p>
        </p:txBody>
      </p:sp>
    </p:spTree>
    <p:extLst>
      <p:ext uri="{BB962C8B-B14F-4D97-AF65-F5344CB8AC3E}">
        <p14:creationId xmlns:p14="http://schemas.microsoft.com/office/powerpoint/2010/main" val="1111753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 One key to mantle dynamics is the low-viscosity zone</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24</a:t>
            </a:fld>
            <a:endParaRPr lang="en-US"/>
          </a:p>
        </p:txBody>
      </p:sp>
    </p:spTree>
    <p:extLst>
      <p:ext uri="{BB962C8B-B14F-4D97-AF65-F5344CB8AC3E}">
        <p14:creationId xmlns:p14="http://schemas.microsoft.com/office/powerpoint/2010/main" val="2310239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X23. The </a:t>
            </a:r>
            <a:r>
              <a:rPr lang="en-US" dirty="0" err="1" smtClean="0"/>
              <a:t>Tatsumoto</a:t>
            </a:r>
            <a:r>
              <a:rPr lang="en-US" dirty="0" smtClean="0"/>
              <a:t> &amp;</a:t>
            </a:r>
            <a:r>
              <a:rPr lang="en-US" baseline="0" dirty="0" smtClean="0"/>
              <a:t> </a:t>
            </a:r>
            <a:r>
              <a:rPr lang="en-US" dirty="0" smtClean="0"/>
              <a:t>physics based models of mantle evolution are paradox-free since almost all the geochemical paradoxes are the result of unnecessary and unphysical assumptions.</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25</a:t>
            </a:fld>
            <a:endParaRPr lang="en-US"/>
          </a:p>
        </p:txBody>
      </p:sp>
    </p:spTree>
    <p:extLst>
      <p:ext uri="{BB962C8B-B14F-4D97-AF65-F5344CB8AC3E}">
        <p14:creationId xmlns:p14="http://schemas.microsoft.com/office/powerpoint/2010/main" val="3447114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26</a:t>
            </a:fld>
            <a:endParaRPr lang="en-US"/>
          </a:p>
        </p:txBody>
      </p:sp>
    </p:spTree>
    <p:extLst>
      <p:ext uri="{BB962C8B-B14F-4D97-AF65-F5344CB8AC3E}">
        <p14:creationId xmlns:p14="http://schemas.microsoft.com/office/powerpoint/2010/main" val="2274139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X26. There</a:t>
            </a:r>
            <a:r>
              <a:rPr lang="en-US" baseline="0" dirty="0" smtClean="0"/>
              <a:t> are no significant active </a:t>
            </a:r>
            <a:r>
              <a:rPr lang="en-US" baseline="0" dirty="0" err="1" smtClean="0"/>
              <a:t>upwellings</a:t>
            </a:r>
            <a:r>
              <a:rPr lang="en-US" baseline="0" dirty="0" smtClean="0"/>
              <a:t> in the mantle</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27</a:t>
            </a:fld>
            <a:endParaRPr lang="en-US"/>
          </a:p>
        </p:txBody>
      </p:sp>
    </p:spTree>
    <p:extLst>
      <p:ext uri="{BB962C8B-B14F-4D97-AF65-F5344CB8AC3E}">
        <p14:creationId xmlns:p14="http://schemas.microsoft.com/office/powerpoint/2010/main" val="318172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X27. Although </a:t>
            </a:r>
            <a:r>
              <a:rPr lang="en-US" dirty="0" err="1" smtClean="0"/>
              <a:t>petrological</a:t>
            </a:r>
            <a:r>
              <a:rPr lang="en-US" dirty="0" smtClean="0"/>
              <a:t> estimates of mantle P and T show a large scatter and there is question about some of the assumptions,</a:t>
            </a:r>
            <a:r>
              <a:rPr lang="en-US" baseline="0" dirty="0" smtClean="0"/>
              <a:t> even the most extreme estimates of melt extraction depths fall well within the parameters of </a:t>
            </a:r>
            <a:r>
              <a:rPr lang="en-US" baseline="0" dirty="0" err="1" smtClean="0"/>
              <a:t>seismologically</a:t>
            </a:r>
            <a:r>
              <a:rPr lang="en-US" baseline="0" dirty="0" smtClean="0"/>
              <a:t> constrained boundary layers. Except for some rare inclusions in diamonds there is no evidence that any abundant rock or mineral originated or evolved any deeper than 200 km</a:t>
            </a:r>
            <a:endParaRPr lang="en-US" dirty="0"/>
          </a:p>
        </p:txBody>
      </p:sp>
      <p:sp>
        <p:nvSpPr>
          <p:cNvPr id="4" name="Slide Number Placeholder 3"/>
          <p:cNvSpPr>
            <a:spLocks noGrp="1"/>
          </p:cNvSpPr>
          <p:nvPr>
            <p:ph type="sldNum" sz="quarter" idx="10"/>
          </p:nvPr>
        </p:nvSpPr>
        <p:spPr/>
        <p:txBody>
          <a:bodyPr/>
          <a:lstStyle/>
          <a:p>
            <a:fld id="{EC21E9AB-C524-D547-B835-7B21ADC428B9}" type="slidenum">
              <a:rPr lang="en-US" smtClean="0"/>
              <a:t>28</a:t>
            </a:fld>
            <a:endParaRPr lang="en-US"/>
          </a:p>
        </p:txBody>
      </p:sp>
    </p:spTree>
    <p:extLst>
      <p:ext uri="{BB962C8B-B14F-4D97-AF65-F5344CB8AC3E}">
        <p14:creationId xmlns:p14="http://schemas.microsoft.com/office/powerpoint/2010/main" val="1878552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X28. Anisotropy </a:t>
            </a:r>
            <a:r>
              <a:rPr lang="en-US" dirty="0">
                <a:latin typeface="Calibri" charset="0"/>
              </a:rPr>
              <a:t>below 200 km indicates that ridges are fed by deep </a:t>
            </a:r>
            <a:r>
              <a:rPr lang="en-US" dirty="0" err="1">
                <a:latin typeface="Calibri" charset="0"/>
              </a:rPr>
              <a:t>upwellings</a:t>
            </a:r>
            <a:r>
              <a:rPr lang="en-US" dirty="0">
                <a:latin typeface="Calibri" charset="0"/>
              </a:rPr>
              <a:t> (ANDERSON, NEWTOE, FIGURE 20.6).</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8E88E0F-5EE2-C140-8427-8ABD97F45645}" type="slidenum">
              <a:rPr lang="en-US" sz="1200"/>
              <a:pPr eaLnBrk="1" fontAlgn="base" hangingPunct="1">
                <a:spcBef>
                  <a:spcPct val="0"/>
                </a:spcBef>
                <a:spcAft>
                  <a:spcPct val="0"/>
                </a:spcAft>
              </a:pPr>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807B2-EF4E-AF4B-8B05-8FA07493BD45}" type="slidenum">
              <a:rPr lang="en-US"/>
              <a:pPr/>
              <a:t>3</a:t>
            </a:fld>
            <a:endParaRPr lang="en-US"/>
          </a:p>
        </p:txBody>
      </p:sp>
      <p:sp>
        <p:nvSpPr>
          <p:cNvPr id="25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it-IT" dirty="0" smtClean="0"/>
              <a:t>3. </a:t>
            </a:r>
            <a:r>
              <a:rPr lang="it-IT" dirty="0" err="1" smtClean="0"/>
              <a:t>Most</a:t>
            </a:r>
            <a:r>
              <a:rPr lang="it-IT" dirty="0" smtClean="0"/>
              <a:t> of the </a:t>
            </a:r>
            <a:r>
              <a:rPr lang="it-IT" dirty="0" err="1" smtClean="0"/>
              <a:t>mantle</a:t>
            </a:r>
            <a:r>
              <a:rPr lang="it-IT" dirty="0" smtClean="0"/>
              <a:t> </a:t>
            </a:r>
            <a:r>
              <a:rPr lang="it-IT" dirty="0" err="1" smtClean="0"/>
              <a:t>between</a:t>
            </a:r>
            <a:r>
              <a:rPr lang="it-IT" dirty="0" smtClean="0"/>
              <a:t> </a:t>
            </a:r>
            <a:r>
              <a:rPr lang="it-IT" dirty="0" err="1" smtClean="0"/>
              <a:t>boundary</a:t>
            </a:r>
            <a:r>
              <a:rPr lang="it-IT" dirty="0" smtClean="0"/>
              <a:t> </a:t>
            </a:r>
            <a:r>
              <a:rPr lang="it-IT" dirty="0" err="1" smtClean="0"/>
              <a:t>layers</a:t>
            </a:r>
            <a:r>
              <a:rPr lang="it-IT" dirty="0" smtClean="0"/>
              <a:t> </a:t>
            </a:r>
            <a:r>
              <a:rPr lang="it-IT" dirty="0" err="1" smtClean="0"/>
              <a:t>is</a:t>
            </a:r>
            <a:r>
              <a:rPr lang="it-IT" dirty="0" smtClean="0"/>
              <a:t> </a:t>
            </a:r>
            <a:r>
              <a:rPr lang="it-IT" dirty="0" err="1" smtClean="0"/>
              <a:t>subadiabatic</a:t>
            </a:r>
            <a:r>
              <a:rPr lang="it-IT" dirty="0" smtClean="0"/>
              <a:t> &amp; </a:t>
            </a:r>
            <a:r>
              <a:rPr lang="it-IT" dirty="0" err="1" smtClean="0"/>
              <a:t>colder</a:t>
            </a:r>
            <a:r>
              <a:rPr lang="it-IT" dirty="0" smtClean="0"/>
              <a:t> </a:t>
            </a:r>
            <a:r>
              <a:rPr lang="it-IT" dirty="0" err="1" smtClean="0"/>
              <a:t>than</a:t>
            </a:r>
            <a:r>
              <a:rPr lang="it-IT" dirty="0" smtClean="0"/>
              <a:t> </a:t>
            </a:r>
            <a:r>
              <a:rPr lang="it-IT" dirty="0" err="1" smtClean="0"/>
              <a:t>generally</a:t>
            </a:r>
            <a:r>
              <a:rPr lang="it-IT" dirty="0" smtClean="0"/>
              <a:t> </a:t>
            </a:r>
            <a:r>
              <a:rPr lang="it-IT" dirty="0" err="1" smtClean="0"/>
              <a:t>assumed</a:t>
            </a:r>
            <a:r>
              <a:rPr lang="it-IT" dirty="0" smtClean="0"/>
              <a:t>.</a:t>
            </a:r>
          </a:p>
          <a:p>
            <a:r>
              <a:rPr lang="it-IT" dirty="0" err="1" smtClean="0"/>
              <a:t>Deep</a:t>
            </a:r>
            <a:r>
              <a:rPr lang="it-IT" dirty="0" smtClean="0"/>
              <a:t> </a:t>
            </a:r>
            <a:r>
              <a:rPr lang="it-IT" dirty="0" err="1" smtClean="0"/>
              <a:t>upwellings</a:t>
            </a:r>
            <a:r>
              <a:rPr lang="it-IT" dirty="0" smtClean="0"/>
              <a:t>,</a:t>
            </a:r>
            <a:r>
              <a:rPr lang="it-IT" baseline="0" dirty="0" smtClean="0"/>
              <a:t> </a:t>
            </a:r>
            <a:r>
              <a:rPr lang="it-IT" dirty="0" err="1" smtClean="0"/>
              <a:t>if</a:t>
            </a:r>
            <a:r>
              <a:rPr lang="it-IT" dirty="0" smtClean="0"/>
              <a:t> </a:t>
            </a:r>
            <a:r>
              <a:rPr lang="it-IT" dirty="0" err="1" smtClean="0"/>
              <a:t>they</a:t>
            </a:r>
            <a:r>
              <a:rPr lang="it-IT" dirty="0" smtClean="0"/>
              <a:t> </a:t>
            </a:r>
            <a:r>
              <a:rPr lang="it-IT" dirty="0" err="1" smtClean="0"/>
              <a:t>exist</a:t>
            </a:r>
            <a:r>
              <a:rPr lang="it-IT" dirty="0" smtClean="0"/>
              <a:t>, are </a:t>
            </a:r>
            <a:r>
              <a:rPr lang="it-IT" dirty="0" err="1" smtClean="0"/>
              <a:t>colder</a:t>
            </a:r>
            <a:r>
              <a:rPr lang="it-IT" dirty="0" smtClean="0"/>
              <a:t> </a:t>
            </a:r>
            <a:r>
              <a:rPr lang="it-IT" dirty="0" err="1" smtClean="0"/>
              <a:t>than</a:t>
            </a:r>
            <a:r>
              <a:rPr lang="it-IT" dirty="0" smtClean="0"/>
              <a:t> </a:t>
            </a:r>
            <a:r>
              <a:rPr lang="it-IT" dirty="0" err="1" smtClean="0"/>
              <a:t>shallow</a:t>
            </a:r>
            <a:r>
              <a:rPr lang="it-IT" dirty="0" smtClean="0"/>
              <a:t> </a:t>
            </a:r>
            <a:r>
              <a:rPr lang="it-IT" dirty="0" err="1" smtClean="0"/>
              <a:t>sources</a:t>
            </a:r>
            <a:r>
              <a:rPr lang="it-IT" dirty="0" smtClean="0"/>
              <a:t>.</a:t>
            </a:r>
            <a:endParaRPr lang="it-IT"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X30. Most geochemical models ignore radioactivity or the upward concentration of U, </a:t>
            </a:r>
            <a:r>
              <a:rPr lang="en-US" dirty="0" err="1" smtClean="0"/>
              <a:t>Th</a:t>
            </a:r>
            <a:r>
              <a:rPr lang="en-US" dirty="0" smtClean="0"/>
              <a:t> and K (e.g. Birch). This</a:t>
            </a:r>
            <a:r>
              <a:rPr lang="en-US" baseline="0" dirty="0" smtClean="0"/>
              <a:t> affects conclusions.</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30</a:t>
            </a:fld>
            <a:endParaRPr lang="en-US"/>
          </a:p>
        </p:txBody>
      </p:sp>
    </p:spTree>
    <p:extLst>
      <p:ext uri="{BB962C8B-B14F-4D97-AF65-F5344CB8AC3E}">
        <p14:creationId xmlns:p14="http://schemas.microsoft.com/office/powerpoint/2010/main" val="2377687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X31. The</a:t>
            </a:r>
            <a:r>
              <a:rPr lang="en-US" baseline="0" dirty="0" smtClean="0"/>
              <a:t> Earth started hot.</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31</a:t>
            </a:fld>
            <a:endParaRPr lang="en-US"/>
          </a:p>
        </p:txBody>
      </p:sp>
    </p:spTree>
    <p:extLst>
      <p:ext uri="{BB962C8B-B14F-4D97-AF65-F5344CB8AC3E}">
        <p14:creationId xmlns:p14="http://schemas.microsoft.com/office/powerpoint/2010/main" val="3742855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X34. Not only do high-velocity and low-velocity anomalies</a:t>
            </a:r>
            <a:r>
              <a:rPr lang="en-US" baseline="0" dirty="0" smtClean="0"/>
              <a:t> (</a:t>
            </a:r>
            <a:r>
              <a:rPr lang="en-US" dirty="0" smtClean="0"/>
              <a:t>slabs and plumes) end at 650 km,</a:t>
            </a:r>
            <a:r>
              <a:rPr lang="en-US" baseline="0" dirty="0" smtClean="0"/>
              <a:t> </a:t>
            </a:r>
            <a:r>
              <a:rPr lang="en-US" dirty="0" smtClean="0"/>
              <a:t>but deep</a:t>
            </a:r>
            <a:r>
              <a:rPr lang="en-US" baseline="0" dirty="0" smtClean="0"/>
              <a:t> features </a:t>
            </a:r>
            <a:r>
              <a:rPr lang="en-US" dirty="0" smtClean="0"/>
              <a:t> are terminated at 650 .</a:t>
            </a:r>
            <a:r>
              <a:rPr lang="en-US" baseline="0" dirty="0" smtClean="0"/>
              <a:t> </a:t>
            </a:r>
            <a:r>
              <a:rPr lang="en-US" dirty="0" smtClean="0"/>
              <a:t>The whole mid-Atlantic ridge seems to be fed by 3 or 4 broad near-ridge </a:t>
            </a:r>
            <a:r>
              <a:rPr lang="en-US" dirty="0" err="1" smtClean="0"/>
              <a:t>upwellings</a:t>
            </a:r>
            <a:r>
              <a:rPr lang="en-US" dirty="0" smtClean="0"/>
              <a:t>…and perhaps, by</a:t>
            </a:r>
            <a:r>
              <a:rPr lang="en-US" baseline="0" dirty="0" smtClean="0"/>
              <a:t> lateral flow, from off-ridge </a:t>
            </a:r>
            <a:r>
              <a:rPr lang="en-US" baseline="0" dirty="0" err="1" smtClean="0"/>
              <a:t>upwellings</a:t>
            </a:r>
            <a:r>
              <a:rPr lang="en-US" baseline="0" dirty="0" smtClean="0"/>
              <a:t>.</a:t>
            </a:r>
            <a:r>
              <a:rPr lang="en-US" dirty="0" smtClean="0"/>
              <a:t> </a:t>
            </a:r>
            <a:endParaRPr lang="en-US" dirty="0"/>
          </a:p>
        </p:txBody>
      </p:sp>
      <p:sp>
        <p:nvSpPr>
          <p:cNvPr id="4" name="Slide Number Placeholder 3"/>
          <p:cNvSpPr>
            <a:spLocks noGrp="1"/>
          </p:cNvSpPr>
          <p:nvPr>
            <p:ph type="sldNum" sz="quarter" idx="10"/>
          </p:nvPr>
        </p:nvSpPr>
        <p:spPr/>
        <p:txBody>
          <a:bodyPr/>
          <a:lstStyle/>
          <a:p>
            <a:fld id="{4AAC9E93-5B8C-794F-8453-A467500DF626}" type="slidenum">
              <a:rPr lang="en-US" smtClean="0"/>
              <a:t>32</a:t>
            </a:fld>
            <a:endParaRPr lang="en-US"/>
          </a:p>
        </p:txBody>
      </p:sp>
    </p:spTree>
    <p:extLst>
      <p:ext uri="{BB962C8B-B14F-4D97-AF65-F5344CB8AC3E}">
        <p14:creationId xmlns:p14="http://schemas.microsoft.com/office/powerpoint/2010/main" val="1363065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X20. The outer ~200 km of the mantle is a shear boundary layer in which magmas can be sheared out.</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33</a:t>
            </a:fld>
            <a:endParaRPr lang="en-US"/>
          </a:p>
        </p:txBody>
      </p:sp>
    </p:spTree>
    <p:extLst>
      <p:ext uri="{BB962C8B-B14F-4D97-AF65-F5344CB8AC3E}">
        <p14:creationId xmlns:p14="http://schemas.microsoft.com/office/powerpoint/2010/main" val="2851115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X10. A planet that is heated from within, and that is cooling with time, will have a substantial </a:t>
            </a:r>
            <a:r>
              <a:rPr lang="en-US" dirty="0" err="1" smtClean="0"/>
              <a:t>subadiabatic</a:t>
            </a:r>
            <a:r>
              <a:rPr lang="en-US" dirty="0" smtClean="0"/>
              <a:t> gradient and a thermal maximum in the upper mantle. (Bunge, Lowman AND MANY OTHERS). This is </a:t>
            </a:r>
            <a:r>
              <a:rPr lang="en-US" dirty="0" err="1" smtClean="0"/>
              <a:t>reenforced</a:t>
            </a:r>
            <a:r>
              <a:rPr lang="en-US" dirty="0" smtClean="0"/>
              <a:t> by </a:t>
            </a:r>
            <a:r>
              <a:rPr lang="en-US" dirty="0" err="1" smtClean="0"/>
              <a:t>subduction</a:t>
            </a:r>
            <a:r>
              <a:rPr lang="en-US" dirty="0" smtClean="0"/>
              <a:t> of cold slabs.</a:t>
            </a:r>
            <a:endParaRPr lang="en-US" dirty="0"/>
          </a:p>
        </p:txBody>
      </p:sp>
      <p:sp>
        <p:nvSpPr>
          <p:cNvPr id="4" name="Slide Number Placeholder 3"/>
          <p:cNvSpPr>
            <a:spLocks noGrp="1"/>
          </p:cNvSpPr>
          <p:nvPr>
            <p:ph type="sldNum" sz="quarter" idx="10"/>
          </p:nvPr>
        </p:nvSpPr>
        <p:spPr/>
        <p:txBody>
          <a:bodyPr/>
          <a:lstStyle/>
          <a:p>
            <a:fld id="{46A27997-BCFD-494E-8B3A-B7940B87CBFE}" type="slidenum">
              <a:rPr lang="en-US" smtClean="0"/>
              <a:t>34</a:t>
            </a:fld>
            <a:endParaRPr lang="en-US"/>
          </a:p>
        </p:txBody>
      </p:sp>
    </p:spTree>
    <p:extLst>
      <p:ext uri="{BB962C8B-B14F-4D97-AF65-F5344CB8AC3E}">
        <p14:creationId xmlns:p14="http://schemas.microsoft.com/office/powerpoint/2010/main" val="1667685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BE854-6021-ED48-A71E-4BD3633EF0B1}" type="slidenum">
              <a:rPr lang="en-US"/>
              <a:pPr/>
              <a:t>35</a:t>
            </a:fld>
            <a:endParaRPr lang="en-US" dirty="0"/>
          </a:p>
        </p:txBody>
      </p:sp>
      <p:sp>
        <p:nvSpPr>
          <p:cNvPr id="27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it-IT" dirty="0" smtClean="0"/>
              <a:t>X6. </a:t>
            </a:r>
            <a:r>
              <a:rPr lang="it-IT" dirty="0" err="1" smtClean="0"/>
              <a:t>Hotspots</a:t>
            </a:r>
            <a:r>
              <a:rPr lang="it-IT" dirty="0" smtClean="0"/>
              <a:t> are </a:t>
            </a:r>
            <a:r>
              <a:rPr lang="it-IT" dirty="0" err="1" smtClean="0"/>
              <a:t>fueled</a:t>
            </a:r>
            <a:r>
              <a:rPr lang="it-IT" dirty="0" smtClean="0"/>
              <a:t> from</a:t>
            </a:r>
            <a:r>
              <a:rPr lang="it-IT" baseline="0" dirty="0" smtClean="0"/>
              <a:t> </a:t>
            </a:r>
            <a:r>
              <a:rPr lang="it-IT" baseline="0" dirty="0" err="1" smtClean="0"/>
              <a:t>shear</a:t>
            </a:r>
            <a:r>
              <a:rPr lang="it-IT" baseline="0" dirty="0" smtClean="0"/>
              <a:t> </a:t>
            </a:r>
            <a:r>
              <a:rPr lang="it-IT" baseline="0" dirty="0" err="1" smtClean="0"/>
              <a:t>zones</a:t>
            </a:r>
            <a:r>
              <a:rPr lang="it-IT" baseline="0" dirty="0" smtClean="0"/>
              <a:t> by </a:t>
            </a:r>
            <a:r>
              <a:rPr lang="it-IT" baseline="0" dirty="0" err="1" smtClean="0"/>
              <a:t>shear-driven</a:t>
            </a:r>
            <a:r>
              <a:rPr lang="it-IT" baseline="0" dirty="0" smtClean="0"/>
              <a:t> magma </a:t>
            </a:r>
            <a:r>
              <a:rPr lang="it-IT" baseline="0" dirty="0" err="1" smtClean="0"/>
              <a:t>segregation</a:t>
            </a:r>
            <a:r>
              <a:rPr lang="it-IT" baseline="0" dirty="0" smtClean="0"/>
              <a:t>.</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The most important overlooked piece</a:t>
            </a:r>
            <a:r>
              <a:rPr lang="en-US" baseline="0" dirty="0" smtClean="0"/>
              <a:t> of physics is </a:t>
            </a:r>
            <a:r>
              <a:rPr lang="en-US" baseline="0" dirty="0" smtClean="0"/>
              <a:t>the decrease of potential temperature with depth. </a:t>
            </a:r>
            <a:r>
              <a:rPr lang="en-US" baseline="0" dirty="0" smtClean="0"/>
              <a:t>It is related to internal heating and secular cooling.</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4</a:t>
            </a:fld>
            <a:endParaRPr lang="en-US"/>
          </a:p>
        </p:txBody>
      </p:sp>
    </p:spTree>
    <p:extLst>
      <p:ext uri="{BB962C8B-B14F-4D97-AF65-F5344CB8AC3E}">
        <p14:creationId xmlns:p14="http://schemas.microsoft.com/office/powerpoint/2010/main" val="383248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rPr>
              <a:t>5. This is just one example of  over-whelming geophysical evidence for </a:t>
            </a:r>
            <a:r>
              <a:rPr lang="en-US" sz="1200" dirty="0" err="1" smtClean="0">
                <a:solidFill>
                  <a:srgbClr val="0000FF"/>
                </a:solidFill>
              </a:rPr>
              <a:t>Tp</a:t>
            </a:r>
            <a:r>
              <a:rPr lang="en-US" sz="1200" dirty="0" smtClean="0">
                <a:solidFill>
                  <a:srgbClr val="0000FF"/>
                </a:solidFill>
              </a:rPr>
              <a:t>&gt;1500 C in the surface boundary layer (mantle Region B)…in non hotspot areas</a:t>
            </a:r>
            <a:r>
              <a:rPr lang="en-US" sz="1200" dirty="0" smtClean="0">
                <a:solidFill>
                  <a:srgbClr val="0000FF"/>
                </a:solidFill>
              </a:rPr>
              <a:t>. High temperatures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rPr>
              <a:t>At 200 km do not imply implausible amounts of magma. The boundary layer is relatively infertile.</a:t>
            </a:r>
            <a:endParaRPr lang="en-US" sz="1200" dirty="0" smtClean="0">
              <a:solidFill>
                <a:srgbClr val="0000FF"/>
              </a:solidFill>
            </a:endParaRPr>
          </a:p>
          <a:p>
            <a:r>
              <a:rPr lang="en-US" sz="1200" kern="1200" dirty="0" smtClean="0">
                <a:solidFill>
                  <a:schemeClr val="tx1"/>
                </a:solidFill>
                <a:effectLst/>
                <a:latin typeface="+mn-lt"/>
                <a:ea typeface="+mn-ea"/>
                <a:cs typeface="+mn-cs"/>
              </a:rPr>
              <a:t>M. </a:t>
            </a:r>
            <a:r>
              <a:rPr lang="en-US" sz="1200" kern="1200" dirty="0" err="1" smtClean="0">
                <a:solidFill>
                  <a:schemeClr val="tx1"/>
                </a:solidFill>
                <a:effectLst/>
                <a:latin typeface="+mn-lt"/>
                <a:ea typeface="+mn-ea"/>
                <a:cs typeface="+mn-cs"/>
              </a:rPr>
              <a:t>Tumanian</a:t>
            </a:r>
            <a:r>
              <a:rPr lang="en-US" sz="1200" kern="1200" dirty="0" smtClean="0">
                <a:solidFill>
                  <a:schemeClr val="tx1"/>
                </a:solidFill>
                <a:effectLst/>
                <a:latin typeface="+mn-lt"/>
                <a:ea typeface="+mn-ea"/>
                <a:cs typeface="+mn-cs"/>
              </a:rPr>
              <a:t> et al.(2012) </a:t>
            </a:r>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5</a:t>
            </a:fld>
            <a:endParaRPr lang="en-US"/>
          </a:p>
        </p:txBody>
      </p:sp>
    </p:spTree>
    <p:extLst>
      <p:ext uri="{BB962C8B-B14F-4D97-AF65-F5344CB8AC3E}">
        <p14:creationId xmlns:p14="http://schemas.microsoft.com/office/powerpoint/2010/main" val="308602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6. Intra-plate magmas such as Hawaiian </a:t>
            </a:r>
            <a:r>
              <a:rPr lang="en-US" sz="1200" dirty="0" err="1" smtClean="0"/>
              <a:t>tholeiites</a:t>
            </a:r>
            <a:r>
              <a:rPr lang="en-US" sz="1200" dirty="0" smtClean="0"/>
              <a:t> are derived from the low-velocity zone (LVZ) part of the sheared surface boundary  layer (LLAMA)</a:t>
            </a:r>
          </a:p>
          <a:p>
            <a:endParaRPr lang="en-US" dirty="0"/>
          </a:p>
        </p:txBody>
      </p:sp>
      <p:sp>
        <p:nvSpPr>
          <p:cNvPr id="4" name="Slide Number Placeholder 3"/>
          <p:cNvSpPr>
            <a:spLocks noGrp="1"/>
          </p:cNvSpPr>
          <p:nvPr>
            <p:ph type="sldNum" sz="quarter" idx="10"/>
          </p:nvPr>
        </p:nvSpPr>
        <p:spPr/>
        <p:txBody>
          <a:bodyPr/>
          <a:lstStyle/>
          <a:p>
            <a:fld id="{7BD7E5FF-879C-5A4E-AE69-2278F97180D5}" type="slidenum">
              <a:rPr lang="en-US" smtClean="0"/>
              <a:t>6</a:t>
            </a:fld>
            <a:endParaRPr lang="en-US"/>
          </a:p>
        </p:txBody>
      </p:sp>
    </p:spTree>
    <p:extLst>
      <p:ext uri="{BB962C8B-B14F-4D97-AF65-F5344CB8AC3E}">
        <p14:creationId xmlns:p14="http://schemas.microsoft.com/office/powerpoint/2010/main" val="50310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The amount of melt in the LVZ is too small</a:t>
            </a:r>
            <a:r>
              <a:rPr lang="en-US" baseline="0" dirty="0" smtClean="0"/>
              <a:t> to explain the </a:t>
            </a:r>
            <a:r>
              <a:rPr lang="en-US" baseline="0" dirty="0" err="1" smtClean="0"/>
              <a:t>wavespeed</a:t>
            </a:r>
            <a:r>
              <a:rPr lang="en-US" baseline="0" dirty="0" smtClean="0"/>
              <a:t> and the anisotropy (</a:t>
            </a:r>
            <a:r>
              <a:rPr lang="en-US" baseline="0" dirty="0" err="1" smtClean="0"/>
              <a:t>Hirschmann</a:t>
            </a:r>
            <a:r>
              <a:rPr lang="en-US" baseline="0" dirty="0" smtClean="0"/>
              <a:t>, 2010) unless the temperature is ~200 K in excess of MORB temperatures, about the same as required to explain Hawaiian </a:t>
            </a:r>
            <a:r>
              <a:rPr lang="en-US" baseline="0" dirty="0" err="1" smtClean="0"/>
              <a:t>tholeiites</a:t>
            </a:r>
            <a:r>
              <a:rPr lang="en-US" baseline="0" dirty="0" smtClean="0"/>
              <a:t>. This suggests that within-plate volcanoes are sampling ambient BL mantle, as suggested by Carlo </a:t>
            </a:r>
            <a:r>
              <a:rPr lang="en-US" baseline="0" dirty="0" err="1" smtClean="0"/>
              <a:t>Doglioni</a:t>
            </a:r>
            <a:r>
              <a:rPr lang="en-US" baseline="0" dirty="0" smtClean="0"/>
              <a:t> and others. </a:t>
            </a:r>
            <a:endParaRPr lang="en-US" dirty="0"/>
          </a:p>
        </p:txBody>
      </p:sp>
      <p:sp>
        <p:nvSpPr>
          <p:cNvPr id="4" name="Slide Number Placeholder 3"/>
          <p:cNvSpPr>
            <a:spLocks noGrp="1"/>
          </p:cNvSpPr>
          <p:nvPr>
            <p:ph type="sldNum" sz="quarter" idx="10"/>
          </p:nvPr>
        </p:nvSpPr>
        <p:spPr/>
        <p:txBody>
          <a:bodyPr/>
          <a:lstStyle/>
          <a:p>
            <a:pPr>
              <a:defRPr/>
            </a:pPr>
            <a:fld id="{409ADE73-1DAD-2346-90C1-D53504C32C96}" type="slidenum">
              <a:rPr lang="en-US" smtClean="0"/>
              <a:pPr>
                <a:defRPr/>
              </a:pPr>
              <a:t>7</a:t>
            </a:fld>
            <a:endParaRPr lang="en-US"/>
          </a:p>
        </p:txBody>
      </p:sp>
    </p:spTree>
    <p:extLst>
      <p:ext uri="{BB962C8B-B14F-4D97-AF65-F5344CB8AC3E}">
        <p14:creationId xmlns:p14="http://schemas.microsoft.com/office/powerpoint/2010/main" val="12572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 </a:t>
            </a:r>
            <a:r>
              <a:rPr lang="en-US" baseline="0" dirty="0" err="1" smtClean="0"/>
              <a:t>Wavespeed</a:t>
            </a:r>
            <a:r>
              <a:rPr lang="en-US" baseline="0" dirty="0" smtClean="0"/>
              <a:t> gradients imply </a:t>
            </a:r>
            <a:r>
              <a:rPr lang="en-US" baseline="0" dirty="0" err="1" smtClean="0"/>
              <a:t>subadiabaticty</a:t>
            </a:r>
            <a:r>
              <a:rPr lang="en-US" baseline="0" dirty="0" smtClean="0"/>
              <a:t> below ~200 km. </a:t>
            </a:r>
            <a:r>
              <a:rPr lang="en-US" dirty="0" smtClean="0"/>
              <a:t>The average temperature increase inferred from seismic</a:t>
            </a:r>
            <a:r>
              <a:rPr lang="en-US" baseline="0" dirty="0" smtClean="0"/>
              <a:t> gradients across the upper 200 km of the mantle is ~1530 K. This causes the negative seismic </a:t>
            </a:r>
            <a:r>
              <a:rPr lang="en-US" baseline="0" dirty="0" err="1" smtClean="0"/>
              <a:t>wavespeed</a:t>
            </a:r>
            <a:r>
              <a:rPr lang="en-US" baseline="0" dirty="0" smtClean="0"/>
              <a:t> gradient and the Gutenberg low velocity zone, as has long been known but often ignored. </a:t>
            </a:r>
            <a:r>
              <a:rPr lang="en-US" dirty="0" smtClean="0"/>
              <a:t>Thermodynamic inversion of seismological data show that there is at</a:t>
            </a:r>
            <a:r>
              <a:rPr lang="en-US" baseline="0" dirty="0" smtClean="0"/>
              <a:t> least a 200 C decrease in temperature between 200 km and the base of the transition zone…gradients of </a:t>
            </a:r>
            <a:r>
              <a:rPr lang="en-US" baseline="0" dirty="0" err="1" smtClean="0"/>
              <a:t>wavespeeds</a:t>
            </a:r>
            <a:r>
              <a:rPr lang="en-US" baseline="0" dirty="0" smtClean="0"/>
              <a:t> exceed those predicted for adiabatic self-compression of a homogeneous mantle for depths between 200 and &gt; 350 km depth.</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0B5133A-F806-C242-80B5-650DE76923B2}" type="slidenum">
              <a:rPr lang="en-US" smtClean="0"/>
              <a:t>8</a:t>
            </a:fld>
            <a:endParaRPr lang="en-US"/>
          </a:p>
        </p:txBody>
      </p:sp>
    </p:spTree>
    <p:extLst>
      <p:ext uri="{BB962C8B-B14F-4D97-AF65-F5344CB8AC3E}">
        <p14:creationId xmlns:p14="http://schemas.microsoft.com/office/powerpoint/2010/main" val="215914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Material displaced by slabs or sucked up by spreading  becomes the passive upwelling source</a:t>
            </a:r>
            <a:r>
              <a:rPr lang="en-US" baseline="0" dirty="0" smtClean="0"/>
              <a:t> of MORB, which erupts as NMORB at places</a:t>
            </a:r>
          </a:p>
          <a:p>
            <a:r>
              <a:rPr lang="en-US" baseline="0" dirty="0" smtClean="0"/>
              <a:t>where the boundary layer has been disrupted or dragged away. It can also rise under </a:t>
            </a:r>
            <a:r>
              <a:rPr lang="en-US" baseline="0" dirty="0" err="1" smtClean="0"/>
              <a:t>midplate</a:t>
            </a:r>
            <a:r>
              <a:rPr lang="en-US" baseline="0" dirty="0" smtClean="0"/>
              <a:t> locations but then spreads laterally unless a ridge migrates over it.</a:t>
            </a:r>
            <a:endParaRPr lang="en-US" dirty="0"/>
          </a:p>
        </p:txBody>
      </p:sp>
      <p:sp>
        <p:nvSpPr>
          <p:cNvPr id="4" name="Slide Number Placeholder 3"/>
          <p:cNvSpPr>
            <a:spLocks noGrp="1"/>
          </p:cNvSpPr>
          <p:nvPr>
            <p:ph type="sldNum" sz="quarter" idx="10"/>
          </p:nvPr>
        </p:nvSpPr>
        <p:spPr/>
        <p:txBody>
          <a:bodyPr/>
          <a:lstStyle/>
          <a:p>
            <a:pPr>
              <a:defRPr/>
            </a:pPr>
            <a:fld id="{F1ADB5DA-233D-5D46-A18E-4F165A80A943}" type="slidenum">
              <a:rPr lang="en-US" smtClean="0"/>
              <a:pPr>
                <a:defRPr/>
              </a:pPr>
              <a:t>9</a:t>
            </a:fld>
            <a:endParaRPr lang="en-US"/>
          </a:p>
        </p:txBody>
      </p:sp>
    </p:spTree>
    <p:extLst>
      <p:ext uri="{BB962C8B-B14F-4D97-AF65-F5344CB8AC3E}">
        <p14:creationId xmlns:p14="http://schemas.microsoft.com/office/powerpoint/2010/main" val="420998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439C9D-8434-9840-9F70-4C616E908943}" type="datetimeFigureOut">
              <a:rPr lang="en-US" smtClean="0"/>
              <a:t>6/25/13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11833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39C9D-8434-9840-9F70-4C616E908943}" type="datetimeFigureOut">
              <a:rPr lang="en-US" smtClean="0"/>
              <a:t>6/25/13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364071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39C9D-8434-9840-9F70-4C616E908943}" type="datetimeFigureOut">
              <a:rPr lang="en-US" smtClean="0"/>
              <a:t>6/25/13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403396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39C9D-8434-9840-9F70-4C616E908943}" type="datetimeFigureOut">
              <a:rPr lang="en-US" smtClean="0"/>
              <a:t>6/25/13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191287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39C9D-8434-9840-9F70-4C616E908943}" type="datetimeFigureOut">
              <a:rPr lang="en-US" smtClean="0"/>
              <a:t>6/25/13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185511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439C9D-8434-9840-9F70-4C616E908943}" type="datetimeFigureOut">
              <a:rPr lang="en-US" smtClean="0"/>
              <a:t>6/25/13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111538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439C9D-8434-9840-9F70-4C616E908943}" type="datetimeFigureOut">
              <a:rPr lang="en-US" smtClean="0"/>
              <a:t>6/25/13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286713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439C9D-8434-9840-9F70-4C616E908943}" type="datetimeFigureOut">
              <a:rPr lang="en-US" smtClean="0"/>
              <a:t>6/25/13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609447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39C9D-8434-9840-9F70-4C616E908943}" type="datetimeFigureOut">
              <a:rPr lang="en-US" smtClean="0"/>
              <a:t>6/25/13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225112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39C9D-8434-9840-9F70-4C616E908943}" type="datetimeFigureOut">
              <a:rPr lang="en-US" smtClean="0"/>
              <a:t>6/25/13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118738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39C9D-8434-9840-9F70-4C616E908943}" type="datetimeFigureOut">
              <a:rPr lang="en-US" smtClean="0"/>
              <a:t>6/25/13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F9689-6A18-6541-9605-5881CCE2DE20}" type="slidenum">
              <a:rPr lang="en-US" smtClean="0"/>
              <a:t>‹#›</a:t>
            </a:fld>
            <a:endParaRPr lang="en-US"/>
          </a:p>
        </p:txBody>
      </p:sp>
    </p:spTree>
    <p:extLst>
      <p:ext uri="{BB962C8B-B14F-4D97-AF65-F5344CB8AC3E}">
        <p14:creationId xmlns:p14="http://schemas.microsoft.com/office/powerpoint/2010/main" val="32179732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39C9D-8434-9840-9F70-4C616E908943}" type="datetimeFigureOut">
              <a:rPr lang="en-US" smtClean="0"/>
              <a:t>6/25/13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F9689-6A18-6541-9605-5881CCE2DE20}" type="slidenum">
              <a:rPr lang="en-US" smtClean="0"/>
              <a:t>‹#›</a:t>
            </a:fld>
            <a:endParaRPr lang="en-US"/>
          </a:p>
        </p:txBody>
      </p:sp>
    </p:spTree>
    <p:extLst>
      <p:ext uri="{BB962C8B-B14F-4D97-AF65-F5344CB8AC3E}">
        <p14:creationId xmlns:p14="http://schemas.microsoft.com/office/powerpoint/2010/main" val="248052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913" y="406948"/>
            <a:ext cx="8265416" cy="2299212"/>
          </a:xfrm>
        </p:spPr>
        <p:txBody>
          <a:bodyPr>
            <a:normAutofit fontScale="90000"/>
          </a:bodyPr>
          <a:lstStyle/>
          <a:p>
            <a:r>
              <a:rPr lang="en-US" dirty="0" smtClean="0"/>
              <a:t>Temperatures in the upper 200 km of the mantle are ~200 K higher than assumed in canonical </a:t>
            </a:r>
            <a:r>
              <a:rPr lang="en-US" dirty="0" err="1" smtClean="0"/>
              <a:t>geotherms</a:t>
            </a:r>
            <a:r>
              <a:rPr lang="en-US" dirty="0" smtClean="0">
                <a:solidFill>
                  <a:srgbClr val="FF0000"/>
                </a:solidFill>
              </a:rPr>
              <a:t>*</a:t>
            </a:r>
            <a:br>
              <a:rPr lang="en-US" dirty="0" smtClean="0">
                <a:solidFill>
                  <a:srgbClr val="FF0000"/>
                </a:solidFill>
              </a:rPr>
            </a:br>
            <a:r>
              <a:rPr lang="en-US" sz="3600" dirty="0" smtClean="0"/>
              <a:t>Don L. Anderson</a:t>
            </a:r>
            <a:endParaRPr lang="en-US" sz="3600" dirty="0"/>
          </a:p>
        </p:txBody>
      </p:sp>
      <p:sp>
        <p:nvSpPr>
          <p:cNvPr id="3" name="Subtitle 2"/>
          <p:cNvSpPr>
            <a:spLocks noGrp="1"/>
          </p:cNvSpPr>
          <p:nvPr>
            <p:ph type="subTitle" idx="1"/>
          </p:nvPr>
        </p:nvSpPr>
        <p:spPr>
          <a:xfrm>
            <a:off x="797028" y="2933751"/>
            <a:ext cx="7337692" cy="3165490"/>
          </a:xfrm>
        </p:spPr>
        <p:txBody>
          <a:bodyPr>
            <a:noAutofit/>
          </a:bodyPr>
          <a:lstStyle/>
          <a:p>
            <a:r>
              <a:rPr lang="en-US" sz="2400" dirty="0" smtClean="0">
                <a:solidFill>
                  <a:schemeClr val="tx1"/>
                </a:solidFill>
              </a:rPr>
              <a:t>Because of…</a:t>
            </a:r>
          </a:p>
          <a:p>
            <a:pPr marL="514350" indent="-514350">
              <a:buAutoNum type="arabicPeriod"/>
            </a:pPr>
            <a:r>
              <a:rPr lang="en-US" sz="2400" dirty="0" err="1">
                <a:solidFill>
                  <a:schemeClr val="tx1"/>
                </a:solidFill>
              </a:rPr>
              <a:t>Anharmonicity</a:t>
            </a:r>
            <a:r>
              <a:rPr lang="en-US" sz="2400" dirty="0">
                <a:solidFill>
                  <a:schemeClr val="tx1"/>
                </a:solidFill>
              </a:rPr>
              <a:t>, anisotropy, </a:t>
            </a:r>
            <a:r>
              <a:rPr lang="en-US" sz="2400" dirty="0" err="1">
                <a:solidFill>
                  <a:schemeClr val="tx1"/>
                </a:solidFill>
              </a:rPr>
              <a:t>anelasticity</a:t>
            </a:r>
            <a:endParaRPr lang="en-US" sz="2400" dirty="0">
              <a:solidFill>
                <a:schemeClr val="tx1"/>
              </a:solidFill>
            </a:endParaRPr>
          </a:p>
          <a:p>
            <a:r>
              <a:rPr lang="en-US" sz="2400" dirty="0" smtClean="0">
                <a:solidFill>
                  <a:schemeClr val="tx1"/>
                </a:solidFill>
              </a:rPr>
              <a:t>2. </a:t>
            </a:r>
            <a:r>
              <a:rPr lang="en-US" sz="2400" dirty="0">
                <a:solidFill>
                  <a:schemeClr val="tx1"/>
                </a:solidFill>
              </a:rPr>
              <a:t>Non-linear conductivity (insulation)</a:t>
            </a:r>
          </a:p>
          <a:p>
            <a:r>
              <a:rPr lang="en-US" sz="2400" dirty="0">
                <a:solidFill>
                  <a:schemeClr val="tx1"/>
                </a:solidFill>
              </a:rPr>
              <a:t>3</a:t>
            </a:r>
            <a:r>
              <a:rPr lang="en-US" sz="2400" dirty="0" smtClean="0">
                <a:solidFill>
                  <a:schemeClr val="tx1"/>
                </a:solidFill>
              </a:rPr>
              <a:t>. Thick boundary layer (seismology)</a:t>
            </a:r>
          </a:p>
          <a:p>
            <a:r>
              <a:rPr lang="en-US" sz="2400" dirty="0" smtClean="0">
                <a:solidFill>
                  <a:schemeClr val="tx1"/>
                </a:solidFill>
              </a:rPr>
              <a:t>4. </a:t>
            </a:r>
            <a:r>
              <a:rPr lang="en-US" sz="2400" dirty="0">
                <a:solidFill>
                  <a:schemeClr val="tx1"/>
                </a:solidFill>
              </a:rPr>
              <a:t>Secular </a:t>
            </a:r>
            <a:r>
              <a:rPr lang="en-US" sz="2400" dirty="0" smtClean="0">
                <a:solidFill>
                  <a:schemeClr val="tx1"/>
                </a:solidFill>
              </a:rPr>
              <a:t>cooling   (Lord Kelvin)</a:t>
            </a:r>
            <a:endParaRPr lang="en-US" sz="2400" dirty="0">
              <a:solidFill>
                <a:schemeClr val="tx1"/>
              </a:solidFill>
            </a:endParaRPr>
          </a:p>
          <a:p>
            <a:r>
              <a:rPr lang="en-US" sz="2400" dirty="0">
                <a:solidFill>
                  <a:schemeClr val="tx1"/>
                </a:solidFill>
              </a:rPr>
              <a:t>5</a:t>
            </a:r>
            <a:r>
              <a:rPr lang="en-US" sz="2400" dirty="0" smtClean="0">
                <a:solidFill>
                  <a:schemeClr val="tx1"/>
                </a:solidFill>
              </a:rPr>
              <a:t>. Radioactivity (Rutherford)</a:t>
            </a:r>
          </a:p>
          <a:p>
            <a:r>
              <a:rPr lang="en-US" sz="2400" dirty="0" smtClean="0">
                <a:solidFill>
                  <a:schemeClr val="tx1"/>
                </a:solidFill>
              </a:rPr>
              <a:t>6. </a:t>
            </a:r>
            <a:r>
              <a:rPr lang="en-US" sz="2400" dirty="0">
                <a:solidFill>
                  <a:schemeClr val="tx1"/>
                </a:solidFill>
              </a:rPr>
              <a:t>S</a:t>
            </a:r>
            <a:r>
              <a:rPr lang="en-US" sz="2400" dirty="0" smtClean="0">
                <a:solidFill>
                  <a:schemeClr val="tx1"/>
                </a:solidFill>
              </a:rPr>
              <a:t>eismic properties</a:t>
            </a:r>
            <a:endParaRPr lang="en-US" sz="2400" dirty="0">
              <a:solidFill>
                <a:schemeClr val="tx1"/>
              </a:solidFill>
            </a:endParaRPr>
          </a:p>
          <a:p>
            <a:endParaRPr lang="en-US" sz="2400" dirty="0" smtClean="0">
              <a:solidFill>
                <a:schemeClr val="tx1"/>
              </a:solidFill>
            </a:endParaRPr>
          </a:p>
        </p:txBody>
      </p:sp>
      <p:sp>
        <p:nvSpPr>
          <p:cNvPr id="4" name="Rectangle 3"/>
          <p:cNvSpPr/>
          <p:nvPr/>
        </p:nvSpPr>
        <p:spPr>
          <a:xfrm>
            <a:off x="456444" y="6256918"/>
            <a:ext cx="8298208" cy="369332"/>
          </a:xfrm>
          <a:prstGeom prst="rect">
            <a:avLst/>
          </a:prstGeom>
        </p:spPr>
        <p:txBody>
          <a:bodyPr wrap="square">
            <a:spAutoFit/>
          </a:bodyPr>
          <a:lstStyle/>
          <a:p>
            <a:r>
              <a:rPr lang="en-US" dirty="0" smtClean="0">
                <a:solidFill>
                  <a:srgbClr val="FF0000"/>
                </a:solidFill>
              </a:rPr>
              <a:t>*mantle </a:t>
            </a:r>
            <a:r>
              <a:rPr lang="en-US" dirty="0">
                <a:solidFill>
                  <a:srgbClr val="FF0000"/>
                </a:solidFill>
              </a:rPr>
              <a:t>potential temperatures at ~200 km depth are higher than at ~2800 km depth </a:t>
            </a:r>
          </a:p>
        </p:txBody>
      </p:sp>
    </p:spTree>
    <p:extLst>
      <p:ext uri="{BB962C8B-B14F-4D97-AF65-F5344CB8AC3E}">
        <p14:creationId xmlns:p14="http://schemas.microsoft.com/office/powerpoint/2010/main" val="34878795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700" y="2235200"/>
            <a:ext cx="8686800" cy="4432300"/>
          </a:xfrm>
          <a:prstGeom prst="rect">
            <a:avLst/>
          </a:prstGeom>
        </p:spPr>
      </p:pic>
      <p:pic>
        <p:nvPicPr>
          <p:cNvPr id="3" name="Picture 2"/>
          <p:cNvPicPr>
            <a:picLocks noChangeAspect="1"/>
          </p:cNvPicPr>
          <p:nvPr/>
        </p:nvPicPr>
        <p:blipFill>
          <a:blip r:embed="rId4"/>
          <a:stretch>
            <a:fillRect/>
          </a:stretch>
        </p:blipFill>
        <p:spPr>
          <a:xfrm>
            <a:off x="1016000" y="381000"/>
            <a:ext cx="7899400" cy="3492500"/>
          </a:xfrm>
          <a:prstGeom prst="rect">
            <a:avLst/>
          </a:prstGeom>
        </p:spPr>
      </p:pic>
      <p:pic>
        <p:nvPicPr>
          <p:cNvPr id="4" name="Picture 3"/>
          <p:cNvPicPr>
            <a:picLocks noChangeAspect="1"/>
          </p:cNvPicPr>
          <p:nvPr/>
        </p:nvPicPr>
        <p:blipFill>
          <a:blip r:embed="rId5"/>
          <a:stretch>
            <a:fillRect/>
          </a:stretch>
        </p:blipFill>
        <p:spPr>
          <a:xfrm flipH="1">
            <a:off x="4902200" y="279400"/>
            <a:ext cx="3924300" cy="3594100"/>
          </a:xfrm>
          <a:prstGeom prst="rect">
            <a:avLst/>
          </a:prstGeom>
        </p:spPr>
      </p:pic>
      <p:sp>
        <p:nvSpPr>
          <p:cNvPr id="5" name="TextBox 4"/>
          <p:cNvSpPr txBox="1"/>
          <p:nvPr/>
        </p:nvSpPr>
        <p:spPr>
          <a:xfrm>
            <a:off x="5562600" y="4610100"/>
            <a:ext cx="2159000" cy="523220"/>
          </a:xfrm>
          <a:prstGeom prst="rect">
            <a:avLst/>
          </a:prstGeom>
          <a:gradFill flip="none" rotWithShape="1">
            <a:gsLst>
              <a:gs pos="65000">
                <a:srgbClr val="FF0000"/>
              </a:gs>
              <a:gs pos="100000">
                <a:srgbClr val="FFFFFF"/>
              </a:gs>
              <a:gs pos="98000">
                <a:schemeClr val="accent5">
                  <a:lumMod val="60000"/>
                  <a:lumOff val="40000"/>
                </a:schemeClr>
              </a:gs>
            </a:gsLst>
            <a:path path="rect">
              <a:fillToRect l="100000" t="100000"/>
            </a:path>
            <a:tileRect r="-100000" b="-100000"/>
          </a:gradFill>
        </p:spPr>
        <p:txBody>
          <a:bodyPr wrap="square" rtlCol="0">
            <a:spAutoFit/>
          </a:bodyPr>
          <a:lstStyle/>
          <a:p>
            <a:r>
              <a:rPr lang="en-US" sz="2800" dirty="0" smtClean="0"/>
              <a:t>LVZ</a:t>
            </a:r>
            <a:endParaRPr lang="en-US" sz="2800" dirty="0"/>
          </a:p>
        </p:txBody>
      </p:sp>
      <p:sp>
        <p:nvSpPr>
          <p:cNvPr id="6" name="TextBox 5"/>
          <p:cNvSpPr txBox="1"/>
          <p:nvPr/>
        </p:nvSpPr>
        <p:spPr>
          <a:xfrm>
            <a:off x="5562600" y="279400"/>
            <a:ext cx="3086100" cy="646331"/>
          </a:xfrm>
          <a:prstGeom prst="rect">
            <a:avLst/>
          </a:prstGeom>
          <a:solidFill>
            <a:schemeClr val="bg1"/>
          </a:solidFill>
        </p:spPr>
        <p:txBody>
          <a:bodyPr wrap="square" rtlCol="0">
            <a:spAutoFit/>
          </a:bodyPr>
          <a:lstStyle/>
          <a:p>
            <a:r>
              <a:rPr lang="en-US" dirty="0" smtClean="0"/>
              <a:t>MID-PLATE BOUNDARY LAYER VOLCANOES</a:t>
            </a:r>
            <a:endParaRPr lang="en-US" dirty="0"/>
          </a:p>
        </p:txBody>
      </p:sp>
      <p:sp>
        <p:nvSpPr>
          <p:cNvPr id="7" name="TextBox 6"/>
          <p:cNvSpPr txBox="1"/>
          <p:nvPr/>
        </p:nvSpPr>
        <p:spPr>
          <a:xfrm>
            <a:off x="1257300" y="3505200"/>
            <a:ext cx="1917700" cy="368300"/>
          </a:xfrm>
          <a:prstGeom prst="rect">
            <a:avLst/>
          </a:prstGeom>
          <a:solidFill>
            <a:srgbClr val="008000"/>
          </a:solidFill>
          <a:ln>
            <a:noFill/>
          </a:ln>
        </p:spPr>
        <p:txBody>
          <a:bodyPr wrap="square" rtlCol="0">
            <a:spAutoFit/>
          </a:bodyPr>
          <a:lstStyle/>
          <a:p>
            <a:r>
              <a:rPr lang="en-US" dirty="0" smtClean="0"/>
              <a:t>Leahy et al.</a:t>
            </a:r>
            <a:endParaRPr lang="en-US" dirty="0"/>
          </a:p>
        </p:txBody>
      </p:sp>
      <p:sp>
        <p:nvSpPr>
          <p:cNvPr id="8" name="TextBox 7"/>
          <p:cNvSpPr txBox="1"/>
          <p:nvPr/>
        </p:nvSpPr>
        <p:spPr>
          <a:xfrm>
            <a:off x="1104900" y="6108700"/>
            <a:ext cx="1816100" cy="369332"/>
          </a:xfrm>
          <a:prstGeom prst="rect">
            <a:avLst/>
          </a:prstGeom>
          <a:noFill/>
        </p:spPr>
        <p:txBody>
          <a:bodyPr wrap="square" rtlCol="0">
            <a:spAutoFit/>
          </a:bodyPr>
          <a:lstStyle/>
          <a:p>
            <a:r>
              <a:rPr lang="en-US" dirty="0" err="1" smtClean="0"/>
              <a:t>Kawakatsu</a:t>
            </a:r>
            <a:r>
              <a:rPr lang="en-US" dirty="0" smtClean="0"/>
              <a:t> et al</a:t>
            </a:r>
            <a:endParaRPr lang="en-US" dirty="0"/>
          </a:p>
        </p:txBody>
      </p:sp>
      <p:sp>
        <p:nvSpPr>
          <p:cNvPr id="9" name="TextBox 8"/>
          <p:cNvSpPr txBox="1"/>
          <p:nvPr/>
        </p:nvSpPr>
        <p:spPr>
          <a:xfrm>
            <a:off x="4188322" y="5593739"/>
            <a:ext cx="4203443" cy="1015663"/>
          </a:xfrm>
          <a:prstGeom prst="rect">
            <a:avLst/>
          </a:prstGeom>
          <a:noFill/>
        </p:spPr>
        <p:txBody>
          <a:bodyPr wrap="square" rtlCol="0">
            <a:spAutoFit/>
          </a:bodyPr>
          <a:lstStyle/>
          <a:p>
            <a:r>
              <a:rPr lang="en-US" sz="2000" dirty="0" smtClean="0">
                <a:solidFill>
                  <a:schemeClr val="bg1"/>
                </a:solidFill>
              </a:rPr>
              <a:t>“hotspot” &amp; back-arc magmas are extracted from the thermal bump region of the surface boundary layer</a:t>
            </a:r>
            <a:endParaRPr lang="en-US" sz="2000" dirty="0">
              <a:solidFill>
                <a:schemeClr val="bg1"/>
              </a:solidFill>
            </a:endParaRPr>
          </a:p>
        </p:txBody>
      </p:sp>
      <p:sp>
        <p:nvSpPr>
          <p:cNvPr id="10" name="TextBox 9"/>
          <p:cNvSpPr txBox="1"/>
          <p:nvPr/>
        </p:nvSpPr>
        <p:spPr>
          <a:xfrm>
            <a:off x="6246876" y="3963769"/>
            <a:ext cx="2144889" cy="646331"/>
          </a:xfrm>
          <a:prstGeom prst="rect">
            <a:avLst/>
          </a:prstGeom>
          <a:noFill/>
        </p:spPr>
        <p:txBody>
          <a:bodyPr wrap="square" rtlCol="0">
            <a:spAutoFit/>
          </a:bodyPr>
          <a:lstStyle/>
          <a:p>
            <a:r>
              <a:rPr lang="en-US" dirty="0" smtClean="0">
                <a:solidFill>
                  <a:schemeClr val="bg1"/>
                </a:solidFill>
              </a:rPr>
              <a:t>Common Components (FOZO)</a:t>
            </a:r>
            <a:endParaRPr lang="en-US" dirty="0">
              <a:solidFill>
                <a:schemeClr val="bg1"/>
              </a:solidFill>
            </a:endParaRPr>
          </a:p>
        </p:txBody>
      </p:sp>
      <p:sp>
        <p:nvSpPr>
          <p:cNvPr id="11" name="TextBox 10"/>
          <p:cNvSpPr txBox="1"/>
          <p:nvPr/>
        </p:nvSpPr>
        <p:spPr>
          <a:xfrm>
            <a:off x="1257300" y="5199572"/>
            <a:ext cx="1476064" cy="461665"/>
          </a:xfrm>
          <a:prstGeom prst="rect">
            <a:avLst/>
          </a:prstGeom>
          <a:noFill/>
        </p:spPr>
        <p:txBody>
          <a:bodyPr wrap="square" rtlCol="0">
            <a:spAutoFit/>
          </a:bodyPr>
          <a:lstStyle/>
          <a:p>
            <a:r>
              <a:rPr lang="en-US" sz="2400" dirty="0" smtClean="0">
                <a:solidFill>
                  <a:schemeClr val="bg1"/>
                </a:solidFill>
              </a:rPr>
              <a:t>1600 C</a:t>
            </a:r>
            <a:endParaRPr lang="en-US" sz="2400" dirty="0">
              <a:solidFill>
                <a:schemeClr val="bg1"/>
              </a:solidFill>
            </a:endParaRPr>
          </a:p>
        </p:txBody>
      </p:sp>
      <p:sp>
        <p:nvSpPr>
          <p:cNvPr id="12" name="TextBox 11"/>
          <p:cNvSpPr txBox="1"/>
          <p:nvPr/>
        </p:nvSpPr>
        <p:spPr>
          <a:xfrm>
            <a:off x="139700" y="151863"/>
            <a:ext cx="3380542" cy="1200328"/>
          </a:xfrm>
          <a:prstGeom prst="rect">
            <a:avLst/>
          </a:prstGeom>
          <a:solidFill>
            <a:schemeClr val="bg1"/>
          </a:solidFill>
          <a:ln>
            <a:noFill/>
          </a:ln>
        </p:spPr>
        <p:txBody>
          <a:bodyPr wrap="square" rtlCol="0">
            <a:spAutoFit/>
          </a:bodyPr>
          <a:lstStyle/>
          <a:p>
            <a:r>
              <a:rPr lang="en-US" sz="2400" dirty="0" smtClean="0"/>
              <a:t>AMBIENT MIDPLATE MANTLE TEMPERATURES REACH 1600 C</a:t>
            </a:r>
            <a:endParaRPr lang="en-US" sz="2400" dirty="0"/>
          </a:p>
        </p:txBody>
      </p:sp>
      <p:sp>
        <p:nvSpPr>
          <p:cNvPr id="13" name="Rectangle 12"/>
          <p:cNvSpPr/>
          <p:nvPr/>
        </p:nvSpPr>
        <p:spPr>
          <a:xfrm>
            <a:off x="4695127" y="3873500"/>
            <a:ext cx="427950" cy="826822"/>
          </a:xfrm>
          <a:prstGeom prst="rect">
            <a:avLst/>
          </a:prstGeom>
          <a:pattFill prst="dkVert">
            <a:fgClr>
              <a:schemeClr val="accent1">
                <a:lumMod val="60000"/>
                <a:lumOff val="40000"/>
              </a:schemeClr>
            </a:fgClr>
            <a:bgClr>
              <a:srgbClr val="FF0000"/>
            </a:bgClr>
          </a:pattFill>
          <a:ln>
            <a:noFill/>
          </a:ln>
          <a:effectLst>
            <a:glow rad="152400">
              <a:srgbClr val="FF0000">
                <a:alpha val="20000"/>
              </a:srgbClr>
            </a:glow>
            <a:outerShdw blurRad="40000" dist="23000" dir="5400000" rotWithShape="0">
              <a:srgbClr val="000000">
                <a:alpha val="35000"/>
              </a:srgbClr>
            </a:outerShdw>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695127" y="3963769"/>
            <a:ext cx="427950" cy="920267"/>
          </a:xfrm>
          <a:prstGeom prst="ellipse">
            <a:avLst/>
          </a:prstGeom>
          <a:pattFill prst="dashVert">
            <a:fgClr>
              <a:schemeClr val="accent1">
                <a:lumMod val="60000"/>
                <a:lumOff val="40000"/>
              </a:schemeClr>
            </a:fgClr>
            <a:bgClr>
              <a:srgbClr val="FF0000"/>
            </a:bgClr>
          </a:pattFill>
          <a:effectLst>
            <a:glow rad="203200">
              <a:srgbClr val="FF0000">
                <a:alpha val="20000"/>
              </a:srgbClr>
            </a:glow>
            <a:outerShdw blurRad="40000" dist="23000" dir="5400000" rotWithShape="0">
              <a:srgbClr val="000000">
                <a:alpha val="35000"/>
              </a:srgbClr>
            </a:outerShdw>
            <a:softEdge rad="165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3889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127" y="980061"/>
            <a:ext cx="8165892" cy="3908762"/>
          </a:xfrm>
          <a:prstGeom prst="rect">
            <a:avLst/>
          </a:prstGeom>
          <a:noFill/>
        </p:spPr>
        <p:txBody>
          <a:bodyPr wrap="square" rtlCol="0">
            <a:spAutoFit/>
          </a:bodyPr>
          <a:lstStyle/>
          <a:p>
            <a:pPr algn="just"/>
            <a:r>
              <a:rPr lang="en-US" sz="2400" dirty="0" smtClean="0"/>
              <a:t>The upper boundary layer (BL) of the mantle is hotter than </a:t>
            </a:r>
            <a:r>
              <a:rPr lang="en-US" sz="2400" i="1" dirty="0" smtClean="0">
                <a:solidFill>
                  <a:srgbClr val="0000FF"/>
                </a:solidFill>
              </a:rPr>
              <a:t>assumed</a:t>
            </a:r>
            <a:r>
              <a:rPr lang="en-US" sz="2400" i="1" dirty="0" smtClean="0"/>
              <a:t> in </a:t>
            </a:r>
            <a:r>
              <a:rPr lang="en-US" sz="2400" dirty="0" smtClean="0"/>
              <a:t>geochemistry; the deeper ‘depleted mantle’ (DM) source of MORB is ~200 K  </a:t>
            </a:r>
            <a:r>
              <a:rPr lang="en-US" sz="2400" dirty="0" smtClean="0">
                <a:solidFill>
                  <a:srgbClr val="0000FF"/>
                </a:solidFill>
              </a:rPr>
              <a:t>colder</a:t>
            </a:r>
            <a:r>
              <a:rPr lang="en-US" sz="2400" dirty="0" smtClean="0"/>
              <a:t> than ambient shallow (</a:t>
            </a:r>
            <a:r>
              <a:rPr lang="en-US" sz="2400" dirty="0" err="1" smtClean="0"/>
              <a:t>subplate</a:t>
            </a:r>
            <a:r>
              <a:rPr lang="en-US" sz="2400" dirty="0" smtClean="0"/>
              <a:t>) mantle</a:t>
            </a:r>
            <a:r>
              <a:rPr lang="en-US" sz="2400" dirty="0" smtClean="0">
                <a:solidFill>
                  <a:srgbClr val="0000FF"/>
                </a:solidFill>
              </a:rPr>
              <a:t>*</a:t>
            </a:r>
            <a:r>
              <a:rPr lang="en-US" sz="2400" dirty="0" smtClean="0"/>
              <a:t>.</a:t>
            </a:r>
          </a:p>
          <a:p>
            <a:pPr algn="just"/>
            <a:endParaRPr lang="en-US" sz="3200" dirty="0"/>
          </a:p>
          <a:p>
            <a:pPr algn="ctr"/>
            <a:r>
              <a:rPr lang="en-US" sz="4000" i="1" dirty="0" smtClean="0">
                <a:solidFill>
                  <a:srgbClr val="FF0000"/>
                </a:solidFill>
              </a:rPr>
              <a:t>Hawaiian magmas are from ambient BL mantle; no localized or ‘excess’ temperature is required.</a:t>
            </a:r>
            <a:endParaRPr lang="en-US" sz="4000" i="1" dirty="0">
              <a:solidFill>
                <a:srgbClr val="FF0000"/>
              </a:solidFill>
            </a:endParaRPr>
          </a:p>
        </p:txBody>
      </p:sp>
      <p:sp>
        <p:nvSpPr>
          <p:cNvPr id="3" name="TextBox 2"/>
          <p:cNvSpPr txBox="1"/>
          <p:nvPr/>
        </p:nvSpPr>
        <p:spPr>
          <a:xfrm>
            <a:off x="393127" y="5170430"/>
            <a:ext cx="8013758" cy="1323439"/>
          </a:xfrm>
          <a:prstGeom prst="rect">
            <a:avLst/>
          </a:prstGeom>
          <a:noFill/>
        </p:spPr>
        <p:txBody>
          <a:bodyPr wrap="square" rtlCol="0">
            <a:spAutoFit/>
          </a:bodyPr>
          <a:lstStyle/>
          <a:p>
            <a:pPr algn="ctr"/>
            <a:r>
              <a:rPr lang="en-US" sz="2800" i="1" dirty="0" smtClean="0">
                <a:solidFill>
                  <a:srgbClr val="0000FF"/>
                </a:solidFill>
              </a:rPr>
              <a:t>*all terrestrial ‘</a:t>
            </a:r>
            <a:r>
              <a:rPr lang="en-US" sz="2800" b="1" i="1" dirty="0" smtClean="0">
                <a:solidFill>
                  <a:srgbClr val="0000FF"/>
                </a:solidFill>
              </a:rPr>
              <a:t>intra-plate hotspot’ </a:t>
            </a:r>
            <a:r>
              <a:rPr lang="en-US" sz="2800" i="1" dirty="0" smtClean="0">
                <a:solidFill>
                  <a:srgbClr val="0000FF"/>
                </a:solidFill>
              </a:rPr>
              <a:t>magmas are derived from the surface boundary layer. </a:t>
            </a:r>
            <a:r>
              <a:rPr lang="en-US" sz="2400" dirty="0" smtClean="0">
                <a:solidFill>
                  <a:srgbClr val="0000FF"/>
                </a:solidFill>
              </a:rPr>
              <a:t>MORB &amp; near-ridge ‘hotspots’ are from the cooler TZ.</a:t>
            </a:r>
            <a:endParaRPr lang="en-US" sz="2400" dirty="0">
              <a:solidFill>
                <a:srgbClr val="0000FF"/>
              </a:solidFill>
            </a:endParaRPr>
          </a:p>
        </p:txBody>
      </p:sp>
    </p:spTree>
    <p:extLst>
      <p:ext uri="{BB962C8B-B14F-4D97-AF65-F5344CB8AC3E}">
        <p14:creationId xmlns:p14="http://schemas.microsoft.com/office/powerpoint/2010/main" val="2472711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7300" y="355600"/>
            <a:ext cx="6997408" cy="2730500"/>
          </a:xfrm>
          <a:prstGeom prst="rect">
            <a:avLst/>
          </a:prstGeom>
        </p:spPr>
      </p:pic>
      <p:pic>
        <p:nvPicPr>
          <p:cNvPr id="3" name="Picture 2"/>
          <p:cNvPicPr>
            <a:picLocks noChangeAspect="1"/>
          </p:cNvPicPr>
          <p:nvPr/>
        </p:nvPicPr>
        <p:blipFill>
          <a:blip r:embed="rId3"/>
          <a:stretch>
            <a:fillRect/>
          </a:stretch>
        </p:blipFill>
        <p:spPr>
          <a:xfrm flipH="1">
            <a:off x="1257300" y="3510050"/>
            <a:ext cx="6997408" cy="2489485"/>
          </a:xfrm>
          <a:prstGeom prst="rect">
            <a:avLst/>
          </a:prstGeom>
        </p:spPr>
      </p:pic>
      <p:sp>
        <p:nvSpPr>
          <p:cNvPr id="4" name="TextBox 3"/>
          <p:cNvSpPr txBox="1"/>
          <p:nvPr/>
        </p:nvSpPr>
        <p:spPr>
          <a:xfrm>
            <a:off x="159093" y="1885772"/>
            <a:ext cx="3041307" cy="646331"/>
          </a:xfrm>
          <a:prstGeom prst="rect">
            <a:avLst/>
          </a:prstGeom>
          <a:noFill/>
        </p:spPr>
        <p:txBody>
          <a:bodyPr wrap="square" rtlCol="0">
            <a:spAutoFit/>
          </a:bodyPr>
          <a:lstStyle/>
          <a:p>
            <a:r>
              <a:rPr lang="en-US" dirty="0" smtClean="0"/>
              <a:t>Norman Sleep</a:t>
            </a:r>
          </a:p>
          <a:p>
            <a:r>
              <a:rPr lang="en-US" dirty="0" smtClean="0"/>
              <a:t>Jason Phipps Morgan</a:t>
            </a:r>
            <a:endParaRPr lang="en-US" dirty="0"/>
          </a:p>
        </p:txBody>
      </p:sp>
      <p:sp>
        <p:nvSpPr>
          <p:cNvPr id="5" name="Rectangle 4"/>
          <p:cNvSpPr/>
          <p:nvPr/>
        </p:nvSpPr>
        <p:spPr>
          <a:xfrm>
            <a:off x="1257300" y="5135259"/>
            <a:ext cx="1088229" cy="954982"/>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p:nvSpPr>
        <p:spPr>
          <a:xfrm rot="200356" flipH="1">
            <a:off x="4639222" y="3822598"/>
            <a:ext cx="2889797" cy="751562"/>
          </a:xfrm>
          <a:prstGeom prst="rtTriangl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631852">
            <a:off x="7468143" y="4009566"/>
            <a:ext cx="787247" cy="751562"/>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18238" y="4496412"/>
            <a:ext cx="1736470" cy="1710451"/>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075464" y="3510050"/>
            <a:ext cx="1179244" cy="461665"/>
          </a:xfrm>
          <a:prstGeom prst="rect">
            <a:avLst/>
          </a:prstGeom>
          <a:solidFill>
            <a:schemeClr val="bg1"/>
          </a:solidFill>
        </p:spPr>
        <p:txBody>
          <a:bodyPr wrap="square" rtlCol="0">
            <a:spAutoFit/>
          </a:bodyPr>
          <a:lstStyle/>
          <a:p>
            <a:r>
              <a:rPr lang="en-US" sz="2400" dirty="0" smtClean="0"/>
              <a:t>Ridge</a:t>
            </a:r>
            <a:endParaRPr lang="en-US" sz="2400" dirty="0"/>
          </a:p>
        </p:txBody>
      </p:sp>
      <p:sp>
        <p:nvSpPr>
          <p:cNvPr id="10" name="Rectangle 9"/>
          <p:cNvSpPr/>
          <p:nvPr/>
        </p:nvSpPr>
        <p:spPr>
          <a:xfrm rot="21218601">
            <a:off x="2584455" y="5036692"/>
            <a:ext cx="1853098" cy="374556"/>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81194" y="3363292"/>
            <a:ext cx="5727756" cy="375781"/>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257300" y="4107673"/>
            <a:ext cx="3362486" cy="550012"/>
          </a:xfrm>
          <a:prstGeom prst="rect">
            <a:avLst/>
          </a:prstGeom>
          <a:pattFill prst="ltHorz">
            <a:fgClr>
              <a:srgbClr val="FF0000"/>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503212" y="818232"/>
            <a:ext cx="842317" cy="369332"/>
          </a:xfrm>
          <a:prstGeom prst="rect">
            <a:avLst/>
          </a:prstGeom>
          <a:noFill/>
        </p:spPr>
        <p:txBody>
          <a:bodyPr wrap="square" rtlCol="0">
            <a:spAutoFit/>
          </a:bodyPr>
          <a:lstStyle/>
          <a:p>
            <a:r>
              <a:rPr lang="en-US" dirty="0" smtClean="0"/>
              <a:t>MORB</a:t>
            </a:r>
            <a:endParaRPr lang="en-US" dirty="0"/>
          </a:p>
        </p:txBody>
      </p:sp>
      <p:sp>
        <p:nvSpPr>
          <p:cNvPr id="15" name="TextBox 14"/>
          <p:cNvSpPr txBox="1"/>
          <p:nvPr/>
        </p:nvSpPr>
        <p:spPr>
          <a:xfrm>
            <a:off x="1276350" y="4254500"/>
            <a:ext cx="1333500" cy="369332"/>
          </a:xfrm>
          <a:prstGeom prst="rect">
            <a:avLst/>
          </a:prstGeom>
          <a:solidFill>
            <a:schemeClr val="bg1"/>
          </a:solidFill>
        </p:spPr>
        <p:txBody>
          <a:bodyPr wrap="square" rtlCol="0">
            <a:spAutoFit/>
          </a:bodyPr>
          <a:lstStyle/>
          <a:p>
            <a:r>
              <a:rPr lang="en-US" dirty="0" smtClean="0"/>
              <a:t>anisotropic</a:t>
            </a:r>
            <a:endParaRPr lang="en-US" dirty="0"/>
          </a:p>
        </p:txBody>
      </p:sp>
      <p:sp>
        <p:nvSpPr>
          <p:cNvPr id="16" name="TextBox 15"/>
          <p:cNvSpPr txBox="1"/>
          <p:nvPr/>
        </p:nvSpPr>
        <p:spPr>
          <a:xfrm>
            <a:off x="6819900" y="4826739"/>
            <a:ext cx="1231900" cy="1200329"/>
          </a:xfrm>
          <a:prstGeom prst="rect">
            <a:avLst/>
          </a:prstGeom>
          <a:noFill/>
        </p:spPr>
        <p:txBody>
          <a:bodyPr wrap="square" rtlCol="0">
            <a:spAutoFit/>
          </a:bodyPr>
          <a:lstStyle/>
          <a:p>
            <a:r>
              <a:rPr lang="en-US" dirty="0" smtClean="0">
                <a:solidFill>
                  <a:srgbClr val="FFFF00"/>
                </a:solidFill>
              </a:rPr>
              <a:t>Sub-</a:t>
            </a:r>
          </a:p>
          <a:p>
            <a:r>
              <a:rPr lang="en-US" dirty="0" smtClean="0">
                <a:solidFill>
                  <a:srgbClr val="FFFF00"/>
                </a:solidFill>
              </a:rPr>
              <a:t>Adiabatic</a:t>
            </a:r>
          </a:p>
          <a:p>
            <a:r>
              <a:rPr lang="en-US" dirty="0" smtClean="0">
                <a:solidFill>
                  <a:srgbClr val="FFFF00"/>
                </a:solidFill>
              </a:rPr>
              <a:t>3D Passive </a:t>
            </a:r>
            <a:r>
              <a:rPr lang="en-US" dirty="0" err="1">
                <a:solidFill>
                  <a:srgbClr val="FFFF00"/>
                </a:solidFill>
              </a:rPr>
              <a:t>U</a:t>
            </a:r>
            <a:r>
              <a:rPr lang="en-US" dirty="0" err="1" smtClean="0">
                <a:solidFill>
                  <a:srgbClr val="FFFF00"/>
                </a:solidFill>
              </a:rPr>
              <a:t>pwellings</a:t>
            </a:r>
            <a:endParaRPr lang="en-US" dirty="0">
              <a:solidFill>
                <a:srgbClr val="FFFF00"/>
              </a:solidFill>
            </a:endParaRPr>
          </a:p>
        </p:txBody>
      </p:sp>
      <p:sp>
        <p:nvSpPr>
          <p:cNvPr id="17" name="TextBox 16"/>
          <p:cNvSpPr txBox="1"/>
          <p:nvPr/>
        </p:nvSpPr>
        <p:spPr>
          <a:xfrm>
            <a:off x="4452592" y="2327611"/>
            <a:ext cx="2156358" cy="369332"/>
          </a:xfrm>
          <a:prstGeom prst="rect">
            <a:avLst/>
          </a:prstGeom>
          <a:noFill/>
        </p:spPr>
        <p:txBody>
          <a:bodyPr wrap="square" rtlCol="0">
            <a:spAutoFit/>
          </a:bodyPr>
          <a:lstStyle/>
          <a:p>
            <a:r>
              <a:rPr lang="en-US" dirty="0" smtClean="0"/>
              <a:t>Lateral plumes</a:t>
            </a:r>
            <a:endParaRPr lang="en-US" dirty="0"/>
          </a:p>
        </p:txBody>
      </p:sp>
      <p:sp>
        <p:nvSpPr>
          <p:cNvPr id="18" name="TextBox 17"/>
          <p:cNvSpPr txBox="1"/>
          <p:nvPr/>
        </p:nvSpPr>
        <p:spPr>
          <a:xfrm>
            <a:off x="188187" y="124767"/>
            <a:ext cx="2747249" cy="461665"/>
          </a:xfrm>
          <a:prstGeom prst="rect">
            <a:avLst/>
          </a:prstGeom>
          <a:noFill/>
        </p:spPr>
        <p:txBody>
          <a:bodyPr wrap="square" rtlCol="0">
            <a:spAutoFit/>
          </a:bodyPr>
          <a:lstStyle/>
          <a:p>
            <a:r>
              <a:rPr lang="en-US" sz="2400" dirty="0" smtClean="0"/>
              <a:t>Standard Model</a:t>
            </a:r>
            <a:endParaRPr lang="en-US" sz="2400" dirty="0"/>
          </a:p>
        </p:txBody>
      </p:sp>
      <p:sp>
        <p:nvSpPr>
          <p:cNvPr id="19" name="Rectangle 18"/>
          <p:cNvSpPr/>
          <p:nvPr/>
        </p:nvSpPr>
        <p:spPr>
          <a:xfrm>
            <a:off x="7075464" y="2789276"/>
            <a:ext cx="1241976" cy="4096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379222" y="2327611"/>
            <a:ext cx="3696242" cy="646331"/>
          </a:xfrm>
          <a:prstGeom prst="rect">
            <a:avLst/>
          </a:prstGeom>
          <a:solidFill>
            <a:schemeClr val="bg1"/>
          </a:solidFill>
          <a:ln>
            <a:noFill/>
          </a:ln>
        </p:spPr>
        <p:txBody>
          <a:bodyPr wrap="square" rtlCol="0">
            <a:spAutoFit/>
          </a:bodyPr>
          <a:lstStyle/>
          <a:p>
            <a:r>
              <a:rPr lang="en-US" dirty="0" smtClean="0"/>
              <a:t>Long-Distance Lateral flow of plume material…avoiding thin spots (ridges)</a:t>
            </a:r>
            <a:endParaRPr lang="en-US" dirty="0"/>
          </a:p>
        </p:txBody>
      </p:sp>
      <p:sp>
        <p:nvSpPr>
          <p:cNvPr id="21" name="TextBox 20"/>
          <p:cNvSpPr txBox="1"/>
          <p:nvPr/>
        </p:nvSpPr>
        <p:spPr>
          <a:xfrm>
            <a:off x="6608950" y="6249139"/>
            <a:ext cx="2427682" cy="461665"/>
          </a:xfrm>
          <a:prstGeom prst="rect">
            <a:avLst/>
          </a:prstGeom>
          <a:noFill/>
        </p:spPr>
        <p:txBody>
          <a:bodyPr wrap="square" rtlCol="0">
            <a:spAutoFit/>
          </a:bodyPr>
          <a:lstStyle/>
          <a:p>
            <a:r>
              <a:rPr lang="en-US" sz="2400" dirty="0" smtClean="0"/>
              <a:t>Ridge source</a:t>
            </a:r>
            <a:endParaRPr lang="en-US" sz="2400" dirty="0"/>
          </a:p>
        </p:txBody>
      </p:sp>
      <p:sp>
        <p:nvSpPr>
          <p:cNvPr id="22" name="TextBox 21"/>
          <p:cNvSpPr txBox="1"/>
          <p:nvPr/>
        </p:nvSpPr>
        <p:spPr>
          <a:xfrm>
            <a:off x="6077243" y="1513934"/>
            <a:ext cx="531707" cy="369332"/>
          </a:xfrm>
          <a:prstGeom prst="rect">
            <a:avLst/>
          </a:prstGeom>
          <a:solidFill>
            <a:schemeClr val="bg1"/>
          </a:solidFill>
        </p:spPr>
        <p:txBody>
          <a:bodyPr wrap="square" rtlCol="0">
            <a:spAutoFit/>
          </a:bodyPr>
          <a:lstStyle/>
          <a:p>
            <a:r>
              <a:rPr lang="en-US" dirty="0" smtClean="0">
                <a:solidFill>
                  <a:srgbClr val="FF0000"/>
                </a:solidFill>
              </a:rPr>
              <a:t>hot</a:t>
            </a:r>
            <a:endParaRPr lang="en-US" dirty="0">
              <a:solidFill>
                <a:srgbClr val="FF0000"/>
              </a:solidFill>
            </a:endParaRPr>
          </a:p>
        </p:txBody>
      </p:sp>
      <p:sp>
        <p:nvSpPr>
          <p:cNvPr id="23" name="TextBox 22"/>
          <p:cNvSpPr txBox="1"/>
          <p:nvPr/>
        </p:nvSpPr>
        <p:spPr>
          <a:xfrm>
            <a:off x="1390172" y="1144602"/>
            <a:ext cx="1179244" cy="369332"/>
          </a:xfrm>
          <a:prstGeom prst="rect">
            <a:avLst/>
          </a:prstGeom>
          <a:noFill/>
        </p:spPr>
        <p:txBody>
          <a:bodyPr wrap="square" rtlCol="0">
            <a:spAutoFit/>
          </a:bodyPr>
          <a:lstStyle/>
          <a:p>
            <a:r>
              <a:rPr lang="en-US" dirty="0" smtClean="0"/>
              <a:t>“ambient”</a:t>
            </a:r>
            <a:endParaRPr lang="en-US" dirty="0"/>
          </a:p>
        </p:txBody>
      </p:sp>
      <p:sp>
        <p:nvSpPr>
          <p:cNvPr id="24" name="TextBox 23"/>
          <p:cNvSpPr txBox="1"/>
          <p:nvPr/>
        </p:nvSpPr>
        <p:spPr>
          <a:xfrm>
            <a:off x="3379222" y="4127080"/>
            <a:ext cx="576801" cy="369332"/>
          </a:xfrm>
          <a:prstGeom prst="rect">
            <a:avLst/>
          </a:prstGeom>
          <a:solidFill>
            <a:schemeClr val="bg1"/>
          </a:solidFill>
        </p:spPr>
        <p:txBody>
          <a:bodyPr wrap="square" rtlCol="0">
            <a:spAutoFit/>
          </a:bodyPr>
          <a:lstStyle/>
          <a:p>
            <a:r>
              <a:rPr lang="en-US" dirty="0" smtClean="0">
                <a:solidFill>
                  <a:srgbClr val="FF0000"/>
                </a:solidFill>
              </a:rPr>
              <a:t>hot</a:t>
            </a:r>
            <a:endParaRPr lang="en-US" dirty="0">
              <a:solidFill>
                <a:srgbClr val="FF0000"/>
              </a:solidFill>
            </a:endParaRPr>
          </a:p>
        </p:txBody>
      </p:sp>
      <p:sp>
        <p:nvSpPr>
          <p:cNvPr id="25" name="TextBox 24"/>
          <p:cNvSpPr txBox="1"/>
          <p:nvPr/>
        </p:nvSpPr>
        <p:spPr>
          <a:xfrm>
            <a:off x="1109338" y="1398873"/>
            <a:ext cx="1897129" cy="461665"/>
          </a:xfrm>
          <a:prstGeom prst="rect">
            <a:avLst/>
          </a:prstGeom>
          <a:noFill/>
        </p:spPr>
        <p:txBody>
          <a:bodyPr wrap="square" rtlCol="0">
            <a:spAutoFit/>
          </a:bodyPr>
          <a:lstStyle/>
          <a:p>
            <a:r>
              <a:rPr lang="en-US" sz="2400" dirty="0" smtClean="0"/>
              <a:t>Ridge source</a:t>
            </a:r>
            <a:endParaRPr lang="en-US" sz="2400" dirty="0"/>
          </a:p>
        </p:txBody>
      </p:sp>
      <p:sp>
        <p:nvSpPr>
          <p:cNvPr id="26" name="TextBox 25"/>
          <p:cNvSpPr txBox="1"/>
          <p:nvPr/>
        </p:nvSpPr>
        <p:spPr>
          <a:xfrm>
            <a:off x="188185" y="3086100"/>
            <a:ext cx="8274199" cy="461665"/>
          </a:xfrm>
          <a:prstGeom prst="rect">
            <a:avLst/>
          </a:prstGeom>
          <a:noFill/>
        </p:spPr>
        <p:txBody>
          <a:bodyPr wrap="square" rtlCol="0">
            <a:spAutoFit/>
          </a:bodyPr>
          <a:lstStyle/>
          <a:p>
            <a:r>
              <a:rPr lang="en-US" sz="2400" dirty="0" smtClean="0"/>
              <a:t>LLAMA Boundary </a:t>
            </a:r>
            <a:r>
              <a:rPr lang="en-US" sz="2400" dirty="0" smtClean="0">
                <a:solidFill>
                  <a:srgbClr val="FF0000"/>
                </a:solidFill>
              </a:rPr>
              <a:t>(thermal bump) </a:t>
            </a:r>
            <a:r>
              <a:rPr lang="en-US" sz="2400" dirty="0" smtClean="0"/>
              <a:t>Layer (thick plate)Model</a:t>
            </a:r>
            <a:endParaRPr lang="en-US" sz="2400" dirty="0"/>
          </a:p>
        </p:txBody>
      </p:sp>
      <p:sp>
        <p:nvSpPr>
          <p:cNvPr id="27" name="TextBox 26"/>
          <p:cNvSpPr txBox="1"/>
          <p:nvPr/>
        </p:nvSpPr>
        <p:spPr>
          <a:xfrm>
            <a:off x="7404599" y="2789276"/>
            <a:ext cx="848615" cy="369332"/>
          </a:xfrm>
          <a:prstGeom prst="rect">
            <a:avLst/>
          </a:prstGeom>
          <a:noFill/>
        </p:spPr>
        <p:txBody>
          <a:bodyPr wrap="square" rtlCol="0">
            <a:spAutoFit/>
          </a:bodyPr>
          <a:lstStyle/>
          <a:p>
            <a:r>
              <a:rPr lang="en-US" dirty="0" smtClean="0">
                <a:solidFill>
                  <a:schemeClr val="accent6">
                    <a:lumMod val="75000"/>
                  </a:schemeClr>
                </a:solidFill>
              </a:rPr>
              <a:t>+200 C</a:t>
            </a:r>
            <a:endParaRPr lang="en-US" dirty="0">
              <a:solidFill>
                <a:schemeClr val="accent6">
                  <a:lumMod val="75000"/>
                </a:schemeClr>
              </a:solidFill>
            </a:endParaRPr>
          </a:p>
        </p:txBody>
      </p:sp>
      <p:sp>
        <p:nvSpPr>
          <p:cNvPr id="28" name="TextBox 27"/>
          <p:cNvSpPr txBox="1"/>
          <p:nvPr/>
        </p:nvSpPr>
        <p:spPr>
          <a:xfrm>
            <a:off x="7156657" y="4496613"/>
            <a:ext cx="783595" cy="369332"/>
          </a:xfrm>
          <a:prstGeom prst="rect">
            <a:avLst/>
          </a:prstGeom>
          <a:noFill/>
        </p:spPr>
        <p:txBody>
          <a:bodyPr wrap="square" rtlCol="0">
            <a:spAutoFit/>
          </a:bodyPr>
          <a:lstStyle/>
          <a:p>
            <a:r>
              <a:rPr lang="en-US" dirty="0" smtClean="0">
                <a:solidFill>
                  <a:schemeClr val="bg1"/>
                </a:solidFill>
              </a:rPr>
              <a:t>-200 C</a:t>
            </a:r>
            <a:endParaRPr lang="en-US" dirty="0">
              <a:solidFill>
                <a:schemeClr val="bg1"/>
              </a:solidFill>
            </a:endParaRPr>
          </a:p>
        </p:txBody>
      </p:sp>
      <p:sp>
        <p:nvSpPr>
          <p:cNvPr id="14" name="Rectangle 13"/>
          <p:cNvSpPr/>
          <p:nvPr/>
        </p:nvSpPr>
        <p:spPr>
          <a:xfrm>
            <a:off x="199009" y="6249139"/>
            <a:ext cx="4465661" cy="369332"/>
          </a:xfrm>
          <a:prstGeom prst="rect">
            <a:avLst/>
          </a:prstGeom>
        </p:spPr>
        <p:txBody>
          <a:bodyPr wrap="none">
            <a:spAutoFit/>
          </a:bodyPr>
          <a:lstStyle/>
          <a:p>
            <a:r>
              <a:rPr lang="en-US" dirty="0" smtClean="0"/>
              <a:t>See “shallow </a:t>
            </a:r>
            <a:r>
              <a:rPr lang="en-US" dirty="0"/>
              <a:t>origin of </a:t>
            </a:r>
            <a:r>
              <a:rPr lang="en-US" dirty="0" smtClean="0"/>
              <a:t>hotspots…”, C. </a:t>
            </a:r>
            <a:r>
              <a:rPr lang="en-US" dirty="0" err="1" smtClean="0"/>
              <a:t>Doglioni</a:t>
            </a:r>
            <a:endParaRPr lang="en-US" dirty="0"/>
          </a:p>
        </p:txBody>
      </p:sp>
      <p:sp>
        <p:nvSpPr>
          <p:cNvPr id="29" name="Rectangle 28"/>
          <p:cNvSpPr/>
          <p:nvPr/>
        </p:nvSpPr>
        <p:spPr>
          <a:xfrm>
            <a:off x="1503212" y="5135259"/>
            <a:ext cx="580798" cy="864276"/>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345528" y="5356159"/>
            <a:ext cx="3434343" cy="646331"/>
          </a:xfrm>
          <a:prstGeom prst="rect">
            <a:avLst/>
          </a:prstGeom>
          <a:noFill/>
        </p:spPr>
        <p:txBody>
          <a:bodyPr wrap="square" rtlCol="0">
            <a:spAutoFit/>
          </a:bodyPr>
          <a:lstStyle/>
          <a:p>
            <a:r>
              <a:rPr lang="en-US" dirty="0" smtClean="0"/>
              <a:t>Gives an oceanic plateau when a triple junction migrates overhead </a:t>
            </a:r>
            <a:endParaRPr lang="en-US" dirty="0"/>
          </a:p>
        </p:txBody>
      </p:sp>
      <p:sp>
        <p:nvSpPr>
          <p:cNvPr id="31" name="Left Arrow 30"/>
          <p:cNvSpPr/>
          <p:nvPr/>
        </p:nvSpPr>
        <p:spPr>
          <a:xfrm>
            <a:off x="1774665" y="5512682"/>
            <a:ext cx="570863" cy="283040"/>
          </a:xfrm>
          <a:prstGeom prst="leftArrow">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6053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p:txBody>
          <a:bodyPr/>
          <a:lstStyle/>
          <a:p>
            <a:endParaRPr lang="it-IT"/>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235950" cy="606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2" name="Text Box 4"/>
          <p:cNvSpPr txBox="1">
            <a:spLocks noChangeArrowheads="1"/>
          </p:cNvSpPr>
          <p:nvPr/>
        </p:nvSpPr>
        <p:spPr bwMode="auto">
          <a:xfrm>
            <a:off x="6172200" y="838200"/>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b="1">
                <a:solidFill>
                  <a:srgbClr val="FF0000"/>
                </a:solidFill>
              </a:rPr>
              <a:t>O</a:t>
            </a:r>
          </a:p>
        </p:txBody>
      </p:sp>
      <p:sp>
        <p:nvSpPr>
          <p:cNvPr id="22534" name="Text Box 6"/>
          <p:cNvSpPr txBox="1">
            <a:spLocks noChangeArrowheads="1"/>
          </p:cNvSpPr>
          <p:nvPr/>
        </p:nvSpPr>
        <p:spPr bwMode="auto">
          <a:xfrm>
            <a:off x="7086600" y="4724400"/>
            <a:ext cx="914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CMB</a:t>
            </a:r>
          </a:p>
        </p:txBody>
      </p:sp>
      <p:sp>
        <p:nvSpPr>
          <p:cNvPr id="22535" name="Line 7"/>
          <p:cNvSpPr>
            <a:spLocks noChangeShapeType="1"/>
          </p:cNvSpPr>
          <p:nvPr/>
        </p:nvSpPr>
        <p:spPr bwMode="auto">
          <a:xfrm>
            <a:off x="6019800" y="5562600"/>
            <a:ext cx="17526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2537" name="Text Box 9"/>
          <p:cNvSpPr txBox="1">
            <a:spLocks noChangeArrowheads="1"/>
          </p:cNvSpPr>
          <p:nvPr/>
        </p:nvSpPr>
        <p:spPr bwMode="auto">
          <a:xfrm>
            <a:off x="1676400" y="914400"/>
            <a:ext cx="4114800"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a:t>Thermal max in upper mantle exists without </a:t>
            </a:r>
            <a:r>
              <a:rPr lang="ja-JP" altLang="en-US" dirty="0"/>
              <a:t>“</a:t>
            </a:r>
            <a:r>
              <a:rPr lang="en-US" dirty="0"/>
              <a:t>plume-fed asthenosphere</a:t>
            </a:r>
            <a:r>
              <a:rPr lang="ja-JP" altLang="en-US" dirty="0" smtClean="0"/>
              <a:t>”</a:t>
            </a:r>
            <a:r>
              <a:rPr lang="en-US" altLang="ja-JP" dirty="0" smtClean="0"/>
              <a:t> or core heat</a:t>
            </a:r>
            <a:endParaRPr lang="en-US" dirty="0"/>
          </a:p>
        </p:txBody>
      </p:sp>
      <p:sp>
        <p:nvSpPr>
          <p:cNvPr id="22538" name="Text Box 10"/>
          <p:cNvSpPr txBox="1">
            <a:spLocks noChangeArrowheads="1"/>
          </p:cNvSpPr>
          <p:nvPr/>
        </p:nvSpPr>
        <p:spPr bwMode="auto">
          <a:xfrm>
            <a:off x="2896968" y="2362200"/>
            <a:ext cx="2665632"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dirty="0"/>
              <a:t>Melts </a:t>
            </a:r>
            <a:r>
              <a:rPr lang="en-US" i="1" dirty="0"/>
              <a:t>can</a:t>
            </a:r>
            <a:r>
              <a:rPr lang="en-US" dirty="0"/>
              <a:t> exist in the BL</a:t>
            </a:r>
          </a:p>
        </p:txBody>
      </p:sp>
      <p:sp>
        <p:nvSpPr>
          <p:cNvPr id="22539" name="Text Box 11"/>
          <p:cNvSpPr txBox="1">
            <a:spLocks noChangeArrowheads="1"/>
          </p:cNvSpPr>
          <p:nvPr/>
        </p:nvSpPr>
        <p:spPr bwMode="auto">
          <a:xfrm>
            <a:off x="757064" y="160732"/>
            <a:ext cx="7505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pPr>
            <a:r>
              <a:rPr lang="en-US" dirty="0" smtClean="0">
                <a:solidFill>
                  <a:schemeClr val="accent2"/>
                </a:solidFill>
              </a:rPr>
              <a:t>Effects of secular cooling, radioactivity, thermodynamics (&amp; </a:t>
            </a:r>
            <a:r>
              <a:rPr lang="en-US" dirty="0" err="1" smtClean="0">
                <a:solidFill>
                  <a:schemeClr val="accent2"/>
                </a:solidFill>
              </a:rPr>
              <a:t>sphericity</a:t>
            </a:r>
            <a:r>
              <a:rPr lang="en-US" dirty="0" smtClean="0">
                <a:solidFill>
                  <a:schemeClr val="accent2"/>
                </a:solidFill>
              </a:rPr>
              <a:t>) </a:t>
            </a:r>
            <a:endParaRPr lang="en-US" sz="1800" dirty="0"/>
          </a:p>
        </p:txBody>
      </p:sp>
      <p:sp>
        <p:nvSpPr>
          <p:cNvPr id="22540" name="Line 12"/>
          <p:cNvSpPr>
            <a:spLocks noChangeShapeType="1"/>
          </p:cNvSpPr>
          <p:nvPr/>
        </p:nvSpPr>
        <p:spPr bwMode="auto">
          <a:xfrm flipV="1">
            <a:off x="5410200" y="1143000"/>
            <a:ext cx="1371600" cy="1524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2541" name="Line 13"/>
          <p:cNvSpPr>
            <a:spLocks noChangeShapeType="1"/>
          </p:cNvSpPr>
          <p:nvPr/>
        </p:nvSpPr>
        <p:spPr bwMode="auto">
          <a:xfrm flipV="1">
            <a:off x="5715000" y="3048000"/>
            <a:ext cx="83820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2542" name="Rectangle 14"/>
          <p:cNvSpPr>
            <a:spLocks noChangeArrowheads="1"/>
          </p:cNvSpPr>
          <p:nvPr/>
        </p:nvSpPr>
        <p:spPr bwMode="auto">
          <a:xfrm>
            <a:off x="1905000" y="3733800"/>
            <a:ext cx="1828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2543" name="Text Box 15"/>
          <p:cNvSpPr txBox="1">
            <a:spLocks noGrp="1" noChangeArrowheads="1"/>
          </p:cNvSpPr>
          <p:nvPr>
            <p:ph type="ctrTitle"/>
          </p:nvPr>
        </p:nvSpPr>
        <p:spPr>
          <a:xfrm>
            <a:off x="1600200" y="3200400"/>
            <a:ext cx="5334000" cy="1143000"/>
          </a:xfrm>
          <a:noFill/>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50000"/>
              </a:spcBef>
            </a:pPr>
            <a:r>
              <a:rPr lang="en-US" sz="2800">
                <a:solidFill>
                  <a:srgbClr val="FF0000"/>
                </a:solidFill>
              </a:rPr>
              <a:t>Subadiabatic gradient </a:t>
            </a:r>
            <a:br>
              <a:rPr lang="en-US" sz="2800">
                <a:solidFill>
                  <a:srgbClr val="FF0000"/>
                </a:solidFill>
              </a:rPr>
            </a:br>
            <a:r>
              <a:rPr lang="en-US" sz="2400">
                <a:solidFill>
                  <a:srgbClr val="FF0000"/>
                </a:solidFill>
              </a:rPr>
              <a:t>(Jeanloz, Morris, Schuberth)</a:t>
            </a:r>
            <a:endParaRPr lang="en-US" sz="1800">
              <a:solidFill>
                <a:schemeClr val="tx1"/>
              </a:solidFill>
            </a:endParaRPr>
          </a:p>
        </p:txBody>
      </p:sp>
      <p:sp>
        <p:nvSpPr>
          <p:cNvPr id="2" name="Rectangle 1"/>
          <p:cNvSpPr/>
          <p:nvPr/>
        </p:nvSpPr>
        <p:spPr>
          <a:xfrm>
            <a:off x="1642685" y="4453792"/>
            <a:ext cx="4572000" cy="1077218"/>
          </a:xfrm>
          <a:prstGeom prst="rect">
            <a:avLst/>
          </a:prstGeom>
        </p:spPr>
        <p:txBody>
          <a:bodyPr>
            <a:spAutoFit/>
          </a:bodyPr>
          <a:lstStyle/>
          <a:p>
            <a:r>
              <a:rPr lang="en-US" sz="1600" dirty="0"/>
              <a:t>“… </a:t>
            </a:r>
            <a:r>
              <a:rPr lang="en-US" sz="1600" dirty="0">
                <a:solidFill>
                  <a:srgbClr val="0000FF"/>
                </a:solidFill>
              </a:rPr>
              <a:t>most geochemists &amp; geophysicists have taken </a:t>
            </a:r>
            <a:r>
              <a:rPr lang="en-US" sz="1600" dirty="0" smtClean="0">
                <a:solidFill>
                  <a:srgbClr val="0000FF"/>
                </a:solidFill>
              </a:rPr>
              <a:t>the </a:t>
            </a:r>
            <a:r>
              <a:rPr lang="en-US" sz="1600" dirty="0">
                <a:solidFill>
                  <a:srgbClr val="0000FF"/>
                </a:solidFill>
              </a:rPr>
              <a:t>adiabatic concept </a:t>
            </a:r>
            <a:r>
              <a:rPr lang="en-US" sz="1600" dirty="0" smtClean="0">
                <a:solidFill>
                  <a:srgbClr val="0000FF"/>
                </a:solidFill>
              </a:rPr>
              <a:t>dogmatically</a:t>
            </a:r>
            <a:r>
              <a:rPr lang="en-US" sz="1600" dirty="0" smtClean="0"/>
              <a:t>.</a:t>
            </a:r>
            <a:r>
              <a:rPr lang="en-US" sz="1600" dirty="0"/>
              <a:t>.. </a:t>
            </a:r>
            <a:r>
              <a:rPr lang="en-US" sz="1600" i="1" dirty="0">
                <a:solidFill>
                  <a:srgbClr val="008000"/>
                </a:solidFill>
              </a:rPr>
              <a:t>Such a </a:t>
            </a:r>
            <a:r>
              <a:rPr lang="en-US" sz="1600" i="1" dirty="0" smtClean="0">
                <a:solidFill>
                  <a:srgbClr val="008000"/>
                </a:solidFill>
              </a:rPr>
              <a:t>view  </a:t>
            </a:r>
            <a:r>
              <a:rPr lang="en-US" sz="1600" i="1" dirty="0">
                <a:solidFill>
                  <a:srgbClr val="008000"/>
                </a:solidFill>
              </a:rPr>
              <a:t>impact(s)… petrology, geochemistry &amp;</a:t>
            </a:r>
            <a:r>
              <a:rPr lang="en-US" sz="1600" i="1" dirty="0" smtClean="0">
                <a:solidFill>
                  <a:srgbClr val="008000"/>
                </a:solidFill>
              </a:rPr>
              <a:t> </a:t>
            </a:r>
            <a:r>
              <a:rPr lang="en-US" sz="1600" i="1" dirty="0">
                <a:solidFill>
                  <a:srgbClr val="008000"/>
                </a:solidFill>
              </a:rPr>
              <a:t>mineral physics.” </a:t>
            </a:r>
            <a:r>
              <a:rPr lang="en-US" sz="1600" i="1" dirty="0" err="1">
                <a:solidFill>
                  <a:srgbClr val="008000"/>
                </a:solidFill>
              </a:rPr>
              <a:t>Matyska&amp;Yuen</a:t>
            </a:r>
            <a:r>
              <a:rPr lang="en-US" sz="1600" i="1" dirty="0">
                <a:solidFill>
                  <a:srgbClr val="008000"/>
                </a:solidFill>
              </a:rPr>
              <a:t>(2002)</a:t>
            </a:r>
          </a:p>
        </p:txBody>
      </p:sp>
      <p:sp>
        <p:nvSpPr>
          <p:cNvPr id="3" name="TextBox 2"/>
          <p:cNvSpPr txBox="1"/>
          <p:nvPr/>
        </p:nvSpPr>
        <p:spPr>
          <a:xfrm>
            <a:off x="7435075" y="838200"/>
            <a:ext cx="827705" cy="1200329"/>
          </a:xfrm>
          <a:prstGeom prst="rect">
            <a:avLst/>
          </a:prstGeom>
          <a:noFill/>
        </p:spPr>
        <p:txBody>
          <a:bodyPr wrap="square" rtlCol="0">
            <a:spAutoFit/>
          </a:bodyPr>
          <a:lstStyle/>
          <a:p>
            <a:r>
              <a:rPr lang="en-US" dirty="0" smtClean="0"/>
              <a:t>OIB</a:t>
            </a:r>
          </a:p>
          <a:p>
            <a:endParaRPr lang="en-US" dirty="0"/>
          </a:p>
          <a:p>
            <a:endParaRPr lang="en-US" dirty="0" smtClean="0"/>
          </a:p>
          <a:p>
            <a:r>
              <a:rPr lang="en-US" dirty="0" smtClean="0"/>
              <a:t>MORB</a:t>
            </a:r>
            <a:endParaRPr lang="en-US" dirty="0"/>
          </a:p>
        </p:txBody>
      </p:sp>
    </p:spTree>
    <p:extLst>
      <p:ext uri="{BB962C8B-B14F-4D97-AF65-F5344CB8AC3E}">
        <p14:creationId xmlns:p14="http://schemas.microsoft.com/office/powerpoint/2010/main" val="3818100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2768600" y="381000"/>
            <a:ext cx="4648200" cy="573057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7650" name="Text Box 3"/>
          <p:cNvSpPr txBox="1">
            <a:spLocks noChangeArrowheads="1"/>
          </p:cNvSpPr>
          <p:nvPr/>
        </p:nvSpPr>
        <p:spPr bwMode="auto">
          <a:xfrm>
            <a:off x="2971800" y="533400"/>
            <a:ext cx="990600" cy="547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spcBef>
                <a:spcPct val="50000"/>
              </a:spcBef>
            </a:pPr>
            <a:r>
              <a:rPr lang="en-US" sz="2900" dirty="0">
                <a:latin typeface="Futura" charset="0"/>
              </a:rPr>
              <a:t>A</a:t>
            </a:r>
          </a:p>
          <a:p>
            <a:pPr eaLnBrk="1" hangingPunct="1">
              <a:lnSpc>
                <a:spcPct val="110000"/>
              </a:lnSpc>
              <a:spcBef>
                <a:spcPct val="50000"/>
              </a:spcBef>
            </a:pPr>
            <a:r>
              <a:rPr lang="en-US" sz="2900" dirty="0">
                <a:solidFill>
                  <a:srgbClr val="FF6666"/>
                </a:solidFill>
                <a:latin typeface="Futura" charset="0"/>
              </a:rPr>
              <a:t>B</a:t>
            </a:r>
            <a:r>
              <a:rPr lang="ja-JP" altLang="en-US" sz="2900" dirty="0">
                <a:solidFill>
                  <a:srgbClr val="FF6666"/>
                </a:solidFill>
                <a:latin typeface="Futura" charset="0"/>
              </a:rPr>
              <a:t>’</a:t>
            </a:r>
            <a:endParaRPr lang="en-US" altLang="ja-JP" sz="2900" dirty="0">
              <a:solidFill>
                <a:srgbClr val="FF6666"/>
              </a:solidFill>
              <a:latin typeface="Futura" charset="0"/>
            </a:endParaRPr>
          </a:p>
          <a:p>
            <a:pPr eaLnBrk="1" hangingPunct="1">
              <a:lnSpc>
                <a:spcPct val="90000"/>
              </a:lnSpc>
              <a:spcBef>
                <a:spcPct val="50000"/>
              </a:spcBef>
            </a:pPr>
            <a:r>
              <a:rPr lang="en-US" sz="2900" dirty="0">
                <a:solidFill>
                  <a:srgbClr val="FF6666"/>
                </a:solidFill>
                <a:latin typeface="Futura" charset="0"/>
              </a:rPr>
              <a:t>B</a:t>
            </a:r>
            <a:r>
              <a:rPr lang="ja-JP" altLang="en-US" sz="2900" dirty="0">
                <a:solidFill>
                  <a:srgbClr val="FF6666"/>
                </a:solidFill>
                <a:latin typeface="Futura" charset="0"/>
              </a:rPr>
              <a:t>”</a:t>
            </a:r>
            <a:endParaRPr lang="en-US" altLang="ja-JP" sz="2900" dirty="0">
              <a:latin typeface="Futura" charset="0"/>
            </a:endParaRPr>
          </a:p>
          <a:p>
            <a:pPr eaLnBrk="1" hangingPunct="1">
              <a:lnSpc>
                <a:spcPct val="140000"/>
              </a:lnSpc>
              <a:spcBef>
                <a:spcPct val="50000"/>
              </a:spcBef>
            </a:pPr>
            <a:r>
              <a:rPr lang="en-US" sz="2900" dirty="0">
                <a:latin typeface="Futura" charset="0"/>
              </a:rPr>
              <a:t>C</a:t>
            </a:r>
            <a:r>
              <a:rPr lang="ja-JP" altLang="en-US" sz="2900" dirty="0">
                <a:latin typeface="Futura" charset="0"/>
              </a:rPr>
              <a:t>’</a:t>
            </a:r>
            <a:endParaRPr lang="en-US" altLang="ja-JP" sz="2900" dirty="0">
              <a:latin typeface="Futura" charset="0"/>
            </a:endParaRPr>
          </a:p>
          <a:p>
            <a:pPr eaLnBrk="1" hangingPunct="1">
              <a:lnSpc>
                <a:spcPct val="140000"/>
              </a:lnSpc>
              <a:spcBef>
                <a:spcPct val="50000"/>
              </a:spcBef>
            </a:pPr>
            <a:r>
              <a:rPr lang="en-US" sz="2900" dirty="0">
                <a:latin typeface="Futura" charset="0"/>
              </a:rPr>
              <a:t>C</a:t>
            </a:r>
            <a:r>
              <a:rPr lang="ja-JP" altLang="en-US" sz="2900" dirty="0">
                <a:latin typeface="Futura" charset="0"/>
              </a:rPr>
              <a:t>’’</a:t>
            </a:r>
            <a:endParaRPr lang="en-US" altLang="ja-JP" sz="2900" dirty="0">
              <a:latin typeface="Futura" charset="0"/>
            </a:endParaRPr>
          </a:p>
          <a:p>
            <a:pPr eaLnBrk="1" hangingPunct="1">
              <a:lnSpc>
                <a:spcPct val="80000"/>
              </a:lnSpc>
              <a:spcBef>
                <a:spcPct val="50000"/>
              </a:spcBef>
            </a:pPr>
            <a:endParaRPr lang="en-US" sz="2900" dirty="0">
              <a:latin typeface="Futura" charset="0"/>
            </a:endParaRPr>
          </a:p>
          <a:p>
            <a:pPr eaLnBrk="1" hangingPunct="1">
              <a:lnSpc>
                <a:spcPct val="50000"/>
              </a:lnSpc>
              <a:spcBef>
                <a:spcPct val="50000"/>
              </a:spcBef>
            </a:pPr>
            <a:r>
              <a:rPr lang="en-US" sz="2900" dirty="0">
                <a:latin typeface="Futura" charset="0"/>
              </a:rPr>
              <a:t>D</a:t>
            </a:r>
            <a:r>
              <a:rPr lang="ja-JP" altLang="en-US" sz="2900" dirty="0">
                <a:latin typeface="Futura" charset="0"/>
              </a:rPr>
              <a:t>’</a:t>
            </a:r>
            <a:endParaRPr lang="en-US" altLang="ja-JP" sz="2900" dirty="0">
              <a:latin typeface="Futura" charset="0"/>
            </a:endParaRPr>
          </a:p>
          <a:p>
            <a:pPr eaLnBrk="1" hangingPunct="1">
              <a:lnSpc>
                <a:spcPct val="50000"/>
              </a:lnSpc>
              <a:spcBef>
                <a:spcPct val="50000"/>
              </a:spcBef>
            </a:pPr>
            <a:endParaRPr lang="en-US" sz="2900" dirty="0">
              <a:latin typeface="Futura" charset="0"/>
            </a:endParaRPr>
          </a:p>
          <a:p>
            <a:pPr eaLnBrk="1" hangingPunct="1">
              <a:lnSpc>
                <a:spcPct val="50000"/>
              </a:lnSpc>
              <a:spcBef>
                <a:spcPct val="50000"/>
              </a:spcBef>
            </a:pPr>
            <a:r>
              <a:rPr lang="en-US" sz="2900" dirty="0">
                <a:latin typeface="Futura" charset="0"/>
              </a:rPr>
              <a:t>D</a:t>
            </a:r>
            <a:r>
              <a:rPr lang="ja-JP" altLang="en-US" sz="2900" dirty="0">
                <a:latin typeface="Futura" charset="0"/>
              </a:rPr>
              <a:t>”</a:t>
            </a:r>
            <a:endParaRPr lang="en-US" sz="3200" dirty="0">
              <a:latin typeface="Arial" charset="0"/>
            </a:endParaRPr>
          </a:p>
        </p:txBody>
      </p:sp>
      <p:sp>
        <p:nvSpPr>
          <p:cNvPr id="27651" name="Text Box 4"/>
          <p:cNvSpPr txBox="1">
            <a:spLocks noChangeArrowheads="1"/>
          </p:cNvSpPr>
          <p:nvPr/>
        </p:nvSpPr>
        <p:spPr bwMode="auto">
          <a:xfrm>
            <a:off x="3810000" y="-2406072"/>
            <a:ext cx="1447800" cy="1043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457200" indent="-4572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60000"/>
              </a:lnSpc>
              <a:spcBef>
                <a:spcPct val="50000"/>
              </a:spcBef>
            </a:pPr>
            <a:endParaRPr lang="en-US" sz="2800" dirty="0">
              <a:latin typeface="Bookman Old Style" charset="0"/>
            </a:endParaRPr>
          </a:p>
          <a:p>
            <a:pPr eaLnBrk="1" hangingPunct="1">
              <a:lnSpc>
                <a:spcPct val="60000"/>
              </a:lnSpc>
              <a:spcBef>
                <a:spcPct val="50000"/>
              </a:spcBef>
            </a:pPr>
            <a:endParaRPr lang="en-US" sz="2800" dirty="0" smtClean="0">
              <a:latin typeface="Bookman Old Style" charset="0"/>
            </a:endParaRPr>
          </a:p>
          <a:p>
            <a:pPr eaLnBrk="1" hangingPunct="1">
              <a:lnSpc>
                <a:spcPct val="60000"/>
              </a:lnSpc>
              <a:spcBef>
                <a:spcPct val="50000"/>
              </a:spcBef>
            </a:pPr>
            <a:endParaRPr lang="en-US" sz="2800" dirty="0" smtClean="0">
              <a:latin typeface="Bookman Old Style" charset="0"/>
            </a:endParaRPr>
          </a:p>
          <a:p>
            <a:pPr eaLnBrk="1" hangingPunct="1">
              <a:lnSpc>
                <a:spcPct val="60000"/>
              </a:lnSpc>
              <a:spcBef>
                <a:spcPct val="50000"/>
              </a:spcBef>
            </a:pPr>
            <a:endParaRPr lang="en-US" sz="2800" dirty="0" smtClean="0">
              <a:latin typeface="Bookman Old Style" charset="0"/>
            </a:endParaRPr>
          </a:p>
          <a:p>
            <a:pPr eaLnBrk="1" hangingPunct="1">
              <a:lnSpc>
                <a:spcPct val="60000"/>
              </a:lnSpc>
              <a:spcBef>
                <a:spcPct val="50000"/>
              </a:spcBef>
            </a:pPr>
            <a:endParaRPr lang="en-US" sz="2800" dirty="0">
              <a:latin typeface="Bookman Old Style" charset="0"/>
            </a:endParaRPr>
          </a:p>
          <a:p>
            <a:pPr eaLnBrk="1" hangingPunct="1">
              <a:lnSpc>
                <a:spcPct val="60000"/>
              </a:lnSpc>
              <a:spcBef>
                <a:spcPct val="50000"/>
              </a:spcBef>
            </a:pPr>
            <a:endParaRPr lang="en-US" sz="2800" dirty="0" smtClean="0">
              <a:latin typeface="Bookman Old Style" charset="0"/>
            </a:endParaRPr>
          </a:p>
          <a:p>
            <a:pPr eaLnBrk="1" hangingPunct="1">
              <a:lnSpc>
                <a:spcPct val="130000"/>
              </a:lnSpc>
              <a:spcBef>
                <a:spcPct val="50000"/>
              </a:spcBef>
            </a:pPr>
            <a:r>
              <a:rPr lang="en-US" dirty="0" smtClean="0">
                <a:latin typeface="Bookman Old Style" charset="0"/>
              </a:rPr>
              <a:t>Crust</a:t>
            </a:r>
          </a:p>
          <a:p>
            <a:pPr eaLnBrk="1" hangingPunct="1">
              <a:lnSpc>
                <a:spcPct val="130000"/>
              </a:lnSpc>
              <a:spcBef>
                <a:spcPct val="50000"/>
              </a:spcBef>
            </a:pPr>
            <a:r>
              <a:rPr lang="en-US" dirty="0" smtClean="0">
                <a:latin typeface="Bookman Old Style" charset="0"/>
              </a:rPr>
              <a:t>LID</a:t>
            </a:r>
            <a:endParaRPr lang="en-US" dirty="0">
              <a:latin typeface="Bookman Old Style" charset="0"/>
            </a:endParaRPr>
          </a:p>
          <a:p>
            <a:pPr eaLnBrk="1" hangingPunct="1">
              <a:lnSpc>
                <a:spcPct val="130000"/>
              </a:lnSpc>
              <a:spcBef>
                <a:spcPct val="50000"/>
              </a:spcBef>
            </a:pPr>
            <a:endParaRPr lang="en-US" dirty="0">
              <a:latin typeface="Bookman Old Style" charset="0"/>
            </a:endParaRPr>
          </a:p>
          <a:p>
            <a:pPr eaLnBrk="1" hangingPunct="1">
              <a:lnSpc>
                <a:spcPct val="130000"/>
              </a:lnSpc>
              <a:spcBef>
                <a:spcPct val="50000"/>
              </a:spcBef>
            </a:pPr>
            <a:r>
              <a:rPr lang="en-US" dirty="0" smtClean="0">
                <a:solidFill>
                  <a:srgbClr val="FF6600"/>
                </a:solidFill>
                <a:latin typeface="Bookman Old Style" charset="0"/>
              </a:rPr>
              <a:t>220</a:t>
            </a:r>
            <a:r>
              <a:rPr lang="en-US" dirty="0" smtClean="0">
                <a:solidFill>
                  <a:srgbClr val="008000"/>
                </a:solidFill>
                <a:latin typeface="Bookman Old Style" charset="0"/>
              </a:rPr>
              <a:t>-</a:t>
            </a:r>
            <a:r>
              <a:rPr lang="en-US" dirty="0" smtClean="0">
                <a:latin typeface="Bookman Old Style" charset="0"/>
              </a:rPr>
              <a:t>410</a:t>
            </a:r>
            <a:endParaRPr lang="en-US" dirty="0">
              <a:latin typeface="Bookman Old Style" charset="0"/>
            </a:endParaRPr>
          </a:p>
          <a:p>
            <a:pPr eaLnBrk="1" hangingPunct="1">
              <a:lnSpc>
                <a:spcPct val="130000"/>
              </a:lnSpc>
              <a:spcBef>
                <a:spcPct val="50000"/>
              </a:spcBef>
            </a:pPr>
            <a:endParaRPr lang="en-US" dirty="0" smtClean="0">
              <a:latin typeface="Bookman Old Style" charset="0"/>
            </a:endParaRPr>
          </a:p>
          <a:p>
            <a:pPr eaLnBrk="1" hangingPunct="1">
              <a:lnSpc>
                <a:spcPct val="130000"/>
              </a:lnSpc>
              <a:spcBef>
                <a:spcPct val="50000"/>
              </a:spcBef>
            </a:pPr>
            <a:r>
              <a:rPr lang="en-US" dirty="0" smtClean="0">
                <a:latin typeface="Bookman Old Style" charset="0"/>
              </a:rPr>
              <a:t>650</a:t>
            </a:r>
            <a:endParaRPr lang="en-US" dirty="0">
              <a:latin typeface="Bookman Old Style" charset="0"/>
            </a:endParaRPr>
          </a:p>
          <a:p>
            <a:pPr eaLnBrk="1" hangingPunct="1">
              <a:lnSpc>
                <a:spcPct val="130000"/>
              </a:lnSpc>
              <a:spcBef>
                <a:spcPct val="50000"/>
              </a:spcBef>
            </a:pPr>
            <a:r>
              <a:rPr lang="en-US" dirty="0" smtClean="0">
                <a:latin typeface="Bookman Old Style" charset="0"/>
              </a:rPr>
              <a:t>Lower</a:t>
            </a:r>
          </a:p>
          <a:p>
            <a:pPr eaLnBrk="1" hangingPunct="1">
              <a:lnSpc>
                <a:spcPct val="130000"/>
              </a:lnSpc>
              <a:spcBef>
                <a:spcPct val="50000"/>
              </a:spcBef>
            </a:pPr>
            <a:r>
              <a:rPr lang="en-US" dirty="0" smtClean="0">
                <a:latin typeface="Bookman Old Style" charset="0"/>
              </a:rPr>
              <a:t>Mantle</a:t>
            </a:r>
            <a:endParaRPr lang="en-US" dirty="0">
              <a:latin typeface="Bookman Old Style" charset="0"/>
            </a:endParaRPr>
          </a:p>
          <a:p>
            <a:pPr eaLnBrk="1" hangingPunct="1">
              <a:lnSpc>
                <a:spcPct val="50000"/>
              </a:lnSpc>
              <a:spcBef>
                <a:spcPct val="50000"/>
              </a:spcBef>
            </a:pPr>
            <a:endParaRPr lang="en-US" dirty="0">
              <a:latin typeface="Bookman Old Style" charset="0"/>
            </a:endParaRPr>
          </a:p>
          <a:p>
            <a:pPr eaLnBrk="1" hangingPunct="1">
              <a:lnSpc>
                <a:spcPct val="50000"/>
              </a:lnSpc>
              <a:spcBef>
                <a:spcPct val="50000"/>
              </a:spcBef>
            </a:pPr>
            <a:endParaRPr lang="en-US" dirty="0" smtClean="0">
              <a:latin typeface="Bookman Old Style" charset="0"/>
            </a:endParaRPr>
          </a:p>
          <a:p>
            <a:pPr eaLnBrk="1" hangingPunct="1">
              <a:lnSpc>
                <a:spcPct val="50000"/>
              </a:lnSpc>
              <a:spcBef>
                <a:spcPct val="50000"/>
              </a:spcBef>
            </a:pPr>
            <a:endParaRPr lang="en-US" dirty="0">
              <a:latin typeface="Bookman Old Style" charset="0"/>
            </a:endParaRPr>
          </a:p>
          <a:p>
            <a:pPr eaLnBrk="1" hangingPunct="1">
              <a:spcBef>
                <a:spcPct val="50000"/>
              </a:spcBef>
              <a:buFont typeface="Arial" charset="0"/>
              <a:buAutoNum type="arabicPlain" startAt="410"/>
            </a:pPr>
            <a:endParaRPr lang="en-US" dirty="0">
              <a:latin typeface="Bookman Old Style" charset="0"/>
            </a:endParaRPr>
          </a:p>
          <a:p>
            <a:pPr eaLnBrk="1" hangingPunct="1">
              <a:spcBef>
                <a:spcPct val="50000"/>
              </a:spcBef>
            </a:pPr>
            <a:endParaRPr lang="en-US" sz="3200" dirty="0">
              <a:latin typeface="Arial" charset="0"/>
            </a:endParaRPr>
          </a:p>
        </p:txBody>
      </p:sp>
      <p:sp>
        <p:nvSpPr>
          <p:cNvPr id="27652" name="Line 5"/>
          <p:cNvSpPr>
            <a:spLocks noChangeShapeType="1"/>
          </p:cNvSpPr>
          <p:nvPr/>
        </p:nvSpPr>
        <p:spPr bwMode="auto">
          <a:xfrm>
            <a:off x="5410200" y="381000"/>
            <a:ext cx="60960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3" name="Line 6"/>
          <p:cNvSpPr>
            <a:spLocks noChangeShapeType="1"/>
          </p:cNvSpPr>
          <p:nvPr/>
        </p:nvSpPr>
        <p:spPr bwMode="auto">
          <a:xfrm flipH="1">
            <a:off x="6248400" y="2286000"/>
            <a:ext cx="304800" cy="1041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4" name="Line 7"/>
          <p:cNvSpPr>
            <a:spLocks noChangeShapeType="1"/>
          </p:cNvSpPr>
          <p:nvPr/>
        </p:nvSpPr>
        <p:spPr bwMode="auto">
          <a:xfrm>
            <a:off x="5638800" y="5715000"/>
            <a:ext cx="914400" cy="3965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5" name="Text Box 8"/>
          <p:cNvSpPr txBox="1">
            <a:spLocks noChangeArrowheads="1"/>
          </p:cNvSpPr>
          <p:nvPr/>
        </p:nvSpPr>
        <p:spPr bwMode="auto">
          <a:xfrm>
            <a:off x="5099050" y="439737"/>
            <a:ext cx="800100" cy="641350"/>
          </a:xfrm>
          <a:prstGeom prst="rect">
            <a:avLst/>
          </a:prstGeom>
          <a:solidFill>
            <a:schemeClr val="bg1"/>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sz="3600" dirty="0" err="1">
                <a:latin typeface="American Typewriter" charset="0"/>
              </a:rPr>
              <a:t>Tp</a:t>
            </a:r>
            <a:endParaRPr lang="en-US" sz="3200" dirty="0">
              <a:latin typeface="Arial" charset="0"/>
            </a:endParaRPr>
          </a:p>
        </p:txBody>
      </p:sp>
      <p:sp>
        <p:nvSpPr>
          <p:cNvPr id="27656" name="Rectangle 9" descr="Dark horizontal"/>
          <p:cNvSpPr>
            <a:spLocks noChangeArrowheads="1"/>
          </p:cNvSpPr>
          <p:nvPr/>
        </p:nvSpPr>
        <p:spPr bwMode="auto">
          <a:xfrm>
            <a:off x="3810000" y="1828800"/>
            <a:ext cx="1828800" cy="685800"/>
          </a:xfrm>
          <a:prstGeom prst="rect">
            <a:avLst/>
          </a:prstGeom>
          <a:pattFill prst="dkHorz">
            <a:fgClr>
              <a:schemeClr val="tx1"/>
            </a:fgClr>
            <a:bgClr>
              <a:schemeClr val="bg1"/>
            </a:bgClr>
          </a:pattFill>
          <a:ln w="9525">
            <a:solidFill>
              <a:schemeClr val="tx1"/>
            </a:solidFill>
            <a:miter lim="800000"/>
            <a:headEnd/>
            <a:tailEnd/>
          </a:ln>
        </p:spPr>
        <p:txBody>
          <a:bodyPr wrap="none" anchor="ctr"/>
          <a:lstStyle/>
          <a:p>
            <a:endParaRPr lang="en-US"/>
          </a:p>
        </p:txBody>
      </p:sp>
      <p:sp>
        <p:nvSpPr>
          <p:cNvPr id="27657" name="Text Box 10"/>
          <p:cNvSpPr txBox="1">
            <a:spLocks noChangeArrowheads="1"/>
          </p:cNvSpPr>
          <p:nvPr/>
        </p:nvSpPr>
        <p:spPr bwMode="auto">
          <a:xfrm>
            <a:off x="6631868" y="1304542"/>
            <a:ext cx="8382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sz="2800" dirty="0">
                <a:latin typeface="American Typewriter" charset="0"/>
              </a:rPr>
              <a:t>BL</a:t>
            </a:r>
            <a:endParaRPr lang="en-US" sz="3200" dirty="0">
              <a:latin typeface="Arial" charset="0"/>
            </a:endParaRPr>
          </a:p>
        </p:txBody>
      </p:sp>
      <p:sp>
        <p:nvSpPr>
          <p:cNvPr id="27658" name="Text Box 11"/>
          <p:cNvSpPr txBox="1">
            <a:spLocks noChangeArrowheads="1"/>
          </p:cNvSpPr>
          <p:nvPr/>
        </p:nvSpPr>
        <p:spPr bwMode="auto">
          <a:xfrm>
            <a:off x="6426200" y="5592465"/>
            <a:ext cx="7620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sz="2800" dirty="0">
                <a:latin typeface="American Typewriter" charset="0"/>
              </a:rPr>
              <a:t>BL</a:t>
            </a:r>
            <a:endParaRPr lang="en-US" sz="3200" dirty="0">
              <a:latin typeface="Arial" charset="0"/>
            </a:endParaRPr>
          </a:p>
        </p:txBody>
      </p:sp>
      <p:sp>
        <p:nvSpPr>
          <p:cNvPr id="27659" name="Text Box 12"/>
          <p:cNvSpPr txBox="1">
            <a:spLocks noChangeArrowheads="1"/>
          </p:cNvSpPr>
          <p:nvPr/>
        </p:nvSpPr>
        <p:spPr bwMode="auto">
          <a:xfrm>
            <a:off x="4038600" y="1981200"/>
            <a:ext cx="1219200" cy="4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sz="2600">
                <a:solidFill>
                  <a:schemeClr val="bg1"/>
                </a:solidFill>
                <a:latin typeface="Arial" charset="0"/>
              </a:rPr>
              <a:t>LVL</a:t>
            </a:r>
            <a:endParaRPr lang="en-US" sz="3200">
              <a:latin typeface="Arial" charset="0"/>
            </a:endParaRPr>
          </a:p>
        </p:txBody>
      </p:sp>
      <p:sp>
        <p:nvSpPr>
          <p:cNvPr id="27660" name="Text Box 13"/>
          <p:cNvSpPr txBox="1">
            <a:spLocks noChangeArrowheads="1"/>
          </p:cNvSpPr>
          <p:nvPr/>
        </p:nvSpPr>
        <p:spPr bwMode="auto">
          <a:xfrm>
            <a:off x="5638800" y="1676400"/>
            <a:ext cx="457200" cy="100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a:latin typeface="Arial" charset="0"/>
              </a:rPr>
              <a:t>G</a:t>
            </a:r>
          </a:p>
          <a:p>
            <a:pPr eaLnBrk="1" hangingPunct="1">
              <a:spcBef>
                <a:spcPct val="50000"/>
              </a:spcBef>
            </a:pPr>
            <a:r>
              <a:rPr lang="en-US">
                <a:latin typeface="Arial" charset="0"/>
              </a:rPr>
              <a:t>L</a:t>
            </a:r>
          </a:p>
        </p:txBody>
      </p:sp>
      <p:sp>
        <p:nvSpPr>
          <p:cNvPr id="27661" name="Text Box 14"/>
          <p:cNvSpPr txBox="1">
            <a:spLocks noChangeArrowheads="1"/>
          </p:cNvSpPr>
          <p:nvPr/>
        </p:nvSpPr>
        <p:spPr bwMode="auto">
          <a:xfrm>
            <a:off x="1028700" y="1344613"/>
            <a:ext cx="1739900" cy="877163"/>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altLang="ja-JP" dirty="0" smtClean="0">
                <a:solidFill>
                  <a:srgbClr val="008000"/>
                </a:solidFill>
                <a:latin typeface="Arial" charset="0"/>
              </a:rPr>
              <a:t> </a:t>
            </a:r>
            <a:r>
              <a:rPr lang="en-US" altLang="ja-JP" dirty="0">
                <a:solidFill>
                  <a:srgbClr val="008000"/>
                </a:solidFill>
                <a:latin typeface="Arial" charset="0"/>
              </a:rPr>
              <a:t>Region B</a:t>
            </a:r>
          </a:p>
          <a:p>
            <a:pPr eaLnBrk="1" hangingPunct="1">
              <a:spcBef>
                <a:spcPct val="50000"/>
              </a:spcBef>
            </a:pPr>
            <a:r>
              <a:rPr lang="en-US" sz="1800" dirty="0" smtClean="0">
                <a:solidFill>
                  <a:srgbClr val="008000"/>
                </a:solidFill>
                <a:latin typeface="Arial" charset="0"/>
              </a:rPr>
              <a:t> Moho</a:t>
            </a:r>
            <a:r>
              <a:rPr lang="en-US" sz="1800" dirty="0">
                <a:solidFill>
                  <a:srgbClr val="008000"/>
                </a:solidFill>
                <a:latin typeface="Arial" charset="0"/>
              </a:rPr>
              <a:t>-</a:t>
            </a:r>
            <a:r>
              <a:rPr lang="en-US" sz="1800" dirty="0" smtClean="0">
                <a:solidFill>
                  <a:srgbClr val="008000"/>
                </a:solidFill>
                <a:latin typeface="Arial" charset="0"/>
              </a:rPr>
              <a:t>220 </a:t>
            </a:r>
            <a:r>
              <a:rPr lang="en-US" sz="1800" dirty="0">
                <a:solidFill>
                  <a:srgbClr val="008000"/>
                </a:solidFill>
                <a:latin typeface="Arial" charset="0"/>
              </a:rPr>
              <a:t>km</a:t>
            </a:r>
          </a:p>
        </p:txBody>
      </p:sp>
      <p:sp>
        <p:nvSpPr>
          <p:cNvPr id="27662" name="Text Box 15"/>
          <p:cNvSpPr txBox="1">
            <a:spLocks noChangeArrowheads="1"/>
          </p:cNvSpPr>
          <p:nvPr/>
        </p:nvSpPr>
        <p:spPr bwMode="auto">
          <a:xfrm>
            <a:off x="1016000" y="5592465"/>
            <a:ext cx="18669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altLang="ja-JP" dirty="0" smtClean="0">
                <a:solidFill>
                  <a:srgbClr val="0000FF"/>
                </a:solidFill>
                <a:latin typeface="Arial" charset="0"/>
              </a:rPr>
              <a:t> </a:t>
            </a:r>
            <a:r>
              <a:rPr lang="en-US" altLang="ja-JP" dirty="0">
                <a:solidFill>
                  <a:srgbClr val="0000FF"/>
                </a:solidFill>
                <a:latin typeface="Arial" charset="0"/>
              </a:rPr>
              <a:t>Region D</a:t>
            </a:r>
            <a:r>
              <a:rPr lang="ja-JP" altLang="en-US" dirty="0">
                <a:solidFill>
                  <a:srgbClr val="0000FF"/>
                </a:solidFill>
                <a:latin typeface="Arial" charset="0"/>
              </a:rPr>
              <a:t>”</a:t>
            </a:r>
            <a:endParaRPr lang="en-US" dirty="0">
              <a:solidFill>
                <a:srgbClr val="0000FF"/>
              </a:solidFill>
              <a:latin typeface="Arial" charset="0"/>
            </a:endParaRPr>
          </a:p>
        </p:txBody>
      </p:sp>
      <p:sp>
        <p:nvSpPr>
          <p:cNvPr id="27663" name="Text Box 16"/>
          <p:cNvSpPr txBox="1">
            <a:spLocks noChangeArrowheads="1"/>
          </p:cNvSpPr>
          <p:nvPr/>
        </p:nvSpPr>
        <p:spPr bwMode="auto">
          <a:xfrm>
            <a:off x="6299200" y="3173709"/>
            <a:ext cx="1981200" cy="822325"/>
          </a:xfrm>
          <a:prstGeom prst="rect">
            <a:avLst/>
          </a:prstGeom>
          <a:solidFill>
            <a:schemeClr val="bg1"/>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dirty="0" err="1">
                <a:latin typeface="Arial" charset="0"/>
              </a:rPr>
              <a:t>Subadiabatic</a:t>
            </a:r>
            <a:r>
              <a:rPr lang="en-US" dirty="0">
                <a:latin typeface="Arial" charset="0"/>
              </a:rPr>
              <a:t> </a:t>
            </a:r>
            <a:r>
              <a:rPr lang="en-US" dirty="0" err="1">
                <a:latin typeface="Arial" charset="0"/>
              </a:rPr>
              <a:t>geotherm</a:t>
            </a:r>
            <a:endParaRPr lang="en-US" dirty="0">
              <a:latin typeface="Arial" charset="0"/>
            </a:endParaRPr>
          </a:p>
        </p:txBody>
      </p:sp>
      <p:sp>
        <p:nvSpPr>
          <p:cNvPr id="25617" name="Text Box 17"/>
          <p:cNvSpPr txBox="1">
            <a:spLocks noChangeArrowheads="1"/>
          </p:cNvSpPr>
          <p:nvPr/>
        </p:nvSpPr>
        <p:spPr bwMode="auto">
          <a:xfrm>
            <a:off x="5816600" y="4232742"/>
            <a:ext cx="1778000" cy="707886"/>
          </a:xfrm>
          <a:prstGeom prst="rect">
            <a:avLst/>
          </a:prstGeom>
          <a:solidFill>
            <a:schemeClr val="bg1"/>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sz="2000" dirty="0" smtClean="0">
                <a:solidFill>
                  <a:srgbClr val="FF0000"/>
                </a:solidFill>
                <a:latin typeface="Arial" charset="0"/>
              </a:rPr>
              <a:t>Deep </a:t>
            </a:r>
            <a:r>
              <a:rPr lang="en-US" sz="2000" dirty="0" err="1" smtClean="0">
                <a:solidFill>
                  <a:srgbClr val="FF0000"/>
                </a:solidFill>
                <a:latin typeface="Arial" charset="0"/>
              </a:rPr>
              <a:t>Tp</a:t>
            </a:r>
            <a:r>
              <a:rPr lang="en-US" sz="2000" dirty="0">
                <a:solidFill>
                  <a:srgbClr val="FF0000"/>
                </a:solidFill>
                <a:latin typeface="Arial" charset="0"/>
              </a:rPr>
              <a:t> </a:t>
            </a:r>
            <a:r>
              <a:rPr lang="en-US" sz="2000" dirty="0" smtClean="0">
                <a:solidFill>
                  <a:srgbClr val="FF0000"/>
                </a:solidFill>
                <a:latin typeface="Arial" charset="0"/>
              </a:rPr>
              <a:t>is colder</a:t>
            </a:r>
            <a:r>
              <a:rPr lang="en-US" altLang="ja-JP" sz="2000" dirty="0" smtClean="0">
                <a:solidFill>
                  <a:srgbClr val="FF0000"/>
                </a:solidFill>
                <a:latin typeface="Arial" charset="0"/>
              </a:rPr>
              <a:t> than B</a:t>
            </a:r>
            <a:endParaRPr lang="en-US" sz="2000" dirty="0">
              <a:latin typeface="Arial" charset="0"/>
            </a:endParaRPr>
          </a:p>
        </p:txBody>
      </p:sp>
      <p:sp>
        <p:nvSpPr>
          <p:cNvPr id="25618" name="Line 18"/>
          <p:cNvSpPr>
            <a:spLocks noChangeShapeType="1"/>
          </p:cNvSpPr>
          <p:nvPr/>
        </p:nvSpPr>
        <p:spPr bwMode="auto">
          <a:xfrm flipH="1" flipV="1">
            <a:off x="5918200" y="419100"/>
            <a:ext cx="177800" cy="3048000"/>
          </a:xfrm>
          <a:prstGeom prst="line">
            <a:avLst/>
          </a:prstGeom>
          <a:noFill/>
          <a:ln w="2857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5"/>
          <p:cNvSpPr>
            <a:spLocks noChangeShapeType="1"/>
          </p:cNvSpPr>
          <p:nvPr/>
        </p:nvSpPr>
        <p:spPr bwMode="auto">
          <a:xfrm>
            <a:off x="6019800" y="1600200"/>
            <a:ext cx="5334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6"/>
          <p:cNvSpPr>
            <a:spLocks noChangeShapeType="1"/>
          </p:cNvSpPr>
          <p:nvPr/>
        </p:nvSpPr>
        <p:spPr bwMode="auto">
          <a:xfrm flipH="1">
            <a:off x="5918200" y="3327400"/>
            <a:ext cx="330200" cy="406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6"/>
          <p:cNvSpPr>
            <a:spLocks noChangeShapeType="1"/>
          </p:cNvSpPr>
          <p:nvPr/>
        </p:nvSpPr>
        <p:spPr bwMode="auto">
          <a:xfrm flipH="1">
            <a:off x="5638800" y="3733800"/>
            <a:ext cx="27940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a:xfrm>
            <a:off x="3810000" y="3467100"/>
            <a:ext cx="1689100" cy="336550"/>
          </a:xfrm>
          <a:prstGeom prst="rect">
            <a:avLst/>
          </a:prstGeom>
          <a:pattFill prst="horzBrick">
            <a:fgClr>
              <a:srgbClr val="008000"/>
            </a:fgClr>
            <a:bgClr>
              <a:srgbClr val="FFFFFF"/>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810000" y="3035300"/>
            <a:ext cx="1689100" cy="431800"/>
          </a:xfrm>
          <a:prstGeom prst="rect">
            <a:avLst/>
          </a:prstGeom>
          <a:pattFill prst="diagBrick">
            <a:fgClr>
              <a:srgbClr val="008000"/>
            </a:fgClr>
            <a:bgClr>
              <a:srgbClr val="FFFFFF"/>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191000" y="3404542"/>
            <a:ext cx="1219200" cy="461665"/>
          </a:xfrm>
          <a:prstGeom prst="rect">
            <a:avLst/>
          </a:prstGeom>
          <a:noFill/>
        </p:spPr>
        <p:txBody>
          <a:bodyPr wrap="square" rtlCol="0">
            <a:spAutoFit/>
          </a:bodyPr>
          <a:lstStyle/>
          <a:p>
            <a:r>
              <a:rPr lang="en-US" sz="2400" dirty="0" smtClean="0"/>
              <a:t>slabs</a:t>
            </a:r>
            <a:endParaRPr lang="en-US" sz="2400" dirty="0"/>
          </a:p>
        </p:txBody>
      </p:sp>
      <p:sp>
        <p:nvSpPr>
          <p:cNvPr id="6" name="TextBox 5"/>
          <p:cNvSpPr txBox="1"/>
          <p:nvPr/>
        </p:nvSpPr>
        <p:spPr>
          <a:xfrm>
            <a:off x="5499100" y="3173709"/>
            <a:ext cx="609600" cy="461665"/>
          </a:xfrm>
          <a:prstGeom prst="rect">
            <a:avLst/>
          </a:prstGeom>
          <a:noFill/>
        </p:spPr>
        <p:txBody>
          <a:bodyPr wrap="square" rtlCol="0">
            <a:spAutoFit/>
          </a:bodyPr>
          <a:lstStyle/>
          <a:p>
            <a:r>
              <a:rPr lang="en-US" sz="2400" dirty="0" smtClean="0"/>
              <a:t>TZ</a:t>
            </a:r>
            <a:endParaRPr lang="en-US" sz="2400" dirty="0"/>
          </a:p>
        </p:txBody>
      </p:sp>
      <p:cxnSp>
        <p:nvCxnSpPr>
          <p:cNvPr id="8" name="Straight Arrow Connector 7"/>
          <p:cNvCxnSpPr/>
          <p:nvPr/>
        </p:nvCxnSpPr>
        <p:spPr>
          <a:xfrm flipH="1" flipV="1">
            <a:off x="6248400" y="439737"/>
            <a:ext cx="177800" cy="1541463"/>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386315" y="419100"/>
            <a:ext cx="1208285" cy="923330"/>
          </a:xfrm>
          <a:prstGeom prst="rect">
            <a:avLst/>
          </a:prstGeom>
          <a:noFill/>
        </p:spPr>
        <p:txBody>
          <a:bodyPr wrap="square" rtlCol="0">
            <a:spAutoFit/>
          </a:bodyPr>
          <a:lstStyle/>
          <a:p>
            <a:r>
              <a:rPr lang="en-US" dirty="0" smtClean="0"/>
              <a:t>OIB &amp;</a:t>
            </a:r>
          </a:p>
          <a:p>
            <a:r>
              <a:rPr lang="en-US" dirty="0" smtClean="0"/>
              <a:t>Back-arc magmas</a:t>
            </a:r>
            <a:endParaRPr lang="en-US" dirty="0"/>
          </a:p>
        </p:txBody>
      </p:sp>
      <p:sp>
        <p:nvSpPr>
          <p:cNvPr id="10" name="TextBox 9"/>
          <p:cNvSpPr txBox="1"/>
          <p:nvPr/>
        </p:nvSpPr>
        <p:spPr>
          <a:xfrm>
            <a:off x="5194300" y="95115"/>
            <a:ext cx="914400" cy="369332"/>
          </a:xfrm>
          <a:prstGeom prst="rect">
            <a:avLst/>
          </a:prstGeom>
          <a:solidFill>
            <a:schemeClr val="bg1"/>
          </a:solidFill>
        </p:spPr>
        <p:txBody>
          <a:bodyPr wrap="square" rtlCol="0">
            <a:spAutoFit/>
          </a:bodyPr>
          <a:lstStyle/>
          <a:p>
            <a:r>
              <a:rPr lang="en-US" dirty="0" smtClean="0">
                <a:solidFill>
                  <a:srgbClr val="0000FF"/>
                </a:solidFill>
              </a:rPr>
              <a:t>MORB</a:t>
            </a:r>
            <a:endParaRPr lang="en-US" dirty="0">
              <a:solidFill>
                <a:srgbClr val="0000FF"/>
              </a:solidFill>
            </a:endParaRPr>
          </a:p>
        </p:txBody>
      </p:sp>
      <p:sp>
        <p:nvSpPr>
          <p:cNvPr id="7" name="TextBox 6"/>
          <p:cNvSpPr txBox="1"/>
          <p:nvPr/>
        </p:nvSpPr>
        <p:spPr>
          <a:xfrm>
            <a:off x="2356556" y="6111578"/>
            <a:ext cx="6124222" cy="461665"/>
          </a:xfrm>
          <a:prstGeom prst="rect">
            <a:avLst/>
          </a:prstGeom>
          <a:noFill/>
        </p:spPr>
        <p:txBody>
          <a:bodyPr wrap="square" rtlCol="0">
            <a:spAutoFit/>
          </a:bodyPr>
          <a:lstStyle/>
          <a:p>
            <a:r>
              <a:rPr lang="en-US" sz="2400" dirty="0" smtClean="0"/>
              <a:t>No infinite energy source; no 2</a:t>
            </a:r>
            <a:r>
              <a:rPr lang="en-US" sz="2400" baseline="30000" dirty="0" smtClean="0"/>
              <a:t>nd</a:t>
            </a:r>
            <a:r>
              <a:rPr lang="en-US" sz="2400" dirty="0" smtClean="0"/>
              <a:t> Law violations</a:t>
            </a:r>
            <a:endParaRPr lang="en-US" sz="2400" dirty="0"/>
          </a:p>
        </p:txBody>
      </p:sp>
      <p:sp>
        <p:nvSpPr>
          <p:cNvPr id="11" name="TextBox 10"/>
          <p:cNvSpPr txBox="1"/>
          <p:nvPr/>
        </p:nvSpPr>
        <p:spPr>
          <a:xfrm>
            <a:off x="3159919" y="5760128"/>
            <a:ext cx="3152422" cy="369332"/>
          </a:xfrm>
          <a:prstGeom prst="rect">
            <a:avLst/>
          </a:prstGeom>
          <a:noFill/>
        </p:spPr>
        <p:txBody>
          <a:bodyPr wrap="square" rtlCol="0">
            <a:spAutoFit/>
          </a:bodyPr>
          <a:lstStyle/>
          <a:p>
            <a:r>
              <a:rPr lang="en-US" dirty="0" smtClean="0"/>
              <a:t>Decaying T boundary condition</a:t>
            </a:r>
            <a:endParaRPr lang="en-US" dirty="0"/>
          </a:p>
        </p:txBody>
      </p:sp>
      <p:sp>
        <p:nvSpPr>
          <p:cNvPr id="4" name="CasellaDiTesto 3"/>
          <p:cNvSpPr txBox="1"/>
          <p:nvPr/>
        </p:nvSpPr>
        <p:spPr>
          <a:xfrm>
            <a:off x="69762" y="97574"/>
            <a:ext cx="2301381" cy="369332"/>
          </a:xfrm>
          <a:prstGeom prst="rect">
            <a:avLst/>
          </a:prstGeom>
          <a:noFill/>
        </p:spPr>
        <p:txBody>
          <a:bodyPr wrap="none" rtlCol="0">
            <a:spAutoFit/>
          </a:bodyPr>
          <a:lstStyle/>
          <a:p>
            <a:r>
              <a:rPr lang="it-IT" dirty="0" smtClean="0"/>
              <a:t>Anderson, </a:t>
            </a:r>
            <a:r>
              <a:rPr lang="it-IT" dirty="0" err="1" smtClean="0"/>
              <a:t>J.Petr</a:t>
            </a:r>
            <a:r>
              <a:rPr lang="it-IT" dirty="0" smtClean="0"/>
              <a:t>. 2011</a:t>
            </a:r>
            <a:endParaRPr lang="it-IT" dirty="0"/>
          </a:p>
        </p:txBody>
      </p:sp>
    </p:spTree>
    <p:extLst>
      <p:ext uri="{BB962C8B-B14F-4D97-AF65-F5344CB8AC3E}">
        <p14:creationId xmlns:p14="http://schemas.microsoft.com/office/powerpoint/2010/main" val="191348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25618"/>
                                        </p:tgtEl>
                                        <p:attrNameLst>
                                          <p:attrName>style.visibility</p:attrName>
                                        </p:attrNameLst>
                                      </p:cBhvr>
                                      <p:to>
                                        <p:strVal val="visible"/>
                                      </p:to>
                                    </p:set>
                                    <p:anim calcmode="lin" valueType="num">
                                      <p:cBhvr additive="base">
                                        <p:cTn id="11" dur="1000" fill="hold"/>
                                        <p:tgtEl>
                                          <p:spTgt spid="25618"/>
                                        </p:tgtEl>
                                        <p:attrNameLst>
                                          <p:attrName>ppt_x</p:attrName>
                                        </p:attrNameLst>
                                      </p:cBhvr>
                                      <p:tavLst>
                                        <p:tav tm="0">
                                          <p:val>
                                            <p:strVal val="#ppt_x"/>
                                          </p:val>
                                        </p:tav>
                                        <p:tav tm="100000">
                                          <p:val>
                                            <p:strVal val="#ppt_x"/>
                                          </p:val>
                                        </p:tav>
                                      </p:tavLst>
                                    </p:anim>
                                    <p:anim calcmode="lin" valueType="num">
                                      <p:cBhvr additive="base">
                                        <p:cTn id="12" dur="1000" fill="hold"/>
                                        <p:tgtEl>
                                          <p:spTgt spid="25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7" grpId="0" animBg="1"/>
      <p:bldP spid="256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659"/>
            <a:ext cx="8763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04065" y="5240869"/>
            <a:ext cx="1799315" cy="377955"/>
          </a:xfrm>
          <a:prstGeom prst="rect">
            <a:avLst/>
          </a:prstGeom>
          <a:noFill/>
        </p:spPr>
        <p:txBody>
          <a:bodyPr wrap="square" rtlCol="0">
            <a:spAutoFit/>
          </a:bodyPr>
          <a:lstStyle/>
          <a:p>
            <a:r>
              <a:rPr lang="en-US" dirty="0" smtClean="0"/>
              <a:t>Maggi et al.</a:t>
            </a:r>
            <a:endParaRPr lang="en-US" dirty="0"/>
          </a:p>
        </p:txBody>
      </p:sp>
      <p:sp>
        <p:nvSpPr>
          <p:cNvPr id="3" name="TextBox 2"/>
          <p:cNvSpPr txBox="1"/>
          <p:nvPr/>
        </p:nvSpPr>
        <p:spPr>
          <a:xfrm>
            <a:off x="248488" y="845943"/>
            <a:ext cx="8642206" cy="1384995"/>
          </a:xfrm>
          <a:prstGeom prst="rect">
            <a:avLst/>
          </a:prstGeom>
          <a:noFill/>
        </p:spPr>
        <p:txBody>
          <a:bodyPr wrap="square" rtlCol="0">
            <a:spAutoFit/>
          </a:bodyPr>
          <a:lstStyle/>
          <a:p>
            <a:pPr algn="ctr"/>
            <a:r>
              <a:rPr lang="en-US" sz="2800" dirty="0" smtClean="0"/>
              <a:t>Some ridge segments are underlain by “feeders” that can be traced to &gt;400 km depth, particularly with anisotropic tomography (upwelling fabric)</a:t>
            </a:r>
            <a:endParaRPr lang="en-US" sz="2800" dirty="0"/>
          </a:p>
        </p:txBody>
      </p:sp>
      <p:sp>
        <p:nvSpPr>
          <p:cNvPr id="4" name="TextBox 3"/>
          <p:cNvSpPr txBox="1"/>
          <p:nvPr/>
        </p:nvSpPr>
        <p:spPr>
          <a:xfrm>
            <a:off x="529210" y="6122877"/>
            <a:ext cx="8104480" cy="400110"/>
          </a:xfrm>
          <a:prstGeom prst="rect">
            <a:avLst/>
          </a:prstGeom>
          <a:noFill/>
        </p:spPr>
        <p:txBody>
          <a:bodyPr wrap="square" rtlCol="0">
            <a:spAutoFit/>
          </a:bodyPr>
          <a:lstStyle/>
          <a:p>
            <a:r>
              <a:rPr lang="en-US" sz="2000" dirty="0" smtClean="0"/>
              <a:t>Ridges  cannot represent ambient </a:t>
            </a:r>
            <a:r>
              <a:rPr lang="en-US" sz="2000" dirty="0" err="1" smtClean="0"/>
              <a:t>midplate</a:t>
            </a:r>
            <a:r>
              <a:rPr lang="en-US" sz="2000" dirty="0" smtClean="0"/>
              <a:t> or back-arc mantle</a:t>
            </a:r>
            <a:endParaRPr lang="en-US" sz="2000" dirty="0"/>
          </a:p>
        </p:txBody>
      </p:sp>
      <p:sp>
        <p:nvSpPr>
          <p:cNvPr id="5" name="TextBox 4"/>
          <p:cNvSpPr txBox="1"/>
          <p:nvPr/>
        </p:nvSpPr>
        <p:spPr>
          <a:xfrm>
            <a:off x="381000" y="138057"/>
            <a:ext cx="8509694" cy="707886"/>
          </a:xfrm>
          <a:prstGeom prst="rect">
            <a:avLst/>
          </a:prstGeom>
          <a:noFill/>
        </p:spPr>
        <p:txBody>
          <a:bodyPr wrap="square" rtlCol="0">
            <a:spAutoFit/>
          </a:bodyPr>
          <a:lstStyle/>
          <a:p>
            <a:pPr algn="ctr"/>
            <a:r>
              <a:rPr lang="en-US" sz="2000" dirty="0" smtClean="0"/>
              <a:t>THE QUESTION NOW IS, WHERE DOES MORB COME FROM? </a:t>
            </a:r>
          </a:p>
          <a:p>
            <a:pPr algn="ctr"/>
            <a:r>
              <a:rPr lang="en-US" sz="2000" dirty="0" smtClean="0">
                <a:solidFill>
                  <a:srgbClr val="0000FF"/>
                </a:solidFill>
              </a:rPr>
              <a:t>RIDGES HAVE DEEP FEEDERS</a:t>
            </a:r>
            <a:endParaRPr lang="en-US" sz="2000" dirty="0">
              <a:solidFill>
                <a:srgbClr val="0000FF"/>
              </a:solidFill>
            </a:endParaRPr>
          </a:p>
        </p:txBody>
      </p:sp>
      <p:sp>
        <p:nvSpPr>
          <p:cNvPr id="6" name="TextBox 5"/>
          <p:cNvSpPr txBox="1"/>
          <p:nvPr/>
        </p:nvSpPr>
        <p:spPr>
          <a:xfrm>
            <a:off x="1297658" y="4514477"/>
            <a:ext cx="1325268" cy="523220"/>
          </a:xfrm>
          <a:prstGeom prst="rect">
            <a:avLst/>
          </a:prstGeom>
          <a:noFill/>
        </p:spPr>
        <p:txBody>
          <a:bodyPr wrap="square" rtlCol="0">
            <a:spAutoFit/>
          </a:bodyPr>
          <a:lstStyle/>
          <a:p>
            <a:r>
              <a:rPr lang="en-US" sz="1400" dirty="0" smtClean="0"/>
              <a:t>6:1 vertical exaggeration</a:t>
            </a:r>
            <a:endParaRPr lang="en-US" sz="1400" dirty="0"/>
          </a:p>
        </p:txBody>
      </p:sp>
      <p:sp>
        <p:nvSpPr>
          <p:cNvPr id="7" name="TextBox 6"/>
          <p:cNvSpPr txBox="1"/>
          <p:nvPr/>
        </p:nvSpPr>
        <p:spPr>
          <a:xfrm>
            <a:off x="3906777" y="4191311"/>
            <a:ext cx="3202730" cy="646331"/>
          </a:xfrm>
          <a:prstGeom prst="rect">
            <a:avLst/>
          </a:prstGeom>
          <a:noFill/>
        </p:spPr>
        <p:txBody>
          <a:bodyPr wrap="square" rtlCol="0">
            <a:spAutoFit/>
          </a:bodyPr>
          <a:lstStyle/>
          <a:p>
            <a:r>
              <a:rPr lang="en-US" dirty="0" smtClean="0"/>
              <a:t>Only ridge-related swells have such deep roots</a:t>
            </a:r>
            <a:endParaRPr lang="en-US" dirty="0"/>
          </a:p>
        </p:txBody>
      </p:sp>
    </p:spTree>
    <p:extLst>
      <p:ext uri="{BB962C8B-B14F-4D97-AF65-F5344CB8AC3E}">
        <p14:creationId xmlns:p14="http://schemas.microsoft.com/office/powerpoint/2010/main" val="14829804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73200"/>
            <a:ext cx="9144000" cy="3902364"/>
          </a:xfrm>
          <a:prstGeom prst="rect">
            <a:avLst/>
          </a:prstGeom>
        </p:spPr>
      </p:pic>
      <p:sp>
        <p:nvSpPr>
          <p:cNvPr id="3" name="Left-Right Arrow 2"/>
          <p:cNvSpPr/>
          <p:nvPr/>
        </p:nvSpPr>
        <p:spPr>
          <a:xfrm>
            <a:off x="2205589" y="3024790"/>
            <a:ext cx="4143832" cy="5514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34688" y="5548233"/>
            <a:ext cx="7623989" cy="1077218"/>
          </a:xfrm>
          <a:prstGeom prst="rect">
            <a:avLst/>
          </a:prstGeom>
          <a:noFill/>
          <a:ln w="38100" cmpd="sng">
            <a:solidFill>
              <a:srgbClr val="0000FF"/>
            </a:solidFill>
          </a:ln>
        </p:spPr>
        <p:txBody>
          <a:bodyPr wrap="square" rtlCol="0">
            <a:spAutoFit/>
          </a:bodyPr>
          <a:lstStyle/>
          <a:p>
            <a:r>
              <a:rPr lang="en-US" sz="3200" dirty="0" smtClean="0">
                <a:solidFill>
                  <a:srgbClr val="0000FF"/>
                </a:solidFill>
              </a:rPr>
              <a:t>Passive </a:t>
            </a:r>
            <a:r>
              <a:rPr lang="en-US" sz="3200" dirty="0" err="1" smtClean="0">
                <a:solidFill>
                  <a:srgbClr val="0000FF"/>
                </a:solidFill>
              </a:rPr>
              <a:t>upwellings</a:t>
            </a:r>
            <a:r>
              <a:rPr lang="en-US" sz="3200" dirty="0" smtClean="0">
                <a:solidFill>
                  <a:srgbClr val="0000FF"/>
                </a:solidFill>
              </a:rPr>
              <a:t> are broad &amp; sluggish, to compensate for narrow fast </a:t>
            </a:r>
            <a:r>
              <a:rPr lang="en-US" sz="3200" dirty="0" err="1" smtClean="0">
                <a:solidFill>
                  <a:srgbClr val="0000FF"/>
                </a:solidFill>
              </a:rPr>
              <a:t>downwellings</a:t>
            </a:r>
            <a:endParaRPr lang="en-US" sz="3200" dirty="0">
              <a:solidFill>
                <a:srgbClr val="0000FF"/>
              </a:solidFill>
            </a:endParaRPr>
          </a:p>
        </p:txBody>
      </p:sp>
      <p:sp>
        <p:nvSpPr>
          <p:cNvPr id="5" name="TextBox 4"/>
          <p:cNvSpPr txBox="1"/>
          <p:nvPr/>
        </p:nvSpPr>
        <p:spPr>
          <a:xfrm>
            <a:off x="534688" y="233962"/>
            <a:ext cx="8337791" cy="1384995"/>
          </a:xfrm>
          <a:prstGeom prst="rect">
            <a:avLst/>
          </a:prstGeom>
          <a:noFill/>
        </p:spPr>
        <p:txBody>
          <a:bodyPr wrap="square" rtlCol="0">
            <a:spAutoFit/>
          </a:bodyPr>
          <a:lstStyle/>
          <a:p>
            <a:r>
              <a:rPr lang="en-US" sz="2800" dirty="0" smtClean="0"/>
              <a:t>Ridge crests occur above  ~2000 km broad  3D passive </a:t>
            </a:r>
            <a:r>
              <a:rPr lang="en-US" sz="2800" dirty="0" err="1" smtClean="0"/>
              <a:t>upwellings</a:t>
            </a:r>
            <a:r>
              <a:rPr lang="en-US" sz="2800" dirty="0" smtClean="0"/>
              <a:t>…’hotspots’ are secondary or satellite shear-driven </a:t>
            </a:r>
            <a:r>
              <a:rPr lang="en-US" sz="2800" dirty="0" err="1" smtClean="0"/>
              <a:t>upwellings</a:t>
            </a:r>
            <a:endParaRPr lang="en-US" sz="2800" dirty="0"/>
          </a:p>
        </p:txBody>
      </p:sp>
      <p:sp>
        <p:nvSpPr>
          <p:cNvPr id="6" name="Isosceles Triangle 5"/>
          <p:cNvSpPr/>
          <p:nvPr/>
        </p:nvSpPr>
        <p:spPr>
          <a:xfrm>
            <a:off x="2997200" y="1845733"/>
            <a:ext cx="203200" cy="2032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Isosceles Triangle 6"/>
          <p:cNvSpPr/>
          <p:nvPr/>
        </p:nvSpPr>
        <p:spPr>
          <a:xfrm>
            <a:off x="3149600" y="1998133"/>
            <a:ext cx="203200" cy="2032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a:off x="3302000" y="2150533"/>
            <a:ext cx="203200" cy="2032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a:off x="3454400" y="2302933"/>
            <a:ext cx="203200" cy="2032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0" y="3072389"/>
            <a:ext cx="2269067" cy="369332"/>
          </a:xfrm>
          <a:prstGeom prst="rect">
            <a:avLst/>
          </a:prstGeom>
          <a:noFill/>
        </p:spPr>
        <p:txBody>
          <a:bodyPr wrap="square" rtlCol="0">
            <a:spAutoFit/>
          </a:bodyPr>
          <a:lstStyle/>
          <a:p>
            <a:r>
              <a:rPr lang="en-US" dirty="0" smtClean="0"/>
              <a:t>1000-2000 km</a:t>
            </a:r>
            <a:endParaRPr lang="en-US" dirty="0"/>
          </a:p>
        </p:txBody>
      </p:sp>
      <p:sp>
        <p:nvSpPr>
          <p:cNvPr id="11" name="TextBox 10"/>
          <p:cNvSpPr txBox="1"/>
          <p:nvPr/>
        </p:nvSpPr>
        <p:spPr>
          <a:xfrm>
            <a:off x="6045200" y="1299161"/>
            <a:ext cx="2977660" cy="923330"/>
          </a:xfrm>
          <a:prstGeom prst="rect">
            <a:avLst/>
          </a:prstGeom>
          <a:noFill/>
        </p:spPr>
        <p:txBody>
          <a:bodyPr wrap="square" rtlCol="0">
            <a:spAutoFit/>
          </a:bodyPr>
          <a:lstStyle/>
          <a:p>
            <a:r>
              <a:rPr lang="en-US" dirty="0" smtClean="0"/>
              <a:t>Near-ridge ‘hotspots’ sample deep &amp; are </a:t>
            </a:r>
            <a:r>
              <a:rPr lang="en-US" dirty="0" err="1" smtClean="0"/>
              <a:t>coolish</a:t>
            </a:r>
            <a:r>
              <a:rPr lang="en-US" dirty="0" smtClean="0"/>
              <a:t> compared to </a:t>
            </a:r>
            <a:r>
              <a:rPr lang="en-US" dirty="0" err="1" smtClean="0"/>
              <a:t>midplate</a:t>
            </a:r>
            <a:r>
              <a:rPr lang="en-US" dirty="0" smtClean="0"/>
              <a:t> volcanoes</a:t>
            </a:r>
            <a:endParaRPr lang="en-US" dirty="0"/>
          </a:p>
        </p:txBody>
      </p:sp>
      <p:sp>
        <p:nvSpPr>
          <p:cNvPr id="12" name="TextBox 11"/>
          <p:cNvSpPr txBox="1"/>
          <p:nvPr/>
        </p:nvSpPr>
        <p:spPr>
          <a:xfrm>
            <a:off x="3657600" y="4605867"/>
            <a:ext cx="1913467"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MORB</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3" name="TextBox 12"/>
          <p:cNvSpPr txBox="1"/>
          <p:nvPr/>
        </p:nvSpPr>
        <p:spPr>
          <a:xfrm>
            <a:off x="1270000" y="3024790"/>
            <a:ext cx="935589" cy="58477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OIB</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1052822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9498" y="1715544"/>
            <a:ext cx="1522746" cy="1136269"/>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916257" y="1169689"/>
            <a:ext cx="2149731" cy="2116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971961" y="1381348"/>
            <a:ext cx="6517502" cy="2027461"/>
          </a:xfrm>
          <a:prstGeom prst="roundRect">
            <a:avLst/>
          </a:prstGeom>
          <a:solidFill>
            <a:srgbClr val="EB7E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rot="289149">
            <a:off x="2206403" y="1716849"/>
            <a:ext cx="1767850" cy="1062582"/>
          </a:xfrm>
          <a:prstGeom prst="roundRect">
            <a:avLst/>
          </a:prstGeom>
          <a:gradFill flip="none" rotWithShape="1">
            <a:gsLst>
              <a:gs pos="18000">
                <a:schemeClr val="accent3">
                  <a:lumMod val="75000"/>
                  <a:alpha val="82000"/>
                </a:schemeClr>
              </a:gs>
              <a:gs pos="78000">
                <a:schemeClr val="accent3">
                  <a:lumMod val="40000"/>
                  <a:lumOff val="60000"/>
                  <a:alpha val="49000"/>
                </a:schemeClr>
              </a:gs>
              <a:gs pos="60000">
                <a:schemeClr val="accent3">
                  <a:lumMod val="60000"/>
                  <a:lumOff val="40000"/>
                  <a:alpha val="82000"/>
                </a:schemeClr>
              </a:gs>
            </a:gsLst>
            <a:path path="circle">
              <a:fillToRect l="50000" t="50000" r="50000" b="50000"/>
            </a:path>
            <a:tileRect/>
          </a:gradFill>
          <a:ln w="38100" cmpd="sng">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rot="21318363">
            <a:off x="4391258" y="1711719"/>
            <a:ext cx="1715719" cy="1071689"/>
          </a:xfrm>
          <a:prstGeom prst="roundRect">
            <a:avLst/>
          </a:prstGeom>
          <a:gradFill flip="none" rotWithShape="1">
            <a:gsLst>
              <a:gs pos="18000">
                <a:schemeClr val="accent3">
                  <a:lumMod val="75000"/>
                  <a:alpha val="82000"/>
                </a:schemeClr>
              </a:gs>
              <a:gs pos="78000">
                <a:schemeClr val="accent3">
                  <a:lumMod val="40000"/>
                  <a:lumOff val="60000"/>
                  <a:alpha val="49000"/>
                </a:schemeClr>
              </a:gs>
              <a:gs pos="60000">
                <a:schemeClr val="accent3">
                  <a:lumMod val="60000"/>
                  <a:lumOff val="40000"/>
                  <a:alpha val="82000"/>
                </a:schemeClr>
              </a:gs>
            </a:gsLst>
            <a:path path="circle">
              <a:fillToRect l="50000" t="50000" r="50000" b="50000"/>
            </a:path>
            <a:tileRect/>
          </a:gradFill>
          <a:ln w="38100" cmpd="sng">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rot="233805">
            <a:off x="6439015" y="1713835"/>
            <a:ext cx="1654695" cy="1083003"/>
          </a:xfrm>
          <a:prstGeom prst="roundRect">
            <a:avLst/>
          </a:prstGeom>
          <a:gradFill flip="none" rotWithShape="1">
            <a:gsLst>
              <a:gs pos="18000">
                <a:schemeClr val="accent3">
                  <a:lumMod val="75000"/>
                  <a:alpha val="82000"/>
                </a:schemeClr>
              </a:gs>
              <a:gs pos="78000">
                <a:schemeClr val="accent3">
                  <a:lumMod val="40000"/>
                  <a:lumOff val="60000"/>
                  <a:alpha val="49000"/>
                </a:schemeClr>
              </a:gs>
              <a:gs pos="60000">
                <a:schemeClr val="accent3">
                  <a:lumMod val="60000"/>
                  <a:lumOff val="40000"/>
                  <a:alpha val="82000"/>
                </a:schemeClr>
              </a:gs>
            </a:gsLst>
            <a:path path="circle">
              <a:fillToRect l="50000" t="50000" r="50000" b="50000"/>
            </a:path>
            <a:tileRect/>
          </a:gradFill>
          <a:ln w="38100" cmpd="sng">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345000" y="1169690"/>
            <a:ext cx="3108349" cy="2116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7662580" y="1169689"/>
            <a:ext cx="1149974" cy="2116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gular Pentagon 13"/>
          <p:cNvSpPr/>
          <p:nvPr/>
        </p:nvSpPr>
        <p:spPr>
          <a:xfrm>
            <a:off x="3992293" y="845623"/>
            <a:ext cx="352708" cy="826369"/>
          </a:xfrm>
          <a:prstGeom prst="pentagon">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gular Pentagon 14"/>
          <p:cNvSpPr/>
          <p:nvPr/>
        </p:nvSpPr>
        <p:spPr>
          <a:xfrm>
            <a:off x="7309871" y="845623"/>
            <a:ext cx="466567" cy="826369"/>
          </a:xfrm>
          <a:prstGeom prst="pentagon">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301417" y="217616"/>
            <a:ext cx="5693066" cy="461665"/>
          </a:xfrm>
          <a:prstGeom prst="rect">
            <a:avLst/>
          </a:prstGeom>
          <a:noFill/>
        </p:spPr>
        <p:txBody>
          <a:bodyPr wrap="square" rtlCol="0">
            <a:spAutoFit/>
          </a:bodyPr>
          <a:lstStyle/>
          <a:p>
            <a:r>
              <a:rPr lang="en-US" sz="2400" dirty="0" smtClean="0"/>
              <a:t>Along-ridge profile</a:t>
            </a:r>
            <a:endParaRPr lang="en-US" sz="2400" dirty="0"/>
          </a:p>
        </p:txBody>
      </p:sp>
      <p:sp>
        <p:nvSpPr>
          <p:cNvPr id="18" name="Rounded Rectangle 17"/>
          <p:cNvSpPr/>
          <p:nvPr/>
        </p:nvSpPr>
        <p:spPr>
          <a:xfrm>
            <a:off x="1738001" y="4433678"/>
            <a:ext cx="6837017" cy="2183421"/>
          </a:xfrm>
          <a:prstGeom prst="roundRect">
            <a:avLst/>
          </a:prstGeom>
          <a:solidFill>
            <a:srgbClr val="EB7E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p:nvSpPr>
        <p:spPr>
          <a:xfrm flipV="1">
            <a:off x="1738001" y="4433677"/>
            <a:ext cx="6513927" cy="724093"/>
          </a:xfrm>
          <a:prstGeom prst="rtTriangle">
            <a:avLst/>
          </a:prstGeom>
          <a:solidFill>
            <a:schemeClr val="tx2">
              <a:lumMod val="60000"/>
              <a:lumOff val="40000"/>
            </a:schemeClr>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4567822" y="4811062"/>
            <a:ext cx="3564395" cy="1042949"/>
          </a:xfrm>
          <a:prstGeom prst="roundRect">
            <a:avLst/>
          </a:prstGeom>
          <a:solidFill>
            <a:schemeClr val="accent3">
              <a:lumMod val="60000"/>
              <a:lumOff val="40000"/>
            </a:schemeClr>
          </a:solidFill>
          <a:ln>
            <a:noFill/>
          </a:ln>
          <a:effectLst>
            <a:outerShdw dir="5400000" sx="0" sy="0" rotWithShape="0">
              <a:srgbClr val="000000">
                <a:alpha val="7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rot="20638739">
            <a:off x="2194266" y="5165886"/>
            <a:ext cx="2647103" cy="538837"/>
          </a:xfrm>
          <a:prstGeom prst="roundRect">
            <a:avLst/>
          </a:prstGeom>
          <a:solidFill>
            <a:schemeClr val="accent3">
              <a:lumMod val="60000"/>
              <a:lumOff val="40000"/>
            </a:schemeClr>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963514" y="5324872"/>
            <a:ext cx="2718411" cy="529140"/>
          </a:xfrm>
          <a:prstGeom prst="rect">
            <a:avLst/>
          </a:prstGeom>
          <a:solidFill>
            <a:schemeClr val="accent3">
              <a:lumMod val="60000"/>
              <a:lumOff val="40000"/>
            </a:schemeClr>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157285" y="5854012"/>
            <a:ext cx="1311108" cy="205534"/>
          </a:xfrm>
          <a:prstGeom prst="rect">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gular Pentagon 23"/>
          <p:cNvSpPr/>
          <p:nvPr/>
        </p:nvSpPr>
        <p:spPr>
          <a:xfrm>
            <a:off x="7776439" y="4244300"/>
            <a:ext cx="880141" cy="544399"/>
          </a:xfrm>
          <a:prstGeom prst="pentagon">
            <a:avLst/>
          </a:prstGeom>
          <a:solidFill>
            <a:srgbClr val="EB7EB9"/>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Right-Up Arrow 24"/>
          <p:cNvSpPr/>
          <p:nvPr/>
        </p:nvSpPr>
        <p:spPr>
          <a:xfrm>
            <a:off x="3687679" y="1159873"/>
            <a:ext cx="946988" cy="545854"/>
          </a:xfrm>
          <a:prstGeom prst="leftRigh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Right-Up Arrow 25"/>
          <p:cNvSpPr/>
          <p:nvPr/>
        </p:nvSpPr>
        <p:spPr>
          <a:xfrm>
            <a:off x="7035560" y="1159873"/>
            <a:ext cx="946988" cy="545854"/>
          </a:xfrm>
          <a:prstGeom prst="leftRigh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 Arrow 26"/>
          <p:cNvSpPr/>
          <p:nvPr/>
        </p:nvSpPr>
        <p:spPr>
          <a:xfrm>
            <a:off x="8132217" y="5636784"/>
            <a:ext cx="366024" cy="434456"/>
          </a:xfrm>
          <a:prstGeom prs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3253181" y="3782635"/>
            <a:ext cx="3150946" cy="461665"/>
          </a:xfrm>
          <a:prstGeom prst="rect">
            <a:avLst/>
          </a:prstGeom>
          <a:noFill/>
        </p:spPr>
        <p:txBody>
          <a:bodyPr wrap="square" rtlCol="0">
            <a:spAutoFit/>
          </a:bodyPr>
          <a:lstStyle/>
          <a:p>
            <a:r>
              <a:rPr lang="en-US" sz="2400" dirty="0" smtClean="0"/>
              <a:t>Ridge-normal profile</a:t>
            </a:r>
            <a:endParaRPr lang="en-US" sz="2400" dirty="0"/>
          </a:p>
        </p:txBody>
      </p:sp>
      <p:sp>
        <p:nvSpPr>
          <p:cNvPr id="30" name="TextBox 29"/>
          <p:cNvSpPr txBox="1"/>
          <p:nvPr/>
        </p:nvSpPr>
        <p:spPr>
          <a:xfrm>
            <a:off x="7776439" y="3642747"/>
            <a:ext cx="1036115" cy="523220"/>
          </a:xfrm>
          <a:prstGeom prst="rect">
            <a:avLst/>
          </a:prstGeom>
          <a:noFill/>
        </p:spPr>
        <p:txBody>
          <a:bodyPr wrap="square" rtlCol="0">
            <a:spAutoFit/>
          </a:bodyPr>
          <a:lstStyle/>
          <a:p>
            <a:r>
              <a:rPr lang="en-US" sz="2800" dirty="0" smtClean="0"/>
              <a:t>ridge</a:t>
            </a:r>
            <a:endParaRPr lang="en-US" sz="2800" dirty="0"/>
          </a:p>
        </p:txBody>
      </p:sp>
      <p:cxnSp>
        <p:nvCxnSpPr>
          <p:cNvPr id="32" name="Straight Arrow Connector 31"/>
          <p:cNvCxnSpPr/>
          <p:nvPr/>
        </p:nvCxnSpPr>
        <p:spPr>
          <a:xfrm flipV="1">
            <a:off x="2835392" y="4567358"/>
            <a:ext cx="33423" cy="22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2868815" y="4311139"/>
            <a:ext cx="22282" cy="32341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2157285" y="4244300"/>
            <a:ext cx="7608" cy="544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7453349" y="4165967"/>
            <a:ext cx="0" cy="468585"/>
          </a:xfrm>
          <a:prstGeom prst="straightConnector1">
            <a:avLst/>
          </a:prstGeom>
          <a:ln w="76200" cmpd="sng">
            <a:solidFill>
              <a:srgbClr val="EB7EB9"/>
            </a:solidFill>
            <a:tailEnd type="arrow"/>
          </a:ln>
          <a:effectLst>
            <a:outerShdw dist="200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46" name="Bent Arrow 45"/>
          <p:cNvSpPr/>
          <p:nvPr/>
        </p:nvSpPr>
        <p:spPr>
          <a:xfrm>
            <a:off x="1889900" y="5169191"/>
            <a:ext cx="534770" cy="545296"/>
          </a:xfrm>
          <a:prstGeom prst="bent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4489835" y="729296"/>
            <a:ext cx="2545725" cy="461665"/>
          </a:xfrm>
          <a:prstGeom prst="rect">
            <a:avLst/>
          </a:prstGeom>
          <a:noFill/>
        </p:spPr>
        <p:txBody>
          <a:bodyPr wrap="square" rtlCol="0">
            <a:spAutoFit/>
          </a:bodyPr>
          <a:lstStyle/>
          <a:p>
            <a:r>
              <a:rPr lang="en-US" sz="2400" i="1" dirty="0" smtClean="0"/>
              <a:t>R  </a:t>
            </a:r>
            <a:r>
              <a:rPr lang="en-US" sz="2400" i="1" dirty="0" err="1" smtClean="0"/>
              <a:t>i</a:t>
            </a:r>
            <a:r>
              <a:rPr lang="en-US" sz="2400" i="1" dirty="0" smtClean="0"/>
              <a:t>  d  g  e</a:t>
            </a:r>
            <a:endParaRPr lang="en-US" sz="2400" i="1" dirty="0"/>
          </a:p>
        </p:txBody>
      </p:sp>
      <p:sp>
        <p:nvSpPr>
          <p:cNvPr id="48" name="Rectangle 47"/>
          <p:cNvSpPr/>
          <p:nvPr/>
        </p:nvSpPr>
        <p:spPr>
          <a:xfrm>
            <a:off x="3854796" y="5157770"/>
            <a:ext cx="4127752" cy="456739"/>
          </a:xfrm>
          <a:prstGeom prst="rect">
            <a:avLst/>
          </a:prstGeom>
          <a:gradFill flip="none" rotWithShape="1">
            <a:gsLst>
              <a:gs pos="3000">
                <a:schemeClr val="accent3"/>
              </a:gs>
              <a:gs pos="37000">
                <a:schemeClr val="accent3"/>
              </a:gs>
              <a:gs pos="81000">
                <a:schemeClr val="accent3">
                  <a:lumMod val="75000"/>
                </a:schemeClr>
              </a:gs>
              <a:gs pos="20000">
                <a:schemeClr val="accent3"/>
              </a:gs>
              <a:gs pos="28000">
                <a:schemeClr val="accent3"/>
              </a:gs>
            </a:gsLst>
            <a:path path="circle">
              <a:fillToRect l="50000" t="50000" r="50000" b="50000"/>
            </a:path>
            <a:tileRect/>
          </a:gradFill>
          <a:ln>
            <a:noFill/>
          </a:ln>
          <a:effectLst>
            <a:glow rad="101600">
              <a:srgbClr val="CCFFCC">
                <a:alpha val="87000"/>
              </a:srgbClr>
            </a:glow>
            <a:outerShdw dist="23000" dir="5400000" sx="0" sy="0" rotWithShape="0">
              <a:schemeClr val="accent3"/>
            </a:outerShdw>
            <a:softEdge rad="355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54224" y="3861932"/>
            <a:ext cx="1658919" cy="2591675"/>
          </a:xfrm>
          <a:prstGeom prst="rect">
            <a:avLst/>
          </a:prstGeom>
        </p:spPr>
      </p:pic>
      <p:sp>
        <p:nvSpPr>
          <p:cNvPr id="3" name="TextBox 2"/>
          <p:cNvSpPr txBox="1"/>
          <p:nvPr/>
        </p:nvSpPr>
        <p:spPr>
          <a:xfrm>
            <a:off x="71700" y="2693974"/>
            <a:ext cx="1514864" cy="369332"/>
          </a:xfrm>
          <a:prstGeom prst="rect">
            <a:avLst/>
          </a:prstGeom>
          <a:solidFill>
            <a:schemeClr val="bg1"/>
          </a:solidFill>
        </p:spPr>
        <p:txBody>
          <a:bodyPr wrap="square" rtlCol="0">
            <a:spAutoFit/>
          </a:bodyPr>
          <a:lstStyle/>
          <a:p>
            <a:r>
              <a:rPr lang="en-US" dirty="0" smtClean="0"/>
              <a:t> </a:t>
            </a:r>
            <a:r>
              <a:rPr lang="en-US" dirty="0" err="1" smtClean="0"/>
              <a:t>geotherms</a:t>
            </a:r>
            <a:endParaRPr lang="en-US" dirty="0"/>
          </a:p>
        </p:txBody>
      </p:sp>
      <p:cxnSp>
        <p:nvCxnSpPr>
          <p:cNvPr id="9" name="Straight Connector 8"/>
          <p:cNvCxnSpPr/>
          <p:nvPr/>
        </p:nvCxnSpPr>
        <p:spPr>
          <a:xfrm flipH="1" flipV="1">
            <a:off x="725775" y="4118150"/>
            <a:ext cx="1" cy="1983865"/>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1700" y="3136304"/>
            <a:ext cx="1013893" cy="646331"/>
          </a:xfrm>
          <a:prstGeom prst="rect">
            <a:avLst/>
          </a:prstGeom>
          <a:solidFill>
            <a:schemeClr val="bg1"/>
          </a:solidFill>
          <a:ln>
            <a:noFill/>
          </a:ln>
        </p:spPr>
        <p:txBody>
          <a:bodyPr wrap="square" rtlCol="0">
            <a:spAutoFit/>
          </a:bodyPr>
          <a:lstStyle/>
          <a:p>
            <a:r>
              <a:rPr lang="en-US" dirty="0" smtClean="0">
                <a:solidFill>
                  <a:srgbClr val="3366FF"/>
                </a:solidFill>
              </a:rPr>
              <a:t>Ridge </a:t>
            </a:r>
            <a:r>
              <a:rPr lang="en-US" dirty="0" err="1" smtClean="0">
                <a:solidFill>
                  <a:srgbClr val="3366FF"/>
                </a:solidFill>
              </a:rPr>
              <a:t>adiabat</a:t>
            </a:r>
            <a:endParaRPr lang="en-US" dirty="0">
              <a:solidFill>
                <a:srgbClr val="3366FF"/>
              </a:solidFill>
            </a:endParaRPr>
          </a:p>
        </p:txBody>
      </p:sp>
      <p:sp>
        <p:nvSpPr>
          <p:cNvPr id="31" name="Rectangle 30"/>
          <p:cNvSpPr/>
          <p:nvPr/>
        </p:nvSpPr>
        <p:spPr>
          <a:xfrm>
            <a:off x="118997" y="4029919"/>
            <a:ext cx="1213556" cy="2217848"/>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397000" y="1190961"/>
            <a:ext cx="519257" cy="245178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0" y="1190960"/>
            <a:ext cx="183444" cy="233681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0" y="6247767"/>
            <a:ext cx="1162696" cy="369332"/>
          </a:xfrm>
          <a:prstGeom prst="rect">
            <a:avLst/>
          </a:prstGeom>
          <a:solidFill>
            <a:schemeClr val="bg1"/>
          </a:solidFill>
        </p:spPr>
        <p:txBody>
          <a:bodyPr wrap="square" rtlCol="0">
            <a:spAutoFit/>
          </a:bodyPr>
          <a:lstStyle/>
          <a:p>
            <a:r>
              <a:rPr lang="en-US" dirty="0" smtClean="0"/>
              <a:t>    T</a:t>
            </a:r>
            <a:endParaRPr lang="en-US" dirty="0"/>
          </a:p>
        </p:txBody>
      </p:sp>
      <p:sp>
        <p:nvSpPr>
          <p:cNvPr id="39" name="TextBox 38"/>
          <p:cNvSpPr txBox="1"/>
          <p:nvPr/>
        </p:nvSpPr>
        <p:spPr>
          <a:xfrm>
            <a:off x="2424670" y="2913216"/>
            <a:ext cx="538844"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TZ</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1" name="TextBox 40"/>
          <p:cNvSpPr txBox="1"/>
          <p:nvPr/>
        </p:nvSpPr>
        <p:spPr>
          <a:xfrm>
            <a:off x="1971961" y="6107990"/>
            <a:ext cx="1095896"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TZ</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2" name="TextBox 41"/>
          <p:cNvSpPr txBox="1"/>
          <p:nvPr/>
        </p:nvSpPr>
        <p:spPr>
          <a:xfrm>
            <a:off x="2369235" y="4527090"/>
            <a:ext cx="1043723"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OIB</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8" name="Straight Arrow Connector 27"/>
          <p:cNvCxnSpPr/>
          <p:nvPr/>
        </p:nvCxnSpPr>
        <p:spPr>
          <a:xfrm>
            <a:off x="400341" y="3861932"/>
            <a:ext cx="294363" cy="1002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1268124" y="4678842"/>
            <a:ext cx="809265" cy="154147"/>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966341" y="3244348"/>
            <a:ext cx="3230339" cy="398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1700" y="3136304"/>
            <a:ext cx="894641" cy="725628"/>
          </a:xfrm>
          <a:prstGeom prst="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83444" y="217616"/>
            <a:ext cx="2026054" cy="400110"/>
          </a:xfrm>
          <a:prstGeom prst="rect">
            <a:avLst/>
          </a:prstGeom>
          <a:noFill/>
        </p:spPr>
        <p:txBody>
          <a:bodyPr wrap="square" rtlCol="0">
            <a:spAutoFit/>
          </a:bodyPr>
          <a:lstStyle/>
          <a:p>
            <a:r>
              <a:rPr lang="en-US" sz="2000" i="1" dirty="0" smtClean="0"/>
              <a:t>RIDGE FEEDERS</a:t>
            </a:r>
            <a:endParaRPr lang="en-US" sz="2000" i="1" dirty="0"/>
          </a:p>
        </p:txBody>
      </p:sp>
      <p:sp>
        <p:nvSpPr>
          <p:cNvPr id="43" name="TextBox 42"/>
          <p:cNvSpPr txBox="1"/>
          <p:nvPr/>
        </p:nvSpPr>
        <p:spPr>
          <a:xfrm>
            <a:off x="183443" y="679281"/>
            <a:ext cx="1788517" cy="1200329"/>
          </a:xfrm>
          <a:prstGeom prst="rect">
            <a:avLst/>
          </a:prstGeom>
          <a:noFill/>
        </p:spPr>
        <p:txBody>
          <a:bodyPr wrap="square" rtlCol="0">
            <a:spAutoFit/>
          </a:bodyPr>
          <a:lstStyle/>
          <a:p>
            <a:r>
              <a:rPr lang="en-US" dirty="0" smtClean="0"/>
              <a:t>True intra-plate hotspots do not have deep feeders</a:t>
            </a:r>
            <a:endParaRPr lang="en-US" dirty="0"/>
          </a:p>
        </p:txBody>
      </p:sp>
    </p:spTree>
    <p:extLst>
      <p:ext uri="{BB962C8B-B14F-4D97-AF65-F5344CB8AC3E}">
        <p14:creationId xmlns:p14="http://schemas.microsoft.com/office/powerpoint/2010/main" val="21628267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Text Box 14"/>
          <p:cNvSpPr txBox="1">
            <a:spLocks noChangeArrowheads="1"/>
          </p:cNvSpPr>
          <p:nvPr/>
        </p:nvSpPr>
        <p:spPr bwMode="auto">
          <a:xfrm>
            <a:off x="186937" y="781366"/>
            <a:ext cx="8656142"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dirty="0" smtClean="0">
                <a:solidFill>
                  <a:srgbClr val="FF0000"/>
                </a:solidFill>
              </a:rPr>
              <a:t>*Laminated </a:t>
            </a:r>
            <a:r>
              <a:rPr lang="en-US" dirty="0" err="1" smtClean="0">
                <a:solidFill>
                  <a:srgbClr val="FF0000"/>
                </a:solidFill>
              </a:rPr>
              <a:t>Lithologies</a:t>
            </a:r>
            <a:r>
              <a:rPr lang="en-US" dirty="0" smtClean="0">
                <a:solidFill>
                  <a:srgbClr val="FF0000"/>
                </a:solidFill>
              </a:rPr>
              <a:t> </a:t>
            </a:r>
            <a:r>
              <a:rPr lang="en-US" dirty="0">
                <a:solidFill>
                  <a:srgbClr val="FF0000"/>
                </a:solidFill>
              </a:rPr>
              <a:t>&amp; </a:t>
            </a:r>
            <a:r>
              <a:rPr lang="en-US" dirty="0" smtClean="0">
                <a:solidFill>
                  <a:srgbClr val="FF0000"/>
                </a:solidFill>
              </a:rPr>
              <a:t>Aligned Melt Accumulations (Anderson, J. Petr. 2011) </a:t>
            </a:r>
            <a:endParaRPr lang="en-US" dirty="0">
              <a:solidFill>
                <a:srgbClr val="FF0000"/>
              </a:solidFill>
            </a:endParaRPr>
          </a:p>
          <a:p>
            <a:pPr>
              <a:spcBef>
                <a:spcPct val="50000"/>
              </a:spcBef>
            </a:pPr>
            <a:endParaRPr lang="en-US" dirty="0"/>
          </a:p>
        </p:txBody>
      </p:sp>
      <p:sp>
        <p:nvSpPr>
          <p:cNvPr id="20495" name="Text Box 15"/>
          <p:cNvSpPr txBox="1">
            <a:spLocks noChangeArrowheads="1"/>
          </p:cNvSpPr>
          <p:nvPr/>
        </p:nvSpPr>
        <p:spPr bwMode="auto">
          <a:xfrm>
            <a:off x="324985" y="258146"/>
            <a:ext cx="6784211"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sz="2800" dirty="0" smtClean="0">
                <a:solidFill>
                  <a:srgbClr val="FF0000"/>
                </a:solidFill>
              </a:rPr>
              <a:t>LLAMA* Shear Boundary Layer Model</a:t>
            </a:r>
            <a:endParaRPr lang="en-US" sz="2800" dirty="0"/>
          </a:p>
        </p:txBody>
      </p:sp>
      <p:sp>
        <p:nvSpPr>
          <p:cNvPr id="20501" name="Text Box 21"/>
          <p:cNvSpPr txBox="1">
            <a:spLocks noChangeArrowheads="1"/>
          </p:cNvSpPr>
          <p:nvPr/>
        </p:nvSpPr>
        <p:spPr bwMode="auto">
          <a:xfrm>
            <a:off x="892389" y="4889961"/>
            <a:ext cx="7543800" cy="163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200" dirty="0" smtClean="0">
                <a:solidFill>
                  <a:srgbClr val="FF0000"/>
                </a:solidFill>
              </a:rPr>
              <a:t>Lateral </a:t>
            </a:r>
            <a:r>
              <a:rPr lang="en-US" sz="3200" dirty="0">
                <a:solidFill>
                  <a:srgbClr val="FF0000"/>
                </a:solidFill>
              </a:rPr>
              <a:t>variation in </a:t>
            </a:r>
            <a:r>
              <a:rPr lang="en-US" sz="3200" i="1" dirty="0">
                <a:solidFill>
                  <a:srgbClr val="FF0000"/>
                </a:solidFill>
              </a:rPr>
              <a:t>relative</a:t>
            </a:r>
            <a:r>
              <a:rPr lang="en-US" sz="3200" dirty="0">
                <a:solidFill>
                  <a:srgbClr val="FF0000"/>
                </a:solidFill>
              </a:rPr>
              <a:t> delay times </a:t>
            </a:r>
            <a:r>
              <a:rPr lang="en-US" sz="3200" dirty="0" smtClean="0">
                <a:solidFill>
                  <a:srgbClr val="FF0000"/>
                </a:solidFill>
              </a:rPr>
              <a:t>are due </a:t>
            </a:r>
            <a:r>
              <a:rPr lang="en-US" sz="3200" dirty="0">
                <a:solidFill>
                  <a:srgbClr val="FF0000"/>
                </a:solidFill>
              </a:rPr>
              <a:t>to plate &amp; LVZ structure &amp; </a:t>
            </a:r>
            <a:r>
              <a:rPr lang="en-US" sz="3200" dirty="0" err="1">
                <a:solidFill>
                  <a:srgbClr val="FF0000"/>
                </a:solidFill>
              </a:rPr>
              <a:t>subplate</a:t>
            </a:r>
            <a:r>
              <a:rPr lang="en-US" sz="3200" dirty="0">
                <a:solidFill>
                  <a:srgbClr val="FF0000"/>
                </a:solidFill>
              </a:rPr>
              <a:t> </a:t>
            </a:r>
            <a:r>
              <a:rPr lang="en-US" sz="3200" dirty="0" smtClean="0">
                <a:solidFill>
                  <a:srgbClr val="FF0000"/>
                </a:solidFill>
              </a:rPr>
              <a:t>anisotropy, </a:t>
            </a:r>
            <a:r>
              <a:rPr lang="en-US" sz="3600" i="1" dirty="0" smtClean="0">
                <a:solidFill>
                  <a:srgbClr val="FF0000"/>
                </a:solidFill>
              </a:rPr>
              <a:t>not to deep mantle plumes</a:t>
            </a:r>
            <a:endParaRPr lang="en-US" sz="3600" i="1" dirty="0"/>
          </a:p>
        </p:txBody>
      </p:sp>
      <p:grpSp>
        <p:nvGrpSpPr>
          <p:cNvPr id="6" name="Gruppo 5"/>
          <p:cNvGrpSpPr/>
          <p:nvPr/>
        </p:nvGrpSpPr>
        <p:grpSpPr>
          <a:xfrm>
            <a:off x="984831" y="1423785"/>
            <a:ext cx="7011265" cy="3130218"/>
            <a:chOff x="1497735" y="703336"/>
            <a:chExt cx="7011265" cy="3130218"/>
          </a:xfrm>
        </p:grpSpPr>
        <p:sp>
          <p:nvSpPr>
            <p:cNvPr id="20505" name="Text Box 25"/>
            <p:cNvSpPr txBox="1">
              <a:spLocks noChangeArrowheads="1"/>
            </p:cNvSpPr>
            <p:nvPr/>
          </p:nvSpPr>
          <p:spPr bwMode="auto">
            <a:xfrm>
              <a:off x="4727962" y="703336"/>
              <a:ext cx="16468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dirty="0" err="1" smtClean="0"/>
                <a:t>teleseismic</a:t>
              </a:r>
              <a:r>
                <a:rPr lang="en-US" dirty="0" smtClean="0"/>
                <a:t> rays</a:t>
              </a:r>
              <a:endParaRPr lang="en-US" dirty="0"/>
            </a:p>
          </p:txBody>
        </p:sp>
        <p:pic>
          <p:nvPicPr>
            <p:cNvPr id="4" name="Immagine 3" descr="LLA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9800" y="1307778"/>
              <a:ext cx="6299200" cy="2525776"/>
            </a:xfrm>
            <a:prstGeom prst="rect">
              <a:avLst/>
            </a:prstGeom>
          </p:spPr>
        </p:pic>
        <p:sp>
          <p:nvSpPr>
            <p:cNvPr id="5" name="CasellaDiTesto 4"/>
            <p:cNvSpPr txBox="1"/>
            <p:nvPr/>
          </p:nvSpPr>
          <p:spPr>
            <a:xfrm>
              <a:off x="1497735" y="1307778"/>
              <a:ext cx="633507" cy="369332"/>
            </a:xfrm>
            <a:prstGeom prst="rect">
              <a:avLst/>
            </a:prstGeom>
            <a:noFill/>
          </p:spPr>
          <p:txBody>
            <a:bodyPr wrap="none" rtlCol="0">
              <a:spAutoFit/>
            </a:bodyPr>
            <a:lstStyle/>
            <a:p>
              <a:r>
                <a:rPr lang="it-IT" dirty="0" smtClean="0"/>
                <a:t>west</a:t>
              </a:r>
              <a:endParaRPr lang="it-IT" dirty="0"/>
            </a:p>
          </p:txBody>
        </p:sp>
        <p:sp>
          <p:nvSpPr>
            <p:cNvPr id="33" name="Text Box 28"/>
            <p:cNvSpPr txBox="1">
              <a:spLocks noChangeArrowheads="1"/>
            </p:cNvSpPr>
            <p:nvPr/>
          </p:nvSpPr>
          <p:spPr bwMode="auto">
            <a:xfrm>
              <a:off x="4447714" y="2947378"/>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err="1">
                  <a:solidFill>
                    <a:srgbClr val="FF3333"/>
                  </a:solidFill>
                </a:rPr>
                <a:t>underplate</a:t>
              </a:r>
              <a:endParaRPr lang="en-US" dirty="0"/>
            </a:p>
          </p:txBody>
        </p:sp>
        <p:sp>
          <p:nvSpPr>
            <p:cNvPr id="34" name="Text Box 22"/>
            <p:cNvSpPr txBox="1">
              <a:spLocks noChangeArrowheads="1"/>
            </p:cNvSpPr>
            <p:nvPr/>
          </p:nvSpPr>
          <p:spPr bwMode="auto">
            <a:xfrm>
              <a:off x="7061200" y="1053213"/>
              <a:ext cx="14478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600" dirty="0"/>
                <a:t>SKS very late</a:t>
              </a:r>
              <a:endParaRPr lang="en-US" dirty="0"/>
            </a:p>
          </p:txBody>
        </p:sp>
        <p:sp>
          <p:nvSpPr>
            <p:cNvPr id="35" name="Text Box 23"/>
            <p:cNvSpPr txBox="1">
              <a:spLocks noChangeArrowheads="1"/>
            </p:cNvSpPr>
            <p:nvPr/>
          </p:nvSpPr>
          <p:spPr bwMode="auto">
            <a:xfrm>
              <a:off x="2984516" y="1053213"/>
              <a:ext cx="9144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600" dirty="0"/>
                <a:t>S early</a:t>
              </a:r>
            </a:p>
          </p:txBody>
        </p:sp>
        <p:sp>
          <p:nvSpPr>
            <p:cNvPr id="36" name="Text Box 24"/>
            <p:cNvSpPr txBox="1">
              <a:spLocks noChangeArrowheads="1"/>
            </p:cNvSpPr>
            <p:nvPr/>
          </p:nvSpPr>
          <p:spPr bwMode="auto">
            <a:xfrm>
              <a:off x="5165960" y="1053213"/>
              <a:ext cx="6858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600" dirty="0"/>
                <a:t>S late</a:t>
              </a:r>
              <a:endParaRPr lang="en-US" dirty="0"/>
            </a:p>
          </p:txBody>
        </p:sp>
        <p:sp>
          <p:nvSpPr>
            <p:cNvPr id="37" name="Text Box 8"/>
            <p:cNvSpPr txBox="1">
              <a:spLocks noChangeArrowheads="1"/>
            </p:cNvSpPr>
            <p:nvPr/>
          </p:nvSpPr>
          <p:spPr bwMode="auto">
            <a:xfrm>
              <a:off x="2209800" y="3382962"/>
              <a:ext cx="1066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dirty="0" smtClean="0">
                  <a:solidFill>
                    <a:srgbClr val="CC0033"/>
                  </a:solidFill>
                </a:rPr>
                <a:t>HOT</a:t>
              </a:r>
              <a:endParaRPr lang="en-US" sz="3200" dirty="0"/>
            </a:p>
          </p:txBody>
        </p:sp>
      </p:grpSp>
      <p:sp>
        <p:nvSpPr>
          <p:cNvPr id="2" name="TextBox 1"/>
          <p:cNvSpPr txBox="1"/>
          <p:nvPr/>
        </p:nvSpPr>
        <p:spPr>
          <a:xfrm>
            <a:off x="4845509" y="4257436"/>
            <a:ext cx="4298491" cy="646331"/>
          </a:xfrm>
          <a:prstGeom prst="rect">
            <a:avLst/>
          </a:prstGeom>
          <a:noFill/>
        </p:spPr>
        <p:txBody>
          <a:bodyPr wrap="square" rtlCol="0">
            <a:spAutoFit/>
          </a:bodyPr>
          <a:lstStyle/>
          <a:p>
            <a:r>
              <a:rPr lang="en-US" dirty="0" smtClean="0"/>
              <a:t>FRACTURE ZONES &amp; ROOTS OF SWELLS PERTURB MANTLE FLOW</a:t>
            </a:r>
            <a:endParaRPr lang="en-US" dirty="0"/>
          </a:p>
        </p:txBody>
      </p:sp>
    </p:spTree>
    <p:extLst>
      <p:ext uri="{BB962C8B-B14F-4D97-AF65-F5344CB8AC3E}">
        <p14:creationId xmlns:p14="http://schemas.microsoft.com/office/powerpoint/2010/main" val="26202788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292" y="1285047"/>
            <a:ext cx="7802075" cy="5262979"/>
          </a:xfrm>
          <a:prstGeom prst="rect">
            <a:avLst/>
          </a:prstGeom>
          <a:noFill/>
        </p:spPr>
        <p:txBody>
          <a:bodyPr wrap="square" rtlCol="0">
            <a:spAutoFit/>
          </a:bodyPr>
          <a:lstStyle/>
          <a:p>
            <a:pPr algn="ctr"/>
            <a:r>
              <a:rPr lang="en-US" sz="3200" dirty="0"/>
              <a:t>M</a:t>
            </a:r>
            <a:r>
              <a:rPr lang="en-US" sz="3200" dirty="0" smtClean="0"/>
              <a:t>antle potential temperatures at ~200 km depth are higher than between ~ 400-2800 km depth. This is the most significant &amp; far-reaching development in mantle petrology &amp; geochemistry since Birch &amp; </a:t>
            </a:r>
            <a:r>
              <a:rPr lang="en-US" sz="3200" dirty="0" err="1" smtClean="0"/>
              <a:t>Bullen</a:t>
            </a:r>
            <a:r>
              <a:rPr lang="en-US" sz="3200" dirty="0" smtClean="0"/>
              <a:t> established the non-</a:t>
            </a:r>
            <a:r>
              <a:rPr lang="en-US" sz="3200" dirty="0" err="1" smtClean="0"/>
              <a:t>adiabaticity</a:t>
            </a:r>
            <a:r>
              <a:rPr lang="en-US" sz="3200" dirty="0" smtClean="0"/>
              <a:t> (</a:t>
            </a:r>
            <a:r>
              <a:rPr lang="en-US" sz="3200" dirty="0" err="1" smtClean="0"/>
              <a:t>subadiabatic</a:t>
            </a:r>
            <a:r>
              <a:rPr lang="en-US" sz="3200" dirty="0" smtClean="0"/>
              <a:t> thermal gradient) of the mantle from seismology &amp; physics 60 years ago.</a:t>
            </a:r>
          </a:p>
          <a:p>
            <a:pPr algn="just"/>
            <a:r>
              <a:rPr lang="en-US" sz="3200" dirty="0"/>
              <a:t> </a:t>
            </a:r>
            <a:r>
              <a:rPr lang="en-US" sz="3200" dirty="0" smtClean="0"/>
              <a:t>  </a:t>
            </a:r>
          </a:p>
          <a:p>
            <a:pPr algn="just"/>
            <a:r>
              <a:rPr lang="en-US" sz="2400" dirty="0">
                <a:solidFill>
                  <a:srgbClr val="0000FF"/>
                </a:solidFill>
              </a:rPr>
              <a:t>H</a:t>
            </a:r>
            <a:r>
              <a:rPr lang="en-US" sz="2400" dirty="0" smtClean="0">
                <a:solidFill>
                  <a:srgbClr val="0000FF"/>
                </a:solidFill>
              </a:rPr>
              <a:t>igh temperatures can only be accessed where laminar flow is disturbed (delamination, FZs, convergence). </a:t>
            </a:r>
            <a:endParaRPr lang="en-US" sz="2400" dirty="0">
              <a:solidFill>
                <a:srgbClr val="0000FF"/>
              </a:solidFill>
            </a:endParaRPr>
          </a:p>
        </p:txBody>
      </p:sp>
      <p:sp>
        <p:nvSpPr>
          <p:cNvPr id="3" name="TextBox 2"/>
          <p:cNvSpPr txBox="1"/>
          <p:nvPr/>
        </p:nvSpPr>
        <p:spPr>
          <a:xfrm>
            <a:off x="1587631" y="377955"/>
            <a:ext cx="6274924" cy="646331"/>
          </a:xfrm>
          <a:prstGeom prst="rect">
            <a:avLst/>
          </a:prstGeom>
          <a:noFill/>
        </p:spPr>
        <p:txBody>
          <a:bodyPr wrap="square" rtlCol="0">
            <a:spAutoFit/>
          </a:bodyPr>
          <a:lstStyle/>
          <a:p>
            <a:r>
              <a:rPr lang="en-US" sz="3600" dirty="0" smtClean="0"/>
              <a:t>TAKE-AWAY MESSAGE</a:t>
            </a:r>
            <a:endParaRPr lang="en-US" sz="3600" dirty="0"/>
          </a:p>
        </p:txBody>
      </p:sp>
    </p:spTree>
    <p:extLst>
      <p:ext uri="{BB962C8B-B14F-4D97-AF65-F5344CB8AC3E}">
        <p14:creationId xmlns:p14="http://schemas.microsoft.com/office/powerpoint/2010/main" val="7544758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34433"/>
            <a:ext cx="9144000" cy="932155"/>
          </a:xfrm>
          <a:prstGeom prst="rect">
            <a:avLst/>
          </a:prstGeom>
        </p:spPr>
      </p:pic>
      <p:pic>
        <p:nvPicPr>
          <p:cNvPr id="3" name="Picture 2"/>
          <p:cNvPicPr>
            <a:picLocks noChangeAspect="1"/>
          </p:cNvPicPr>
          <p:nvPr/>
        </p:nvPicPr>
        <p:blipFill>
          <a:blip r:embed="rId4"/>
          <a:stretch>
            <a:fillRect/>
          </a:stretch>
        </p:blipFill>
        <p:spPr>
          <a:xfrm>
            <a:off x="0" y="1300455"/>
            <a:ext cx="9144000" cy="443047"/>
          </a:xfrm>
          <a:prstGeom prst="rect">
            <a:avLst/>
          </a:prstGeom>
        </p:spPr>
      </p:pic>
      <p:pic>
        <p:nvPicPr>
          <p:cNvPr id="4" name="Picture 3"/>
          <p:cNvPicPr>
            <a:picLocks noChangeAspect="1"/>
          </p:cNvPicPr>
          <p:nvPr/>
        </p:nvPicPr>
        <p:blipFill>
          <a:blip r:embed="rId5"/>
          <a:stretch>
            <a:fillRect/>
          </a:stretch>
        </p:blipFill>
        <p:spPr>
          <a:xfrm>
            <a:off x="1591732" y="1981200"/>
            <a:ext cx="5808135" cy="4305300"/>
          </a:xfrm>
          <a:prstGeom prst="rect">
            <a:avLst/>
          </a:prstGeom>
        </p:spPr>
      </p:pic>
      <p:sp>
        <p:nvSpPr>
          <p:cNvPr id="5" name="TextBox 4"/>
          <p:cNvSpPr txBox="1"/>
          <p:nvPr/>
        </p:nvSpPr>
        <p:spPr>
          <a:xfrm>
            <a:off x="863599" y="3708400"/>
            <a:ext cx="3674534" cy="1938992"/>
          </a:xfrm>
          <a:prstGeom prst="rect">
            <a:avLst/>
          </a:prstGeom>
          <a:solidFill>
            <a:schemeClr val="bg1"/>
          </a:solidFill>
          <a:ln w="38100" cmpd="sng">
            <a:solidFill>
              <a:srgbClr val="0000FF"/>
            </a:solidFill>
          </a:ln>
        </p:spPr>
        <p:txBody>
          <a:bodyPr wrap="square" rtlCol="0">
            <a:spAutoFit/>
          </a:bodyPr>
          <a:lstStyle/>
          <a:p>
            <a:r>
              <a:rPr lang="en-US" sz="2400" dirty="0" smtClean="0">
                <a:solidFill>
                  <a:srgbClr val="0000FF"/>
                </a:solidFill>
              </a:rPr>
              <a:t>Temperatures in hypothetical deep ‘Plume Generation Zones’ (PGEs)</a:t>
            </a:r>
          </a:p>
          <a:p>
            <a:r>
              <a:rPr lang="en-US" sz="2400" dirty="0" smtClean="0">
                <a:solidFill>
                  <a:srgbClr val="0000FF"/>
                </a:solidFill>
              </a:rPr>
              <a:t>are &gt;300 C colder than in the surface boundary layer</a:t>
            </a:r>
            <a:endParaRPr lang="en-US" sz="2400" dirty="0">
              <a:solidFill>
                <a:srgbClr val="0000FF"/>
              </a:solidFill>
            </a:endParaRPr>
          </a:p>
        </p:txBody>
      </p:sp>
      <p:sp>
        <p:nvSpPr>
          <p:cNvPr id="6" name="TextBox 5"/>
          <p:cNvSpPr txBox="1"/>
          <p:nvPr/>
        </p:nvSpPr>
        <p:spPr>
          <a:xfrm>
            <a:off x="6908800" y="2997201"/>
            <a:ext cx="491067" cy="2215991"/>
          </a:xfrm>
          <a:prstGeom prst="rect">
            <a:avLst/>
          </a:prstGeom>
          <a:noFill/>
        </p:spPr>
        <p:txBody>
          <a:bodyPr wrap="square" rtlCol="0">
            <a:spAutoFit/>
          </a:bodyPr>
          <a:lstStyle/>
          <a:p>
            <a:r>
              <a:rPr lang="en-US" sz="2400" dirty="0" smtClean="0"/>
              <a:t>D</a:t>
            </a:r>
          </a:p>
          <a:p>
            <a:r>
              <a:rPr lang="en-US" sz="2400" dirty="0" smtClean="0"/>
              <a:t>E</a:t>
            </a:r>
          </a:p>
          <a:p>
            <a:r>
              <a:rPr lang="en-US" sz="2400" dirty="0" smtClean="0"/>
              <a:t>P</a:t>
            </a:r>
          </a:p>
          <a:p>
            <a:r>
              <a:rPr lang="en-US" sz="2400" dirty="0" smtClean="0"/>
              <a:t>T</a:t>
            </a:r>
          </a:p>
          <a:p>
            <a:r>
              <a:rPr lang="en-US" sz="2400" dirty="0" smtClean="0"/>
              <a:t>H</a:t>
            </a:r>
          </a:p>
          <a:p>
            <a:endParaRPr lang="en-US" dirty="0"/>
          </a:p>
        </p:txBody>
      </p:sp>
      <p:sp>
        <p:nvSpPr>
          <p:cNvPr id="7" name="TextBox 6"/>
          <p:cNvSpPr txBox="1"/>
          <p:nvPr/>
        </p:nvSpPr>
        <p:spPr>
          <a:xfrm>
            <a:off x="55219" y="1932072"/>
            <a:ext cx="2119584" cy="1754327"/>
          </a:xfrm>
          <a:prstGeom prst="rect">
            <a:avLst/>
          </a:prstGeom>
          <a:noFill/>
        </p:spPr>
        <p:txBody>
          <a:bodyPr wrap="square" rtlCol="0">
            <a:spAutoFit/>
          </a:bodyPr>
          <a:lstStyle/>
          <a:p>
            <a:r>
              <a:rPr lang="en-US" dirty="0" smtClean="0"/>
              <a:t>McKenzie &amp; </a:t>
            </a:r>
            <a:r>
              <a:rPr lang="en-US" dirty="0" err="1" smtClean="0"/>
              <a:t>Bickle</a:t>
            </a:r>
            <a:r>
              <a:rPr lang="en-US" dirty="0" smtClean="0"/>
              <a:t>* ignore </a:t>
            </a:r>
            <a:r>
              <a:rPr lang="en-US" dirty="0" err="1" smtClean="0"/>
              <a:t>U,Th,K</a:t>
            </a:r>
            <a:r>
              <a:rPr lang="en-US" dirty="0" smtClean="0"/>
              <a:t>; therefore, their  ‘ambient’ mantle is colder than in more realistic models.</a:t>
            </a:r>
            <a:endParaRPr lang="en-US" dirty="0"/>
          </a:p>
        </p:txBody>
      </p:sp>
      <p:cxnSp>
        <p:nvCxnSpPr>
          <p:cNvPr id="9" name="Straight Arrow Connector 8"/>
          <p:cNvCxnSpPr/>
          <p:nvPr/>
        </p:nvCxnSpPr>
        <p:spPr>
          <a:xfrm>
            <a:off x="2070730" y="2788893"/>
            <a:ext cx="2070731" cy="5244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784556" y="5053745"/>
            <a:ext cx="2235200" cy="1169551"/>
          </a:xfrm>
          <a:prstGeom prst="rect">
            <a:avLst/>
          </a:prstGeom>
          <a:noFill/>
        </p:spPr>
        <p:txBody>
          <a:bodyPr wrap="square" rtlCol="0">
            <a:spAutoFit/>
          </a:bodyPr>
          <a:lstStyle/>
          <a:p>
            <a:r>
              <a:rPr lang="en-US" sz="1400" dirty="0" smtClean="0"/>
              <a:t>*Cambridge geophysicists have now abandoned the assumptions behind </a:t>
            </a:r>
            <a:r>
              <a:rPr lang="en-US" sz="1400" dirty="0" smtClean="0"/>
              <a:t>their </a:t>
            </a:r>
            <a:r>
              <a:rPr lang="en-US" sz="1400" dirty="0" err="1" smtClean="0"/>
              <a:t>geotherm</a:t>
            </a:r>
            <a:r>
              <a:rPr lang="en-US" sz="1400" dirty="0" smtClean="0"/>
              <a:t> but geochemists still use it to define excess T.</a:t>
            </a:r>
            <a:endParaRPr lang="en-US" sz="1400" dirty="0"/>
          </a:p>
        </p:txBody>
      </p:sp>
      <p:sp>
        <p:nvSpPr>
          <p:cNvPr id="10" name="TextBox 9"/>
          <p:cNvSpPr txBox="1"/>
          <p:nvPr/>
        </p:nvSpPr>
        <p:spPr>
          <a:xfrm>
            <a:off x="4868116" y="4765813"/>
            <a:ext cx="569846" cy="369332"/>
          </a:xfrm>
          <a:prstGeom prst="rect">
            <a:avLst/>
          </a:prstGeom>
          <a:noFill/>
        </p:spPr>
        <p:txBody>
          <a:bodyPr wrap="square" rtlCol="0">
            <a:spAutoFit/>
          </a:bodyPr>
          <a:lstStyle/>
          <a:p>
            <a:r>
              <a:rPr lang="en-US" dirty="0" smtClean="0">
                <a:solidFill>
                  <a:srgbClr val="0000FF"/>
                </a:solidFill>
              </a:rPr>
              <a:t>PGE</a:t>
            </a:r>
            <a:endParaRPr lang="en-US" dirty="0">
              <a:solidFill>
                <a:srgbClr val="0000FF"/>
              </a:solidFill>
            </a:endParaRPr>
          </a:p>
        </p:txBody>
      </p:sp>
    </p:spTree>
    <p:extLst>
      <p:ext uri="{BB962C8B-B14F-4D97-AF65-F5344CB8AC3E}">
        <p14:creationId xmlns:p14="http://schemas.microsoft.com/office/powerpoint/2010/main" val="35412546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9171" y="1095071"/>
            <a:ext cx="6248609" cy="5070457"/>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Up Arrow Callout 2"/>
          <p:cNvSpPr/>
          <p:nvPr/>
        </p:nvSpPr>
        <p:spPr>
          <a:xfrm>
            <a:off x="1877345" y="2935529"/>
            <a:ext cx="1619668" cy="3193191"/>
          </a:xfrm>
          <a:prstGeom prst="upArrowCallout">
            <a:avLst>
              <a:gd name="adj1" fmla="val 45994"/>
              <a:gd name="adj2" fmla="val 37678"/>
              <a:gd name="adj3" fmla="val 25000"/>
              <a:gd name="adj4" fmla="val 53420"/>
            </a:avLst>
          </a:prstGeom>
          <a:pattFill prst="dashVert">
            <a:fgClr>
              <a:srgbClr val="F2007A"/>
            </a:fgClr>
            <a:bgClr>
              <a:srgbClr val="CCFFCC"/>
            </a:bgClr>
          </a:patt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02494" y="5759388"/>
            <a:ext cx="4745892"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871234" y="5796196"/>
            <a:ext cx="3754689" cy="646331"/>
          </a:xfrm>
          <a:prstGeom prst="rect">
            <a:avLst/>
          </a:prstGeom>
          <a:noFill/>
        </p:spPr>
        <p:txBody>
          <a:bodyPr wrap="square" rtlCol="0">
            <a:spAutoFit/>
          </a:bodyPr>
          <a:lstStyle/>
          <a:p>
            <a:r>
              <a:rPr lang="en-US" dirty="0" smtClean="0">
                <a:solidFill>
                  <a:schemeClr val="bg1"/>
                </a:solidFill>
              </a:rPr>
              <a:t>200 </a:t>
            </a:r>
            <a:r>
              <a:rPr lang="en-US" dirty="0" err="1" smtClean="0">
                <a:solidFill>
                  <a:schemeClr val="bg1"/>
                </a:solidFill>
              </a:rPr>
              <a:t>Myr</a:t>
            </a:r>
            <a:r>
              <a:rPr lang="en-US" dirty="0" smtClean="0">
                <a:solidFill>
                  <a:schemeClr val="bg1"/>
                </a:solidFill>
              </a:rPr>
              <a:t> of oceanic crust accumulation</a:t>
            </a:r>
            <a:endParaRPr lang="en-US" dirty="0">
              <a:solidFill>
                <a:schemeClr val="bg1"/>
              </a:solidFill>
            </a:endParaRPr>
          </a:p>
        </p:txBody>
      </p:sp>
      <p:sp>
        <p:nvSpPr>
          <p:cNvPr id="9" name="Cloud 8"/>
          <p:cNvSpPr/>
          <p:nvPr/>
        </p:nvSpPr>
        <p:spPr>
          <a:xfrm>
            <a:off x="2162626" y="5387690"/>
            <a:ext cx="561366" cy="52453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9"/>
          <p:cNvSpPr/>
          <p:nvPr/>
        </p:nvSpPr>
        <p:spPr>
          <a:xfrm>
            <a:off x="1279171" y="5337323"/>
            <a:ext cx="1546044" cy="828205"/>
          </a:xfrm>
          <a:prstGeom prst="cloud">
            <a:avLst/>
          </a:prstGeom>
          <a:pattFill prst="dashHorz">
            <a:fgClr>
              <a:srgbClr val="F2007A"/>
            </a:fgClr>
            <a:bgClr>
              <a:srgbClr val="CCFFCC"/>
            </a:bgClr>
          </a:patt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79172" y="4647152"/>
            <a:ext cx="5982556" cy="1112236"/>
          </a:xfrm>
          <a:prstGeom prst="rect">
            <a:avLst/>
          </a:prstGeom>
          <a:pattFill prst="dashHorz">
            <a:fgClr>
              <a:srgbClr val="FF0000"/>
            </a:fgClr>
            <a:bgClr>
              <a:srgbClr val="CCFFCC"/>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loud 11"/>
          <p:cNvSpPr/>
          <p:nvPr/>
        </p:nvSpPr>
        <p:spPr>
          <a:xfrm>
            <a:off x="1904952" y="4030599"/>
            <a:ext cx="1619668" cy="1113477"/>
          </a:xfrm>
          <a:prstGeom prst="cloud">
            <a:avLst/>
          </a:prstGeom>
          <a:pattFill prst="dashHorz">
            <a:fgClr>
              <a:srgbClr val="FF0000"/>
            </a:fgClr>
            <a:bgClr>
              <a:srgbClr val="CCFFCC"/>
            </a:bgClr>
          </a:patt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loud 12"/>
          <p:cNvSpPr/>
          <p:nvPr/>
        </p:nvSpPr>
        <p:spPr>
          <a:xfrm>
            <a:off x="1279172" y="5759388"/>
            <a:ext cx="1623718" cy="406140"/>
          </a:xfrm>
          <a:prstGeom prst="cloud">
            <a:avLst/>
          </a:prstGeom>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7132067" y="2020462"/>
            <a:ext cx="570564" cy="4108257"/>
          </a:xfrm>
          <a:prstGeom prst="downArrow">
            <a:avLst>
              <a:gd name="adj1" fmla="val 50000"/>
              <a:gd name="adj2" fmla="val 59677"/>
            </a:avLst>
          </a:prstGeom>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279171" y="1748432"/>
            <a:ext cx="3092096" cy="1150285"/>
          </a:xfrm>
          <a:prstGeom prst="rect">
            <a:avLst/>
          </a:prstGeom>
          <a:gradFill flip="none" rotWithShape="1">
            <a:gsLst>
              <a:gs pos="0">
                <a:schemeClr val="accent1">
                  <a:tint val="100000"/>
                  <a:shade val="100000"/>
                  <a:satMod val="130000"/>
                  <a:alpha val="34000"/>
                </a:schemeClr>
              </a:gs>
              <a:gs pos="86000">
                <a:schemeClr val="accent1">
                  <a:tint val="50000"/>
                  <a:shade val="100000"/>
                  <a:satMod val="350000"/>
                  <a:alpha val="56000"/>
                </a:schemeClr>
              </a:gs>
              <a:gs pos="53000">
                <a:schemeClr val="tx2">
                  <a:lumMod val="60000"/>
                  <a:lumOff val="40000"/>
                  <a:alpha val="90000"/>
                </a:schemeClr>
              </a:gs>
              <a:gs pos="1000">
                <a:srgbClr val="E30000"/>
              </a:gs>
            </a:gsLst>
            <a:path path="rect">
              <a:fillToRect l="100000" t="100000"/>
            </a:path>
            <a:tileRect r="-100000" b="-100000"/>
          </a:gradFill>
          <a:ln>
            <a:noFill/>
          </a:ln>
          <a:effectLst>
            <a:outerShdw dist="23000" dir="5400000" sx="0" sy="0" rotWithShape="0">
              <a:srgbClr val="000000"/>
            </a:outerShd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a:off x="1877345" y="1656411"/>
            <a:ext cx="1647275" cy="1822051"/>
          </a:xfrm>
          <a:prstGeom prst="triangle">
            <a:avLst>
              <a:gd name="adj" fmla="val 50559"/>
            </a:avLst>
          </a:prstGeom>
          <a:pattFill prst="dashHorz">
            <a:fgClr>
              <a:srgbClr val="F2007A"/>
            </a:fgClr>
            <a:bgClr>
              <a:srgbClr val="CCFFCC"/>
            </a:bgClr>
          </a:patt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187211" y="1656411"/>
            <a:ext cx="3209271" cy="1315926"/>
          </a:xfrm>
          <a:prstGeom prst="rect">
            <a:avLst/>
          </a:prstGeom>
          <a:gradFill>
            <a:gsLst>
              <a:gs pos="15000">
                <a:schemeClr val="tx2">
                  <a:lumMod val="60000"/>
                  <a:lumOff val="40000"/>
                  <a:alpha val="93000"/>
                </a:schemeClr>
              </a:gs>
              <a:gs pos="81000">
                <a:srgbClr val="FF0000">
                  <a:alpha val="97000"/>
                </a:srgbClr>
              </a:gs>
              <a:gs pos="62000">
                <a:schemeClr val="accent1">
                  <a:tint val="50000"/>
                  <a:shade val="100000"/>
                  <a:satMod val="350000"/>
                  <a:alpha val="51000"/>
                </a:schemeClr>
              </a:gs>
              <a:gs pos="64000">
                <a:schemeClr val="tx2">
                  <a:lumMod val="40000"/>
                  <a:lumOff val="60000"/>
                  <a:alpha val="80000"/>
                </a:schemeClr>
              </a:gs>
            </a:gsLst>
            <a:lin ang="5580000" scaled="0"/>
          </a:gradFill>
          <a:ln>
            <a:noFill/>
          </a:ln>
          <a:effectLst>
            <a:outerShdw dist="12700" dir="5400000" sx="0" sy="0" rotWithShape="0">
              <a:srgbClr val="000000">
                <a:alpha val="75000"/>
              </a:srgbClr>
            </a:outerShdw>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a:off x="4187214" y="1604968"/>
            <a:ext cx="266878" cy="1242306"/>
          </a:xfrm>
          <a:prstGeom prst="upArrow">
            <a:avLst/>
          </a:prstGeom>
          <a:gradFill flip="none" rotWithShape="1">
            <a:gsLst>
              <a:gs pos="88000">
                <a:schemeClr val="accent1">
                  <a:tint val="50000"/>
                  <a:shade val="100000"/>
                  <a:satMod val="350000"/>
                </a:schemeClr>
              </a:gs>
              <a:gs pos="25000">
                <a:srgbClr val="E30000">
                  <a:alpha val="62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Shape 21"/>
          <p:cNvSpPr/>
          <p:nvPr/>
        </p:nvSpPr>
        <p:spPr>
          <a:xfrm rot="10800000">
            <a:off x="6828379" y="1795005"/>
            <a:ext cx="699401" cy="450913"/>
          </a:xfrm>
          <a:prstGeom prst="corner">
            <a:avLst/>
          </a:prstGeom>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443309" y="5024445"/>
            <a:ext cx="4463294" cy="584776"/>
          </a:xfrm>
          <a:prstGeom prst="rect">
            <a:avLst/>
          </a:prstGeom>
          <a:noFill/>
        </p:spPr>
        <p:txBody>
          <a:bodyPr wrap="square" rtlCol="0">
            <a:spAutoFit/>
          </a:bodyPr>
          <a:lstStyle/>
          <a:p>
            <a:r>
              <a:rPr lang="en-US" sz="3200" dirty="0" smtClean="0"/>
              <a:t>TRANSITION ZONE  (TZ)</a:t>
            </a:r>
            <a:endParaRPr lang="en-US" sz="3200" dirty="0"/>
          </a:p>
        </p:txBody>
      </p:sp>
      <p:sp>
        <p:nvSpPr>
          <p:cNvPr id="25" name="TextBox 24"/>
          <p:cNvSpPr txBox="1"/>
          <p:nvPr/>
        </p:nvSpPr>
        <p:spPr>
          <a:xfrm>
            <a:off x="3220933" y="1953530"/>
            <a:ext cx="3404990" cy="584776"/>
          </a:xfrm>
          <a:prstGeom prst="rect">
            <a:avLst/>
          </a:prstGeom>
          <a:noFill/>
        </p:spPr>
        <p:txBody>
          <a:bodyPr wrap="square" rtlCol="0">
            <a:spAutoFit/>
          </a:bodyPr>
          <a:lstStyle/>
          <a:p>
            <a:r>
              <a:rPr lang="en-US" sz="3200" dirty="0" smtClean="0"/>
              <a:t>REGION B</a:t>
            </a:r>
            <a:endParaRPr lang="en-US" sz="3200" dirty="0"/>
          </a:p>
        </p:txBody>
      </p:sp>
      <p:cxnSp>
        <p:nvCxnSpPr>
          <p:cNvPr id="27" name="Straight Arrow Connector 26"/>
          <p:cNvCxnSpPr/>
          <p:nvPr/>
        </p:nvCxnSpPr>
        <p:spPr>
          <a:xfrm>
            <a:off x="6046152" y="1953530"/>
            <a:ext cx="717808"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25" idx="3"/>
          </p:cNvCxnSpPr>
          <p:nvPr/>
        </p:nvCxnSpPr>
        <p:spPr>
          <a:xfrm>
            <a:off x="6046152" y="2226121"/>
            <a:ext cx="579771" cy="1979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046152" y="2527580"/>
            <a:ext cx="377310" cy="1072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061066" y="2848399"/>
            <a:ext cx="251964"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597215" y="3956981"/>
            <a:ext cx="2339782" cy="954107"/>
          </a:xfrm>
          <a:prstGeom prst="rect">
            <a:avLst/>
          </a:prstGeom>
          <a:noFill/>
        </p:spPr>
        <p:txBody>
          <a:bodyPr wrap="square" rtlCol="0">
            <a:prstTxWarp prst="textArchUp">
              <a:avLst/>
            </a:prstTxWarp>
            <a:spAutoFit/>
          </a:bodyPr>
          <a:lstStyle/>
          <a:p>
            <a:r>
              <a:rPr lang="en-US" sz="3600" dirty="0" smtClean="0">
                <a:latin typeface="+mj-lt"/>
                <a:cs typeface="Princetown LET"/>
              </a:rPr>
              <a:t>Broad passive </a:t>
            </a:r>
            <a:r>
              <a:rPr lang="en-US" sz="3600" dirty="0" err="1" smtClean="0">
                <a:latin typeface="+mj-lt"/>
                <a:cs typeface="Princetown LET"/>
              </a:rPr>
              <a:t>upwellings</a:t>
            </a:r>
            <a:endParaRPr lang="en-US" sz="3600" dirty="0">
              <a:latin typeface="+mj-lt"/>
              <a:cs typeface="Princetown LET"/>
            </a:endParaRPr>
          </a:p>
        </p:txBody>
      </p:sp>
      <p:sp>
        <p:nvSpPr>
          <p:cNvPr id="39" name="TextBox 38"/>
          <p:cNvSpPr txBox="1"/>
          <p:nvPr/>
        </p:nvSpPr>
        <p:spPr>
          <a:xfrm rot="1074086">
            <a:off x="5585035" y="3541481"/>
            <a:ext cx="1725500" cy="830997"/>
          </a:xfrm>
          <a:prstGeom prst="rect">
            <a:avLst/>
          </a:prstGeom>
          <a:noFill/>
        </p:spPr>
        <p:txBody>
          <a:bodyPr wrap="square" rtlCol="0">
            <a:prstTxWarp prst="textCascadeDown">
              <a:avLst/>
            </a:prstTxWarp>
            <a:spAutoFit/>
          </a:bodyPr>
          <a:lstStyle/>
          <a:p>
            <a:r>
              <a:rPr lang="en-US" sz="2400" dirty="0" smtClean="0">
                <a:latin typeface="Arial Narrow"/>
                <a:cs typeface="Arial Narrow"/>
              </a:rPr>
              <a:t>Narrow  </a:t>
            </a:r>
            <a:r>
              <a:rPr lang="en-US" sz="2400" dirty="0" err="1" smtClean="0">
                <a:latin typeface="Arial Narrow"/>
                <a:cs typeface="Arial Narrow"/>
              </a:rPr>
              <a:t>downwellings</a:t>
            </a:r>
            <a:endParaRPr lang="en-US" sz="2400" dirty="0">
              <a:latin typeface="Arial Narrow"/>
              <a:cs typeface="Arial Narrow"/>
            </a:endParaRPr>
          </a:p>
        </p:txBody>
      </p:sp>
      <p:sp>
        <p:nvSpPr>
          <p:cNvPr id="40" name="TextBox 39"/>
          <p:cNvSpPr txBox="1"/>
          <p:nvPr/>
        </p:nvSpPr>
        <p:spPr>
          <a:xfrm>
            <a:off x="1279171" y="1748432"/>
            <a:ext cx="1104320" cy="1200329"/>
          </a:xfrm>
          <a:prstGeom prst="rect">
            <a:avLst/>
          </a:prstGeom>
          <a:noFill/>
        </p:spPr>
        <p:txBody>
          <a:bodyPr wrap="square" rtlCol="0">
            <a:spAutoFit/>
          </a:bodyPr>
          <a:lstStyle/>
          <a:p>
            <a:r>
              <a:rPr lang="en-US" dirty="0" smtClean="0"/>
              <a:t>Super-adiabatic  boundary layer</a:t>
            </a:r>
            <a:endParaRPr lang="en-US" dirty="0"/>
          </a:p>
        </p:txBody>
      </p:sp>
      <p:sp>
        <p:nvSpPr>
          <p:cNvPr id="41" name="TextBox 40"/>
          <p:cNvSpPr txBox="1"/>
          <p:nvPr/>
        </p:nvSpPr>
        <p:spPr>
          <a:xfrm>
            <a:off x="3740424" y="2927073"/>
            <a:ext cx="1427335" cy="369332"/>
          </a:xfrm>
          <a:prstGeom prst="rect">
            <a:avLst/>
          </a:prstGeom>
          <a:solidFill>
            <a:schemeClr val="bg1"/>
          </a:solidFill>
          <a:ln>
            <a:noFill/>
          </a:ln>
        </p:spPr>
        <p:txBody>
          <a:bodyPr wrap="square" rtlCol="0">
            <a:spAutoFit/>
          </a:bodyPr>
          <a:lstStyle/>
          <a:p>
            <a:r>
              <a:rPr lang="en-US" dirty="0" smtClean="0">
                <a:solidFill>
                  <a:srgbClr val="E30000"/>
                </a:solidFill>
              </a:rPr>
              <a:t>Thermal max</a:t>
            </a:r>
            <a:endParaRPr lang="en-US" dirty="0">
              <a:solidFill>
                <a:srgbClr val="E30000"/>
              </a:solidFill>
            </a:endParaRPr>
          </a:p>
        </p:txBody>
      </p:sp>
      <p:sp>
        <p:nvSpPr>
          <p:cNvPr id="42" name="TextBox 41"/>
          <p:cNvSpPr txBox="1"/>
          <p:nvPr/>
        </p:nvSpPr>
        <p:spPr>
          <a:xfrm>
            <a:off x="1348191" y="5387690"/>
            <a:ext cx="1095118" cy="400110"/>
          </a:xfrm>
          <a:prstGeom prst="rect">
            <a:avLst/>
          </a:prstGeom>
          <a:noFill/>
        </p:spPr>
        <p:txBody>
          <a:bodyPr wrap="square" rtlCol="0">
            <a:spAutoFit/>
          </a:bodyPr>
          <a:lstStyle/>
          <a:p>
            <a:r>
              <a:rPr lang="en-US" sz="2000" dirty="0" smtClean="0">
                <a:solidFill>
                  <a:schemeClr val="bg1"/>
                </a:solidFill>
              </a:rPr>
              <a:t>600 km</a:t>
            </a:r>
            <a:endParaRPr lang="en-US" sz="2000" dirty="0">
              <a:solidFill>
                <a:schemeClr val="bg1"/>
              </a:solidFill>
            </a:endParaRPr>
          </a:p>
        </p:txBody>
      </p:sp>
      <p:sp>
        <p:nvSpPr>
          <p:cNvPr id="43" name="TextBox 42"/>
          <p:cNvSpPr txBox="1"/>
          <p:nvPr/>
        </p:nvSpPr>
        <p:spPr>
          <a:xfrm>
            <a:off x="1311381" y="2972337"/>
            <a:ext cx="1131928" cy="400110"/>
          </a:xfrm>
          <a:prstGeom prst="rect">
            <a:avLst/>
          </a:prstGeom>
          <a:noFill/>
        </p:spPr>
        <p:txBody>
          <a:bodyPr wrap="square" rtlCol="0">
            <a:spAutoFit/>
          </a:bodyPr>
          <a:lstStyle/>
          <a:p>
            <a:r>
              <a:rPr lang="en-US" sz="2000" dirty="0" smtClean="0"/>
              <a:t>300 km</a:t>
            </a:r>
            <a:endParaRPr lang="en-US" sz="2000" dirty="0"/>
          </a:p>
        </p:txBody>
      </p:sp>
      <p:sp>
        <p:nvSpPr>
          <p:cNvPr id="44" name="TextBox 43"/>
          <p:cNvSpPr txBox="1"/>
          <p:nvPr/>
        </p:nvSpPr>
        <p:spPr>
          <a:xfrm>
            <a:off x="4270959" y="3372447"/>
            <a:ext cx="1242360" cy="1323439"/>
          </a:xfrm>
          <a:prstGeom prst="rect">
            <a:avLst/>
          </a:prstGeom>
          <a:noFill/>
        </p:spPr>
        <p:txBody>
          <a:bodyPr wrap="square" rtlCol="0">
            <a:spAutoFit/>
          </a:bodyPr>
          <a:lstStyle/>
          <a:p>
            <a:r>
              <a:rPr lang="en-US" sz="2000" i="1" dirty="0" err="1" smtClean="0">
                <a:solidFill>
                  <a:srgbClr val="3366FF"/>
                </a:solidFill>
              </a:rPr>
              <a:t>Tp</a:t>
            </a:r>
            <a:r>
              <a:rPr lang="en-US" sz="2000" i="1" dirty="0" smtClean="0">
                <a:solidFill>
                  <a:srgbClr val="3366FF"/>
                </a:solidFill>
              </a:rPr>
              <a:t> decreases with depth</a:t>
            </a:r>
            <a:endParaRPr lang="en-US" sz="2000" i="1" dirty="0">
              <a:solidFill>
                <a:srgbClr val="3366FF"/>
              </a:solidFill>
            </a:endParaRPr>
          </a:p>
        </p:txBody>
      </p:sp>
      <p:pic>
        <p:nvPicPr>
          <p:cNvPr id="46" name="Picture 45"/>
          <p:cNvPicPr>
            <a:picLocks noChangeAspect="1"/>
          </p:cNvPicPr>
          <p:nvPr/>
        </p:nvPicPr>
        <p:blipFill>
          <a:blip r:embed="rId3"/>
          <a:stretch>
            <a:fillRect/>
          </a:stretch>
        </p:blipFill>
        <p:spPr>
          <a:xfrm rot="652466">
            <a:off x="6514668" y="5382529"/>
            <a:ext cx="551118" cy="755122"/>
          </a:xfrm>
          <a:prstGeom prst="rect">
            <a:avLst/>
          </a:prstGeom>
        </p:spPr>
      </p:pic>
      <p:sp>
        <p:nvSpPr>
          <p:cNvPr id="4" name="Cloud 3"/>
          <p:cNvSpPr/>
          <p:nvPr/>
        </p:nvSpPr>
        <p:spPr>
          <a:xfrm>
            <a:off x="1276871" y="5235224"/>
            <a:ext cx="1200947" cy="747993"/>
          </a:xfrm>
          <a:prstGeom prst="cloud">
            <a:avLst/>
          </a:prstGeom>
          <a:gradFill>
            <a:gsLst>
              <a:gs pos="6000">
                <a:schemeClr val="accent1">
                  <a:tint val="100000"/>
                  <a:shade val="100000"/>
                  <a:satMod val="130000"/>
                  <a:alpha val="86000"/>
                </a:schemeClr>
              </a:gs>
              <a:gs pos="57000">
                <a:schemeClr val="accent1">
                  <a:tint val="50000"/>
                  <a:shade val="100000"/>
                  <a:satMod val="350000"/>
                </a:schemeClr>
              </a:gs>
            </a:gsLst>
            <a:lin ang="0" scaled="0"/>
          </a:gra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48191" y="5539773"/>
            <a:ext cx="1141130" cy="369332"/>
          </a:xfrm>
          <a:prstGeom prst="rect">
            <a:avLst/>
          </a:prstGeom>
          <a:noFill/>
        </p:spPr>
        <p:txBody>
          <a:bodyPr wrap="square" rtlCol="0">
            <a:spAutoFit/>
          </a:bodyPr>
          <a:lstStyle/>
          <a:p>
            <a:r>
              <a:rPr lang="en-US" dirty="0" smtClean="0"/>
              <a:t>600 km</a:t>
            </a:r>
            <a:endParaRPr lang="en-US" dirty="0"/>
          </a:p>
        </p:txBody>
      </p:sp>
      <p:sp>
        <p:nvSpPr>
          <p:cNvPr id="6" name="Right Triangle 5"/>
          <p:cNvSpPr/>
          <p:nvPr/>
        </p:nvSpPr>
        <p:spPr>
          <a:xfrm>
            <a:off x="6423462" y="5759388"/>
            <a:ext cx="483141" cy="406140"/>
          </a:xfrm>
          <a:prstGeom prst="r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loud 13"/>
          <p:cNvSpPr/>
          <p:nvPr/>
        </p:nvSpPr>
        <p:spPr>
          <a:xfrm>
            <a:off x="1877345" y="4120566"/>
            <a:ext cx="1803722" cy="790522"/>
          </a:xfrm>
          <a:prstGeom prst="cloud">
            <a:avLst/>
          </a:prstGeom>
          <a:pattFill prst="dashVert">
            <a:fgClr>
              <a:srgbClr val="F2007A"/>
            </a:fgClr>
            <a:bgClr>
              <a:srgbClr val="CCFFCC"/>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23333" y="203200"/>
            <a:ext cx="8026400" cy="584776"/>
          </a:xfrm>
          <a:prstGeom prst="rect">
            <a:avLst/>
          </a:prstGeom>
          <a:solidFill>
            <a:schemeClr val="bg1"/>
          </a:solidFill>
        </p:spPr>
        <p:txBody>
          <a:bodyPr wrap="square" rtlCol="0">
            <a:spAutoFit/>
          </a:bodyPr>
          <a:lstStyle/>
          <a:p>
            <a:r>
              <a:rPr lang="en-US" sz="3200" dirty="0" smtClean="0">
                <a:solidFill>
                  <a:srgbClr val="0000FF"/>
                </a:solidFill>
              </a:rPr>
              <a:t>Thus, the ‘new’* Paradigm</a:t>
            </a:r>
            <a:endParaRPr lang="en-US" sz="3200" dirty="0">
              <a:solidFill>
                <a:srgbClr val="0000FF"/>
              </a:solidFill>
            </a:endParaRPr>
          </a:p>
        </p:txBody>
      </p:sp>
      <p:pic>
        <p:nvPicPr>
          <p:cNvPr id="26" name="Picture 25"/>
          <p:cNvPicPr>
            <a:picLocks noChangeAspect="1"/>
          </p:cNvPicPr>
          <p:nvPr/>
        </p:nvPicPr>
        <p:blipFill>
          <a:blip r:embed="rId4"/>
          <a:stretch>
            <a:fillRect/>
          </a:stretch>
        </p:blipFill>
        <p:spPr>
          <a:xfrm>
            <a:off x="6953802" y="6205473"/>
            <a:ext cx="816666" cy="474107"/>
          </a:xfrm>
          <a:prstGeom prst="rect">
            <a:avLst/>
          </a:prstGeom>
        </p:spPr>
      </p:pic>
      <p:sp>
        <p:nvSpPr>
          <p:cNvPr id="16" name="TextBox 15"/>
          <p:cNvSpPr txBox="1"/>
          <p:nvPr/>
        </p:nvSpPr>
        <p:spPr>
          <a:xfrm>
            <a:off x="5757333" y="5759388"/>
            <a:ext cx="868590" cy="369332"/>
          </a:xfrm>
          <a:prstGeom prst="rect">
            <a:avLst/>
          </a:prstGeom>
          <a:noFill/>
        </p:spPr>
        <p:txBody>
          <a:bodyPr wrap="square" rtlCol="0">
            <a:spAutoFit/>
          </a:bodyPr>
          <a:lstStyle/>
          <a:p>
            <a:r>
              <a:rPr lang="en-US" dirty="0" smtClean="0">
                <a:solidFill>
                  <a:schemeClr val="bg1"/>
                </a:solidFill>
              </a:rPr>
              <a:t>(RIP)</a:t>
            </a:r>
            <a:endParaRPr lang="en-US" dirty="0">
              <a:solidFill>
                <a:schemeClr val="bg1"/>
              </a:solidFill>
            </a:endParaRPr>
          </a:p>
        </p:txBody>
      </p:sp>
      <p:sp>
        <p:nvSpPr>
          <p:cNvPr id="23" name="TextBox 22"/>
          <p:cNvSpPr txBox="1"/>
          <p:nvPr/>
        </p:nvSpPr>
        <p:spPr>
          <a:xfrm>
            <a:off x="423332" y="6442527"/>
            <a:ext cx="5637733" cy="369332"/>
          </a:xfrm>
          <a:prstGeom prst="rect">
            <a:avLst/>
          </a:prstGeom>
          <a:noFill/>
        </p:spPr>
        <p:txBody>
          <a:bodyPr wrap="square" rtlCol="0">
            <a:spAutoFit/>
          </a:bodyPr>
          <a:lstStyle/>
          <a:p>
            <a:r>
              <a:rPr lang="en-US" dirty="0" smtClean="0"/>
              <a:t>(* actually due to Birch, </a:t>
            </a:r>
            <a:r>
              <a:rPr lang="en-US" dirty="0" err="1" smtClean="0"/>
              <a:t>Tatsumoto</a:t>
            </a:r>
            <a:r>
              <a:rPr lang="en-US" dirty="0" smtClean="0"/>
              <a:t>, </a:t>
            </a:r>
            <a:r>
              <a:rPr lang="en-US" dirty="0" err="1" smtClean="0"/>
              <a:t>J.Tuzo</a:t>
            </a:r>
            <a:r>
              <a:rPr lang="en-US" dirty="0" smtClean="0"/>
              <a:t> Wilson)</a:t>
            </a:r>
            <a:endParaRPr lang="en-US" dirty="0"/>
          </a:p>
        </p:txBody>
      </p:sp>
      <p:pic>
        <p:nvPicPr>
          <p:cNvPr id="31" name="Picture 30"/>
          <p:cNvPicPr>
            <a:picLocks noChangeAspect="1"/>
          </p:cNvPicPr>
          <p:nvPr/>
        </p:nvPicPr>
        <p:blipFill>
          <a:blip r:embed="rId5"/>
          <a:stretch>
            <a:fillRect/>
          </a:stretch>
        </p:blipFill>
        <p:spPr>
          <a:xfrm>
            <a:off x="7527780" y="919795"/>
            <a:ext cx="1438557" cy="2201334"/>
          </a:xfrm>
          <a:prstGeom prst="rect">
            <a:avLst/>
          </a:prstGeom>
        </p:spPr>
      </p:pic>
      <p:sp>
        <p:nvSpPr>
          <p:cNvPr id="33" name="Rectangle 32"/>
          <p:cNvSpPr/>
          <p:nvPr/>
        </p:nvSpPr>
        <p:spPr>
          <a:xfrm>
            <a:off x="7527780" y="1095071"/>
            <a:ext cx="1438557" cy="6999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7527781" y="1412249"/>
            <a:ext cx="1302474" cy="369332"/>
          </a:xfrm>
          <a:prstGeom prst="rect">
            <a:avLst/>
          </a:prstGeom>
          <a:noFill/>
        </p:spPr>
        <p:txBody>
          <a:bodyPr wrap="square" rtlCol="0">
            <a:spAutoFit/>
          </a:bodyPr>
          <a:lstStyle/>
          <a:p>
            <a:r>
              <a:rPr lang="en-US" dirty="0" smtClean="0"/>
              <a:t>Shear strain</a:t>
            </a:r>
            <a:endParaRPr lang="en-US" dirty="0"/>
          </a:p>
        </p:txBody>
      </p:sp>
      <p:sp>
        <p:nvSpPr>
          <p:cNvPr id="35" name="TextBox 34"/>
          <p:cNvSpPr txBox="1"/>
          <p:nvPr/>
        </p:nvSpPr>
        <p:spPr>
          <a:xfrm>
            <a:off x="7953277" y="2706160"/>
            <a:ext cx="1013060" cy="369332"/>
          </a:xfrm>
          <a:prstGeom prst="rect">
            <a:avLst/>
          </a:prstGeom>
          <a:noFill/>
        </p:spPr>
        <p:txBody>
          <a:bodyPr wrap="square" rtlCol="0">
            <a:spAutoFit/>
          </a:bodyPr>
          <a:lstStyle/>
          <a:p>
            <a:r>
              <a:rPr lang="en-US" dirty="0" smtClean="0"/>
              <a:t>“fixed”</a:t>
            </a:r>
            <a:endParaRPr lang="en-US" dirty="0"/>
          </a:p>
        </p:txBody>
      </p:sp>
      <p:sp>
        <p:nvSpPr>
          <p:cNvPr id="36" name="TextBox 35"/>
          <p:cNvSpPr txBox="1"/>
          <p:nvPr/>
        </p:nvSpPr>
        <p:spPr>
          <a:xfrm>
            <a:off x="4907458" y="2359081"/>
            <a:ext cx="913748" cy="646331"/>
          </a:xfrm>
          <a:prstGeom prst="rect">
            <a:avLst/>
          </a:prstGeom>
          <a:noFill/>
        </p:spPr>
        <p:txBody>
          <a:bodyPr wrap="square" rtlCol="0">
            <a:spAutoFit/>
          </a:bodyPr>
          <a:lstStyle/>
          <a:p>
            <a:r>
              <a:rPr lang="en-US" dirty="0" smtClean="0"/>
              <a:t>Hawaii source</a:t>
            </a:r>
            <a:endParaRPr lang="en-US" dirty="0"/>
          </a:p>
        </p:txBody>
      </p:sp>
      <p:sp>
        <p:nvSpPr>
          <p:cNvPr id="37" name="TextBox 36"/>
          <p:cNvSpPr txBox="1"/>
          <p:nvPr/>
        </p:nvSpPr>
        <p:spPr>
          <a:xfrm>
            <a:off x="2383491" y="4120566"/>
            <a:ext cx="1113522" cy="646331"/>
          </a:xfrm>
          <a:prstGeom prst="rect">
            <a:avLst/>
          </a:prstGeom>
          <a:noFill/>
        </p:spPr>
        <p:txBody>
          <a:bodyPr wrap="square" rtlCol="0">
            <a:spAutoFit/>
          </a:bodyPr>
          <a:lstStyle/>
          <a:p>
            <a:r>
              <a:rPr lang="en-US" dirty="0" smtClean="0"/>
              <a:t>MORB source</a:t>
            </a:r>
            <a:endParaRPr lang="en-US" dirty="0"/>
          </a:p>
        </p:txBody>
      </p:sp>
      <p:sp>
        <p:nvSpPr>
          <p:cNvPr id="32" name="TextBox 31"/>
          <p:cNvSpPr txBox="1"/>
          <p:nvPr/>
        </p:nvSpPr>
        <p:spPr>
          <a:xfrm>
            <a:off x="5383644" y="1102101"/>
            <a:ext cx="2484558" cy="646331"/>
          </a:xfrm>
          <a:prstGeom prst="rect">
            <a:avLst/>
          </a:prstGeom>
          <a:noFill/>
        </p:spPr>
        <p:txBody>
          <a:bodyPr wrap="square" rtlCol="0">
            <a:spAutoFit/>
          </a:bodyPr>
          <a:lstStyle/>
          <a:p>
            <a:r>
              <a:rPr lang="en-US" dirty="0" smtClean="0"/>
              <a:t>Shear-driven magma segregation</a:t>
            </a:r>
            <a:endParaRPr lang="en-US" dirty="0"/>
          </a:p>
        </p:txBody>
      </p:sp>
    </p:spTree>
    <p:extLst>
      <p:ext uri="{BB962C8B-B14F-4D97-AF65-F5344CB8AC3E}">
        <p14:creationId xmlns:p14="http://schemas.microsoft.com/office/powerpoint/2010/main" val="28029069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9495" y="6122877"/>
            <a:ext cx="2116841" cy="369332"/>
          </a:xfrm>
          <a:prstGeom prst="rect">
            <a:avLst/>
          </a:prstGeom>
          <a:noFill/>
        </p:spPr>
        <p:txBody>
          <a:bodyPr wrap="square" rtlCol="0">
            <a:spAutoFit/>
          </a:bodyPr>
          <a:lstStyle/>
          <a:p>
            <a:r>
              <a:rPr lang="en-US" dirty="0" smtClean="0"/>
              <a:t>EXTRA SLIDES</a:t>
            </a:r>
            <a:endParaRPr lang="en-US" dirty="0"/>
          </a:p>
        </p:txBody>
      </p:sp>
      <p:cxnSp>
        <p:nvCxnSpPr>
          <p:cNvPr id="4" name="Straight Arrow Connector 3"/>
          <p:cNvCxnSpPr/>
          <p:nvPr/>
        </p:nvCxnSpPr>
        <p:spPr>
          <a:xfrm>
            <a:off x="8301043" y="6319414"/>
            <a:ext cx="46872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827497" y="1965369"/>
            <a:ext cx="5609630" cy="2554545"/>
          </a:xfrm>
          <a:prstGeom prst="rect">
            <a:avLst/>
          </a:prstGeom>
          <a:noFill/>
        </p:spPr>
        <p:txBody>
          <a:bodyPr wrap="square" rtlCol="0">
            <a:spAutoFit/>
          </a:bodyPr>
          <a:lstStyle/>
          <a:p>
            <a:r>
              <a:rPr lang="en-US" sz="8000" dirty="0" smtClean="0">
                <a:latin typeface="Apple Chancery"/>
                <a:cs typeface="Apple Chancery"/>
              </a:rPr>
              <a:t>Thank </a:t>
            </a:r>
          </a:p>
          <a:p>
            <a:r>
              <a:rPr lang="en-US" sz="8000" dirty="0">
                <a:latin typeface="Apple Chancery"/>
                <a:cs typeface="Apple Chancery"/>
              </a:rPr>
              <a:t> </a:t>
            </a:r>
            <a:r>
              <a:rPr lang="en-US" sz="8000" dirty="0" smtClean="0">
                <a:latin typeface="Apple Chancery"/>
                <a:cs typeface="Apple Chancery"/>
              </a:rPr>
              <a:t>   you</a:t>
            </a:r>
            <a:endParaRPr lang="en-US" sz="8000" dirty="0">
              <a:latin typeface="Apple Chancery"/>
              <a:cs typeface="Apple Chancery"/>
            </a:endParaRPr>
          </a:p>
        </p:txBody>
      </p:sp>
    </p:spTree>
    <p:extLst>
      <p:ext uri="{BB962C8B-B14F-4D97-AF65-F5344CB8AC3E}">
        <p14:creationId xmlns:p14="http://schemas.microsoft.com/office/powerpoint/2010/main" val="11547477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326" y="3580143"/>
            <a:ext cx="7444912" cy="905168"/>
          </a:xfrm>
          <a:prstGeom prst="rect">
            <a:avLst/>
          </a:prstGeom>
          <a:pattFill prst="dashHorz">
            <a:fgClr>
              <a:srgbClr val="FF0000"/>
            </a:fgClr>
            <a:bgClr>
              <a:schemeClr val="accent3"/>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939058" y="2357490"/>
            <a:ext cx="7444912" cy="634969"/>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p:nvSpPr>
        <p:spPr>
          <a:xfrm>
            <a:off x="4107536" y="2269675"/>
            <a:ext cx="716117" cy="634969"/>
          </a:xfrm>
          <a:prstGeom prst="triangle">
            <a:avLst/>
          </a:prstGeom>
          <a:pattFill prst="ltVert">
            <a:fgClr>
              <a:srgbClr val="FF0000"/>
            </a:fgClr>
            <a:bgClr>
              <a:schemeClr val="accent3"/>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959326" y="2904644"/>
            <a:ext cx="7444912" cy="148610"/>
          </a:xfrm>
          <a:prstGeom prst="rect">
            <a:avLst/>
          </a:prstGeom>
          <a:pattFill prst="dkHorz">
            <a:fgClr>
              <a:srgbClr val="FF0000"/>
            </a:fgClr>
            <a:bgClr>
              <a:schemeClr val="accent3"/>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p:nvSpPr>
        <p:spPr>
          <a:xfrm>
            <a:off x="4661514" y="2674975"/>
            <a:ext cx="2553700" cy="378279"/>
          </a:xfrm>
          <a:prstGeom prst="rtTriangle">
            <a:avLst/>
          </a:prstGeom>
          <a:pattFill prst="wdDnDiag">
            <a:fgClr>
              <a:srgbClr val="FF0000"/>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p:nvSpPr>
        <p:spPr>
          <a:xfrm flipH="1">
            <a:off x="1279832" y="2674975"/>
            <a:ext cx="2949309" cy="378279"/>
          </a:xfrm>
          <a:prstGeom prst="rtTriangle">
            <a:avLst/>
          </a:prstGeom>
          <a:pattFill prst="wdDnDiag">
            <a:fgClr>
              <a:srgbClr val="FF0000"/>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flipH="1">
            <a:off x="2965804" y="2419111"/>
            <a:ext cx="608024" cy="40530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5256027" y="2398020"/>
            <a:ext cx="594512" cy="40530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V="1">
            <a:off x="2567211" y="2824411"/>
            <a:ext cx="1405210" cy="168048"/>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839052" y="2866424"/>
            <a:ext cx="1673557" cy="126035"/>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404932" y="3944912"/>
            <a:ext cx="2445607" cy="461665"/>
          </a:xfrm>
          <a:prstGeom prst="rect">
            <a:avLst/>
          </a:prstGeom>
          <a:noFill/>
        </p:spPr>
        <p:txBody>
          <a:bodyPr wrap="square" rtlCol="0">
            <a:spAutoFit/>
          </a:bodyPr>
          <a:lstStyle/>
          <a:p>
            <a:r>
              <a:rPr lang="en-US" sz="2400" dirty="0" smtClean="0"/>
              <a:t>Mesosphere (TZ)</a:t>
            </a:r>
            <a:endParaRPr lang="en-US" sz="2400" dirty="0"/>
          </a:p>
        </p:txBody>
      </p:sp>
      <p:sp>
        <p:nvSpPr>
          <p:cNvPr id="25" name="TextBox 24"/>
          <p:cNvSpPr txBox="1"/>
          <p:nvPr/>
        </p:nvSpPr>
        <p:spPr>
          <a:xfrm>
            <a:off x="1121466" y="2357490"/>
            <a:ext cx="689093" cy="369332"/>
          </a:xfrm>
          <a:prstGeom prst="rect">
            <a:avLst/>
          </a:prstGeom>
          <a:noFill/>
        </p:spPr>
        <p:txBody>
          <a:bodyPr wrap="square" rtlCol="0">
            <a:spAutoFit/>
          </a:bodyPr>
          <a:lstStyle/>
          <a:p>
            <a:r>
              <a:rPr lang="en-US" dirty="0" smtClean="0"/>
              <a:t>LID</a:t>
            </a:r>
            <a:endParaRPr lang="en-US" dirty="0"/>
          </a:p>
        </p:txBody>
      </p:sp>
      <p:sp>
        <p:nvSpPr>
          <p:cNvPr id="26" name="TextBox 25"/>
          <p:cNvSpPr txBox="1"/>
          <p:nvPr/>
        </p:nvSpPr>
        <p:spPr>
          <a:xfrm>
            <a:off x="1945676" y="2578124"/>
            <a:ext cx="621535" cy="369332"/>
          </a:xfrm>
          <a:prstGeom prst="rect">
            <a:avLst/>
          </a:prstGeom>
          <a:noFill/>
        </p:spPr>
        <p:txBody>
          <a:bodyPr wrap="square" rtlCol="0">
            <a:spAutoFit/>
          </a:bodyPr>
          <a:lstStyle/>
          <a:p>
            <a:r>
              <a:rPr lang="en-US" dirty="0" smtClean="0"/>
              <a:t>LVZ</a:t>
            </a:r>
            <a:endParaRPr lang="en-US" dirty="0"/>
          </a:p>
        </p:txBody>
      </p:sp>
      <p:sp>
        <p:nvSpPr>
          <p:cNvPr id="27" name="TextBox 26"/>
          <p:cNvSpPr txBox="1"/>
          <p:nvPr/>
        </p:nvSpPr>
        <p:spPr>
          <a:xfrm>
            <a:off x="6512609" y="2497092"/>
            <a:ext cx="1148489" cy="369332"/>
          </a:xfrm>
          <a:prstGeom prst="rect">
            <a:avLst/>
          </a:prstGeom>
          <a:noFill/>
        </p:spPr>
        <p:txBody>
          <a:bodyPr wrap="square" rtlCol="0">
            <a:spAutoFit/>
          </a:bodyPr>
          <a:lstStyle/>
          <a:p>
            <a:r>
              <a:rPr lang="en-US" dirty="0" smtClean="0"/>
              <a:t>LLAMA</a:t>
            </a:r>
            <a:endParaRPr lang="en-US" dirty="0"/>
          </a:p>
        </p:txBody>
      </p:sp>
      <p:sp>
        <p:nvSpPr>
          <p:cNvPr id="28" name="TextBox 27"/>
          <p:cNvSpPr txBox="1"/>
          <p:nvPr/>
        </p:nvSpPr>
        <p:spPr>
          <a:xfrm>
            <a:off x="202675" y="2904644"/>
            <a:ext cx="594512" cy="923330"/>
          </a:xfrm>
          <a:prstGeom prst="rect">
            <a:avLst/>
          </a:prstGeom>
          <a:noFill/>
        </p:spPr>
        <p:txBody>
          <a:bodyPr wrap="square" rtlCol="0">
            <a:spAutoFit/>
          </a:bodyPr>
          <a:lstStyle/>
          <a:p>
            <a:r>
              <a:rPr lang="en-US" dirty="0" smtClean="0"/>
              <a:t>200 </a:t>
            </a:r>
          </a:p>
          <a:p>
            <a:endParaRPr lang="en-US" dirty="0" smtClean="0"/>
          </a:p>
          <a:p>
            <a:r>
              <a:rPr lang="en-US" dirty="0" smtClean="0"/>
              <a:t>400 </a:t>
            </a:r>
            <a:endParaRPr lang="en-US" dirty="0"/>
          </a:p>
        </p:txBody>
      </p:sp>
      <p:sp>
        <p:nvSpPr>
          <p:cNvPr id="29" name="TextBox 28"/>
          <p:cNvSpPr txBox="1"/>
          <p:nvPr/>
        </p:nvSpPr>
        <p:spPr>
          <a:xfrm>
            <a:off x="423368" y="4611055"/>
            <a:ext cx="8467367" cy="1815882"/>
          </a:xfrm>
          <a:prstGeom prst="rect">
            <a:avLst/>
          </a:prstGeom>
          <a:noFill/>
        </p:spPr>
        <p:txBody>
          <a:bodyPr wrap="square" rtlCol="0">
            <a:spAutoFit/>
          </a:bodyPr>
          <a:lstStyle/>
          <a:p>
            <a:pPr algn="ctr"/>
            <a:r>
              <a:rPr lang="en-US" sz="2800" dirty="0" smtClean="0"/>
              <a:t>Ridges are fed by broad 3D </a:t>
            </a:r>
            <a:r>
              <a:rPr lang="en-US" sz="2800" dirty="0" err="1" smtClean="0"/>
              <a:t>upwellings</a:t>
            </a:r>
            <a:r>
              <a:rPr lang="en-US" sz="2800" dirty="0" smtClean="0"/>
              <a:t> plus lateral flow along &amp;  toward ridges</a:t>
            </a:r>
          </a:p>
          <a:p>
            <a:pPr algn="ctr"/>
            <a:r>
              <a:rPr lang="en-US" sz="2800" dirty="0" err="1" smtClean="0"/>
              <a:t>Intraplate</a:t>
            </a:r>
            <a:r>
              <a:rPr lang="en-US" sz="2800" dirty="0"/>
              <a:t> </a:t>
            </a:r>
            <a:r>
              <a:rPr lang="en-US" sz="2800" dirty="0" err="1" smtClean="0"/>
              <a:t>orogenic</a:t>
            </a:r>
            <a:r>
              <a:rPr lang="en-US" sz="2800" dirty="0" smtClean="0"/>
              <a:t> magmas (Deccan, Karoo, Siberia) are shear-driven from the 200 km thick shear BL (LLAMA)</a:t>
            </a:r>
            <a:endParaRPr lang="en-US" sz="2800" dirty="0"/>
          </a:p>
        </p:txBody>
      </p:sp>
      <p:sp>
        <p:nvSpPr>
          <p:cNvPr id="30" name="Rectangle 29"/>
          <p:cNvSpPr/>
          <p:nvPr/>
        </p:nvSpPr>
        <p:spPr>
          <a:xfrm>
            <a:off x="949192" y="3060008"/>
            <a:ext cx="7424644" cy="526889"/>
          </a:xfrm>
          <a:prstGeom prst="rect">
            <a:avLst/>
          </a:prstGeom>
          <a:gradFill flip="none" rotWithShape="1">
            <a:gsLst>
              <a:gs pos="27000">
                <a:schemeClr val="accent3">
                  <a:lumMod val="60000"/>
                  <a:lumOff val="40000"/>
                  <a:alpha val="82000"/>
                </a:schemeClr>
              </a:gs>
              <a:gs pos="95000">
                <a:schemeClr val="accent3">
                  <a:lumMod val="40000"/>
                  <a:lumOff val="60000"/>
                  <a:alpha val="76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rapezoid 30"/>
          <p:cNvSpPr/>
          <p:nvPr/>
        </p:nvSpPr>
        <p:spPr>
          <a:xfrm>
            <a:off x="6512609" y="3060008"/>
            <a:ext cx="1438201" cy="533644"/>
          </a:xfrm>
          <a:prstGeom prst="trapezoid">
            <a:avLst/>
          </a:prstGeom>
          <a:pattFill prst="ltVert">
            <a:fgClr>
              <a:srgbClr val="FF0000"/>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rapezoid 31"/>
          <p:cNvSpPr/>
          <p:nvPr/>
        </p:nvSpPr>
        <p:spPr>
          <a:xfrm>
            <a:off x="3206029" y="2992460"/>
            <a:ext cx="2283467" cy="601192"/>
          </a:xfrm>
          <a:prstGeom prst="trapezoid">
            <a:avLst/>
          </a:prstGeom>
          <a:pattFill prst="ltVert">
            <a:fgClr>
              <a:srgbClr val="FF0000"/>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rapezoid 32"/>
          <p:cNvSpPr/>
          <p:nvPr/>
        </p:nvSpPr>
        <p:spPr>
          <a:xfrm>
            <a:off x="949192" y="3060008"/>
            <a:ext cx="1337652" cy="533643"/>
          </a:xfrm>
          <a:prstGeom prst="trapezoid">
            <a:avLst/>
          </a:prstGeom>
          <a:pattFill prst="ltVert">
            <a:fgClr>
              <a:srgbClr val="FF0000"/>
            </a:fgClr>
            <a:bgClr>
              <a:schemeClr val="accent3"/>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Up Arrow 33"/>
          <p:cNvSpPr/>
          <p:nvPr/>
        </p:nvSpPr>
        <p:spPr>
          <a:xfrm>
            <a:off x="1425477" y="3107293"/>
            <a:ext cx="405349" cy="4728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Up Arrow 34"/>
          <p:cNvSpPr/>
          <p:nvPr/>
        </p:nvSpPr>
        <p:spPr>
          <a:xfrm>
            <a:off x="4229141" y="3114047"/>
            <a:ext cx="405349" cy="4728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Up Arrow 35"/>
          <p:cNvSpPr/>
          <p:nvPr/>
        </p:nvSpPr>
        <p:spPr>
          <a:xfrm>
            <a:off x="7012539" y="3120802"/>
            <a:ext cx="405349" cy="4728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107536" y="1715768"/>
            <a:ext cx="1013374" cy="461665"/>
          </a:xfrm>
          <a:prstGeom prst="rect">
            <a:avLst/>
          </a:prstGeom>
          <a:noFill/>
        </p:spPr>
        <p:txBody>
          <a:bodyPr wrap="square" rtlCol="0">
            <a:spAutoFit/>
          </a:bodyPr>
          <a:lstStyle/>
          <a:p>
            <a:r>
              <a:rPr lang="en-US" sz="2400" dirty="0" smtClean="0"/>
              <a:t>ridge</a:t>
            </a:r>
            <a:endParaRPr lang="en-US" sz="2400" dirty="0"/>
          </a:p>
        </p:txBody>
      </p:sp>
      <p:sp>
        <p:nvSpPr>
          <p:cNvPr id="38" name="Isosceles Triangle 37"/>
          <p:cNvSpPr/>
          <p:nvPr/>
        </p:nvSpPr>
        <p:spPr>
          <a:xfrm>
            <a:off x="6323446" y="2177433"/>
            <a:ext cx="189163" cy="200322"/>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Isosceles Triangle 38"/>
          <p:cNvSpPr/>
          <p:nvPr/>
        </p:nvSpPr>
        <p:spPr>
          <a:xfrm>
            <a:off x="1905141" y="2178259"/>
            <a:ext cx="189163" cy="200322"/>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flipH="1">
            <a:off x="1905141" y="2418284"/>
            <a:ext cx="108093" cy="308537"/>
          </a:xfrm>
          <a:custGeom>
            <a:avLst/>
            <a:gdLst>
              <a:gd name="connsiteX0" fmla="*/ 13511 w 67558"/>
              <a:gd name="connsiteY0" fmla="*/ 0 h 283710"/>
              <a:gd name="connsiteX1" fmla="*/ 0 w 67558"/>
              <a:gd name="connsiteY1" fmla="*/ 67550 h 283710"/>
              <a:gd name="connsiteX2" fmla="*/ 27023 w 67558"/>
              <a:gd name="connsiteY2" fmla="*/ 189140 h 283710"/>
              <a:gd name="connsiteX3" fmla="*/ 40535 w 67558"/>
              <a:gd name="connsiteY3" fmla="*/ 229670 h 283710"/>
              <a:gd name="connsiteX4" fmla="*/ 67558 w 67558"/>
              <a:gd name="connsiteY4" fmla="*/ 270200 h 283710"/>
              <a:gd name="connsiteX5" fmla="*/ 40535 w 67558"/>
              <a:gd name="connsiteY5" fmla="*/ 283710 h 2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58" h="283710">
                <a:moveTo>
                  <a:pt x="13511" y="0"/>
                </a:moveTo>
                <a:cubicBezTo>
                  <a:pt x="9007" y="22517"/>
                  <a:pt x="0" y="44587"/>
                  <a:pt x="0" y="67550"/>
                </a:cubicBezTo>
                <a:cubicBezTo>
                  <a:pt x="0" y="81484"/>
                  <a:pt x="21811" y="170900"/>
                  <a:pt x="27023" y="189140"/>
                </a:cubicBezTo>
                <a:cubicBezTo>
                  <a:pt x="30936" y="202833"/>
                  <a:pt x="34166" y="216933"/>
                  <a:pt x="40535" y="229670"/>
                </a:cubicBezTo>
                <a:cubicBezTo>
                  <a:pt x="47797" y="244193"/>
                  <a:pt x="67558" y="253962"/>
                  <a:pt x="67558" y="270200"/>
                </a:cubicBezTo>
                <a:cubicBezTo>
                  <a:pt x="67558" y="280271"/>
                  <a:pt x="49543" y="279207"/>
                  <a:pt x="40535" y="28371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6400319" y="2377755"/>
            <a:ext cx="45719" cy="297220"/>
          </a:xfrm>
          <a:custGeom>
            <a:avLst/>
            <a:gdLst>
              <a:gd name="connsiteX0" fmla="*/ 17708 w 85486"/>
              <a:gd name="connsiteY0" fmla="*/ 0 h 121590"/>
              <a:gd name="connsiteX1" fmla="*/ 4197 w 85486"/>
              <a:gd name="connsiteY1" fmla="*/ 67550 h 121590"/>
              <a:gd name="connsiteX2" fmla="*/ 85267 w 85486"/>
              <a:gd name="connsiteY2" fmla="*/ 121590 h 121590"/>
            </a:gdLst>
            <a:ahLst/>
            <a:cxnLst>
              <a:cxn ang="0">
                <a:pos x="connsiteX0" y="connsiteY0"/>
              </a:cxn>
              <a:cxn ang="0">
                <a:pos x="connsiteX1" y="connsiteY1"/>
              </a:cxn>
              <a:cxn ang="0">
                <a:pos x="connsiteX2" y="connsiteY2"/>
              </a:cxn>
            </a:cxnLst>
            <a:rect l="l" t="t" r="r" b="b"/>
            <a:pathLst>
              <a:path w="85486" h="121590">
                <a:moveTo>
                  <a:pt x="17708" y="0"/>
                </a:moveTo>
                <a:cubicBezTo>
                  <a:pt x="13204" y="22517"/>
                  <a:pt x="-9151" y="48865"/>
                  <a:pt x="4197" y="67550"/>
                </a:cubicBezTo>
                <a:cubicBezTo>
                  <a:pt x="93812" y="192994"/>
                  <a:pt x="85267" y="35865"/>
                  <a:pt x="85267" y="12159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Rectangle 41"/>
          <p:cNvSpPr/>
          <p:nvPr/>
        </p:nvSpPr>
        <p:spPr>
          <a:xfrm>
            <a:off x="1279832" y="4174582"/>
            <a:ext cx="1111728" cy="310729"/>
          </a:xfrm>
          <a:prstGeom prst="rect">
            <a:avLst/>
          </a:prstGeom>
          <a:pattFill prst="pct5">
            <a:fgClr>
              <a:srgbClr val="FF0000"/>
            </a:fgClr>
            <a:bgClr>
              <a:schemeClr val="bg2">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890174" y="4171618"/>
            <a:ext cx="825109" cy="338574"/>
          </a:xfrm>
          <a:prstGeom prst="rect">
            <a:avLst/>
          </a:prstGeom>
          <a:pattFill prst="pct5">
            <a:fgClr>
              <a:srgbClr val="FF0000"/>
            </a:fgClr>
            <a:bgClr>
              <a:schemeClr val="bg2">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262108" y="4199463"/>
            <a:ext cx="1111728" cy="310729"/>
          </a:xfrm>
          <a:prstGeom prst="rect">
            <a:avLst/>
          </a:prstGeom>
          <a:pattFill prst="pct5">
            <a:fgClr>
              <a:srgbClr val="FF0000"/>
            </a:fgClr>
            <a:bgClr>
              <a:schemeClr val="bg2">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209432" y="4014797"/>
            <a:ext cx="587755" cy="369332"/>
          </a:xfrm>
          <a:prstGeom prst="rect">
            <a:avLst/>
          </a:prstGeom>
          <a:noFill/>
        </p:spPr>
        <p:txBody>
          <a:bodyPr wrap="square" rtlCol="0">
            <a:spAutoFit/>
          </a:bodyPr>
          <a:lstStyle/>
          <a:p>
            <a:r>
              <a:rPr lang="en-US" dirty="0" smtClean="0"/>
              <a:t>km</a:t>
            </a:r>
            <a:endParaRPr lang="en-US" dirty="0"/>
          </a:p>
        </p:txBody>
      </p:sp>
      <p:sp>
        <p:nvSpPr>
          <p:cNvPr id="3" name="TextBox 2"/>
          <p:cNvSpPr txBox="1"/>
          <p:nvPr/>
        </p:nvSpPr>
        <p:spPr>
          <a:xfrm>
            <a:off x="7267307" y="4199463"/>
            <a:ext cx="1367005" cy="378109"/>
          </a:xfrm>
          <a:prstGeom prst="rect">
            <a:avLst/>
          </a:prstGeom>
          <a:noFill/>
        </p:spPr>
        <p:txBody>
          <a:bodyPr wrap="square" rtlCol="0">
            <a:spAutoFit/>
          </a:bodyPr>
          <a:lstStyle/>
          <a:p>
            <a:r>
              <a:rPr lang="en-US" dirty="0" smtClean="0"/>
              <a:t>Cold slabs</a:t>
            </a:r>
            <a:endParaRPr lang="en-US" dirty="0"/>
          </a:p>
        </p:txBody>
      </p:sp>
      <p:sp>
        <p:nvSpPr>
          <p:cNvPr id="4" name="TextBox 3"/>
          <p:cNvSpPr txBox="1"/>
          <p:nvPr/>
        </p:nvSpPr>
        <p:spPr>
          <a:xfrm>
            <a:off x="423368" y="377955"/>
            <a:ext cx="4097601" cy="461665"/>
          </a:xfrm>
          <a:prstGeom prst="rect">
            <a:avLst/>
          </a:prstGeom>
          <a:noFill/>
        </p:spPr>
        <p:txBody>
          <a:bodyPr wrap="square" rtlCol="0">
            <a:spAutoFit/>
          </a:bodyPr>
          <a:lstStyle/>
          <a:p>
            <a:r>
              <a:rPr lang="en-US" sz="2400" dirty="0" smtClean="0"/>
              <a:t>SUMMARY</a:t>
            </a:r>
            <a:endParaRPr lang="en-US" sz="2400" dirty="0"/>
          </a:p>
        </p:txBody>
      </p:sp>
      <p:cxnSp>
        <p:nvCxnSpPr>
          <p:cNvPr id="9" name="Connettore 2 8"/>
          <p:cNvCxnSpPr/>
          <p:nvPr/>
        </p:nvCxnSpPr>
        <p:spPr>
          <a:xfrm flipH="1">
            <a:off x="3206029" y="1150584"/>
            <a:ext cx="26022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328044" y="1346436"/>
            <a:ext cx="7076952" cy="369332"/>
          </a:xfrm>
          <a:prstGeom prst="rect">
            <a:avLst/>
          </a:prstGeom>
          <a:noFill/>
        </p:spPr>
        <p:txBody>
          <a:bodyPr wrap="none" rtlCol="0">
            <a:spAutoFit/>
          </a:bodyPr>
          <a:lstStyle/>
          <a:p>
            <a:r>
              <a:rPr lang="it-IT" dirty="0" smtClean="0"/>
              <a:t>Net </a:t>
            </a:r>
            <a:r>
              <a:rPr lang="it-IT" dirty="0" err="1" smtClean="0"/>
              <a:t>W-ward</a:t>
            </a:r>
            <a:r>
              <a:rPr lang="it-IT" dirty="0" smtClean="0"/>
              <a:t> </a:t>
            </a:r>
            <a:r>
              <a:rPr lang="it-IT" dirty="0" err="1" smtClean="0"/>
              <a:t>drift</a:t>
            </a:r>
            <a:r>
              <a:rPr lang="it-IT" dirty="0" smtClean="0"/>
              <a:t> </a:t>
            </a:r>
            <a:r>
              <a:rPr lang="it-IT" dirty="0" err="1" smtClean="0"/>
              <a:t>is</a:t>
            </a:r>
            <a:r>
              <a:rPr lang="it-IT" dirty="0" smtClean="0"/>
              <a:t> an </a:t>
            </a:r>
            <a:r>
              <a:rPr lang="it-IT" dirty="0" err="1" smtClean="0"/>
              <a:t>additional</a:t>
            </a:r>
            <a:r>
              <a:rPr lang="it-IT" dirty="0" smtClean="0"/>
              <a:t> source of </a:t>
            </a:r>
            <a:r>
              <a:rPr lang="it-IT" dirty="0" err="1" smtClean="0"/>
              <a:t>shear</a:t>
            </a:r>
            <a:r>
              <a:rPr lang="it-IT" dirty="0" smtClean="0"/>
              <a:t> (no </a:t>
            </a:r>
            <a:r>
              <a:rPr lang="it-IT" dirty="0" err="1" smtClean="0"/>
              <a:t>plate</a:t>
            </a:r>
            <a:r>
              <a:rPr lang="it-IT" dirty="0" smtClean="0"/>
              <a:t> </a:t>
            </a:r>
            <a:r>
              <a:rPr lang="it-IT" dirty="0" err="1" smtClean="0"/>
              <a:t>is</a:t>
            </a:r>
            <a:r>
              <a:rPr lang="it-IT" dirty="0" smtClean="0"/>
              <a:t> </a:t>
            </a:r>
            <a:r>
              <a:rPr lang="it-IT" dirty="0" err="1" smtClean="0"/>
              <a:t>stationary</a:t>
            </a:r>
            <a:r>
              <a:rPr lang="it-IT" dirty="0"/>
              <a:t>)</a:t>
            </a:r>
          </a:p>
        </p:txBody>
      </p:sp>
    </p:spTree>
    <p:extLst>
      <p:ext uri="{BB962C8B-B14F-4D97-AF65-F5344CB8AC3E}">
        <p14:creationId xmlns:p14="http://schemas.microsoft.com/office/powerpoint/2010/main" val="28654925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3200" y="952500"/>
            <a:ext cx="6184900" cy="4940300"/>
          </a:xfrm>
          <a:prstGeom prst="rect">
            <a:avLst/>
          </a:prstGeom>
        </p:spPr>
      </p:pic>
      <p:cxnSp>
        <p:nvCxnSpPr>
          <p:cNvPr id="4" name="Straight Connector 3"/>
          <p:cNvCxnSpPr/>
          <p:nvPr/>
        </p:nvCxnSpPr>
        <p:spPr>
          <a:xfrm>
            <a:off x="3643992" y="1980486"/>
            <a:ext cx="181443" cy="2570097"/>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661172" y="2007475"/>
            <a:ext cx="982820" cy="369332"/>
          </a:xfrm>
          <a:prstGeom prst="rect">
            <a:avLst/>
          </a:prstGeom>
          <a:solidFill>
            <a:schemeClr val="bg1"/>
          </a:solidFill>
        </p:spPr>
        <p:txBody>
          <a:bodyPr wrap="square" rtlCol="0">
            <a:spAutoFit/>
          </a:bodyPr>
          <a:lstStyle/>
          <a:p>
            <a:r>
              <a:rPr lang="en-US" dirty="0" smtClean="0"/>
              <a:t>MORB</a:t>
            </a:r>
            <a:endParaRPr lang="en-US" dirty="0"/>
          </a:p>
        </p:txBody>
      </p:sp>
      <p:cxnSp>
        <p:nvCxnSpPr>
          <p:cNvPr id="7" name="Straight Arrow Connector 6"/>
          <p:cNvCxnSpPr/>
          <p:nvPr/>
        </p:nvCxnSpPr>
        <p:spPr>
          <a:xfrm>
            <a:off x="3417187" y="2237496"/>
            <a:ext cx="408248" cy="257009"/>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821315" y="2494505"/>
            <a:ext cx="1013060" cy="468665"/>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661172" y="3794672"/>
            <a:ext cx="861857" cy="75591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02758" y="4913420"/>
            <a:ext cx="362887" cy="650083"/>
          </a:xfrm>
          <a:prstGeom prst="rect">
            <a:avLst/>
          </a:prstGeom>
          <a:solidFill>
            <a:schemeClr val="bg1"/>
          </a:solidFill>
          <a:ln>
            <a:solidFill>
              <a:schemeClr val="bg1"/>
            </a:solid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639871" y="2007475"/>
            <a:ext cx="498970" cy="2905945"/>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322344" y="2022593"/>
            <a:ext cx="272165" cy="230021"/>
          </a:xfrm>
          <a:prstGeom prst="rect">
            <a:avLst/>
          </a:prstGeom>
          <a:solidFill>
            <a:schemeClr val="bg1"/>
          </a:solidFill>
          <a:ln>
            <a:solidFill>
              <a:schemeClr val="bg1"/>
            </a:solid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702414" y="4323809"/>
            <a:ext cx="1300344" cy="707886"/>
          </a:xfrm>
          <a:prstGeom prst="rect">
            <a:avLst/>
          </a:prstGeom>
          <a:noFill/>
        </p:spPr>
        <p:txBody>
          <a:bodyPr wrap="square" rtlCol="0">
            <a:spAutoFit/>
          </a:bodyPr>
          <a:lstStyle/>
          <a:p>
            <a:r>
              <a:rPr lang="en-US" sz="2000" b="1" dirty="0" smtClean="0"/>
              <a:t>Hawaiian magmas</a:t>
            </a:r>
            <a:endParaRPr lang="en-US" sz="2000" b="1" dirty="0"/>
          </a:p>
        </p:txBody>
      </p:sp>
      <p:sp>
        <p:nvSpPr>
          <p:cNvPr id="28" name="Rectangle 27"/>
          <p:cNvSpPr/>
          <p:nvPr/>
        </p:nvSpPr>
        <p:spPr>
          <a:xfrm>
            <a:off x="2661172" y="4550583"/>
            <a:ext cx="2041241" cy="876856"/>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3825435" y="4474430"/>
            <a:ext cx="133977" cy="1545417"/>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417187" y="4323809"/>
            <a:ext cx="1088662" cy="369332"/>
          </a:xfrm>
          <a:prstGeom prst="rect">
            <a:avLst/>
          </a:prstGeom>
          <a:solidFill>
            <a:schemeClr val="bg1"/>
          </a:solidFill>
        </p:spPr>
        <p:txBody>
          <a:bodyPr wrap="square" rtlCol="0">
            <a:spAutoFit/>
          </a:bodyPr>
          <a:lstStyle/>
          <a:p>
            <a:r>
              <a:rPr lang="en-US" b="1" dirty="0" smtClean="0"/>
              <a:t>MORB</a:t>
            </a:r>
            <a:endParaRPr lang="en-US" b="1" dirty="0"/>
          </a:p>
        </p:txBody>
      </p:sp>
      <p:sp>
        <p:nvSpPr>
          <p:cNvPr id="43" name="TextBox 42"/>
          <p:cNvSpPr txBox="1"/>
          <p:nvPr/>
        </p:nvSpPr>
        <p:spPr>
          <a:xfrm>
            <a:off x="2842616" y="4723919"/>
            <a:ext cx="801376" cy="523220"/>
          </a:xfrm>
          <a:prstGeom prst="rect">
            <a:avLst/>
          </a:prstGeom>
          <a:noFill/>
        </p:spPr>
        <p:txBody>
          <a:bodyPr wrap="square" rtlCol="0">
            <a:spAutoFit/>
          </a:bodyPr>
          <a:lstStyle/>
          <a:p>
            <a:r>
              <a:rPr lang="en-US" sz="2800" dirty="0" smtClean="0"/>
              <a:t>LVZ</a:t>
            </a:r>
            <a:endParaRPr lang="en-US" sz="2800" dirty="0"/>
          </a:p>
        </p:txBody>
      </p:sp>
      <p:sp>
        <p:nvSpPr>
          <p:cNvPr id="44" name="Rectangle 43"/>
          <p:cNvSpPr/>
          <p:nvPr/>
        </p:nvSpPr>
        <p:spPr>
          <a:xfrm>
            <a:off x="2661172" y="5427439"/>
            <a:ext cx="4173203" cy="136064"/>
          </a:xfrm>
          <a:prstGeom prst="rect">
            <a:avLst/>
          </a:prstGeom>
          <a:solidFill>
            <a:srgbClr val="FF6600">
              <a:alpha val="59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p:cNvCxnSpPr>
            <a:stCxn id="27" idx="0"/>
          </p:cNvCxnSpPr>
          <p:nvPr/>
        </p:nvCxnSpPr>
        <p:spPr>
          <a:xfrm flipH="1" flipV="1">
            <a:off x="5322346" y="3794673"/>
            <a:ext cx="30240" cy="52913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1473200" y="1195294"/>
            <a:ext cx="857624" cy="49305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3354038" y="3132952"/>
            <a:ext cx="2784803" cy="1323439"/>
          </a:xfrm>
          <a:prstGeom prst="rect">
            <a:avLst/>
          </a:prstGeom>
          <a:noFill/>
        </p:spPr>
        <p:txBody>
          <a:bodyPr wrap="square" rtlCol="0">
            <a:spAutoFit/>
          </a:bodyPr>
          <a:lstStyle/>
          <a:p>
            <a:r>
              <a:rPr lang="en-U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SKIP</a:t>
            </a:r>
            <a:endParaRPr lang="en-U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 name="TextBox 59"/>
          <p:cNvSpPr txBox="1"/>
          <p:nvPr/>
        </p:nvSpPr>
        <p:spPr>
          <a:xfrm>
            <a:off x="3643992" y="6019847"/>
            <a:ext cx="1285227" cy="461665"/>
          </a:xfrm>
          <a:prstGeom prst="rect">
            <a:avLst/>
          </a:prstGeom>
          <a:noFill/>
        </p:spPr>
        <p:txBody>
          <a:bodyPr wrap="square" rtlCol="0">
            <a:spAutoFit/>
          </a:bodyPr>
          <a:lstStyle/>
          <a:p>
            <a:r>
              <a:rPr lang="en-US" sz="2400" dirty="0" smtClean="0">
                <a:solidFill>
                  <a:srgbClr val="FF0000"/>
                </a:solidFill>
              </a:rPr>
              <a:t>-200 C</a:t>
            </a:r>
            <a:endParaRPr lang="en-US" sz="2400" dirty="0">
              <a:solidFill>
                <a:srgbClr val="FF0000"/>
              </a:solidFill>
            </a:endParaRPr>
          </a:p>
        </p:txBody>
      </p:sp>
      <p:sp>
        <p:nvSpPr>
          <p:cNvPr id="61" name="TextBox 60"/>
          <p:cNvSpPr txBox="1"/>
          <p:nvPr/>
        </p:nvSpPr>
        <p:spPr>
          <a:xfrm>
            <a:off x="5821316" y="2252614"/>
            <a:ext cx="1013060" cy="369332"/>
          </a:xfrm>
          <a:prstGeom prst="rect">
            <a:avLst/>
          </a:prstGeom>
          <a:noFill/>
        </p:spPr>
        <p:txBody>
          <a:bodyPr wrap="square" rtlCol="0">
            <a:spAutoFit/>
          </a:bodyPr>
          <a:lstStyle/>
          <a:p>
            <a:r>
              <a:rPr lang="en-US" dirty="0" smtClean="0">
                <a:solidFill>
                  <a:srgbClr val="0000FF"/>
                </a:solidFill>
              </a:rPr>
              <a:t>ambient</a:t>
            </a:r>
            <a:endParaRPr lang="en-US" dirty="0">
              <a:solidFill>
                <a:srgbClr val="0000FF"/>
              </a:solidFill>
            </a:endParaRPr>
          </a:p>
        </p:txBody>
      </p:sp>
    </p:spTree>
    <p:extLst>
      <p:ext uri="{BB962C8B-B14F-4D97-AF65-F5344CB8AC3E}">
        <p14:creationId xmlns:p14="http://schemas.microsoft.com/office/powerpoint/2010/main" val="37526794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70200" y="939800"/>
            <a:ext cx="3403600" cy="4965700"/>
          </a:xfrm>
          <a:prstGeom prst="rect">
            <a:avLst/>
          </a:prstGeom>
        </p:spPr>
      </p:pic>
      <p:sp>
        <p:nvSpPr>
          <p:cNvPr id="3" name="TextBox 2"/>
          <p:cNvSpPr txBox="1"/>
          <p:nvPr/>
        </p:nvSpPr>
        <p:spPr>
          <a:xfrm>
            <a:off x="6405459" y="1739523"/>
            <a:ext cx="2001706" cy="1754327"/>
          </a:xfrm>
          <a:prstGeom prst="rect">
            <a:avLst/>
          </a:prstGeom>
          <a:noFill/>
          <a:ln w="38100" cmpd="sng">
            <a:solidFill>
              <a:srgbClr val="FF0000"/>
            </a:solidFill>
          </a:ln>
        </p:spPr>
        <p:txBody>
          <a:bodyPr wrap="square" rtlCol="0">
            <a:spAutoFit/>
          </a:bodyPr>
          <a:lstStyle/>
          <a:p>
            <a:r>
              <a:rPr lang="en-US" dirty="0" smtClean="0"/>
              <a:t>Lithosphere</a:t>
            </a:r>
          </a:p>
          <a:p>
            <a:r>
              <a:rPr lang="en-US" dirty="0" smtClean="0"/>
              <a:t>Lid</a:t>
            </a:r>
          </a:p>
          <a:p>
            <a:r>
              <a:rPr lang="en-US" dirty="0" smtClean="0"/>
              <a:t>Low-</a:t>
            </a:r>
            <a:r>
              <a:rPr lang="en-US" dirty="0" err="1" smtClean="0"/>
              <a:t>wavespeed</a:t>
            </a:r>
            <a:r>
              <a:rPr lang="en-US" dirty="0" smtClean="0"/>
              <a:t> </a:t>
            </a:r>
          </a:p>
          <a:p>
            <a:r>
              <a:rPr lang="en-US" dirty="0" smtClean="0"/>
              <a:t>Anisotropic &amp;</a:t>
            </a:r>
          </a:p>
          <a:p>
            <a:r>
              <a:rPr lang="en-US" dirty="0" smtClean="0"/>
              <a:t>Melt-accumulation zones</a:t>
            </a:r>
          </a:p>
        </p:txBody>
      </p:sp>
      <p:cxnSp>
        <p:nvCxnSpPr>
          <p:cNvPr id="5" name="Straight Connector 4"/>
          <p:cNvCxnSpPr/>
          <p:nvPr/>
        </p:nvCxnSpPr>
        <p:spPr>
          <a:xfrm flipH="1">
            <a:off x="5770436" y="1739523"/>
            <a:ext cx="635024" cy="96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5770436" y="2208918"/>
            <a:ext cx="635023" cy="1284932"/>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934388" y="2057055"/>
            <a:ext cx="1836047" cy="307777"/>
          </a:xfrm>
          <a:prstGeom prst="rect">
            <a:avLst/>
          </a:prstGeom>
          <a:noFill/>
        </p:spPr>
        <p:txBody>
          <a:bodyPr wrap="square" rtlCol="0">
            <a:spAutoFit/>
          </a:bodyPr>
          <a:lstStyle/>
          <a:p>
            <a:r>
              <a:rPr lang="en-US" sz="1400" dirty="0" smtClean="0">
                <a:solidFill>
                  <a:srgbClr val="FF0000"/>
                </a:solidFill>
              </a:rPr>
              <a:t>ASTHENOSPHERE</a:t>
            </a:r>
            <a:endParaRPr lang="en-US" sz="1400" dirty="0">
              <a:solidFill>
                <a:srgbClr val="FF0000"/>
              </a:solidFill>
            </a:endParaRPr>
          </a:p>
        </p:txBody>
      </p:sp>
      <p:sp>
        <p:nvSpPr>
          <p:cNvPr id="13" name="TextBox 12"/>
          <p:cNvSpPr txBox="1"/>
          <p:nvPr/>
        </p:nvSpPr>
        <p:spPr>
          <a:xfrm>
            <a:off x="3727315" y="5618934"/>
            <a:ext cx="2153559" cy="461665"/>
          </a:xfrm>
          <a:prstGeom prst="rect">
            <a:avLst/>
          </a:prstGeom>
          <a:solidFill>
            <a:schemeClr val="bg1"/>
          </a:solidFill>
        </p:spPr>
        <p:txBody>
          <a:bodyPr wrap="square" rtlCol="0">
            <a:spAutoFit/>
          </a:bodyPr>
          <a:lstStyle/>
          <a:p>
            <a:r>
              <a:rPr lang="en-US" sz="2400" dirty="0" smtClean="0"/>
              <a:t>Viscosity</a:t>
            </a:r>
            <a:endParaRPr lang="en-US" sz="2400" dirty="0"/>
          </a:p>
        </p:txBody>
      </p:sp>
      <p:pic>
        <p:nvPicPr>
          <p:cNvPr id="14" name="Picture 13"/>
          <p:cNvPicPr>
            <a:picLocks noChangeAspect="1"/>
          </p:cNvPicPr>
          <p:nvPr/>
        </p:nvPicPr>
        <p:blipFill>
          <a:blip r:embed="rId4"/>
          <a:stretch>
            <a:fillRect/>
          </a:stretch>
        </p:blipFill>
        <p:spPr>
          <a:xfrm>
            <a:off x="311417" y="4460263"/>
            <a:ext cx="2324100" cy="2095500"/>
          </a:xfrm>
          <a:prstGeom prst="rect">
            <a:avLst/>
          </a:prstGeom>
        </p:spPr>
      </p:pic>
      <p:sp>
        <p:nvSpPr>
          <p:cNvPr id="15" name="TextBox 14"/>
          <p:cNvSpPr txBox="1"/>
          <p:nvPr/>
        </p:nvSpPr>
        <p:spPr>
          <a:xfrm>
            <a:off x="311417" y="3955515"/>
            <a:ext cx="1876249" cy="461665"/>
          </a:xfrm>
          <a:prstGeom prst="rect">
            <a:avLst/>
          </a:prstGeom>
          <a:noFill/>
        </p:spPr>
        <p:txBody>
          <a:bodyPr wrap="square" rtlCol="0">
            <a:spAutoFit/>
          </a:bodyPr>
          <a:lstStyle/>
          <a:p>
            <a:r>
              <a:rPr lang="en-US" sz="2400" dirty="0" smtClean="0"/>
              <a:t>Temperature</a:t>
            </a:r>
            <a:endParaRPr lang="en-US" sz="2400" dirty="0"/>
          </a:p>
        </p:txBody>
      </p:sp>
      <p:pic>
        <p:nvPicPr>
          <p:cNvPr id="16" name="Picture 15"/>
          <p:cNvPicPr>
            <a:picLocks noChangeAspect="1"/>
          </p:cNvPicPr>
          <p:nvPr/>
        </p:nvPicPr>
        <p:blipFill>
          <a:blip r:embed="rId5"/>
          <a:stretch>
            <a:fillRect/>
          </a:stretch>
        </p:blipFill>
        <p:spPr>
          <a:xfrm>
            <a:off x="2870200" y="6384313"/>
            <a:ext cx="6184900" cy="342900"/>
          </a:xfrm>
          <a:prstGeom prst="rect">
            <a:avLst/>
          </a:prstGeom>
        </p:spPr>
      </p:pic>
      <p:sp>
        <p:nvSpPr>
          <p:cNvPr id="17" name="TextBox 16"/>
          <p:cNvSpPr txBox="1"/>
          <p:nvPr/>
        </p:nvSpPr>
        <p:spPr>
          <a:xfrm>
            <a:off x="808393" y="1903167"/>
            <a:ext cx="2558783" cy="461665"/>
          </a:xfrm>
          <a:prstGeom prst="rect">
            <a:avLst/>
          </a:prstGeom>
          <a:noFill/>
        </p:spPr>
        <p:txBody>
          <a:bodyPr wrap="square" rtlCol="0">
            <a:spAutoFit/>
          </a:bodyPr>
          <a:lstStyle/>
          <a:p>
            <a:r>
              <a:rPr lang="en-US" sz="2400" dirty="0" smtClean="0"/>
              <a:t>The active layer</a:t>
            </a:r>
            <a:endParaRPr lang="en-US" sz="2400" dirty="0"/>
          </a:p>
        </p:txBody>
      </p:sp>
      <p:sp>
        <p:nvSpPr>
          <p:cNvPr id="18" name="Left Arrow 17"/>
          <p:cNvSpPr/>
          <p:nvPr/>
        </p:nvSpPr>
        <p:spPr>
          <a:xfrm>
            <a:off x="5687606" y="4914843"/>
            <a:ext cx="717853" cy="46939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571118" y="4597311"/>
            <a:ext cx="2112145" cy="1200329"/>
          </a:xfrm>
          <a:prstGeom prst="rect">
            <a:avLst/>
          </a:prstGeom>
          <a:noFill/>
        </p:spPr>
        <p:txBody>
          <a:bodyPr wrap="square" rtlCol="0">
            <a:spAutoFit/>
          </a:bodyPr>
          <a:lstStyle/>
          <a:p>
            <a:r>
              <a:rPr lang="en-US" dirty="0" smtClean="0"/>
              <a:t>Interesting region for seismology but unimportant for geochemistry </a:t>
            </a:r>
            <a:endParaRPr lang="en-US" dirty="0"/>
          </a:p>
        </p:txBody>
      </p:sp>
      <p:sp>
        <p:nvSpPr>
          <p:cNvPr id="20" name="TextBox 19"/>
          <p:cNvSpPr txBox="1"/>
          <p:nvPr/>
        </p:nvSpPr>
        <p:spPr>
          <a:xfrm>
            <a:off x="6405460" y="1193369"/>
            <a:ext cx="2001706" cy="461665"/>
          </a:xfrm>
          <a:prstGeom prst="rect">
            <a:avLst/>
          </a:prstGeom>
          <a:noFill/>
        </p:spPr>
        <p:txBody>
          <a:bodyPr wrap="square" rtlCol="0">
            <a:spAutoFit/>
          </a:bodyPr>
          <a:lstStyle/>
          <a:p>
            <a:r>
              <a:rPr lang="en-US" sz="2400" dirty="0" smtClean="0"/>
              <a:t>LLAMA</a:t>
            </a:r>
            <a:endParaRPr lang="en-US" sz="2400" dirty="0"/>
          </a:p>
        </p:txBody>
      </p:sp>
    </p:spTree>
    <p:extLst>
      <p:ext uri="{BB962C8B-B14F-4D97-AF65-F5344CB8AC3E}">
        <p14:creationId xmlns:p14="http://schemas.microsoft.com/office/powerpoint/2010/main" val="13275302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781" y="1012920"/>
            <a:ext cx="7106540" cy="5078313"/>
          </a:xfrm>
          <a:prstGeom prst="rect">
            <a:avLst/>
          </a:prstGeom>
          <a:noFill/>
        </p:spPr>
        <p:txBody>
          <a:bodyPr wrap="square" rtlCol="0">
            <a:spAutoFit/>
          </a:bodyPr>
          <a:lstStyle/>
          <a:p>
            <a:pPr algn="ctr"/>
            <a:r>
              <a:rPr lang="en-US" sz="3200" dirty="0"/>
              <a:t>P</a:t>
            </a:r>
            <a:r>
              <a:rPr lang="en-US" sz="3200" dirty="0" smtClean="0"/>
              <a:t>hysics-based models (e.g. Birch) are  paradox-free because the </a:t>
            </a:r>
            <a:r>
              <a:rPr lang="en-US" sz="3200" dirty="0" err="1" smtClean="0"/>
              <a:t>heatflow</a:t>
            </a:r>
            <a:r>
              <a:rPr lang="en-US" sz="3200" dirty="0" smtClean="0"/>
              <a:t>, helium, neon, </a:t>
            </a:r>
            <a:r>
              <a:rPr lang="en-US" sz="3200" dirty="0" err="1" smtClean="0"/>
              <a:t>Pb</a:t>
            </a:r>
            <a:r>
              <a:rPr lang="en-US" sz="3200" dirty="0" smtClean="0"/>
              <a:t>, </a:t>
            </a:r>
            <a:r>
              <a:rPr lang="en-US" sz="3200" dirty="0" err="1" smtClean="0"/>
              <a:t>Th</a:t>
            </a:r>
            <a:r>
              <a:rPr lang="en-US" sz="3200" dirty="0" smtClean="0"/>
              <a:t>, </a:t>
            </a:r>
            <a:r>
              <a:rPr lang="en-US" sz="3200" dirty="0" err="1" smtClean="0"/>
              <a:t>TiTaNb</a:t>
            </a:r>
            <a:r>
              <a:rPr lang="en-US" sz="3200" dirty="0" smtClean="0"/>
              <a:t>, FOZO, </a:t>
            </a:r>
            <a:r>
              <a:rPr lang="en-US" sz="3200" dirty="0" err="1" smtClean="0">
                <a:latin typeface="Symbol" charset="2"/>
                <a:cs typeface="Symbol" charset="2"/>
              </a:rPr>
              <a:t>D</a:t>
            </a:r>
            <a:r>
              <a:rPr lang="en-US" sz="3200" dirty="0" err="1" smtClean="0"/>
              <a:t>Nb</a:t>
            </a:r>
            <a:r>
              <a:rPr lang="en-US" sz="3200" dirty="0" smtClean="0"/>
              <a:t>, OIB, </a:t>
            </a:r>
            <a:r>
              <a:rPr lang="en-US" sz="3200" dirty="0" err="1" smtClean="0"/>
              <a:t>chondritic</a:t>
            </a:r>
            <a:r>
              <a:rPr lang="en-US" sz="3200" dirty="0" smtClean="0"/>
              <a:t>, mass balance, excess temperature, ambient mantle, subsidence, LAB…</a:t>
            </a:r>
            <a:r>
              <a:rPr lang="en-US" sz="3600" i="1" dirty="0" smtClean="0"/>
              <a:t>paradoxes</a:t>
            </a:r>
            <a:r>
              <a:rPr lang="en-US" sz="3200" dirty="0" smtClean="0"/>
              <a:t> &amp; the </a:t>
            </a:r>
            <a:r>
              <a:rPr lang="en-US" sz="3200" i="1" dirty="0" smtClean="0"/>
              <a:t>Common Component Conundrum </a:t>
            </a:r>
            <a:r>
              <a:rPr lang="en-US" sz="3200" dirty="0" smtClean="0"/>
              <a:t>are all </a:t>
            </a:r>
            <a:r>
              <a:rPr lang="en-US" sz="3200" i="1" dirty="0" smtClean="0"/>
              <a:t>artificial results of unphysical &amp; unnecessary assumptions in the canonical models of geochemistry &amp; petrology.</a:t>
            </a:r>
            <a:endParaRPr lang="en-US" sz="3200" i="1" dirty="0"/>
          </a:p>
        </p:txBody>
      </p:sp>
      <p:sp>
        <p:nvSpPr>
          <p:cNvPr id="3" name="TextBox 2"/>
          <p:cNvSpPr txBox="1"/>
          <p:nvPr/>
        </p:nvSpPr>
        <p:spPr>
          <a:xfrm rot="19314440">
            <a:off x="3302001" y="2465295"/>
            <a:ext cx="2704353" cy="1446550"/>
          </a:xfrm>
          <a:prstGeom prst="rect">
            <a:avLst/>
          </a:prstGeom>
          <a:noFill/>
        </p:spPr>
        <p:txBody>
          <a:bodyPr wrap="square" rtlCol="0">
            <a:spAutoFit/>
          </a:bodyPr>
          <a:lstStyle/>
          <a:p>
            <a:r>
              <a:rPr lang="en-US" sz="8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SKIP</a:t>
            </a:r>
            <a:endParaRPr lang="en-US" sz="8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031841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177" y="358588"/>
            <a:ext cx="7754470" cy="5693867"/>
          </a:xfrm>
          <a:prstGeom prst="rect">
            <a:avLst/>
          </a:prstGeom>
          <a:noFill/>
        </p:spPr>
        <p:txBody>
          <a:bodyPr wrap="square" rtlCol="0">
            <a:spAutoFit/>
          </a:bodyPr>
          <a:lstStyle/>
          <a:p>
            <a:r>
              <a:rPr lang="en-US" sz="2800" dirty="0" smtClean="0"/>
              <a:t>The questions are no longer “From what depth are plumes emitted?” </a:t>
            </a:r>
            <a:r>
              <a:rPr lang="en-US" sz="2000" i="1" dirty="0" smtClean="0"/>
              <a:t>and</a:t>
            </a:r>
            <a:r>
              <a:rPr lang="en-US" sz="2800" dirty="0" smtClean="0"/>
              <a:t> “Are Hawaiian magmas hotter than MORB &amp; ambient mantle?”, </a:t>
            </a:r>
            <a:r>
              <a:rPr lang="en-US" sz="2000" i="1" dirty="0" smtClean="0"/>
              <a:t>but rather</a:t>
            </a:r>
            <a:r>
              <a:rPr lang="en-US" sz="2800" dirty="0" smtClean="0"/>
              <a:t> </a:t>
            </a:r>
          </a:p>
          <a:p>
            <a:r>
              <a:rPr lang="en-US" sz="2800" dirty="0" smtClean="0"/>
              <a:t>“With a 200 km thick insulating boundary layer are plumes needed at all?”  </a:t>
            </a:r>
          </a:p>
          <a:p>
            <a:endParaRPr lang="en-US" sz="2800" dirty="0" smtClean="0"/>
          </a:p>
          <a:p>
            <a:r>
              <a:rPr lang="en-US" sz="2800" dirty="0" smtClean="0"/>
              <a:t>“Considering the </a:t>
            </a:r>
            <a:r>
              <a:rPr lang="en-US" sz="2800" dirty="0" err="1" smtClean="0"/>
              <a:t>subadiabatic</a:t>
            </a:r>
            <a:r>
              <a:rPr lang="en-US" sz="2800" dirty="0" smtClean="0"/>
              <a:t> nature of the deep mantle </a:t>
            </a:r>
            <a:r>
              <a:rPr lang="en-US" sz="2800" dirty="0" err="1" smtClean="0"/>
              <a:t>geotherm</a:t>
            </a:r>
            <a:r>
              <a:rPr lang="en-US" sz="2800" dirty="0" smtClean="0"/>
              <a:t> (in the presence of internal heating &amp; cold slabs) are plumes even useful for the purpose intended?”  </a:t>
            </a:r>
          </a:p>
          <a:p>
            <a:endParaRPr lang="en-US" sz="2800" dirty="0" smtClean="0"/>
          </a:p>
          <a:p>
            <a:r>
              <a:rPr lang="en-US" sz="2800" dirty="0" smtClean="0"/>
              <a:t>“If the boundary layer is shear-, rather than buoyancy-driven, do we need the plume concept?”</a:t>
            </a:r>
            <a:endParaRPr lang="en-US" sz="2800" dirty="0"/>
          </a:p>
        </p:txBody>
      </p:sp>
    </p:spTree>
    <p:extLst>
      <p:ext uri="{BB962C8B-B14F-4D97-AF65-F5344CB8AC3E}">
        <p14:creationId xmlns:p14="http://schemas.microsoft.com/office/powerpoint/2010/main" val="5835012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3444" y="784413"/>
            <a:ext cx="6689497" cy="5262980"/>
          </a:xfrm>
          <a:prstGeom prst="rect">
            <a:avLst/>
          </a:prstGeom>
          <a:noFill/>
        </p:spPr>
        <p:txBody>
          <a:bodyPr wrap="square" rtlCol="0">
            <a:spAutoFit/>
          </a:bodyPr>
          <a:lstStyle/>
          <a:p>
            <a:pPr algn="just"/>
            <a:r>
              <a:rPr lang="en-US" sz="2800" dirty="0" smtClean="0"/>
              <a:t>Magmas are delivered to the Earth’s surface not by active buoyancy-driven </a:t>
            </a:r>
            <a:r>
              <a:rPr lang="en-US" sz="2800" dirty="0" err="1" smtClean="0"/>
              <a:t>upwellings</a:t>
            </a:r>
            <a:r>
              <a:rPr lang="en-US" sz="2800" dirty="0" smtClean="0"/>
              <a:t> but by </a:t>
            </a:r>
            <a:r>
              <a:rPr lang="en-US" sz="2800" dirty="0" smtClean="0">
                <a:solidFill>
                  <a:srgbClr val="0000FF"/>
                </a:solidFill>
              </a:rPr>
              <a:t>shear-induced magma segregation </a:t>
            </a:r>
            <a:r>
              <a:rPr lang="en-US" sz="2800" dirty="0" smtClean="0"/>
              <a:t>(</a:t>
            </a:r>
            <a:r>
              <a:rPr lang="en-US" sz="2800" dirty="0" err="1" smtClean="0"/>
              <a:t>Kohlsteadt</a:t>
            </a:r>
            <a:r>
              <a:rPr lang="en-US" sz="2800" dirty="0" smtClean="0"/>
              <a:t>, </a:t>
            </a:r>
            <a:r>
              <a:rPr lang="en-US" sz="2800" dirty="0" err="1" smtClean="0"/>
              <a:t>Holtzman</a:t>
            </a:r>
            <a:r>
              <a:rPr lang="en-US" sz="2800" dirty="0"/>
              <a:t>, Doglioni, </a:t>
            </a:r>
            <a:r>
              <a:rPr lang="en-US" sz="2800" dirty="0" smtClean="0"/>
              <a:t>Conrad), </a:t>
            </a:r>
            <a:r>
              <a:rPr lang="en-US" sz="2800" dirty="0" err="1" smtClean="0"/>
              <a:t>magmafracture</a:t>
            </a:r>
            <a:r>
              <a:rPr lang="en-US" sz="2800" dirty="0" smtClean="0"/>
              <a:t> and passive </a:t>
            </a:r>
            <a:r>
              <a:rPr lang="en-US" sz="2800" dirty="0" err="1" smtClean="0"/>
              <a:t>upwellings</a:t>
            </a:r>
            <a:r>
              <a:rPr lang="en-US" sz="2800" dirty="0" smtClean="0"/>
              <a:t>. “</a:t>
            </a:r>
            <a:r>
              <a:rPr lang="en-US" sz="2800" dirty="0" smtClean="0">
                <a:solidFill>
                  <a:srgbClr val="FF0000"/>
                </a:solidFill>
              </a:rPr>
              <a:t>Active” </a:t>
            </a:r>
            <a:r>
              <a:rPr lang="en-US" sz="2800" dirty="0" err="1" smtClean="0">
                <a:solidFill>
                  <a:srgbClr val="FF0000"/>
                </a:solidFill>
              </a:rPr>
              <a:t>upwellings</a:t>
            </a:r>
            <a:r>
              <a:rPr lang="en-US" sz="2800" dirty="0" smtClean="0">
                <a:solidFill>
                  <a:srgbClr val="FF0000"/>
                </a:solidFill>
              </a:rPr>
              <a:t> </a:t>
            </a:r>
            <a:r>
              <a:rPr lang="en-US" sz="2800" dirty="0" smtClean="0"/>
              <a:t>(plumes, jets) play little role in an isolated planet with no external sources of energy and material. This is a simple consequence of the 2</a:t>
            </a:r>
            <a:r>
              <a:rPr lang="en-US" sz="2800" baseline="30000" dirty="0" smtClean="0"/>
              <a:t>nd</a:t>
            </a:r>
            <a:r>
              <a:rPr lang="en-US" sz="2800" dirty="0" smtClean="0"/>
              <a:t> Law of thermodynamics (Lord Kelvin)…secular cooling also implies </a:t>
            </a:r>
            <a:r>
              <a:rPr lang="en-US" sz="2800" dirty="0" err="1" smtClean="0"/>
              <a:t>subadiabaticity</a:t>
            </a:r>
            <a:r>
              <a:rPr lang="en-US" sz="2800" dirty="0" smtClean="0"/>
              <a:t> in an isolated cooling planet. </a:t>
            </a:r>
            <a:endParaRPr lang="en-US" sz="2800" dirty="0"/>
          </a:p>
        </p:txBody>
      </p:sp>
    </p:spTree>
    <p:extLst>
      <p:ext uri="{BB962C8B-B14F-4D97-AF65-F5344CB8AC3E}">
        <p14:creationId xmlns:p14="http://schemas.microsoft.com/office/powerpoint/2010/main" val="2362587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0"/>
            <a:ext cx="7146758" cy="6858000"/>
          </a:xfrm>
          <a:prstGeom prst="rect">
            <a:avLst/>
          </a:prstGeom>
        </p:spPr>
      </p:pic>
      <p:pic>
        <p:nvPicPr>
          <p:cNvPr id="3" name="Picture 2"/>
          <p:cNvPicPr>
            <a:picLocks noChangeAspect="1"/>
          </p:cNvPicPr>
          <p:nvPr/>
        </p:nvPicPr>
        <p:blipFill>
          <a:blip r:embed="rId4"/>
          <a:stretch>
            <a:fillRect/>
          </a:stretch>
        </p:blipFill>
        <p:spPr>
          <a:xfrm>
            <a:off x="1540934" y="0"/>
            <a:ext cx="5924940" cy="6858000"/>
          </a:xfrm>
          <a:prstGeom prst="rect">
            <a:avLst/>
          </a:prstGeom>
        </p:spPr>
      </p:pic>
      <p:sp>
        <p:nvSpPr>
          <p:cNvPr id="4" name="Rectangle 3"/>
          <p:cNvSpPr/>
          <p:nvPr/>
        </p:nvSpPr>
        <p:spPr>
          <a:xfrm>
            <a:off x="4521200" y="0"/>
            <a:ext cx="1092200" cy="4660900"/>
          </a:xfrm>
          <a:prstGeom prst="rect">
            <a:avLst/>
          </a:prstGeom>
          <a:gradFill>
            <a:gsLst>
              <a:gs pos="54000">
                <a:schemeClr val="tx2">
                  <a:lumMod val="20000"/>
                  <a:lumOff val="80000"/>
                  <a:alpha val="9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507811" y="3440999"/>
            <a:ext cx="1771950" cy="369332"/>
          </a:xfrm>
          <a:prstGeom prst="rect">
            <a:avLst/>
          </a:prstGeom>
          <a:solidFill>
            <a:schemeClr val="bg1"/>
          </a:solidFill>
        </p:spPr>
        <p:txBody>
          <a:bodyPr wrap="square" rtlCol="0">
            <a:spAutoFit/>
          </a:bodyPr>
          <a:lstStyle/>
          <a:p>
            <a:r>
              <a:rPr lang="en-US" dirty="0" err="1" smtClean="0">
                <a:solidFill>
                  <a:srgbClr val="3366FF"/>
                </a:solidFill>
              </a:rPr>
              <a:t>Midplate</a:t>
            </a:r>
            <a:r>
              <a:rPr lang="en-US" dirty="0" smtClean="0">
                <a:solidFill>
                  <a:srgbClr val="3366FF"/>
                </a:solidFill>
              </a:rPr>
              <a:t> mantle</a:t>
            </a:r>
            <a:endParaRPr lang="en-US" dirty="0">
              <a:solidFill>
                <a:srgbClr val="3366FF"/>
              </a:solidFill>
            </a:endParaRPr>
          </a:p>
        </p:txBody>
      </p:sp>
      <p:sp>
        <p:nvSpPr>
          <p:cNvPr id="6" name="TextBox 5"/>
          <p:cNvSpPr txBox="1"/>
          <p:nvPr/>
        </p:nvSpPr>
        <p:spPr>
          <a:xfrm>
            <a:off x="2192444" y="660400"/>
            <a:ext cx="1103782" cy="2031325"/>
          </a:xfrm>
          <a:prstGeom prst="rect">
            <a:avLst/>
          </a:prstGeom>
          <a:solidFill>
            <a:schemeClr val="bg1"/>
          </a:solidFill>
        </p:spPr>
        <p:txBody>
          <a:bodyPr wrap="square" rtlCol="0">
            <a:spAutoFit/>
          </a:bodyPr>
          <a:lstStyle/>
          <a:p>
            <a:r>
              <a:rPr lang="en-US" dirty="0" smtClean="0"/>
              <a:t>Passive upwelling mantle (no surface boundary layer)</a:t>
            </a:r>
            <a:endParaRPr lang="en-US" dirty="0"/>
          </a:p>
        </p:txBody>
      </p:sp>
      <p:sp>
        <p:nvSpPr>
          <p:cNvPr id="7" name="Rectangle 6"/>
          <p:cNvSpPr/>
          <p:nvPr/>
        </p:nvSpPr>
        <p:spPr>
          <a:xfrm>
            <a:off x="990600" y="5283200"/>
            <a:ext cx="7146758" cy="1574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66323" y="5293176"/>
            <a:ext cx="8845374" cy="1384995"/>
          </a:xfrm>
          <a:prstGeom prst="rect">
            <a:avLst/>
          </a:prstGeom>
          <a:noFill/>
        </p:spPr>
        <p:txBody>
          <a:bodyPr wrap="square" rtlCol="0">
            <a:spAutoFit/>
          </a:bodyPr>
          <a:lstStyle/>
          <a:p>
            <a:r>
              <a:rPr lang="en-US" dirty="0" smtClean="0"/>
              <a:t>Magma potential temperatures depend on age of plate and depth of extraction (modified from Herzberg).</a:t>
            </a:r>
          </a:p>
          <a:p>
            <a:r>
              <a:rPr lang="en-US" sz="2400" dirty="0">
                <a:solidFill>
                  <a:srgbClr val="FF0000"/>
                </a:solidFill>
              </a:rPr>
              <a:t>I</a:t>
            </a:r>
            <a:r>
              <a:rPr lang="en-US" sz="2400" dirty="0" smtClean="0">
                <a:solidFill>
                  <a:srgbClr val="FF0000"/>
                </a:solidFill>
              </a:rPr>
              <a:t>nferred T &amp; P of </a:t>
            </a:r>
            <a:r>
              <a:rPr lang="en-US" sz="2400" dirty="0" err="1" smtClean="0">
                <a:solidFill>
                  <a:srgbClr val="FF0000"/>
                </a:solidFill>
              </a:rPr>
              <a:t>midplate</a:t>
            </a:r>
            <a:r>
              <a:rPr lang="en-US" sz="2400" dirty="0" smtClean="0">
                <a:solidFill>
                  <a:srgbClr val="FF0000"/>
                </a:solidFill>
              </a:rPr>
              <a:t> magmas are all in the boundary layer, which has to hotter than at mature spreading ridges</a:t>
            </a:r>
            <a:endParaRPr lang="en-US" sz="2400" dirty="0">
              <a:solidFill>
                <a:srgbClr val="FF0000"/>
              </a:solidFill>
            </a:endParaRPr>
          </a:p>
        </p:txBody>
      </p:sp>
      <p:sp>
        <p:nvSpPr>
          <p:cNvPr id="9" name="Rectangle 8"/>
          <p:cNvSpPr/>
          <p:nvPr/>
        </p:nvSpPr>
        <p:spPr>
          <a:xfrm>
            <a:off x="771135" y="846620"/>
            <a:ext cx="1179383" cy="409703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66323" y="377955"/>
            <a:ext cx="2026120" cy="1754327"/>
          </a:xfrm>
          <a:prstGeom prst="rect">
            <a:avLst/>
          </a:prstGeom>
          <a:noFill/>
        </p:spPr>
        <p:txBody>
          <a:bodyPr wrap="square" rtlCol="0">
            <a:spAutoFit/>
          </a:bodyPr>
          <a:lstStyle/>
          <a:p>
            <a:r>
              <a:rPr lang="en-US" dirty="0" smtClean="0"/>
              <a:t>PETROLOGICALLY INFERRED </a:t>
            </a:r>
          </a:p>
          <a:p>
            <a:r>
              <a:rPr lang="en-US" dirty="0" smtClean="0"/>
              <a:t>TEMPERATURES IN THE MANTLE</a:t>
            </a:r>
          </a:p>
          <a:p>
            <a:r>
              <a:rPr lang="en-US" dirty="0" smtClean="0"/>
              <a:t>(Herzberg, annotated)</a:t>
            </a:r>
            <a:endParaRPr lang="en-US" dirty="0"/>
          </a:p>
        </p:txBody>
      </p:sp>
      <p:sp>
        <p:nvSpPr>
          <p:cNvPr id="11" name="TextBox 10"/>
          <p:cNvSpPr txBox="1"/>
          <p:nvPr/>
        </p:nvSpPr>
        <p:spPr>
          <a:xfrm>
            <a:off x="6940217" y="1855283"/>
            <a:ext cx="1859796" cy="1477328"/>
          </a:xfrm>
          <a:prstGeom prst="rect">
            <a:avLst/>
          </a:prstGeom>
          <a:solidFill>
            <a:schemeClr val="bg1"/>
          </a:solidFill>
        </p:spPr>
        <p:txBody>
          <a:bodyPr wrap="square" rtlCol="0">
            <a:spAutoFit/>
          </a:bodyPr>
          <a:lstStyle/>
          <a:p>
            <a:r>
              <a:rPr lang="en-US" dirty="0" smtClean="0"/>
              <a:t>Typical BL temperatures inferred from seismology &amp; mineral physics</a:t>
            </a:r>
            <a:endParaRPr lang="en-US" dirty="0"/>
          </a:p>
        </p:txBody>
      </p:sp>
      <p:cxnSp>
        <p:nvCxnSpPr>
          <p:cNvPr id="13" name="Straight Arrow Connector 12"/>
          <p:cNvCxnSpPr/>
          <p:nvPr/>
        </p:nvCxnSpPr>
        <p:spPr>
          <a:xfrm flipH="1">
            <a:off x="5125781" y="2414727"/>
            <a:ext cx="1693473" cy="44261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346971" y="393073"/>
            <a:ext cx="2453041" cy="923330"/>
          </a:xfrm>
          <a:prstGeom prst="rect">
            <a:avLst/>
          </a:prstGeom>
          <a:solidFill>
            <a:schemeClr val="bg1"/>
          </a:solidFill>
        </p:spPr>
        <p:txBody>
          <a:bodyPr wrap="square" rtlCol="0">
            <a:spAutoFit/>
          </a:bodyPr>
          <a:lstStyle/>
          <a:p>
            <a:r>
              <a:rPr lang="en-US" dirty="0" smtClean="0"/>
              <a:t>Mantle under large plates cannot be as cold as at mature ridges</a:t>
            </a:r>
            <a:endParaRPr lang="en-US" dirty="0"/>
          </a:p>
        </p:txBody>
      </p:sp>
      <p:cxnSp>
        <p:nvCxnSpPr>
          <p:cNvPr id="16" name="Straight Arrow Connector 15"/>
          <p:cNvCxnSpPr/>
          <p:nvPr/>
        </p:nvCxnSpPr>
        <p:spPr>
          <a:xfrm flipH="1">
            <a:off x="5775954" y="846620"/>
            <a:ext cx="571018" cy="16630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7567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304800"/>
            <a:ext cx="9144000"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Oval 2"/>
          <p:cNvSpPr>
            <a:spLocks noChangeArrowheads="1"/>
          </p:cNvSpPr>
          <p:nvPr/>
        </p:nvSpPr>
        <p:spPr bwMode="auto">
          <a:xfrm>
            <a:off x="1905000" y="2438400"/>
            <a:ext cx="609600" cy="129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endParaRPr lang="en-US" sz="2400">
              <a:solidFill>
                <a:srgbClr val="000000"/>
              </a:solidFill>
              <a:latin typeface="Arial" charset="0"/>
            </a:endParaRPr>
          </a:p>
        </p:txBody>
      </p:sp>
      <p:sp>
        <p:nvSpPr>
          <p:cNvPr id="40963" name="Oval 3"/>
          <p:cNvSpPr>
            <a:spLocks noChangeArrowheads="1"/>
          </p:cNvSpPr>
          <p:nvPr/>
        </p:nvSpPr>
        <p:spPr bwMode="auto">
          <a:xfrm>
            <a:off x="609600" y="3810000"/>
            <a:ext cx="14478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endParaRPr lang="en-US" sz="2400">
              <a:solidFill>
                <a:srgbClr val="000000"/>
              </a:solidFill>
              <a:latin typeface="Arial" charset="0"/>
            </a:endParaRPr>
          </a:p>
        </p:txBody>
      </p:sp>
      <p:sp>
        <p:nvSpPr>
          <p:cNvPr id="40964" name="Oval 4"/>
          <p:cNvSpPr>
            <a:spLocks noChangeArrowheads="1"/>
          </p:cNvSpPr>
          <p:nvPr/>
        </p:nvSpPr>
        <p:spPr bwMode="auto">
          <a:xfrm>
            <a:off x="3886200" y="2895600"/>
            <a:ext cx="838200" cy="129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endParaRPr lang="en-US" sz="2400">
              <a:solidFill>
                <a:srgbClr val="000000"/>
              </a:solidFill>
              <a:latin typeface="Arial" charset="0"/>
            </a:endParaRPr>
          </a:p>
        </p:txBody>
      </p:sp>
      <p:sp>
        <p:nvSpPr>
          <p:cNvPr id="40965" name="TextBox 5"/>
          <p:cNvSpPr txBox="1">
            <a:spLocks noChangeArrowheads="1"/>
          </p:cNvSpPr>
          <p:nvPr/>
        </p:nvSpPr>
        <p:spPr bwMode="auto">
          <a:xfrm>
            <a:off x="6172200" y="139717"/>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upwellings</a:t>
            </a:r>
          </a:p>
        </p:txBody>
      </p:sp>
      <p:cxnSp>
        <p:nvCxnSpPr>
          <p:cNvPr id="8" name="Straight Arrow Connector 7"/>
          <p:cNvCxnSpPr/>
          <p:nvPr/>
        </p:nvCxnSpPr>
        <p:spPr bwMode="auto">
          <a:xfrm flipH="1">
            <a:off x="2438400" y="762000"/>
            <a:ext cx="4038600" cy="1981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flipH="1">
            <a:off x="4648200" y="914400"/>
            <a:ext cx="1981200" cy="2667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11"/>
          <p:cNvCxnSpPr/>
          <p:nvPr/>
        </p:nvCxnSpPr>
        <p:spPr bwMode="auto">
          <a:xfrm flipH="1">
            <a:off x="1752600" y="762000"/>
            <a:ext cx="4800600" cy="3352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p:cNvSpPr txBox="1"/>
          <p:nvPr/>
        </p:nvSpPr>
        <p:spPr>
          <a:xfrm>
            <a:off x="4453467" y="4944533"/>
            <a:ext cx="4453466" cy="1631216"/>
          </a:xfrm>
          <a:prstGeom prst="rect">
            <a:avLst/>
          </a:prstGeom>
          <a:solidFill>
            <a:schemeClr val="bg1"/>
          </a:solidFill>
        </p:spPr>
        <p:txBody>
          <a:bodyPr wrap="square" rtlCol="0">
            <a:spAutoFit/>
          </a:bodyPr>
          <a:lstStyle/>
          <a:p>
            <a:r>
              <a:rPr lang="en-US" sz="2000" dirty="0" smtClean="0">
                <a:solidFill>
                  <a:srgbClr val="0000FF"/>
                </a:solidFill>
              </a:rPr>
              <a:t>Ridges are fed by broad passive </a:t>
            </a:r>
            <a:r>
              <a:rPr lang="en-US" sz="2000" dirty="0" err="1" smtClean="0">
                <a:solidFill>
                  <a:srgbClr val="0000FF"/>
                </a:solidFill>
              </a:rPr>
              <a:t>upwellings</a:t>
            </a:r>
            <a:r>
              <a:rPr lang="en-US" sz="2000" dirty="0" smtClean="0">
                <a:solidFill>
                  <a:srgbClr val="0000FF"/>
                </a:solidFill>
              </a:rPr>
              <a:t> from as deep as the transition zone  (TZ). They are not active thermal plumes &amp; are mainly apparent  in anisotropic tomography.</a:t>
            </a:r>
            <a:endParaRPr lang="en-US" sz="2000" dirty="0">
              <a:solidFill>
                <a:srgbClr val="0000FF"/>
              </a:solidFill>
            </a:endParaRPr>
          </a:p>
        </p:txBody>
      </p:sp>
      <p:sp>
        <p:nvSpPr>
          <p:cNvPr id="3" name="Diamond 2"/>
          <p:cNvSpPr/>
          <p:nvPr/>
        </p:nvSpPr>
        <p:spPr>
          <a:xfrm>
            <a:off x="7469426" y="152400"/>
            <a:ext cx="196565" cy="316265"/>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8720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486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9" name="Rectangle 3"/>
          <p:cNvSpPr>
            <a:spLocks noChangeArrowheads="1"/>
          </p:cNvSpPr>
          <p:nvPr/>
        </p:nvSpPr>
        <p:spPr bwMode="auto">
          <a:xfrm>
            <a:off x="5105400" y="3429000"/>
            <a:ext cx="1752600" cy="1600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24580" name="Text Box 4"/>
          <p:cNvSpPr txBox="1">
            <a:spLocks noChangeArrowheads="1"/>
          </p:cNvSpPr>
          <p:nvPr/>
        </p:nvSpPr>
        <p:spPr bwMode="auto">
          <a:xfrm>
            <a:off x="6096000" y="3429000"/>
            <a:ext cx="76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D</a:t>
            </a:r>
            <a:r>
              <a:rPr lang="ja-JP" altLang="en-US"/>
              <a:t>”</a:t>
            </a:r>
            <a:endParaRPr lang="en-US"/>
          </a:p>
        </p:txBody>
      </p:sp>
      <p:sp>
        <p:nvSpPr>
          <p:cNvPr id="24581" name="Rectangle 5"/>
          <p:cNvSpPr>
            <a:spLocks noChangeArrowheads="1"/>
          </p:cNvSpPr>
          <p:nvPr/>
        </p:nvSpPr>
        <p:spPr bwMode="auto">
          <a:xfrm>
            <a:off x="3048000" y="1981200"/>
            <a:ext cx="1905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24582" name="Text Box 6"/>
          <p:cNvSpPr txBox="1">
            <a:spLocks noChangeArrowheads="1"/>
          </p:cNvSpPr>
          <p:nvPr/>
        </p:nvSpPr>
        <p:spPr bwMode="auto">
          <a:xfrm>
            <a:off x="3962400" y="4114800"/>
            <a:ext cx="1676400" cy="82232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Depth (km)</a:t>
            </a:r>
          </a:p>
        </p:txBody>
      </p:sp>
      <p:sp>
        <p:nvSpPr>
          <p:cNvPr id="24583" name="Text Box 7"/>
          <p:cNvSpPr txBox="1">
            <a:spLocks noChangeArrowheads="1"/>
          </p:cNvSpPr>
          <p:nvPr/>
        </p:nvSpPr>
        <p:spPr bwMode="auto">
          <a:xfrm>
            <a:off x="6781800" y="1264443"/>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1800" i="1" dirty="0" err="1">
                <a:solidFill>
                  <a:schemeClr val="accent6">
                    <a:lumMod val="75000"/>
                  </a:schemeClr>
                </a:solidFill>
              </a:rPr>
              <a:t>Schuberth</a:t>
            </a:r>
            <a:r>
              <a:rPr lang="en-US" sz="1800" i="1" dirty="0">
                <a:solidFill>
                  <a:schemeClr val="accent6">
                    <a:lumMod val="75000"/>
                  </a:schemeClr>
                </a:solidFill>
              </a:rPr>
              <a:t> et al.</a:t>
            </a:r>
          </a:p>
        </p:txBody>
      </p:sp>
      <p:sp>
        <p:nvSpPr>
          <p:cNvPr id="24584" name="Line 8"/>
          <p:cNvSpPr>
            <a:spLocks noChangeShapeType="1"/>
          </p:cNvSpPr>
          <p:nvPr/>
        </p:nvSpPr>
        <p:spPr bwMode="auto">
          <a:xfrm flipH="1">
            <a:off x="2971800" y="3276600"/>
            <a:ext cx="3505200" cy="76200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4585" name="Text Box 9"/>
          <p:cNvSpPr txBox="1">
            <a:spLocks noChangeArrowheads="1"/>
          </p:cNvSpPr>
          <p:nvPr/>
        </p:nvSpPr>
        <p:spPr bwMode="auto">
          <a:xfrm>
            <a:off x="1214828" y="5281509"/>
            <a:ext cx="7458714"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pPr>
            <a:r>
              <a:rPr lang="en-US" sz="2300" dirty="0"/>
              <a:t>The upper boundary layer is </a:t>
            </a:r>
            <a:r>
              <a:rPr lang="en-US" sz="2300" dirty="0" smtClean="0"/>
              <a:t>hotter/thicker </a:t>
            </a:r>
            <a:r>
              <a:rPr lang="en-US" sz="2300" dirty="0"/>
              <a:t>&amp;</a:t>
            </a:r>
            <a:r>
              <a:rPr lang="en-US" sz="2300" dirty="0" smtClean="0"/>
              <a:t> </a:t>
            </a:r>
            <a:r>
              <a:rPr lang="en-US" sz="2300" dirty="0"/>
              <a:t>the lower boundary layer is colder than assumed in Canonical </a:t>
            </a:r>
            <a:r>
              <a:rPr lang="en-US" sz="2300" dirty="0" err="1" smtClean="0"/>
              <a:t>Geotherms</a:t>
            </a:r>
            <a:r>
              <a:rPr lang="en-US" sz="2300" dirty="0" smtClean="0"/>
              <a:t> such as McKenzie &amp; </a:t>
            </a:r>
            <a:r>
              <a:rPr lang="en-US" sz="2300" dirty="0" err="1" smtClean="0"/>
              <a:t>Bickle</a:t>
            </a:r>
            <a:r>
              <a:rPr lang="en-US" sz="2300" dirty="0" smtClean="0"/>
              <a:t> (1988) </a:t>
            </a:r>
            <a:endParaRPr lang="en-US" sz="1800" dirty="0"/>
          </a:p>
        </p:txBody>
      </p:sp>
      <p:sp>
        <p:nvSpPr>
          <p:cNvPr id="24586" name="Text Box 10"/>
          <p:cNvSpPr txBox="1">
            <a:spLocks noChangeArrowheads="1"/>
          </p:cNvSpPr>
          <p:nvPr/>
        </p:nvSpPr>
        <p:spPr bwMode="auto">
          <a:xfrm>
            <a:off x="838200" y="457200"/>
            <a:ext cx="743091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pPr>
            <a:r>
              <a:rPr lang="en-US" sz="2800" dirty="0" smtClean="0">
                <a:solidFill>
                  <a:schemeClr val="accent2"/>
                </a:solidFill>
                <a:latin typeface="Apple Chancery" charset="0"/>
              </a:rPr>
              <a:t>Internally heated &amp; thermodynamically self</a:t>
            </a:r>
            <a:r>
              <a:rPr lang="en-US" sz="2800" dirty="0">
                <a:solidFill>
                  <a:schemeClr val="accent2"/>
                </a:solidFill>
                <a:latin typeface="Apple Chancery" charset="0"/>
              </a:rPr>
              <a:t>-consistent </a:t>
            </a:r>
            <a:r>
              <a:rPr lang="en-US" sz="2800" dirty="0" err="1" smtClean="0">
                <a:solidFill>
                  <a:schemeClr val="accent2"/>
                </a:solidFill>
                <a:latin typeface="Apple Chancery" charset="0"/>
              </a:rPr>
              <a:t>geotherm</a:t>
            </a:r>
            <a:r>
              <a:rPr lang="en-US" sz="2800" dirty="0" smtClean="0">
                <a:solidFill>
                  <a:schemeClr val="accent2"/>
                </a:solidFill>
                <a:latin typeface="Apple Chancery" charset="0"/>
              </a:rPr>
              <a:t> derived from fluid dynamics</a:t>
            </a:r>
            <a:endParaRPr lang="en-US" sz="1800" dirty="0"/>
          </a:p>
        </p:txBody>
      </p:sp>
    </p:spTree>
    <p:extLst>
      <p:ext uri="{BB962C8B-B14F-4D97-AF65-F5344CB8AC3E}">
        <p14:creationId xmlns:p14="http://schemas.microsoft.com/office/powerpoint/2010/main" val="941982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1000" fill="hold"/>
                                        <p:tgtEl>
                                          <p:spTgt spid="24584"/>
                                        </p:tgtEl>
                                        <p:attrNameLst>
                                          <p:attrName>ppt_x</p:attrName>
                                        </p:attrNameLst>
                                      </p:cBhvr>
                                      <p:tavLst>
                                        <p:tav tm="0">
                                          <p:val>
                                            <p:strVal val="1+#ppt_w/2"/>
                                          </p:val>
                                        </p:tav>
                                        <p:tav tm="100000">
                                          <p:val>
                                            <p:strVal val="#ppt_x"/>
                                          </p:val>
                                        </p:tav>
                                      </p:tavLst>
                                    </p:anim>
                                    <p:anim calcmode="lin" valueType="num">
                                      <p:cBhvr additive="base">
                                        <p:cTn id="8" dur="1000" fill="hold"/>
                                        <p:tgtEl>
                                          <p:spTgt spid="245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1900" y="711200"/>
            <a:ext cx="6680200" cy="5422900"/>
          </a:xfrm>
          <a:prstGeom prst="rect">
            <a:avLst/>
          </a:prstGeom>
          <a:ln w="28575" cmpd="sng">
            <a:solidFill>
              <a:schemeClr val="tx1"/>
            </a:solidFill>
          </a:ln>
        </p:spPr>
      </p:pic>
      <p:sp>
        <p:nvSpPr>
          <p:cNvPr id="3" name="TextBox 2"/>
          <p:cNvSpPr txBox="1"/>
          <p:nvPr/>
        </p:nvSpPr>
        <p:spPr>
          <a:xfrm>
            <a:off x="2895600" y="5474732"/>
            <a:ext cx="4000500" cy="369332"/>
          </a:xfrm>
          <a:prstGeom prst="rect">
            <a:avLst/>
          </a:prstGeom>
          <a:noFill/>
        </p:spPr>
        <p:txBody>
          <a:bodyPr wrap="square" rtlCol="0">
            <a:spAutoFit/>
          </a:bodyPr>
          <a:lstStyle/>
          <a:p>
            <a:r>
              <a:rPr lang="en-US" dirty="0" smtClean="0"/>
              <a:t>(</a:t>
            </a:r>
            <a:r>
              <a:rPr lang="en-US" dirty="0" err="1" smtClean="0"/>
              <a:t>Lubimova</a:t>
            </a:r>
            <a:r>
              <a:rPr lang="en-US" dirty="0" smtClean="0"/>
              <a:t>, MacDonald, Ness)</a:t>
            </a:r>
            <a:endParaRPr lang="en-US" dirty="0"/>
          </a:p>
        </p:txBody>
      </p:sp>
      <p:sp>
        <p:nvSpPr>
          <p:cNvPr id="4" name="Rectangle 3"/>
          <p:cNvSpPr/>
          <p:nvPr/>
        </p:nvSpPr>
        <p:spPr>
          <a:xfrm>
            <a:off x="1562100" y="4927600"/>
            <a:ext cx="1054100" cy="406400"/>
          </a:xfrm>
          <a:prstGeom prst="rect">
            <a:avLst/>
          </a:prstGeom>
          <a:solidFill>
            <a:schemeClr val="bg1"/>
          </a:solidFill>
          <a:ln w="12700" cmpd="sng">
            <a:no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287059" y="711200"/>
            <a:ext cx="4625041" cy="2123658"/>
          </a:xfrm>
          <a:prstGeom prst="rect">
            <a:avLst/>
          </a:prstGeom>
          <a:solidFill>
            <a:schemeClr val="bg1"/>
          </a:solidFill>
        </p:spPr>
        <p:txBody>
          <a:bodyPr wrap="square" rtlCol="0">
            <a:spAutoFit/>
          </a:bodyPr>
          <a:lstStyle/>
          <a:p>
            <a:r>
              <a:rPr lang="en-US" sz="2400" dirty="0" smtClean="0"/>
              <a:t>U, </a:t>
            </a:r>
            <a:r>
              <a:rPr lang="en-US" sz="2400" dirty="0" err="1" smtClean="0"/>
              <a:t>Th</a:t>
            </a:r>
            <a:r>
              <a:rPr lang="en-US" sz="2400" dirty="0" smtClean="0"/>
              <a:t>, K and other LIL are concentrated in the crust &amp; the upper mantle boundary layer </a:t>
            </a:r>
            <a:r>
              <a:rPr lang="en-US" sz="2000" dirty="0" smtClean="0"/>
              <a:t>during the radial zone refining associated with accretion (Birch, </a:t>
            </a:r>
            <a:r>
              <a:rPr lang="en-US" sz="2000" dirty="0" err="1" smtClean="0"/>
              <a:t>Tatsumoto</a:t>
            </a:r>
            <a:r>
              <a:rPr lang="en-US" sz="2000" dirty="0" smtClean="0"/>
              <a:t>…). This accentuates the  </a:t>
            </a:r>
            <a:r>
              <a:rPr lang="en-US" sz="2000" dirty="0" smtClean="0">
                <a:solidFill>
                  <a:srgbClr val="FF0000"/>
                </a:solidFill>
              </a:rPr>
              <a:t>thermal bump</a:t>
            </a:r>
            <a:r>
              <a:rPr lang="en-US" sz="2000" dirty="0" smtClean="0"/>
              <a:t>.</a:t>
            </a:r>
            <a:endParaRPr lang="en-US" sz="2000" dirty="0"/>
          </a:p>
        </p:txBody>
      </p:sp>
    </p:spTree>
    <p:extLst>
      <p:ext uri="{BB962C8B-B14F-4D97-AF65-F5344CB8AC3E}">
        <p14:creationId xmlns:p14="http://schemas.microsoft.com/office/powerpoint/2010/main" val="16173229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782" y="634965"/>
            <a:ext cx="7318224" cy="5386090"/>
          </a:xfrm>
          <a:prstGeom prst="rect">
            <a:avLst/>
          </a:prstGeom>
          <a:noFill/>
        </p:spPr>
        <p:txBody>
          <a:bodyPr wrap="square" rtlCol="0">
            <a:spAutoFit/>
          </a:bodyPr>
          <a:lstStyle/>
          <a:p>
            <a:r>
              <a:rPr lang="en-US" sz="2800" dirty="0" smtClean="0"/>
              <a:t>Francis Birch (1952 &amp; his 1965 GSA Presidential Address)...  The Earth started hot &amp; differentiated, &amp; put most of its radioactive elements toward the top…which becomes hot.</a:t>
            </a:r>
          </a:p>
          <a:p>
            <a:r>
              <a:rPr lang="en-US" sz="2800" dirty="0" smtClean="0"/>
              <a:t>This is ignored in all standard petrology &amp; geochemical models.</a:t>
            </a:r>
          </a:p>
          <a:p>
            <a:endParaRPr lang="en-US" sz="2800" dirty="0"/>
          </a:p>
          <a:p>
            <a:r>
              <a:rPr lang="en-US" sz="2800" dirty="0" smtClean="0"/>
              <a:t>“The transition region is the key to a variety of geophysical problems…”</a:t>
            </a:r>
          </a:p>
          <a:p>
            <a:endParaRPr lang="en-US" sz="2800" dirty="0"/>
          </a:p>
          <a:p>
            <a:r>
              <a:rPr lang="en-US" sz="2800" dirty="0" smtClean="0"/>
              <a:t>…</a:t>
            </a:r>
            <a:r>
              <a:rPr lang="en-US" sz="3200" i="1" dirty="0" smtClean="0">
                <a:solidFill>
                  <a:srgbClr val="0000FF"/>
                </a:solidFill>
              </a:rPr>
              <a:t>including the source of mid-ocean ridge basalts</a:t>
            </a:r>
            <a:r>
              <a:rPr lang="en-US" dirty="0" smtClean="0"/>
              <a:t>.</a:t>
            </a:r>
            <a:endParaRPr lang="en-US" dirty="0"/>
          </a:p>
        </p:txBody>
      </p:sp>
    </p:spTree>
    <p:extLst>
      <p:ext uri="{BB962C8B-B14F-4D97-AF65-F5344CB8AC3E}">
        <p14:creationId xmlns:p14="http://schemas.microsoft.com/office/powerpoint/2010/main" val="38470384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8800" y="464254"/>
            <a:ext cx="8024813" cy="6103587"/>
          </a:xfrm>
          <a:prstGeom prst="rect">
            <a:avLst/>
          </a:prstGeom>
        </p:spPr>
      </p:pic>
      <p:sp>
        <p:nvSpPr>
          <p:cNvPr id="2" name="TextBox 1"/>
          <p:cNvSpPr txBox="1"/>
          <p:nvPr/>
        </p:nvSpPr>
        <p:spPr>
          <a:xfrm>
            <a:off x="1542270" y="181419"/>
            <a:ext cx="4823375" cy="369332"/>
          </a:xfrm>
          <a:prstGeom prst="rect">
            <a:avLst/>
          </a:prstGeom>
          <a:noFill/>
        </p:spPr>
        <p:txBody>
          <a:bodyPr wrap="square" rtlCol="0">
            <a:spAutoFit/>
          </a:bodyPr>
          <a:lstStyle/>
          <a:p>
            <a:r>
              <a:rPr lang="en-US" dirty="0" smtClean="0"/>
              <a:t>MID-ATLANTIC RIDGE (MAR)</a:t>
            </a:r>
            <a:endParaRPr lang="en-US" dirty="0"/>
          </a:p>
        </p:txBody>
      </p:sp>
      <p:sp>
        <p:nvSpPr>
          <p:cNvPr id="4" name="TextBox 3"/>
          <p:cNvSpPr txBox="1"/>
          <p:nvPr/>
        </p:nvSpPr>
        <p:spPr>
          <a:xfrm>
            <a:off x="6668051" y="6383175"/>
            <a:ext cx="2217968" cy="369332"/>
          </a:xfrm>
          <a:prstGeom prst="rect">
            <a:avLst/>
          </a:prstGeom>
          <a:noFill/>
        </p:spPr>
        <p:txBody>
          <a:bodyPr wrap="square" rtlCol="0">
            <a:spAutoFit/>
          </a:bodyPr>
          <a:lstStyle/>
          <a:p>
            <a:r>
              <a:rPr lang="en-US" dirty="0" err="1" smtClean="0"/>
              <a:t>Ritsema</a:t>
            </a:r>
            <a:r>
              <a:rPr lang="en-US" dirty="0" smtClean="0"/>
              <a:t> &amp; Allen</a:t>
            </a:r>
            <a:endParaRPr lang="en-US" dirty="0"/>
          </a:p>
        </p:txBody>
      </p:sp>
      <p:cxnSp>
        <p:nvCxnSpPr>
          <p:cNvPr id="6" name="Straight Connector 5"/>
          <p:cNvCxnSpPr/>
          <p:nvPr/>
        </p:nvCxnSpPr>
        <p:spPr>
          <a:xfrm>
            <a:off x="1829556" y="4807592"/>
            <a:ext cx="6259803" cy="45355"/>
          </a:xfrm>
          <a:prstGeom prst="line">
            <a:avLst/>
          </a:prstGeom>
        </p:spPr>
        <p:style>
          <a:lnRef idx="2">
            <a:schemeClr val="accent1"/>
          </a:lnRef>
          <a:fillRef idx="0">
            <a:schemeClr val="accent1"/>
          </a:fillRef>
          <a:effectRef idx="1">
            <a:schemeClr val="accent1"/>
          </a:effectRef>
          <a:fontRef idx="minor">
            <a:schemeClr val="tx1"/>
          </a:fontRef>
        </p:style>
      </p:cxnSp>
      <p:sp>
        <p:nvSpPr>
          <p:cNvPr id="7" name="Up Arrow 6"/>
          <p:cNvSpPr/>
          <p:nvPr/>
        </p:nvSpPr>
        <p:spPr>
          <a:xfrm>
            <a:off x="2131962" y="3567899"/>
            <a:ext cx="514090" cy="1088511"/>
          </a:xfrm>
          <a:prstGeom prst="up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5293301" y="3567899"/>
            <a:ext cx="514090" cy="1088511"/>
          </a:xfrm>
          <a:prstGeom prst="up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7139174" y="3567899"/>
            <a:ext cx="514090" cy="1088511"/>
          </a:xfrm>
          <a:prstGeom prst="up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Right Arrow 9"/>
          <p:cNvSpPr/>
          <p:nvPr/>
        </p:nvSpPr>
        <p:spPr>
          <a:xfrm>
            <a:off x="2903097" y="4852947"/>
            <a:ext cx="1118902" cy="453546"/>
          </a:xfrm>
          <a:prstGeom prst="lef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988252" y="3567899"/>
            <a:ext cx="1190722" cy="1200329"/>
          </a:xfrm>
          <a:prstGeom prst="rect">
            <a:avLst/>
          </a:prstGeom>
          <a:solidFill>
            <a:schemeClr val="bg1"/>
          </a:solidFill>
        </p:spPr>
        <p:txBody>
          <a:bodyPr wrap="square" rtlCol="0">
            <a:spAutoFit/>
          </a:bodyPr>
          <a:lstStyle/>
          <a:p>
            <a:r>
              <a:rPr lang="en-US" dirty="0" err="1" smtClean="0"/>
              <a:t>Tp</a:t>
            </a:r>
            <a:r>
              <a:rPr lang="en-US" dirty="0" smtClean="0"/>
              <a:t> decreases with depth</a:t>
            </a:r>
            <a:endParaRPr lang="en-US" dirty="0"/>
          </a:p>
        </p:txBody>
      </p:sp>
      <p:cxnSp>
        <p:nvCxnSpPr>
          <p:cNvPr id="13" name="Straight Arrow Connector 12"/>
          <p:cNvCxnSpPr/>
          <p:nvPr/>
        </p:nvCxnSpPr>
        <p:spPr>
          <a:xfrm>
            <a:off x="7953278" y="3567899"/>
            <a:ext cx="0" cy="143623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4771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2"/>
          <p:cNvPicPr>
            <a:picLocks noChangeAspect="1" noChangeArrowheads="1"/>
          </p:cNvPicPr>
          <p:nvPr/>
        </p:nvPicPr>
        <p:blipFill>
          <a:blip r:embed="rId3">
            <a:extLst>
              <a:ext uri="{28A0092B-C50C-407E-A947-70E740481C1C}">
                <a14:useLocalDpi xmlns:a14="http://schemas.microsoft.com/office/drawing/2010/main" val="0"/>
              </a:ext>
            </a:extLst>
          </a:blip>
          <a:srcRect b="12500"/>
          <a:stretch>
            <a:fillRect/>
          </a:stretch>
        </p:blipFill>
        <p:spPr bwMode="auto">
          <a:xfrm>
            <a:off x="11113" y="2189163"/>
            <a:ext cx="9142412"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723900" y="3095625"/>
            <a:ext cx="5757863" cy="2227263"/>
            <a:chOff x="456" y="1950"/>
            <a:chExt cx="3627" cy="1403"/>
          </a:xfrm>
        </p:grpSpPr>
        <p:sp>
          <p:nvSpPr>
            <p:cNvPr id="318467" name="Freeform 5"/>
            <p:cNvSpPr>
              <a:spLocks/>
            </p:cNvSpPr>
            <p:nvPr/>
          </p:nvSpPr>
          <p:spPr bwMode="auto">
            <a:xfrm>
              <a:off x="971" y="2271"/>
              <a:ext cx="1005" cy="779"/>
            </a:xfrm>
            <a:custGeom>
              <a:avLst/>
              <a:gdLst>
                <a:gd name="T0" fmla="*/ 0 w 1005"/>
                <a:gd name="T1" fmla="*/ 779 h 779"/>
                <a:gd name="T2" fmla="*/ 362 w 1005"/>
                <a:gd name="T3" fmla="*/ 492 h 779"/>
                <a:gd name="T4" fmla="*/ 636 w 1005"/>
                <a:gd name="T5" fmla="*/ 164 h 779"/>
                <a:gd name="T6" fmla="*/ 1005 w 1005"/>
                <a:gd name="T7" fmla="*/ 0 h 779"/>
                <a:gd name="T8" fmla="*/ 0 60000 65536"/>
                <a:gd name="T9" fmla="*/ 0 60000 65536"/>
                <a:gd name="T10" fmla="*/ 0 60000 65536"/>
                <a:gd name="T11" fmla="*/ 0 60000 65536"/>
                <a:gd name="T12" fmla="*/ 0 w 1005"/>
                <a:gd name="T13" fmla="*/ 0 h 779"/>
                <a:gd name="T14" fmla="*/ 1005 w 1005"/>
                <a:gd name="T15" fmla="*/ 779 h 779"/>
              </a:gdLst>
              <a:ahLst/>
              <a:cxnLst>
                <a:cxn ang="T8">
                  <a:pos x="T0" y="T1"/>
                </a:cxn>
                <a:cxn ang="T9">
                  <a:pos x="T2" y="T3"/>
                </a:cxn>
                <a:cxn ang="T10">
                  <a:pos x="T4" y="T5"/>
                </a:cxn>
                <a:cxn ang="T11">
                  <a:pos x="T6" y="T7"/>
                </a:cxn>
              </a:cxnLst>
              <a:rect l="T12" t="T13" r="T14" b="T15"/>
              <a:pathLst>
                <a:path w="1005" h="779">
                  <a:moveTo>
                    <a:pt x="0" y="779"/>
                  </a:moveTo>
                  <a:cubicBezTo>
                    <a:pt x="128" y="686"/>
                    <a:pt x="256" y="594"/>
                    <a:pt x="362" y="492"/>
                  </a:cubicBezTo>
                  <a:cubicBezTo>
                    <a:pt x="468" y="390"/>
                    <a:pt x="529" y="246"/>
                    <a:pt x="636" y="164"/>
                  </a:cubicBezTo>
                  <a:cubicBezTo>
                    <a:pt x="743" y="82"/>
                    <a:pt x="874" y="41"/>
                    <a:pt x="1005" y="0"/>
                  </a:cubicBezTo>
                </a:path>
              </a:pathLst>
            </a:custGeom>
            <a:noFill/>
            <a:ln w="7620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nvGrpSpPr>
            <p:cNvPr id="318468" name="Group 6"/>
            <p:cNvGrpSpPr>
              <a:grpSpLocks/>
            </p:cNvGrpSpPr>
            <p:nvPr/>
          </p:nvGrpSpPr>
          <p:grpSpPr bwMode="auto">
            <a:xfrm>
              <a:off x="456" y="1950"/>
              <a:ext cx="3627" cy="1403"/>
              <a:chOff x="456" y="1950"/>
              <a:chExt cx="3627" cy="1403"/>
            </a:xfrm>
          </p:grpSpPr>
          <p:sp>
            <p:nvSpPr>
              <p:cNvPr id="318469" name="Freeform 7"/>
              <p:cNvSpPr>
                <a:spLocks/>
              </p:cNvSpPr>
              <p:nvPr/>
            </p:nvSpPr>
            <p:spPr bwMode="auto">
              <a:xfrm>
                <a:off x="613" y="1950"/>
                <a:ext cx="1436" cy="1192"/>
              </a:xfrm>
              <a:custGeom>
                <a:avLst/>
                <a:gdLst>
                  <a:gd name="T0" fmla="*/ 1436 w 1436"/>
                  <a:gd name="T1" fmla="*/ 33 h 1192"/>
                  <a:gd name="T2" fmla="*/ 958 w 1436"/>
                  <a:gd name="T3" fmla="*/ 47 h 1192"/>
                  <a:gd name="T4" fmla="*/ 199 w 1436"/>
                  <a:gd name="T5" fmla="*/ 61 h 1192"/>
                  <a:gd name="T6" fmla="*/ 69 w 1436"/>
                  <a:gd name="T7" fmla="*/ 81 h 1192"/>
                  <a:gd name="T8" fmla="*/ 14 w 1436"/>
                  <a:gd name="T9" fmla="*/ 157 h 1192"/>
                  <a:gd name="T10" fmla="*/ 14 w 1436"/>
                  <a:gd name="T11" fmla="*/ 1025 h 1192"/>
                  <a:gd name="T12" fmla="*/ 0 w 1436"/>
                  <a:gd name="T13" fmla="*/ 1162 h 1192"/>
                  <a:gd name="T14" fmla="*/ 0 60000 65536"/>
                  <a:gd name="T15" fmla="*/ 0 60000 65536"/>
                  <a:gd name="T16" fmla="*/ 0 60000 65536"/>
                  <a:gd name="T17" fmla="*/ 0 60000 65536"/>
                  <a:gd name="T18" fmla="*/ 0 60000 65536"/>
                  <a:gd name="T19" fmla="*/ 0 60000 65536"/>
                  <a:gd name="T20" fmla="*/ 0 60000 65536"/>
                  <a:gd name="T21" fmla="*/ 0 w 1436"/>
                  <a:gd name="T22" fmla="*/ 0 h 1192"/>
                  <a:gd name="T23" fmla="*/ 1436 w 1436"/>
                  <a:gd name="T24" fmla="*/ 1192 h 1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6" h="1192">
                    <a:moveTo>
                      <a:pt x="1436" y="33"/>
                    </a:moveTo>
                    <a:cubicBezTo>
                      <a:pt x="1300" y="37"/>
                      <a:pt x="1164" y="42"/>
                      <a:pt x="958" y="47"/>
                    </a:cubicBezTo>
                    <a:cubicBezTo>
                      <a:pt x="752" y="52"/>
                      <a:pt x="347" y="55"/>
                      <a:pt x="199" y="61"/>
                    </a:cubicBezTo>
                    <a:cubicBezTo>
                      <a:pt x="51" y="67"/>
                      <a:pt x="100" y="65"/>
                      <a:pt x="69" y="81"/>
                    </a:cubicBezTo>
                    <a:cubicBezTo>
                      <a:pt x="38" y="97"/>
                      <a:pt x="23" y="0"/>
                      <a:pt x="14" y="157"/>
                    </a:cubicBezTo>
                    <a:cubicBezTo>
                      <a:pt x="5" y="314"/>
                      <a:pt x="16" y="858"/>
                      <a:pt x="14" y="1025"/>
                    </a:cubicBezTo>
                    <a:cubicBezTo>
                      <a:pt x="12" y="1192"/>
                      <a:pt x="6" y="1177"/>
                      <a:pt x="0" y="1162"/>
                    </a:cubicBezTo>
                  </a:path>
                </a:pathLst>
              </a:custGeom>
              <a:noFill/>
              <a:ln w="7620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18470" name="Text Box 8"/>
              <p:cNvSpPr txBox="1">
                <a:spLocks noChangeArrowheads="1"/>
              </p:cNvSpPr>
              <p:nvPr/>
            </p:nvSpPr>
            <p:spPr bwMode="auto">
              <a:xfrm>
                <a:off x="456" y="3065"/>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it-IT">
                    <a:latin typeface="Times New Roman" charset="0"/>
                  </a:rPr>
                  <a:t>IN</a:t>
                </a:r>
                <a:endParaRPr lang="it-IT" i="1">
                  <a:latin typeface="Times New Roman" charset="0"/>
                </a:endParaRPr>
              </a:p>
            </p:txBody>
          </p:sp>
          <p:sp>
            <p:nvSpPr>
              <p:cNvPr id="318471" name="Text Box 9"/>
              <p:cNvSpPr txBox="1">
                <a:spLocks noChangeArrowheads="1"/>
              </p:cNvSpPr>
              <p:nvPr/>
            </p:nvSpPr>
            <p:spPr bwMode="auto">
              <a:xfrm>
                <a:off x="1123" y="2237"/>
                <a:ext cx="5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it-IT">
                    <a:latin typeface="Times New Roman" charset="0"/>
                  </a:rPr>
                  <a:t>OUT</a:t>
                </a:r>
                <a:endParaRPr lang="it-IT" i="1">
                  <a:latin typeface="Times New Roman" charset="0"/>
                </a:endParaRPr>
              </a:p>
            </p:txBody>
          </p:sp>
          <p:sp>
            <p:nvSpPr>
              <p:cNvPr id="318472" name="Freeform 10"/>
              <p:cNvSpPr>
                <a:spLocks/>
              </p:cNvSpPr>
              <p:nvPr/>
            </p:nvSpPr>
            <p:spPr bwMode="auto">
              <a:xfrm flipH="1">
                <a:off x="3393" y="2271"/>
                <a:ext cx="177" cy="567"/>
              </a:xfrm>
              <a:custGeom>
                <a:avLst/>
                <a:gdLst>
                  <a:gd name="T0" fmla="*/ 0 w 1005"/>
                  <a:gd name="T1" fmla="*/ 1 h 779"/>
                  <a:gd name="T2" fmla="*/ 0 w 1005"/>
                  <a:gd name="T3" fmla="*/ 1 h 779"/>
                  <a:gd name="T4" fmla="*/ 0 w 1005"/>
                  <a:gd name="T5" fmla="*/ 1 h 779"/>
                  <a:gd name="T6" fmla="*/ 0 w 1005"/>
                  <a:gd name="T7" fmla="*/ 0 h 779"/>
                  <a:gd name="T8" fmla="*/ 0 60000 65536"/>
                  <a:gd name="T9" fmla="*/ 0 60000 65536"/>
                  <a:gd name="T10" fmla="*/ 0 60000 65536"/>
                  <a:gd name="T11" fmla="*/ 0 60000 65536"/>
                  <a:gd name="T12" fmla="*/ 0 w 1005"/>
                  <a:gd name="T13" fmla="*/ 0 h 779"/>
                  <a:gd name="T14" fmla="*/ 1005 w 1005"/>
                  <a:gd name="T15" fmla="*/ 779 h 779"/>
                </a:gdLst>
                <a:ahLst/>
                <a:cxnLst>
                  <a:cxn ang="T8">
                    <a:pos x="T0" y="T1"/>
                  </a:cxn>
                  <a:cxn ang="T9">
                    <a:pos x="T2" y="T3"/>
                  </a:cxn>
                  <a:cxn ang="T10">
                    <a:pos x="T4" y="T5"/>
                  </a:cxn>
                  <a:cxn ang="T11">
                    <a:pos x="T6" y="T7"/>
                  </a:cxn>
                </a:cxnLst>
                <a:rect l="T12" t="T13" r="T14" b="T15"/>
                <a:pathLst>
                  <a:path w="1005" h="779">
                    <a:moveTo>
                      <a:pt x="0" y="779"/>
                    </a:moveTo>
                    <a:cubicBezTo>
                      <a:pt x="128" y="686"/>
                      <a:pt x="256" y="594"/>
                      <a:pt x="362" y="492"/>
                    </a:cubicBezTo>
                    <a:cubicBezTo>
                      <a:pt x="468" y="390"/>
                      <a:pt x="529" y="246"/>
                      <a:pt x="636" y="164"/>
                    </a:cubicBezTo>
                    <a:cubicBezTo>
                      <a:pt x="743" y="82"/>
                      <a:pt x="874" y="41"/>
                      <a:pt x="1005" y="0"/>
                    </a:cubicBezTo>
                  </a:path>
                </a:pathLst>
              </a:custGeom>
              <a:noFill/>
              <a:ln w="7620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18473" name="Text Box 11"/>
              <p:cNvSpPr txBox="1">
                <a:spLocks noChangeArrowheads="1"/>
              </p:cNvSpPr>
              <p:nvPr/>
            </p:nvSpPr>
            <p:spPr bwMode="auto">
              <a:xfrm>
                <a:off x="3572" y="2709"/>
                <a:ext cx="5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it-IT">
                    <a:latin typeface="Times New Roman" charset="0"/>
                  </a:rPr>
                  <a:t>OUT</a:t>
                </a:r>
                <a:endParaRPr lang="it-IT" i="1">
                  <a:latin typeface="Times New Roman" charset="0"/>
                </a:endParaRPr>
              </a:p>
            </p:txBody>
          </p:sp>
        </p:grpSp>
      </p:grpSp>
      <p:sp>
        <p:nvSpPr>
          <p:cNvPr id="11" name="CasellaDiTesto 10"/>
          <p:cNvSpPr txBox="1"/>
          <p:nvPr/>
        </p:nvSpPr>
        <p:spPr>
          <a:xfrm>
            <a:off x="6639346" y="6468825"/>
            <a:ext cx="2393804" cy="369332"/>
          </a:xfrm>
          <a:prstGeom prst="rect">
            <a:avLst/>
          </a:prstGeom>
          <a:noFill/>
        </p:spPr>
        <p:txBody>
          <a:bodyPr wrap="none" rtlCol="0">
            <a:spAutoFit/>
          </a:bodyPr>
          <a:lstStyle/>
          <a:p>
            <a:r>
              <a:rPr lang="it-IT" dirty="0" smtClean="0"/>
              <a:t>Doglioni et al. 2007 ESR</a:t>
            </a:r>
            <a:endParaRPr lang="it-IT" dirty="0"/>
          </a:p>
        </p:txBody>
      </p:sp>
      <p:sp>
        <p:nvSpPr>
          <p:cNvPr id="3" name="TextBox 2"/>
          <p:cNvSpPr txBox="1"/>
          <p:nvPr/>
        </p:nvSpPr>
        <p:spPr>
          <a:xfrm>
            <a:off x="510779" y="303726"/>
            <a:ext cx="8269117" cy="1569660"/>
          </a:xfrm>
          <a:prstGeom prst="rect">
            <a:avLst/>
          </a:prstGeom>
          <a:noFill/>
        </p:spPr>
        <p:txBody>
          <a:bodyPr wrap="square" rtlCol="0">
            <a:spAutoFit/>
          </a:bodyPr>
          <a:lstStyle/>
          <a:p>
            <a:r>
              <a:rPr lang="en-US" sz="2400" dirty="0" smtClean="0"/>
              <a:t>Plate motions plus net westward drift of the lid-lithosphere-plate system (LLAMA) create anisotropy &amp; cause shear-driven melt segregation in the upper ~200-km of the mantle, a shear boundary layer</a:t>
            </a:r>
            <a:endParaRPr lang="en-US" sz="2400" dirty="0"/>
          </a:p>
        </p:txBody>
      </p:sp>
      <p:sp>
        <p:nvSpPr>
          <p:cNvPr id="4" name="TextBox 3"/>
          <p:cNvSpPr txBox="1"/>
          <p:nvPr/>
        </p:nvSpPr>
        <p:spPr>
          <a:xfrm>
            <a:off x="510780" y="5322888"/>
            <a:ext cx="8394184" cy="1200328"/>
          </a:xfrm>
          <a:prstGeom prst="rect">
            <a:avLst/>
          </a:prstGeom>
          <a:noFill/>
        </p:spPr>
        <p:txBody>
          <a:bodyPr wrap="square" rtlCol="0">
            <a:spAutoFit/>
          </a:bodyPr>
          <a:lstStyle/>
          <a:p>
            <a:pPr algn="ctr"/>
            <a:r>
              <a:rPr lang="en-US" sz="2400" dirty="0" smtClean="0"/>
              <a:t>Westward drift of the outer boundary layer of the mantle also shows up as a </a:t>
            </a:r>
            <a:r>
              <a:rPr lang="en-US" sz="2400" dirty="0" err="1" smtClean="0"/>
              <a:t>toroidal</a:t>
            </a:r>
            <a:r>
              <a:rPr lang="en-US" sz="2400" dirty="0" smtClean="0"/>
              <a:t> component in plate motions (which is added to plate motions in the no-net-rotation frame)</a:t>
            </a:r>
            <a:endParaRPr lang="en-US" sz="2400" dirty="0"/>
          </a:p>
        </p:txBody>
      </p:sp>
    </p:spTree>
    <p:extLst>
      <p:ext uri="{BB962C8B-B14F-4D97-AF65-F5344CB8AC3E}">
        <p14:creationId xmlns:p14="http://schemas.microsoft.com/office/powerpoint/2010/main" val="7256027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431800"/>
            <a:ext cx="6096000" cy="5981700"/>
          </a:xfrm>
          <a:prstGeom prst="rect">
            <a:avLst/>
          </a:prstGeom>
        </p:spPr>
      </p:pic>
      <p:sp>
        <p:nvSpPr>
          <p:cNvPr id="3" name="TextBox 2"/>
          <p:cNvSpPr txBox="1"/>
          <p:nvPr/>
        </p:nvSpPr>
        <p:spPr>
          <a:xfrm>
            <a:off x="5307224" y="1088511"/>
            <a:ext cx="982820" cy="646331"/>
          </a:xfrm>
          <a:prstGeom prst="rect">
            <a:avLst/>
          </a:prstGeom>
          <a:solidFill>
            <a:schemeClr val="bg1"/>
          </a:solidFill>
        </p:spPr>
        <p:txBody>
          <a:bodyPr wrap="square" rtlCol="0">
            <a:spAutoFit/>
          </a:bodyPr>
          <a:lstStyle/>
          <a:p>
            <a:r>
              <a:rPr lang="en-US" dirty="0" smtClean="0"/>
              <a:t>Thermal bump</a:t>
            </a:r>
            <a:endParaRPr lang="en-US" dirty="0"/>
          </a:p>
        </p:txBody>
      </p:sp>
      <p:sp>
        <p:nvSpPr>
          <p:cNvPr id="4" name="TextBox 3"/>
          <p:cNvSpPr txBox="1"/>
          <p:nvPr/>
        </p:nvSpPr>
        <p:spPr>
          <a:xfrm>
            <a:off x="6471487" y="1734842"/>
            <a:ext cx="1723714" cy="923330"/>
          </a:xfrm>
          <a:prstGeom prst="rect">
            <a:avLst/>
          </a:prstGeom>
          <a:noFill/>
        </p:spPr>
        <p:txBody>
          <a:bodyPr wrap="square" rtlCol="0">
            <a:spAutoFit/>
          </a:bodyPr>
          <a:lstStyle/>
          <a:p>
            <a:r>
              <a:rPr lang="en-US" dirty="0" smtClean="0"/>
              <a:t>Earth-like parameters  (</a:t>
            </a:r>
            <a:r>
              <a:rPr lang="en-US" dirty="0" err="1" smtClean="0"/>
              <a:t>U,Th,K</a:t>
            </a:r>
            <a:r>
              <a:rPr lang="en-US" dirty="0" smtClean="0"/>
              <a:t>)</a:t>
            </a:r>
            <a:endParaRPr lang="en-US" dirty="0"/>
          </a:p>
        </p:txBody>
      </p:sp>
      <p:cxnSp>
        <p:nvCxnSpPr>
          <p:cNvPr id="6" name="Straight Arrow Connector 5"/>
          <p:cNvCxnSpPr>
            <a:stCxn id="4" idx="1"/>
          </p:cNvCxnSpPr>
          <p:nvPr/>
        </p:nvCxnSpPr>
        <p:spPr>
          <a:xfrm flipH="1" flipV="1">
            <a:off x="4898977" y="1734842"/>
            <a:ext cx="1572510" cy="4616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3609" y="59551"/>
            <a:ext cx="8482487" cy="1077218"/>
          </a:xfrm>
          <a:prstGeom prst="rect">
            <a:avLst/>
          </a:prstGeom>
          <a:noFill/>
        </p:spPr>
        <p:txBody>
          <a:bodyPr wrap="square" rtlCol="0">
            <a:spAutoFit/>
          </a:bodyPr>
          <a:lstStyle/>
          <a:p>
            <a:r>
              <a:rPr lang="en-US" sz="3200" dirty="0" err="1" smtClean="0"/>
              <a:t>Geotherms</a:t>
            </a:r>
            <a:r>
              <a:rPr lang="en-US" sz="3200" dirty="0" smtClean="0"/>
              <a:t> derived from fluid- &amp; thermo-dynamics</a:t>
            </a:r>
            <a:endParaRPr lang="en-US" sz="3200" dirty="0"/>
          </a:p>
        </p:txBody>
      </p:sp>
      <p:sp>
        <p:nvSpPr>
          <p:cNvPr id="10" name="TextBox 9"/>
          <p:cNvSpPr txBox="1"/>
          <p:nvPr/>
        </p:nvSpPr>
        <p:spPr>
          <a:xfrm>
            <a:off x="3417187" y="2207259"/>
            <a:ext cx="1179834" cy="369332"/>
          </a:xfrm>
          <a:prstGeom prst="rect">
            <a:avLst/>
          </a:prstGeom>
          <a:solidFill>
            <a:schemeClr val="bg1"/>
          </a:solidFill>
        </p:spPr>
        <p:txBody>
          <a:bodyPr wrap="square" rtlCol="0">
            <a:spAutoFit/>
          </a:bodyPr>
          <a:lstStyle/>
          <a:p>
            <a:r>
              <a:rPr lang="en-US" dirty="0" smtClean="0"/>
              <a:t>Region D”</a:t>
            </a:r>
            <a:endParaRPr lang="en-US" dirty="0"/>
          </a:p>
        </p:txBody>
      </p:sp>
      <p:sp>
        <p:nvSpPr>
          <p:cNvPr id="11" name="TextBox 10"/>
          <p:cNvSpPr txBox="1"/>
          <p:nvPr/>
        </p:nvSpPr>
        <p:spPr>
          <a:xfrm>
            <a:off x="3568391" y="707813"/>
            <a:ext cx="1028630" cy="369332"/>
          </a:xfrm>
          <a:prstGeom prst="rect">
            <a:avLst/>
          </a:prstGeom>
          <a:solidFill>
            <a:schemeClr val="bg1"/>
          </a:solidFill>
        </p:spPr>
        <p:txBody>
          <a:bodyPr wrap="square" rtlCol="0">
            <a:spAutoFit/>
          </a:bodyPr>
          <a:lstStyle/>
          <a:p>
            <a:r>
              <a:rPr lang="en-US" dirty="0" smtClean="0"/>
              <a:t>Region B</a:t>
            </a:r>
            <a:endParaRPr lang="en-US" dirty="0"/>
          </a:p>
        </p:txBody>
      </p:sp>
      <p:sp>
        <p:nvSpPr>
          <p:cNvPr id="12" name="TextBox 11"/>
          <p:cNvSpPr txBox="1"/>
          <p:nvPr/>
        </p:nvSpPr>
        <p:spPr>
          <a:xfrm>
            <a:off x="302406" y="3696765"/>
            <a:ext cx="2812375" cy="1200329"/>
          </a:xfrm>
          <a:prstGeom prst="rect">
            <a:avLst/>
          </a:prstGeom>
          <a:solidFill>
            <a:schemeClr val="bg1"/>
          </a:solidFill>
        </p:spPr>
        <p:txBody>
          <a:bodyPr wrap="square" rtlCol="0">
            <a:spAutoFit/>
          </a:bodyPr>
          <a:lstStyle/>
          <a:p>
            <a:r>
              <a:rPr lang="en-US" dirty="0" smtClean="0"/>
              <a:t>(*</a:t>
            </a:r>
            <a:r>
              <a:rPr lang="en-US" dirty="0" err="1" smtClean="0"/>
              <a:t>Jeanloz</a:t>
            </a:r>
            <a:r>
              <a:rPr lang="en-US" dirty="0" smtClean="0"/>
              <a:t>, Moore, Jarvis, </a:t>
            </a:r>
            <a:r>
              <a:rPr lang="en-US" dirty="0" err="1" smtClean="0"/>
              <a:t>Tackley</a:t>
            </a:r>
            <a:r>
              <a:rPr lang="en-US" dirty="0" smtClean="0"/>
              <a:t>, Stevenson, Butler, </a:t>
            </a:r>
            <a:r>
              <a:rPr lang="en-US" dirty="0" err="1" smtClean="0"/>
              <a:t>Sinha</a:t>
            </a:r>
            <a:r>
              <a:rPr lang="en-US" dirty="0" smtClean="0"/>
              <a:t>, </a:t>
            </a:r>
            <a:r>
              <a:rPr lang="en-US" dirty="0" err="1" smtClean="0"/>
              <a:t>Schuberth</a:t>
            </a:r>
            <a:r>
              <a:rPr lang="en-US" dirty="0" smtClean="0"/>
              <a:t>, Bunge, Lowman etc.)</a:t>
            </a:r>
            <a:endParaRPr lang="en-US" dirty="0"/>
          </a:p>
        </p:txBody>
      </p:sp>
      <p:sp>
        <p:nvSpPr>
          <p:cNvPr id="13" name="TextBox 12"/>
          <p:cNvSpPr txBox="1"/>
          <p:nvPr/>
        </p:nvSpPr>
        <p:spPr>
          <a:xfrm>
            <a:off x="302406" y="1757773"/>
            <a:ext cx="2955543" cy="1938992"/>
          </a:xfrm>
          <a:prstGeom prst="rect">
            <a:avLst/>
          </a:prstGeom>
          <a:solidFill>
            <a:schemeClr val="bg1"/>
          </a:solidFill>
        </p:spPr>
        <p:txBody>
          <a:bodyPr wrap="square" rtlCol="0">
            <a:spAutoFit/>
          </a:bodyPr>
          <a:lstStyle/>
          <a:p>
            <a:r>
              <a:rPr lang="en-US" sz="2000" dirty="0" smtClean="0"/>
              <a:t>With realistic parameters most of the mantle in fluid </a:t>
            </a:r>
            <a:r>
              <a:rPr lang="en-US" sz="2000" dirty="0"/>
              <a:t>dynamic </a:t>
            </a:r>
            <a:r>
              <a:rPr lang="en-US" sz="2000" dirty="0" smtClean="0"/>
              <a:t>models </a:t>
            </a:r>
          </a:p>
          <a:p>
            <a:r>
              <a:rPr lang="en-US" sz="2000" dirty="0" smtClean="0"/>
              <a:t>is </a:t>
            </a:r>
            <a:r>
              <a:rPr lang="en-US" sz="2000" dirty="0" err="1"/>
              <a:t>subadiabatic</a:t>
            </a:r>
            <a:r>
              <a:rPr lang="en-US" sz="2000" dirty="0"/>
              <a:t> *</a:t>
            </a:r>
            <a:r>
              <a:rPr lang="en-US" sz="2000" dirty="0" smtClean="0"/>
              <a:t>, in agreement with classical seismology</a:t>
            </a:r>
            <a:endParaRPr lang="en-US" sz="2000" dirty="0"/>
          </a:p>
        </p:txBody>
      </p:sp>
      <p:sp>
        <p:nvSpPr>
          <p:cNvPr id="14" name="TextBox 13"/>
          <p:cNvSpPr txBox="1"/>
          <p:nvPr/>
        </p:nvSpPr>
        <p:spPr>
          <a:xfrm>
            <a:off x="3417187" y="2906147"/>
            <a:ext cx="2437962" cy="1631216"/>
          </a:xfrm>
          <a:prstGeom prst="rect">
            <a:avLst/>
          </a:prstGeom>
          <a:solidFill>
            <a:schemeClr val="bg1"/>
          </a:solidFill>
        </p:spPr>
        <p:txBody>
          <a:bodyPr wrap="square" rtlCol="0">
            <a:spAutoFit/>
          </a:bodyPr>
          <a:lstStyle/>
          <a:p>
            <a:pPr algn="just"/>
            <a:r>
              <a:rPr lang="en-US" sz="2000" dirty="0"/>
              <a:t>[</a:t>
            </a:r>
            <a:r>
              <a:rPr lang="en-US" sz="2000" dirty="0" smtClean="0"/>
              <a:t>low Rayleigh numbers, Ra, are appropriate for chemically stratified mantle (Birch)]</a:t>
            </a:r>
            <a:endParaRPr lang="en-US" sz="2000" dirty="0"/>
          </a:p>
        </p:txBody>
      </p:sp>
      <p:sp>
        <p:nvSpPr>
          <p:cNvPr id="5" name="TextBox 4"/>
          <p:cNvSpPr txBox="1"/>
          <p:nvPr/>
        </p:nvSpPr>
        <p:spPr>
          <a:xfrm>
            <a:off x="3507020" y="1102312"/>
            <a:ext cx="697312" cy="923330"/>
          </a:xfrm>
          <a:prstGeom prst="rect">
            <a:avLst/>
          </a:prstGeom>
          <a:noFill/>
        </p:spPr>
        <p:txBody>
          <a:bodyPr wrap="square" rtlCol="0">
            <a:spAutoFit/>
          </a:bodyPr>
          <a:lstStyle/>
          <a:p>
            <a:r>
              <a:rPr lang="en-US" dirty="0" smtClean="0"/>
              <a:t>No </a:t>
            </a:r>
            <a:r>
              <a:rPr lang="en-US" dirty="0" err="1" smtClean="0"/>
              <a:t>U,Th,K</a:t>
            </a:r>
            <a:endParaRPr lang="en-US" dirty="0"/>
          </a:p>
        </p:txBody>
      </p:sp>
      <p:sp>
        <p:nvSpPr>
          <p:cNvPr id="7" name="TextBox 6"/>
          <p:cNvSpPr txBox="1"/>
          <p:nvPr/>
        </p:nvSpPr>
        <p:spPr>
          <a:xfrm>
            <a:off x="6046533" y="3265878"/>
            <a:ext cx="3097467" cy="1631216"/>
          </a:xfrm>
          <a:prstGeom prst="rect">
            <a:avLst/>
          </a:prstGeom>
          <a:solidFill>
            <a:schemeClr val="bg1"/>
          </a:solidFill>
        </p:spPr>
        <p:txBody>
          <a:bodyPr wrap="square" rtlCol="0">
            <a:spAutoFit/>
          </a:bodyPr>
          <a:lstStyle/>
          <a:p>
            <a:r>
              <a:rPr lang="en-US" sz="2000" dirty="0" smtClean="0">
                <a:solidFill>
                  <a:srgbClr val="FF0000"/>
                </a:solidFill>
              </a:rPr>
              <a:t>Unfortunately, many geochemists still assume </a:t>
            </a:r>
            <a:r>
              <a:rPr lang="en-US" sz="2000" dirty="0" err="1" smtClean="0">
                <a:solidFill>
                  <a:srgbClr val="FF0000"/>
                </a:solidFill>
              </a:rPr>
              <a:t>adiabaticity</a:t>
            </a:r>
            <a:r>
              <a:rPr lang="en-US" sz="2000" dirty="0" smtClean="0">
                <a:solidFill>
                  <a:srgbClr val="FF0000"/>
                </a:solidFill>
              </a:rPr>
              <a:t> &amp; maximum upper mantle temperatures of ~1300 C</a:t>
            </a:r>
            <a:endParaRPr lang="en-US" sz="2000" dirty="0">
              <a:solidFill>
                <a:srgbClr val="FF0000"/>
              </a:solidFill>
            </a:endParaRPr>
          </a:p>
        </p:txBody>
      </p:sp>
      <p:sp>
        <p:nvSpPr>
          <p:cNvPr id="21" name="Rectangle 20"/>
          <p:cNvSpPr/>
          <p:nvPr/>
        </p:nvSpPr>
        <p:spPr>
          <a:xfrm>
            <a:off x="5855150" y="2720166"/>
            <a:ext cx="757382" cy="3719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187417" y="1532437"/>
            <a:ext cx="322488" cy="369332"/>
          </a:xfrm>
          <a:prstGeom prst="rect">
            <a:avLst/>
          </a:prstGeom>
          <a:solidFill>
            <a:schemeClr val="bg1"/>
          </a:solidFill>
        </p:spPr>
        <p:txBody>
          <a:bodyPr wrap="square" rtlCol="0">
            <a:spAutoFit/>
          </a:bodyPr>
          <a:lstStyle/>
          <a:p>
            <a:r>
              <a:rPr lang="en-US" dirty="0" smtClean="0"/>
              <a:t>r</a:t>
            </a:r>
            <a:endParaRPr lang="en-US" dirty="0"/>
          </a:p>
        </p:txBody>
      </p:sp>
    </p:spTree>
    <p:extLst>
      <p:ext uri="{BB962C8B-B14F-4D97-AF65-F5344CB8AC3E}">
        <p14:creationId xmlns:p14="http://schemas.microsoft.com/office/powerpoint/2010/main" val="21252940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
            <a:ext cx="6227763" cy="6591300"/>
          </a:xfrm>
          <a:prstGeom prst="rect">
            <a:avLst/>
          </a:prstGeom>
          <a:noFill/>
          <a:ln>
            <a:noFill/>
          </a:ln>
          <a:effectLst/>
          <a:extLst/>
        </p:spPr>
      </p:pic>
      <p:sp>
        <p:nvSpPr>
          <p:cNvPr id="26627" name="Text Box 3"/>
          <p:cNvSpPr txBox="1">
            <a:spLocks noChangeArrowheads="1"/>
          </p:cNvSpPr>
          <p:nvPr/>
        </p:nvSpPr>
        <p:spPr bwMode="auto">
          <a:xfrm>
            <a:off x="6858000" y="457200"/>
            <a:ext cx="2133600" cy="310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dirty="0"/>
              <a:t>What is </a:t>
            </a:r>
            <a:r>
              <a:rPr lang="en-US" sz="2000" dirty="0" err="1" smtClean="0"/>
              <a:t>geophysically</a:t>
            </a:r>
            <a:r>
              <a:rPr lang="en-US" sz="2000" dirty="0" smtClean="0"/>
              <a:t> unique </a:t>
            </a:r>
            <a:r>
              <a:rPr lang="en-US" sz="2000" dirty="0"/>
              <a:t>about the mantle around </a:t>
            </a:r>
            <a:r>
              <a:rPr lang="en-US" sz="2000" dirty="0" smtClean="0"/>
              <a:t>hotspots? </a:t>
            </a:r>
            <a:endParaRPr lang="en-US" sz="2000" dirty="0"/>
          </a:p>
          <a:p>
            <a:pPr>
              <a:spcBef>
                <a:spcPct val="50000"/>
              </a:spcBef>
            </a:pPr>
            <a:r>
              <a:rPr lang="en-US" sz="2400" dirty="0" smtClean="0"/>
              <a:t>Anisotropy</a:t>
            </a:r>
            <a:r>
              <a:rPr lang="en-US" sz="2000" dirty="0"/>
              <a:t> </a:t>
            </a:r>
            <a:r>
              <a:rPr lang="en-US" sz="2000" dirty="0" smtClean="0"/>
              <a:t>(not </a:t>
            </a:r>
            <a:r>
              <a:rPr lang="en-US" sz="2000" i="1" dirty="0" smtClean="0">
                <a:solidFill>
                  <a:srgbClr val="0000FF"/>
                </a:solidFill>
              </a:rPr>
              <a:t>local</a:t>
            </a:r>
            <a:r>
              <a:rPr lang="en-US" sz="2000" dirty="0" smtClean="0"/>
              <a:t> </a:t>
            </a:r>
            <a:r>
              <a:rPr lang="en-US" sz="2000" dirty="0" err="1" smtClean="0"/>
              <a:t>heatflow</a:t>
            </a:r>
            <a:r>
              <a:rPr lang="en-US" sz="2000" dirty="0" smtClean="0"/>
              <a:t>, temperature </a:t>
            </a:r>
            <a:r>
              <a:rPr lang="en-US" sz="2000" dirty="0"/>
              <a:t>or low </a:t>
            </a:r>
            <a:r>
              <a:rPr lang="en-US" sz="2000" dirty="0" smtClean="0"/>
              <a:t>wave speed)</a:t>
            </a:r>
            <a:endParaRPr lang="en-US" dirty="0"/>
          </a:p>
        </p:txBody>
      </p:sp>
      <p:sp>
        <p:nvSpPr>
          <p:cNvPr id="26628" name="Line 4"/>
          <p:cNvSpPr>
            <a:spLocks noChangeShapeType="1"/>
          </p:cNvSpPr>
          <p:nvPr/>
        </p:nvSpPr>
        <p:spPr bwMode="auto">
          <a:xfrm>
            <a:off x="1447800" y="2743200"/>
            <a:ext cx="45720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dirty="0"/>
          </a:p>
        </p:txBody>
      </p:sp>
      <p:sp>
        <p:nvSpPr>
          <p:cNvPr id="26629" name="Line 5"/>
          <p:cNvSpPr>
            <a:spLocks noChangeShapeType="1"/>
          </p:cNvSpPr>
          <p:nvPr/>
        </p:nvSpPr>
        <p:spPr bwMode="auto">
          <a:xfrm>
            <a:off x="1447800" y="5257800"/>
            <a:ext cx="45720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dirty="0"/>
          </a:p>
        </p:txBody>
      </p:sp>
      <p:sp>
        <p:nvSpPr>
          <p:cNvPr id="26630" name="AutoShape 6"/>
          <p:cNvSpPr>
            <a:spLocks/>
          </p:cNvSpPr>
          <p:nvPr/>
        </p:nvSpPr>
        <p:spPr bwMode="auto">
          <a:xfrm>
            <a:off x="7162800" y="4191000"/>
            <a:ext cx="228600" cy="1143000"/>
          </a:xfrm>
          <a:prstGeom prst="rightBrace">
            <a:avLst>
              <a:gd name="adj1" fmla="val 41667"/>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dirty="0"/>
          </a:p>
        </p:txBody>
      </p:sp>
      <p:sp>
        <p:nvSpPr>
          <p:cNvPr id="26631" name="AutoShape 7"/>
          <p:cNvSpPr>
            <a:spLocks/>
          </p:cNvSpPr>
          <p:nvPr/>
        </p:nvSpPr>
        <p:spPr bwMode="auto">
          <a:xfrm>
            <a:off x="4191000" y="1676400"/>
            <a:ext cx="228600" cy="1143000"/>
          </a:xfrm>
          <a:prstGeom prst="rightBrace">
            <a:avLst>
              <a:gd name="adj1" fmla="val 41667"/>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dirty="0"/>
          </a:p>
        </p:txBody>
      </p:sp>
      <p:sp>
        <p:nvSpPr>
          <p:cNvPr id="26632" name="Text Box 8"/>
          <p:cNvSpPr txBox="1">
            <a:spLocks noChangeArrowheads="1"/>
          </p:cNvSpPr>
          <p:nvPr/>
        </p:nvSpPr>
        <p:spPr bwMode="auto">
          <a:xfrm>
            <a:off x="7467600" y="3810000"/>
            <a:ext cx="1676400"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2100" dirty="0">
                <a:solidFill>
                  <a:srgbClr val="FF0000"/>
                </a:solidFill>
              </a:rPr>
              <a:t>A partially molten </a:t>
            </a:r>
            <a:r>
              <a:rPr lang="en-US" sz="2100" i="1" dirty="0" smtClean="0">
                <a:solidFill>
                  <a:srgbClr val="FF0000"/>
                </a:solidFill>
              </a:rPr>
              <a:t>sheared </a:t>
            </a:r>
            <a:r>
              <a:rPr lang="en-US" sz="2100" dirty="0">
                <a:solidFill>
                  <a:srgbClr val="FF0000"/>
                </a:solidFill>
              </a:rPr>
              <a:t>thermal boundary </a:t>
            </a:r>
            <a:r>
              <a:rPr lang="en-US" sz="2100" dirty="0" smtClean="0">
                <a:solidFill>
                  <a:srgbClr val="FF0000"/>
                </a:solidFill>
              </a:rPr>
              <a:t>layer (LLAMA)</a:t>
            </a:r>
            <a:endParaRPr lang="en-US" sz="1800" dirty="0"/>
          </a:p>
        </p:txBody>
      </p:sp>
      <p:sp>
        <p:nvSpPr>
          <p:cNvPr id="26633" name="Text Box 9"/>
          <p:cNvSpPr txBox="1">
            <a:spLocks noChangeArrowheads="1"/>
          </p:cNvSpPr>
          <p:nvPr/>
        </p:nvSpPr>
        <p:spPr bwMode="auto">
          <a:xfrm>
            <a:off x="3715795" y="4419600"/>
            <a:ext cx="230400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pPr>
            <a:r>
              <a:rPr lang="en-US" sz="2500" dirty="0">
                <a:solidFill>
                  <a:schemeClr val="bg1"/>
                </a:solidFill>
              </a:rPr>
              <a:t>laminated</a:t>
            </a:r>
            <a:endParaRPr lang="en-US" sz="1800" dirty="0"/>
          </a:p>
        </p:txBody>
      </p:sp>
      <p:sp>
        <p:nvSpPr>
          <p:cNvPr id="26634" name="Text Box 10"/>
          <p:cNvSpPr txBox="1">
            <a:spLocks noChangeArrowheads="1"/>
          </p:cNvSpPr>
          <p:nvPr/>
        </p:nvSpPr>
        <p:spPr bwMode="auto">
          <a:xfrm>
            <a:off x="5029200" y="838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1800" dirty="0"/>
              <a:t>ridge</a:t>
            </a:r>
          </a:p>
        </p:txBody>
      </p:sp>
      <p:sp>
        <p:nvSpPr>
          <p:cNvPr id="26635" name="Line 11"/>
          <p:cNvSpPr>
            <a:spLocks noChangeShapeType="1"/>
          </p:cNvSpPr>
          <p:nvPr/>
        </p:nvSpPr>
        <p:spPr bwMode="auto">
          <a:xfrm>
            <a:off x="5562600" y="12192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dirty="0"/>
          </a:p>
        </p:txBody>
      </p:sp>
      <p:sp>
        <p:nvSpPr>
          <p:cNvPr id="26636" name="Text Box 12"/>
          <p:cNvSpPr txBox="1">
            <a:spLocks noChangeArrowheads="1"/>
          </p:cNvSpPr>
          <p:nvPr/>
        </p:nvSpPr>
        <p:spPr bwMode="auto">
          <a:xfrm>
            <a:off x="4343400" y="1981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1800" dirty="0">
                <a:solidFill>
                  <a:srgbClr val="FF0000"/>
                </a:solidFill>
              </a:rPr>
              <a:t>BL</a:t>
            </a:r>
            <a:endParaRPr lang="en-US" sz="1800" dirty="0"/>
          </a:p>
        </p:txBody>
      </p:sp>
      <p:sp>
        <p:nvSpPr>
          <p:cNvPr id="26637" name="Rectangle 13"/>
          <p:cNvSpPr>
            <a:spLocks noChangeArrowheads="1"/>
          </p:cNvSpPr>
          <p:nvPr/>
        </p:nvSpPr>
        <p:spPr bwMode="auto">
          <a:xfrm>
            <a:off x="152400" y="152400"/>
            <a:ext cx="2241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1200" dirty="0"/>
              <a:t>NETTLES AND DZIEWONSKI</a:t>
            </a:r>
            <a:endParaRPr lang="en-US" sz="1800" dirty="0"/>
          </a:p>
        </p:txBody>
      </p:sp>
      <p:sp>
        <p:nvSpPr>
          <p:cNvPr id="26638" name="Text Box 14"/>
          <p:cNvSpPr txBox="1">
            <a:spLocks noChangeArrowheads="1"/>
          </p:cNvSpPr>
          <p:nvPr/>
        </p:nvSpPr>
        <p:spPr bwMode="auto">
          <a:xfrm>
            <a:off x="2955525" y="3603286"/>
            <a:ext cx="1752600" cy="442913"/>
          </a:xfrm>
          <a:prstGeom prst="rect">
            <a:avLst/>
          </a:prstGeom>
          <a:solidFill>
            <a:schemeClr val="bg1"/>
          </a:solidFill>
          <a:ln w="9525">
            <a:solidFill>
              <a:schemeClr val="tx1"/>
            </a:solidFill>
            <a:miter lim="800000"/>
            <a:headEnd/>
            <a:tailEnd/>
          </a:ln>
          <a:effectLst/>
          <a:extLst/>
        </p:spPr>
        <p:txBody>
          <a:bodyPr>
            <a:spAutoFit/>
          </a:bodyPr>
          <a:lstStyle/>
          <a:p>
            <a:pPr algn="ctr" eaLnBrk="1" hangingPunct="1">
              <a:spcBef>
                <a:spcPct val="50000"/>
              </a:spcBef>
            </a:pPr>
            <a:r>
              <a:rPr lang="en-US" sz="2300" dirty="0" err="1" smtClean="0"/>
              <a:t>wavespeed</a:t>
            </a:r>
            <a:endParaRPr lang="en-US" sz="2300" dirty="0"/>
          </a:p>
        </p:txBody>
      </p:sp>
      <p:sp>
        <p:nvSpPr>
          <p:cNvPr id="26639" name="Text Box 15"/>
          <p:cNvSpPr txBox="1">
            <a:spLocks noChangeArrowheads="1"/>
          </p:cNvSpPr>
          <p:nvPr/>
        </p:nvSpPr>
        <p:spPr bwMode="auto">
          <a:xfrm>
            <a:off x="3886200" y="5715000"/>
            <a:ext cx="1524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2200" dirty="0"/>
              <a:t>anisotropy</a:t>
            </a:r>
          </a:p>
        </p:txBody>
      </p:sp>
      <p:sp>
        <p:nvSpPr>
          <p:cNvPr id="2" name="TextBox 1"/>
          <p:cNvSpPr txBox="1"/>
          <p:nvPr/>
        </p:nvSpPr>
        <p:spPr>
          <a:xfrm>
            <a:off x="1447801" y="3420792"/>
            <a:ext cx="1720078" cy="369332"/>
          </a:xfrm>
          <a:prstGeom prst="rect">
            <a:avLst/>
          </a:prstGeom>
          <a:solidFill>
            <a:srgbClr val="FFFF00"/>
          </a:solidFill>
          <a:ln>
            <a:noFill/>
          </a:ln>
        </p:spPr>
        <p:txBody>
          <a:bodyPr wrap="square" rtlCol="0">
            <a:spAutoFit/>
          </a:bodyPr>
          <a:lstStyle/>
          <a:p>
            <a:endParaRPr lang="en-US" dirty="0"/>
          </a:p>
        </p:txBody>
      </p:sp>
      <p:sp>
        <p:nvSpPr>
          <p:cNvPr id="3" name="TextBox 2"/>
          <p:cNvSpPr txBox="1"/>
          <p:nvPr/>
        </p:nvSpPr>
        <p:spPr>
          <a:xfrm>
            <a:off x="2955525" y="1848096"/>
            <a:ext cx="889451" cy="307777"/>
          </a:xfrm>
          <a:prstGeom prst="rect">
            <a:avLst/>
          </a:prstGeom>
          <a:noFill/>
        </p:spPr>
        <p:txBody>
          <a:bodyPr wrap="square" rtlCol="0">
            <a:spAutoFit/>
          </a:bodyPr>
          <a:lstStyle/>
          <a:p>
            <a:r>
              <a:rPr lang="en-US" sz="1400" dirty="0" smtClean="0"/>
              <a:t>Hawaii</a:t>
            </a:r>
            <a:endParaRPr lang="en-US" dirty="0"/>
          </a:p>
        </p:txBody>
      </p:sp>
      <p:sp>
        <p:nvSpPr>
          <p:cNvPr id="4" name="TextBox 3"/>
          <p:cNvSpPr txBox="1"/>
          <p:nvPr/>
        </p:nvSpPr>
        <p:spPr>
          <a:xfrm>
            <a:off x="152400" y="4191000"/>
            <a:ext cx="979599" cy="369332"/>
          </a:xfrm>
          <a:prstGeom prst="rect">
            <a:avLst/>
          </a:prstGeom>
          <a:noFill/>
        </p:spPr>
        <p:txBody>
          <a:bodyPr wrap="square" rtlCol="0">
            <a:spAutoFit/>
          </a:bodyPr>
          <a:lstStyle/>
          <a:p>
            <a:r>
              <a:rPr lang="en-US" dirty="0" smtClean="0"/>
              <a:t>LLAMA</a:t>
            </a:r>
            <a:endParaRPr lang="en-US" dirty="0"/>
          </a:p>
        </p:txBody>
      </p:sp>
      <p:sp>
        <p:nvSpPr>
          <p:cNvPr id="5" name="TextBox 4"/>
          <p:cNvSpPr txBox="1"/>
          <p:nvPr/>
        </p:nvSpPr>
        <p:spPr>
          <a:xfrm>
            <a:off x="2438400" y="2347913"/>
            <a:ext cx="820195" cy="369332"/>
          </a:xfrm>
          <a:prstGeom prst="rect">
            <a:avLst/>
          </a:prstGeom>
          <a:noFill/>
        </p:spPr>
        <p:txBody>
          <a:bodyPr wrap="square" rtlCol="0">
            <a:spAutoFit/>
          </a:bodyPr>
          <a:lstStyle/>
          <a:p>
            <a:r>
              <a:rPr lang="en-US" dirty="0" smtClean="0"/>
              <a:t>1600 C</a:t>
            </a:r>
            <a:endParaRPr lang="en-US" dirty="0"/>
          </a:p>
        </p:txBody>
      </p:sp>
      <p:sp>
        <p:nvSpPr>
          <p:cNvPr id="6" name="TextBox 5"/>
          <p:cNvSpPr txBox="1"/>
          <p:nvPr/>
        </p:nvSpPr>
        <p:spPr>
          <a:xfrm>
            <a:off x="4914900" y="3455411"/>
            <a:ext cx="990600" cy="369332"/>
          </a:xfrm>
          <a:prstGeom prst="rect">
            <a:avLst/>
          </a:prstGeom>
          <a:noFill/>
        </p:spPr>
        <p:txBody>
          <a:bodyPr wrap="square" rtlCol="0">
            <a:spAutoFit/>
          </a:bodyPr>
          <a:lstStyle/>
          <a:p>
            <a:r>
              <a:rPr lang="en-US" dirty="0" smtClean="0"/>
              <a:t>~1300 C</a:t>
            </a:r>
            <a:endParaRPr lang="en-US" dirty="0"/>
          </a:p>
        </p:txBody>
      </p:sp>
      <p:sp>
        <p:nvSpPr>
          <p:cNvPr id="7" name="TextBox 6"/>
          <p:cNvSpPr txBox="1"/>
          <p:nvPr/>
        </p:nvSpPr>
        <p:spPr>
          <a:xfrm>
            <a:off x="2622925" y="4560332"/>
            <a:ext cx="1263275" cy="369332"/>
          </a:xfrm>
          <a:prstGeom prst="rect">
            <a:avLst/>
          </a:prstGeom>
          <a:noFill/>
        </p:spPr>
        <p:txBody>
          <a:bodyPr wrap="square" rtlCol="0">
            <a:spAutoFit/>
          </a:bodyPr>
          <a:lstStyle/>
          <a:p>
            <a:r>
              <a:rPr lang="en-US" dirty="0" smtClean="0">
                <a:solidFill>
                  <a:schemeClr val="bg1"/>
                </a:solidFill>
              </a:rPr>
              <a:t>Max melt</a:t>
            </a:r>
            <a:endParaRPr lang="en-US" dirty="0">
              <a:solidFill>
                <a:schemeClr val="bg1"/>
              </a:solidFill>
            </a:endParaRPr>
          </a:p>
        </p:txBody>
      </p:sp>
      <p:sp>
        <p:nvSpPr>
          <p:cNvPr id="8" name="Right Triangle 7"/>
          <p:cNvSpPr/>
          <p:nvPr/>
        </p:nvSpPr>
        <p:spPr>
          <a:xfrm>
            <a:off x="1447800" y="1573854"/>
            <a:ext cx="609125" cy="1143391"/>
          </a:xfrm>
          <a:prstGeom prst="rtTriangl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63486" y="1817319"/>
            <a:ext cx="786877" cy="369332"/>
          </a:xfrm>
          <a:prstGeom prst="rect">
            <a:avLst/>
          </a:prstGeom>
          <a:noFill/>
        </p:spPr>
        <p:txBody>
          <a:bodyPr wrap="square" rtlCol="0">
            <a:spAutoFit/>
          </a:bodyPr>
          <a:lstStyle/>
          <a:p>
            <a:r>
              <a:rPr lang="en-US" dirty="0" smtClean="0"/>
              <a:t>shear</a:t>
            </a:r>
            <a:endParaRPr lang="en-US" dirty="0"/>
          </a:p>
        </p:txBody>
      </p:sp>
      <p:cxnSp>
        <p:nvCxnSpPr>
          <p:cNvPr id="11" name="Straight Arrow Connector 10"/>
          <p:cNvCxnSpPr/>
          <p:nvPr/>
        </p:nvCxnSpPr>
        <p:spPr>
          <a:xfrm flipH="1">
            <a:off x="1559950" y="1817319"/>
            <a:ext cx="4969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863657" y="2347913"/>
            <a:ext cx="1932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Circular Arrow 14"/>
          <p:cNvSpPr/>
          <p:nvPr/>
        </p:nvSpPr>
        <p:spPr>
          <a:xfrm rot="14640937">
            <a:off x="2704424" y="1695586"/>
            <a:ext cx="584651" cy="612797"/>
          </a:xfrm>
          <a:prstGeom prst="circular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Bent-Up Arrow 15"/>
          <p:cNvSpPr/>
          <p:nvPr/>
        </p:nvSpPr>
        <p:spPr>
          <a:xfrm>
            <a:off x="5143500" y="1913587"/>
            <a:ext cx="533400" cy="1607316"/>
          </a:xfrm>
          <a:prstGeom prst="bentUpArrow">
            <a:avLst>
              <a:gd name="adj1" fmla="val 25000"/>
              <a:gd name="adj2" fmla="val 23906"/>
              <a:gd name="adj3" fmla="val 50000"/>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4139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381000"/>
            <a:ext cx="6096000" cy="6096000"/>
          </a:xfrm>
          <a:prstGeom prst="rect">
            <a:avLst/>
          </a:prstGeom>
        </p:spPr>
      </p:pic>
      <p:sp>
        <p:nvSpPr>
          <p:cNvPr id="5" name="TextBox 4"/>
          <p:cNvSpPr txBox="1"/>
          <p:nvPr/>
        </p:nvSpPr>
        <p:spPr>
          <a:xfrm>
            <a:off x="3200400" y="609600"/>
            <a:ext cx="3505200" cy="461665"/>
          </a:xfrm>
          <a:prstGeom prst="rect">
            <a:avLst/>
          </a:prstGeom>
          <a:solidFill>
            <a:schemeClr val="bg1"/>
          </a:solidFill>
        </p:spPr>
        <p:txBody>
          <a:bodyPr wrap="square" rtlCol="0">
            <a:spAutoFit/>
          </a:bodyPr>
          <a:lstStyle/>
          <a:p>
            <a:r>
              <a:rPr lang="en-US" dirty="0" smtClean="0"/>
              <a:t>Fluid cooled from above</a:t>
            </a:r>
            <a:endParaRPr lang="en-US" dirty="0"/>
          </a:p>
        </p:txBody>
      </p:sp>
      <p:sp>
        <p:nvSpPr>
          <p:cNvPr id="6" name="TextBox 5"/>
          <p:cNvSpPr txBox="1"/>
          <p:nvPr/>
        </p:nvSpPr>
        <p:spPr>
          <a:xfrm rot="16200000">
            <a:off x="3390900" y="2324100"/>
            <a:ext cx="1905000" cy="457200"/>
          </a:xfrm>
          <a:prstGeom prst="rect">
            <a:avLst/>
          </a:prstGeom>
          <a:noFill/>
        </p:spPr>
        <p:txBody>
          <a:bodyPr wrap="square" rtlCol="0">
            <a:spAutoFit/>
          </a:bodyPr>
          <a:lstStyle/>
          <a:p>
            <a:r>
              <a:rPr lang="en-US" dirty="0" smtClean="0"/>
              <a:t>slabs</a:t>
            </a:r>
            <a:endParaRPr lang="en-US" dirty="0"/>
          </a:p>
        </p:txBody>
      </p:sp>
      <p:sp>
        <p:nvSpPr>
          <p:cNvPr id="7" name="TextBox 6"/>
          <p:cNvSpPr txBox="1"/>
          <p:nvPr/>
        </p:nvSpPr>
        <p:spPr>
          <a:xfrm>
            <a:off x="4724400" y="2667000"/>
            <a:ext cx="1600200" cy="1200328"/>
          </a:xfrm>
          <a:prstGeom prst="rect">
            <a:avLst/>
          </a:prstGeom>
          <a:noFill/>
        </p:spPr>
        <p:txBody>
          <a:bodyPr wrap="square" rtlCol="0">
            <a:spAutoFit/>
          </a:bodyPr>
          <a:lstStyle/>
          <a:p>
            <a:r>
              <a:rPr lang="en-US" dirty="0" smtClean="0"/>
              <a:t>Broad passive </a:t>
            </a:r>
            <a:r>
              <a:rPr lang="en-US" dirty="0" err="1" smtClean="0"/>
              <a:t>upwellings</a:t>
            </a:r>
            <a:endParaRPr lang="en-US" dirty="0"/>
          </a:p>
        </p:txBody>
      </p:sp>
      <p:pic>
        <p:nvPicPr>
          <p:cNvPr id="10" name="Picture 9"/>
          <p:cNvPicPr>
            <a:picLocks noChangeAspect="1"/>
          </p:cNvPicPr>
          <p:nvPr/>
        </p:nvPicPr>
        <p:blipFill>
          <a:blip r:embed="rId3"/>
          <a:stretch>
            <a:fillRect/>
          </a:stretch>
        </p:blipFill>
        <p:spPr>
          <a:xfrm>
            <a:off x="152400" y="4572000"/>
            <a:ext cx="2349500" cy="1447800"/>
          </a:xfrm>
          <a:prstGeom prst="rect">
            <a:avLst/>
          </a:prstGeom>
        </p:spPr>
      </p:pic>
      <p:sp>
        <p:nvSpPr>
          <p:cNvPr id="11" name="TextBox 10"/>
          <p:cNvSpPr txBox="1"/>
          <p:nvPr/>
        </p:nvSpPr>
        <p:spPr>
          <a:xfrm>
            <a:off x="228600" y="4038600"/>
            <a:ext cx="2057400" cy="523220"/>
          </a:xfrm>
          <a:prstGeom prst="rect">
            <a:avLst/>
          </a:prstGeom>
          <a:noFill/>
        </p:spPr>
        <p:txBody>
          <a:bodyPr wrap="square" rtlCol="0">
            <a:spAutoFit/>
          </a:bodyPr>
          <a:lstStyle/>
          <a:p>
            <a:r>
              <a:rPr lang="en-US" sz="1400" dirty="0" smtClean="0">
                <a:latin typeface="Andale Mono"/>
                <a:cs typeface="Andale Mono"/>
              </a:rPr>
              <a:t>Morgan mantle plume</a:t>
            </a:r>
            <a:endParaRPr lang="en-US" sz="1400" dirty="0">
              <a:latin typeface="Andale Mono"/>
              <a:cs typeface="Andale Mono"/>
            </a:endParaRPr>
          </a:p>
        </p:txBody>
      </p:sp>
      <p:sp>
        <p:nvSpPr>
          <p:cNvPr id="2" name="TextBox 1"/>
          <p:cNvSpPr txBox="1"/>
          <p:nvPr/>
        </p:nvSpPr>
        <p:spPr>
          <a:xfrm>
            <a:off x="228600" y="6219283"/>
            <a:ext cx="2778646" cy="369332"/>
          </a:xfrm>
          <a:prstGeom prst="rect">
            <a:avLst/>
          </a:prstGeom>
          <a:noFill/>
        </p:spPr>
        <p:txBody>
          <a:bodyPr wrap="square" rtlCol="0">
            <a:spAutoFit/>
          </a:bodyPr>
          <a:lstStyle/>
          <a:p>
            <a:r>
              <a:rPr lang="en-US" dirty="0" smtClean="0"/>
              <a:t>Heated from below</a:t>
            </a:r>
            <a:endParaRPr lang="en-US" dirty="0"/>
          </a:p>
        </p:txBody>
      </p:sp>
    </p:spTree>
    <p:extLst>
      <p:ext uri="{BB962C8B-B14F-4D97-AF65-F5344CB8AC3E}">
        <p14:creationId xmlns:p14="http://schemas.microsoft.com/office/powerpoint/2010/main" val="26012295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468" y="343647"/>
            <a:ext cx="7730819" cy="5016757"/>
          </a:xfrm>
          <a:prstGeom prst="rect">
            <a:avLst/>
          </a:prstGeom>
          <a:noFill/>
        </p:spPr>
        <p:txBody>
          <a:bodyPr wrap="square" rtlCol="0">
            <a:spAutoFit/>
          </a:bodyPr>
          <a:lstStyle/>
          <a:p>
            <a:pPr algn="ctr"/>
            <a:r>
              <a:rPr lang="en-US" sz="3200" dirty="0" smtClean="0"/>
              <a:t>The recognition that mantle </a:t>
            </a:r>
          </a:p>
          <a:p>
            <a:pPr algn="ctr"/>
            <a:r>
              <a:rPr lang="en-US" sz="3200" dirty="0" smtClean="0"/>
              <a:t>potential temperatures at ~200 km </a:t>
            </a:r>
          </a:p>
          <a:p>
            <a:pPr algn="ctr"/>
            <a:r>
              <a:rPr lang="en-US" sz="3200" dirty="0" smtClean="0"/>
              <a:t>depth are higher than between </a:t>
            </a:r>
          </a:p>
          <a:p>
            <a:pPr algn="ctr"/>
            <a:r>
              <a:rPr lang="en-US" sz="3200" dirty="0" smtClean="0"/>
              <a:t>~ 400-2800 km depth is the most significant &amp; far-reaching development in mantle petrology &amp; geochemistry since Birch &amp; </a:t>
            </a:r>
            <a:r>
              <a:rPr lang="en-US" sz="3200" dirty="0" err="1" smtClean="0"/>
              <a:t>Bullen</a:t>
            </a:r>
            <a:r>
              <a:rPr lang="en-US" sz="3200" dirty="0" smtClean="0"/>
              <a:t> established the </a:t>
            </a:r>
            <a:r>
              <a:rPr lang="en-US" sz="3200" dirty="0" smtClean="0">
                <a:solidFill>
                  <a:srgbClr val="FF0000"/>
                </a:solidFill>
              </a:rPr>
              <a:t>non-</a:t>
            </a:r>
            <a:r>
              <a:rPr lang="en-US" sz="3200" dirty="0" err="1" smtClean="0">
                <a:solidFill>
                  <a:srgbClr val="FF0000"/>
                </a:solidFill>
              </a:rPr>
              <a:t>adiabaticity</a:t>
            </a:r>
            <a:r>
              <a:rPr lang="en-US" sz="3200" dirty="0" smtClean="0"/>
              <a:t> of the mantle </a:t>
            </a:r>
            <a:r>
              <a:rPr lang="en-US" sz="3200" dirty="0"/>
              <a:t>(</a:t>
            </a:r>
            <a:r>
              <a:rPr lang="en-US" sz="3200" dirty="0" err="1" smtClean="0">
                <a:solidFill>
                  <a:srgbClr val="FF6600"/>
                </a:solidFill>
              </a:rPr>
              <a:t>superadiabatic</a:t>
            </a:r>
            <a:r>
              <a:rPr lang="en-US" sz="3200" dirty="0" smtClean="0">
                <a:solidFill>
                  <a:srgbClr val="FF6600"/>
                </a:solidFill>
              </a:rPr>
              <a:t> </a:t>
            </a:r>
            <a:r>
              <a:rPr lang="en-US" sz="3200" dirty="0">
                <a:solidFill>
                  <a:srgbClr val="FF6600"/>
                </a:solidFill>
              </a:rPr>
              <a:t>thermal </a:t>
            </a:r>
            <a:r>
              <a:rPr lang="en-US" sz="3200" dirty="0" smtClean="0">
                <a:solidFill>
                  <a:srgbClr val="FF6600"/>
                </a:solidFill>
              </a:rPr>
              <a:t>gradient above 200 km</a:t>
            </a:r>
            <a:r>
              <a:rPr lang="en-US" sz="3200" dirty="0" smtClean="0"/>
              <a:t>, </a:t>
            </a:r>
            <a:r>
              <a:rPr lang="en-US" sz="3200" dirty="0" err="1" smtClean="0">
                <a:solidFill>
                  <a:srgbClr val="0000FF"/>
                </a:solidFill>
              </a:rPr>
              <a:t>subadiabatic</a:t>
            </a:r>
            <a:r>
              <a:rPr lang="en-US" sz="3200" dirty="0" smtClean="0">
                <a:solidFill>
                  <a:srgbClr val="0000FF"/>
                </a:solidFill>
              </a:rPr>
              <a:t> gradient  below</a:t>
            </a:r>
            <a:r>
              <a:rPr lang="en-US" sz="3200" dirty="0" smtClean="0"/>
              <a:t>) .</a:t>
            </a:r>
          </a:p>
        </p:txBody>
      </p:sp>
      <p:pic>
        <p:nvPicPr>
          <p:cNvPr id="3" name="Picture 2"/>
          <p:cNvPicPr>
            <a:picLocks noChangeAspect="1"/>
          </p:cNvPicPr>
          <p:nvPr/>
        </p:nvPicPr>
        <p:blipFill>
          <a:blip r:embed="rId3"/>
          <a:stretch>
            <a:fillRect/>
          </a:stretch>
        </p:blipFill>
        <p:spPr>
          <a:xfrm>
            <a:off x="7390653" y="149412"/>
            <a:ext cx="1469465" cy="1538941"/>
          </a:xfrm>
          <a:prstGeom prst="rect">
            <a:avLst/>
          </a:prstGeom>
        </p:spPr>
      </p:pic>
      <p:sp>
        <p:nvSpPr>
          <p:cNvPr id="4" name="TextBox 3"/>
          <p:cNvSpPr txBox="1"/>
          <p:nvPr/>
        </p:nvSpPr>
        <p:spPr>
          <a:xfrm>
            <a:off x="8097287" y="-35254"/>
            <a:ext cx="762831" cy="369332"/>
          </a:xfrm>
          <a:prstGeom prst="rect">
            <a:avLst/>
          </a:prstGeom>
          <a:noFill/>
        </p:spPr>
        <p:txBody>
          <a:bodyPr wrap="square" rtlCol="0">
            <a:spAutoFit/>
          </a:bodyPr>
          <a:lstStyle/>
          <a:p>
            <a:r>
              <a:rPr lang="en-US" dirty="0" smtClean="0"/>
              <a:t>T</a:t>
            </a:r>
            <a:endParaRPr lang="en-US" dirty="0"/>
          </a:p>
        </p:txBody>
      </p:sp>
      <p:cxnSp>
        <p:nvCxnSpPr>
          <p:cNvPr id="6" name="Straight Arrow Connector 5"/>
          <p:cNvCxnSpPr/>
          <p:nvPr/>
        </p:nvCxnSpPr>
        <p:spPr>
          <a:xfrm>
            <a:off x="8382000" y="149412"/>
            <a:ext cx="2988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5617752">
            <a:off x="8590477" y="717176"/>
            <a:ext cx="881529" cy="646331"/>
          </a:xfrm>
          <a:prstGeom prst="rect">
            <a:avLst/>
          </a:prstGeom>
          <a:noFill/>
        </p:spPr>
        <p:txBody>
          <a:bodyPr wrap="square" rtlCol="0">
            <a:spAutoFit/>
          </a:bodyPr>
          <a:lstStyle/>
          <a:p>
            <a:endParaRPr lang="en-US" dirty="0" smtClean="0"/>
          </a:p>
          <a:p>
            <a:r>
              <a:rPr lang="en-US" dirty="0" smtClean="0"/>
              <a:t>depth</a:t>
            </a:r>
            <a:endParaRPr lang="en-US" dirty="0"/>
          </a:p>
        </p:txBody>
      </p:sp>
      <p:sp>
        <p:nvSpPr>
          <p:cNvPr id="9" name="Rectangle 8"/>
          <p:cNvSpPr/>
          <p:nvPr/>
        </p:nvSpPr>
        <p:spPr>
          <a:xfrm>
            <a:off x="7390653" y="0"/>
            <a:ext cx="1633818" cy="168835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2706" y="6051176"/>
            <a:ext cx="8098118" cy="646331"/>
          </a:xfrm>
          <a:prstGeom prst="rect">
            <a:avLst/>
          </a:prstGeom>
          <a:noFill/>
        </p:spPr>
        <p:txBody>
          <a:bodyPr wrap="square" rtlCol="0">
            <a:spAutoFit/>
          </a:bodyPr>
          <a:lstStyle/>
          <a:p>
            <a:r>
              <a:rPr lang="en-US" dirty="0" smtClean="0"/>
              <a:t>High </a:t>
            </a:r>
            <a:r>
              <a:rPr lang="en-US" dirty="0" err="1" smtClean="0"/>
              <a:t>Tp</a:t>
            </a:r>
            <a:r>
              <a:rPr lang="en-US" dirty="0" smtClean="0"/>
              <a:t> in the shallow mantle is consistent with petrology (</a:t>
            </a:r>
            <a:r>
              <a:rPr lang="en-US" dirty="0" err="1" smtClean="0"/>
              <a:t>Hirschmann</a:t>
            </a:r>
            <a:r>
              <a:rPr lang="en-US" dirty="0" smtClean="0"/>
              <a:t>, </a:t>
            </a:r>
            <a:r>
              <a:rPr lang="en-US" dirty="0" err="1" smtClean="0"/>
              <a:t>Presnell</a:t>
            </a:r>
            <a:r>
              <a:rPr lang="en-US" dirty="0" smtClean="0"/>
              <a:t>)</a:t>
            </a:r>
          </a:p>
          <a:p>
            <a:r>
              <a:rPr lang="en-US" dirty="0" smtClean="0"/>
              <a:t>[the BL is mainly buoyant refractory </a:t>
            </a:r>
            <a:r>
              <a:rPr lang="en-US" dirty="0" err="1" smtClean="0"/>
              <a:t>harzburgite</a:t>
            </a:r>
            <a:r>
              <a:rPr lang="en-US" dirty="0" smtClean="0"/>
              <a:t>, not fertile </a:t>
            </a:r>
            <a:r>
              <a:rPr lang="en-US" dirty="0" err="1" smtClean="0"/>
              <a:t>pyrolite</a:t>
            </a:r>
            <a:r>
              <a:rPr lang="en-US" dirty="0" smtClean="0"/>
              <a:t>]</a:t>
            </a:r>
            <a:endParaRPr lang="en-US" dirty="0"/>
          </a:p>
        </p:txBody>
      </p:sp>
    </p:spTree>
    <p:extLst>
      <p:ext uri="{BB962C8B-B14F-4D97-AF65-F5344CB8AC3E}">
        <p14:creationId xmlns:p14="http://schemas.microsoft.com/office/powerpoint/2010/main" val="1242615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0000" y="977900"/>
            <a:ext cx="6591300" cy="4902200"/>
          </a:xfrm>
          <a:prstGeom prst="rect">
            <a:avLst/>
          </a:prstGeom>
        </p:spPr>
      </p:pic>
      <p:sp>
        <p:nvSpPr>
          <p:cNvPr id="3" name="TextBox 2"/>
          <p:cNvSpPr txBox="1"/>
          <p:nvPr/>
        </p:nvSpPr>
        <p:spPr>
          <a:xfrm>
            <a:off x="491067" y="355600"/>
            <a:ext cx="8449733" cy="830997"/>
          </a:xfrm>
          <a:prstGeom prst="rect">
            <a:avLst/>
          </a:prstGeom>
          <a:noFill/>
        </p:spPr>
        <p:txBody>
          <a:bodyPr wrap="square" rtlCol="0">
            <a:spAutoFit/>
          </a:bodyPr>
          <a:lstStyle/>
          <a:p>
            <a:r>
              <a:rPr lang="en-US" sz="2400" dirty="0" err="1" smtClean="0"/>
              <a:t>Geophysically</a:t>
            </a:r>
            <a:r>
              <a:rPr lang="en-US" sz="2400" dirty="0" smtClean="0"/>
              <a:t> inferred </a:t>
            </a:r>
            <a:r>
              <a:rPr lang="en-US" sz="2400" dirty="0" err="1" smtClean="0"/>
              <a:t>midplate</a:t>
            </a:r>
            <a:r>
              <a:rPr lang="en-US" sz="2400" dirty="0" smtClean="0"/>
              <a:t> &amp; back-arc mantle temperatures are typically ~1600 C at ~200 km depth, with 1-2 % melt content</a:t>
            </a:r>
            <a:r>
              <a:rPr lang="en-US" sz="2400" dirty="0" smtClean="0">
                <a:solidFill>
                  <a:srgbClr val="0000FF"/>
                </a:solidFill>
              </a:rPr>
              <a:t>*</a:t>
            </a:r>
            <a:endParaRPr lang="en-US" sz="2400" dirty="0">
              <a:solidFill>
                <a:srgbClr val="0000FF"/>
              </a:solidFill>
            </a:endParaRPr>
          </a:p>
        </p:txBody>
      </p:sp>
      <p:sp>
        <p:nvSpPr>
          <p:cNvPr id="4" name="Rectangle 3"/>
          <p:cNvSpPr/>
          <p:nvPr/>
        </p:nvSpPr>
        <p:spPr>
          <a:xfrm>
            <a:off x="1439334" y="3760302"/>
            <a:ext cx="6421966" cy="369332"/>
          </a:xfrm>
          <a:prstGeom prst="rect">
            <a:avLst/>
          </a:prstGeom>
          <a:solidFill>
            <a:schemeClr val="bg1"/>
          </a:solidFill>
        </p:spPr>
        <p:txBody>
          <a:bodyPr wrap="square">
            <a:spAutoFit/>
          </a:bodyPr>
          <a:lstStyle/>
          <a:p>
            <a:r>
              <a:rPr lang="en-US" dirty="0"/>
              <a:t>M. </a:t>
            </a:r>
            <a:r>
              <a:rPr lang="en-US" dirty="0" err="1"/>
              <a:t>Tumanian</a:t>
            </a:r>
            <a:r>
              <a:rPr lang="en-US" dirty="0"/>
              <a:t> et al. / Earth-Science Reviews 114 (2012) </a:t>
            </a:r>
          </a:p>
        </p:txBody>
      </p:sp>
      <p:sp>
        <p:nvSpPr>
          <p:cNvPr id="5" name="TextBox 4"/>
          <p:cNvSpPr txBox="1"/>
          <p:nvPr/>
        </p:nvSpPr>
        <p:spPr>
          <a:xfrm>
            <a:off x="272166" y="5049103"/>
            <a:ext cx="8668634" cy="830997"/>
          </a:xfrm>
          <a:prstGeom prst="rect">
            <a:avLst/>
          </a:prstGeom>
          <a:solidFill>
            <a:schemeClr val="bg1"/>
          </a:solidFill>
        </p:spPr>
        <p:txBody>
          <a:bodyPr wrap="square" rtlCol="0">
            <a:spAutoFit/>
          </a:bodyPr>
          <a:lstStyle/>
          <a:p>
            <a:r>
              <a:rPr lang="en-US" sz="2400" dirty="0" smtClean="0">
                <a:solidFill>
                  <a:srgbClr val="0000FF"/>
                </a:solidFill>
              </a:rPr>
              <a:t>*this is just one example of the over-whelming geophysical evidence for </a:t>
            </a:r>
            <a:r>
              <a:rPr lang="en-US" sz="2400" dirty="0" err="1" smtClean="0">
                <a:solidFill>
                  <a:srgbClr val="0000FF"/>
                </a:solidFill>
              </a:rPr>
              <a:t>Tp</a:t>
            </a:r>
            <a:r>
              <a:rPr lang="en-US" sz="2400" dirty="0" smtClean="0">
                <a:solidFill>
                  <a:srgbClr val="0000FF"/>
                </a:solidFill>
              </a:rPr>
              <a:t>&gt;1500 C in the surface boundary layer (Region B)</a:t>
            </a:r>
            <a:endParaRPr lang="en-US" sz="2400" dirty="0">
              <a:solidFill>
                <a:srgbClr val="0000FF"/>
              </a:solidFill>
            </a:endParaRPr>
          </a:p>
        </p:txBody>
      </p:sp>
      <p:sp>
        <p:nvSpPr>
          <p:cNvPr id="6" name="TextBox 5"/>
          <p:cNvSpPr txBox="1"/>
          <p:nvPr/>
        </p:nvSpPr>
        <p:spPr>
          <a:xfrm>
            <a:off x="272166" y="1481585"/>
            <a:ext cx="3258767" cy="369332"/>
          </a:xfrm>
          <a:prstGeom prst="rect">
            <a:avLst/>
          </a:prstGeom>
          <a:noFill/>
        </p:spPr>
        <p:txBody>
          <a:bodyPr wrap="square" rtlCol="0">
            <a:spAutoFit/>
          </a:bodyPr>
          <a:lstStyle/>
          <a:p>
            <a:r>
              <a:rPr lang="en-US" dirty="0" smtClean="0">
                <a:solidFill>
                  <a:srgbClr val="FF0000"/>
                </a:solidFill>
              </a:rPr>
              <a:t>A back-arc thermal environment</a:t>
            </a:r>
            <a:endParaRPr lang="en-US" dirty="0">
              <a:solidFill>
                <a:srgbClr val="FF0000"/>
              </a:solidFill>
            </a:endParaRPr>
          </a:p>
        </p:txBody>
      </p:sp>
      <p:sp>
        <p:nvSpPr>
          <p:cNvPr id="7" name="TextBox 6"/>
          <p:cNvSpPr txBox="1"/>
          <p:nvPr/>
        </p:nvSpPr>
        <p:spPr>
          <a:xfrm>
            <a:off x="4271483" y="3159326"/>
            <a:ext cx="975260" cy="369332"/>
          </a:xfrm>
          <a:prstGeom prst="rect">
            <a:avLst/>
          </a:prstGeom>
          <a:noFill/>
        </p:spPr>
        <p:txBody>
          <a:bodyPr wrap="square" rtlCol="0">
            <a:spAutoFit/>
          </a:bodyPr>
          <a:lstStyle/>
          <a:p>
            <a:r>
              <a:rPr lang="en-US" dirty="0" smtClean="0">
                <a:solidFill>
                  <a:schemeClr val="bg1"/>
                </a:solidFill>
              </a:rPr>
              <a:t>1600 C</a:t>
            </a:r>
            <a:endParaRPr lang="en-US" dirty="0">
              <a:solidFill>
                <a:schemeClr val="bg1"/>
              </a:solidFill>
            </a:endParaRPr>
          </a:p>
        </p:txBody>
      </p:sp>
    </p:spTree>
    <p:extLst>
      <p:ext uri="{BB962C8B-B14F-4D97-AF65-F5344CB8AC3E}">
        <p14:creationId xmlns:p14="http://schemas.microsoft.com/office/powerpoint/2010/main" val="10578486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9100" y="2120900"/>
            <a:ext cx="7835900" cy="3187700"/>
          </a:xfrm>
          <a:prstGeom prst="rect">
            <a:avLst/>
          </a:prstGeom>
        </p:spPr>
      </p:pic>
      <p:sp>
        <p:nvSpPr>
          <p:cNvPr id="3" name="Trapezoid 2"/>
          <p:cNvSpPr/>
          <p:nvPr/>
        </p:nvSpPr>
        <p:spPr>
          <a:xfrm>
            <a:off x="1257300" y="1644650"/>
            <a:ext cx="520700" cy="3175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19100" y="1962150"/>
            <a:ext cx="2540000" cy="393700"/>
          </a:xfrm>
          <a:prstGeom prst="ellipse">
            <a:avLst/>
          </a:prstGeom>
          <a:solidFill>
            <a:schemeClr val="bg1">
              <a:lumMod val="50000"/>
            </a:schemeClr>
          </a:solidFill>
          <a:ln>
            <a:no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1256683" y="2120900"/>
            <a:ext cx="102217" cy="876300"/>
          </a:xfrm>
          <a:custGeom>
            <a:avLst/>
            <a:gdLst>
              <a:gd name="connsiteX0" fmla="*/ 13317 w 102217"/>
              <a:gd name="connsiteY0" fmla="*/ 0 h 622300"/>
              <a:gd name="connsiteX1" fmla="*/ 13317 w 102217"/>
              <a:gd name="connsiteY1" fmla="*/ 0 h 622300"/>
              <a:gd name="connsiteX2" fmla="*/ 13317 w 102217"/>
              <a:gd name="connsiteY2" fmla="*/ 292100 h 622300"/>
              <a:gd name="connsiteX3" fmla="*/ 26017 w 102217"/>
              <a:gd name="connsiteY3" fmla="*/ 393700 h 622300"/>
              <a:gd name="connsiteX4" fmla="*/ 38717 w 102217"/>
              <a:gd name="connsiteY4" fmla="*/ 444500 h 622300"/>
              <a:gd name="connsiteX5" fmla="*/ 89517 w 102217"/>
              <a:gd name="connsiteY5" fmla="*/ 482600 h 622300"/>
              <a:gd name="connsiteX6" fmla="*/ 102217 w 102217"/>
              <a:gd name="connsiteY6" fmla="*/ 520700 h 622300"/>
              <a:gd name="connsiteX7" fmla="*/ 89517 w 102217"/>
              <a:gd name="connsiteY7" fmla="*/ 571500 h 622300"/>
              <a:gd name="connsiteX8" fmla="*/ 89517 w 102217"/>
              <a:gd name="connsiteY8" fmla="*/ 622300 h 622300"/>
              <a:gd name="connsiteX9" fmla="*/ 89517 w 102217"/>
              <a:gd name="connsiteY9" fmla="*/ 6223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217" h="622300">
                <a:moveTo>
                  <a:pt x="13317" y="0"/>
                </a:moveTo>
                <a:lnTo>
                  <a:pt x="13317" y="0"/>
                </a:lnTo>
                <a:cubicBezTo>
                  <a:pt x="-4451" y="159914"/>
                  <a:pt x="-4429" y="96895"/>
                  <a:pt x="13317" y="292100"/>
                </a:cubicBezTo>
                <a:cubicBezTo>
                  <a:pt x="16407" y="326090"/>
                  <a:pt x="20406" y="360034"/>
                  <a:pt x="26017" y="393700"/>
                </a:cubicBezTo>
                <a:cubicBezTo>
                  <a:pt x="28886" y="410917"/>
                  <a:pt x="28572" y="430297"/>
                  <a:pt x="38717" y="444500"/>
                </a:cubicBezTo>
                <a:cubicBezTo>
                  <a:pt x="51020" y="461724"/>
                  <a:pt x="72584" y="469900"/>
                  <a:pt x="89517" y="482600"/>
                </a:cubicBezTo>
                <a:cubicBezTo>
                  <a:pt x="93750" y="495300"/>
                  <a:pt x="102217" y="507313"/>
                  <a:pt x="102217" y="520700"/>
                </a:cubicBezTo>
                <a:cubicBezTo>
                  <a:pt x="102217" y="538154"/>
                  <a:pt x="91682" y="554180"/>
                  <a:pt x="89517" y="571500"/>
                </a:cubicBezTo>
                <a:cubicBezTo>
                  <a:pt x="87417" y="588303"/>
                  <a:pt x="89517" y="605367"/>
                  <a:pt x="89517" y="622300"/>
                </a:cubicBezTo>
                <a:lnTo>
                  <a:pt x="89517" y="62230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409083" y="2273300"/>
            <a:ext cx="102217" cy="876300"/>
          </a:xfrm>
          <a:custGeom>
            <a:avLst/>
            <a:gdLst>
              <a:gd name="connsiteX0" fmla="*/ 13317 w 102217"/>
              <a:gd name="connsiteY0" fmla="*/ 0 h 622300"/>
              <a:gd name="connsiteX1" fmla="*/ 13317 w 102217"/>
              <a:gd name="connsiteY1" fmla="*/ 0 h 622300"/>
              <a:gd name="connsiteX2" fmla="*/ 13317 w 102217"/>
              <a:gd name="connsiteY2" fmla="*/ 292100 h 622300"/>
              <a:gd name="connsiteX3" fmla="*/ 26017 w 102217"/>
              <a:gd name="connsiteY3" fmla="*/ 393700 h 622300"/>
              <a:gd name="connsiteX4" fmla="*/ 38717 w 102217"/>
              <a:gd name="connsiteY4" fmla="*/ 444500 h 622300"/>
              <a:gd name="connsiteX5" fmla="*/ 89517 w 102217"/>
              <a:gd name="connsiteY5" fmla="*/ 482600 h 622300"/>
              <a:gd name="connsiteX6" fmla="*/ 102217 w 102217"/>
              <a:gd name="connsiteY6" fmla="*/ 520700 h 622300"/>
              <a:gd name="connsiteX7" fmla="*/ 89517 w 102217"/>
              <a:gd name="connsiteY7" fmla="*/ 571500 h 622300"/>
              <a:gd name="connsiteX8" fmla="*/ 89517 w 102217"/>
              <a:gd name="connsiteY8" fmla="*/ 622300 h 622300"/>
              <a:gd name="connsiteX9" fmla="*/ 89517 w 102217"/>
              <a:gd name="connsiteY9" fmla="*/ 6223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217" h="622300">
                <a:moveTo>
                  <a:pt x="13317" y="0"/>
                </a:moveTo>
                <a:lnTo>
                  <a:pt x="13317" y="0"/>
                </a:lnTo>
                <a:cubicBezTo>
                  <a:pt x="-4451" y="159914"/>
                  <a:pt x="-4429" y="96895"/>
                  <a:pt x="13317" y="292100"/>
                </a:cubicBezTo>
                <a:cubicBezTo>
                  <a:pt x="16407" y="326090"/>
                  <a:pt x="20406" y="360034"/>
                  <a:pt x="26017" y="393700"/>
                </a:cubicBezTo>
                <a:cubicBezTo>
                  <a:pt x="28886" y="410917"/>
                  <a:pt x="28572" y="430297"/>
                  <a:pt x="38717" y="444500"/>
                </a:cubicBezTo>
                <a:cubicBezTo>
                  <a:pt x="51020" y="461724"/>
                  <a:pt x="72584" y="469900"/>
                  <a:pt x="89517" y="482600"/>
                </a:cubicBezTo>
                <a:cubicBezTo>
                  <a:pt x="93750" y="495300"/>
                  <a:pt x="102217" y="507313"/>
                  <a:pt x="102217" y="520700"/>
                </a:cubicBezTo>
                <a:cubicBezTo>
                  <a:pt x="102217" y="538154"/>
                  <a:pt x="91682" y="554180"/>
                  <a:pt x="89517" y="571500"/>
                </a:cubicBezTo>
                <a:cubicBezTo>
                  <a:pt x="87417" y="588303"/>
                  <a:pt x="89517" y="605367"/>
                  <a:pt x="89517" y="622300"/>
                </a:cubicBezTo>
                <a:lnTo>
                  <a:pt x="89517" y="62230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561483" y="2425700"/>
            <a:ext cx="102217" cy="1244600"/>
          </a:xfrm>
          <a:custGeom>
            <a:avLst/>
            <a:gdLst>
              <a:gd name="connsiteX0" fmla="*/ 13317 w 102217"/>
              <a:gd name="connsiteY0" fmla="*/ 0 h 622300"/>
              <a:gd name="connsiteX1" fmla="*/ 13317 w 102217"/>
              <a:gd name="connsiteY1" fmla="*/ 0 h 622300"/>
              <a:gd name="connsiteX2" fmla="*/ 13317 w 102217"/>
              <a:gd name="connsiteY2" fmla="*/ 292100 h 622300"/>
              <a:gd name="connsiteX3" fmla="*/ 26017 w 102217"/>
              <a:gd name="connsiteY3" fmla="*/ 393700 h 622300"/>
              <a:gd name="connsiteX4" fmla="*/ 38717 w 102217"/>
              <a:gd name="connsiteY4" fmla="*/ 444500 h 622300"/>
              <a:gd name="connsiteX5" fmla="*/ 89517 w 102217"/>
              <a:gd name="connsiteY5" fmla="*/ 482600 h 622300"/>
              <a:gd name="connsiteX6" fmla="*/ 102217 w 102217"/>
              <a:gd name="connsiteY6" fmla="*/ 520700 h 622300"/>
              <a:gd name="connsiteX7" fmla="*/ 89517 w 102217"/>
              <a:gd name="connsiteY7" fmla="*/ 571500 h 622300"/>
              <a:gd name="connsiteX8" fmla="*/ 89517 w 102217"/>
              <a:gd name="connsiteY8" fmla="*/ 622300 h 622300"/>
              <a:gd name="connsiteX9" fmla="*/ 89517 w 102217"/>
              <a:gd name="connsiteY9" fmla="*/ 6223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217" h="622300">
                <a:moveTo>
                  <a:pt x="13317" y="0"/>
                </a:moveTo>
                <a:lnTo>
                  <a:pt x="13317" y="0"/>
                </a:lnTo>
                <a:cubicBezTo>
                  <a:pt x="-4451" y="159914"/>
                  <a:pt x="-4429" y="96895"/>
                  <a:pt x="13317" y="292100"/>
                </a:cubicBezTo>
                <a:cubicBezTo>
                  <a:pt x="16407" y="326090"/>
                  <a:pt x="20406" y="360034"/>
                  <a:pt x="26017" y="393700"/>
                </a:cubicBezTo>
                <a:cubicBezTo>
                  <a:pt x="28886" y="410917"/>
                  <a:pt x="28572" y="430297"/>
                  <a:pt x="38717" y="444500"/>
                </a:cubicBezTo>
                <a:cubicBezTo>
                  <a:pt x="51020" y="461724"/>
                  <a:pt x="72584" y="469900"/>
                  <a:pt x="89517" y="482600"/>
                </a:cubicBezTo>
                <a:cubicBezTo>
                  <a:pt x="93750" y="495300"/>
                  <a:pt x="102217" y="507313"/>
                  <a:pt x="102217" y="520700"/>
                </a:cubicBezTo>
                <a:cubicBezTo>
                  <a:pt x="102217" y="538154"/>
                  <a:pt x="91682" y="554180"/>
                  <a:pt x="89517" y="571500"/>
                </a:cubicBezTo>
                <a:cubicBezTo>
                  <a:pt x="87417" y="588303"/>
                  <a:pt x="89517" y="605367"/>
                  <a:pt x="89517" y="622300"/>
                </a:cubicBezTo>
                <a:lnTo>
                  <a:pt x="89517" y="62230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1651000" y="2273300"/>
            <a:ext cx="102217" cy="876300"/>
          </a:xfrm>
          <a:custGeom>
            <a:avLst/>
            <a:gdLst>
              <a:gd name="connsiteX0" fmla="*/ 13317 w 102217"/>
              <a:gd name="connsiteY0" fmla="*/ 0 h 622300"/>
              <a:gd name="connsiteX1" fmla="*/ 13317 w 102217"/>
              <a:gd name="connsiteY1" fmla="*/ 0 h 622300"/>
              <a:gd name="connsiteX2" fmla="*/ 13317 w 102217"/>
              <a:gd name="connsiteY2" fmla="*/ 292100 h 622300"/>
              <a:gd name="connsiteX3" fmla="*/ 26017 w 102217"/>
              <a:gd name="connsiteY3" fmla="*/ 393700 h 622300"/>
              <a:gd name="connsiteX4" fmla="*/ 38717 w 102217"/>
              <a:gd name="connsiteY4" fmla="*/ 444500 h 622300"/>
              <a:gd name="connsiteX5" fmla="*/ 89517 w 102217"/>
              <a:gd name="connsiteY5" fmla="*/ 482600 h 622300"/>
              <a:gd name="connsiteX6" fmla="*/ 102217 w 102217"/>
              <a:gd name="connsiteY6" fmla="*/ 520700 h 622300"/>
              <a:gd name="connsiteX7" fmla="*/ 89517 w 102217"/>
              <a:gd name="connsiteY7" fmla="*/ 571500 h 622300"/>
              <a:gd name="connsiteX8" fmla="*/ 89517 w 102217"/>
              <a:gd name="connsiteY8" fmla="*/ 622300 h 622300"/>
              <a:gd name="connsiteX9" fmla="*/ 89517 w 102217"/>
              <a:gd name="connsiteY9" fmla="*/ 6223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217" h="622300">
                <a:moveTo>
                  <a:pt x="13317" y="0"/>
                </a:moveTo>
                <a:lnTo>
                  <a:pt x="13317" y="0"/>
                </a:lnTo>
                <a:cubicBezTo>
                  <a:pt x="-4451" y="159914"/>
                  <a:pt x="-4429" y="96895"/>
                  <a:pt x="13317" y="292100"/>
                </a:cubicBezTo>
                <a:cubicBezTo>
                  <a:pt x="16407" y="326090"/>
                  <a:pt x="20406" y="360034"/>
                  <a:pt x="26017" y="393700"/>
                </a:cubicBezTo>
                <a:cubicBezTo>
                  <a:pt x="28886" y="410917"/>
                  <a:pt x="28572" y="430297"/>
                  <a:pt x="38717" y="444500"/>
                </a:cubicBezTo>
                <a:cubicBezTo>
                  <a:pt x="51020" y="461724"/>
                  <a:pt x="72584" y="469900"/>
                  <a:pt x="89517" y="482600"/>
                </a:cubicBezTo>
                <a:cubicBezTo>
                  <a:pt x="93750" y="495300"/>
                  <a:pt x="102217" y="507313"/>
                  <a:pt x="102217" y="520700"/>
                </a:cubicBezTo>
                <a:cubicBezTo>
                  <a:pt x="102217" y="538154"/>
                  <a:pt x="91682" y="554180"/>
                  <a:pt x="89517" y="571500"/>
                </a:cubicBezTo>
                <a:cubicBezTo>
                  <a:pt x="87417" y="588303"/>
                  <a:pt x="89517" y="605367"/>
                  <a:pt x="89517" y="622300"/>
                </a:cubicBezTo>
                <a:lnTo>
                  <a:pt x="89517" y="62230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141766" y="2273300"/>
            <a:ext cx="102217" cy="1162050"/>
          </a:xfrm>
          <a:custGeom>
            <a:avLst/>
            <a:gdLst>
              <a:gd name="connsiteX0" fmla="*/ 13317 w 102217"/>
              <a:gd name="connsiteY0" fmla="*/ 0 h 622300"/>
              <a:gd name="connsiteX1" fmla="*/ 13317 w 102217"/>
              <a:gd name="connsiteY1" fmla="*/ 0 h 622300"/>
              <a:gd name="connsiteX2" fmla="*/ 13317 w 102217"/>
              <a:gd name="connsiteY2" fmla="*/ 292100 h 622300"/>
              <a:gd name="connsiteX3" fmla="*/ 26017 w 102217"/>
              <a:gd name="connsiteY3" fmla="*/ 393700 h 622300"/>
              <a:gd name="connsiteX4" fmla="*/ 38717 w 102217"/>
              <a:gd name="connsiteY4" fmla="*/ 444500 h 622300"/>
              <a:gd name="connsiteX5" fmla="*/ 89517 w 102217"/>
              <a:gd name="connsiteY5" fmla="*/ 482600 h 622300"/>
              <a:gd name="connsiteX6" fmla="*/ 102217 w 102217"/>
              <a:gd name="connsiteY6" fmla="*/ 520700 h 622300"/>
              <a:gd name="connsiteX7" fmla="*/ 89517 w 102217"/>
              <a:gd name="connsiteY7" fmla="*/ 571500 h 622300"/>
              <a:gd name="connsiteX8" fmla="*/ 89517 w 102217"/>
              <a:gd name="connsiteY8" fmla="*/ 622300 h 622300"/>
              <a:gd name="connsiteX9" fmla="*/ 89517 w 102217"/>
              <a:gd name="connsiteY9" fmla="*/ 6223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217" h="622300">
                <a:moveTo>
                  <a:pt x="13317" y="0"/>
                </a:moveTo>
                <a:lnTo>
                  <a:pt x="13317" y="0"/>
                </a:lnTo>
                <a:cubicBezTo>
                  <a:pt x="-4451" y="159914"/>
                  <a:pt x="-4429" y="96895"/>
                  <a:pt x="13317" y="292100"/>
                </a:cubicBezTo>
                <a:cubicBezTo>
                  <a:pt x="16407" y="326090"/>
                  <a:pt x="20406" y="360034"/>
                  <a:pt x="26017" y="393700"/>
                </a:cubicBezTo>
                <a:cubicBezTo>
                  <a:pt x="28886" y="410917"/>
                  <a:pt x="28572" y="430297"/>
                  <a:pt x="38717" y="444500"/>
                </a:cubicBezTo>
                <a:cubicBezTo>
                  <a:pt x="51020" y="461724"/>
                  <a:pt x="72584" y="469900"/>
                  <a:pt x="89517" y="482600"/>
                </a:cubicBezTo>
                <a:cubicBezTo>
                  <a:pt x="93750" y="495300"/>
                  <a:pt x="102217" y="507313"/>
                  <a:pt x="102217" y="520700"/>
                </a:cubicBezTo>
                <a:cubicBezTo>
                  <a:pt x="102217" y="538154"/>
                  <a:pt x="91682" y="554180"/>
                  <a:pt x="89517" y="571500"/>
                </a:cubicBezTo>
                <a:cubicBezTo>
                  <a:pt x="87417" y="588303"/>
                  <a:pt x="89517" y="605367"/>
                  <a:pt x="89517" y="622300"/>
                </a:cubicBezTo>
                <a:lnTo>
                  <a:pt x="89517" y="62230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Oval 9"/>
          <p:cNvSpPr/>
          <p:nvPr/>
        </p:nvSpPr>
        <p:spPr>
          <a:xfrm>
            <a:off x="863600" y="2120900"/>
            <a:ext cx="1219200" cy="76200"/>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118100" y="2273300"/>
            <a:ext cx="1790700" cy="369332"/>
          </a:xfrm>
          <a:prstGeom prst="rect">
            <a:avLst/>
          </a:prstGeom>
          <a:solidFill>
            <a:schemeClr val="bg1">
              <a:lumMod val="50000"/>
            </a:schemeClr>
          </a:solidFill>
        </p:spPr>
        <p:txBody>
          <a:bodyPr wrap="square" rtlCol="0">
            <a:spAutoFit/>
          </a:bodyPr>
          <a:lstStyle/>
          <a:p>
            <a:r>
              <a:rPr lang="en-US" dirty="0" smtClean="0"/>
              <a:t>PLATE</a:t>
            </a:r>
            <a:endParaRPr lang="en-US" dirty="0"/>
          </a:p>
        </p:txBody>
      </p:sp>
      <p:sp>
        <p:nvSpPr>
          <p:cNvPr id="12" name="TextBox 11"/>
          <p:cNvSpPr txBox="1"/>
          <p:nvPr/>
        </p:nvSpPr>
        <p:spPr>
          <a:xfrm>
            <a:off x="4965700" y="3435350"/>
            <a:ext cx="2235200" cy="400110"/>
          </a:xfrm>
          <a:prstGeom prst="rect">
            <a:avLst/>
          </a:prstGeom>
          <a:gradFill flip="none" rotWithShape="1">
            <a:gsLst>
              <a:gs pos="37000">
                <a:srgbClr val="FF0000">
                  <a:alpha val="80000"/>
                </a:srgbClr>
              </a:gs>
              <a:gs pos="96000">
                <a:srgbClr val="FFFFFF"/>
              </a:gs>
            </a:gsLst>
            <a:path path="rect">
              <a:fillToRect t="100000" r="100000"/>
            </a:path>
            <a:tileRect l="-100000" b="-100000"/>
          </a:gradFill>
          <a:ln>
            <a:noFill/>
          </a:ln>
        </p:spPr>
        <p:txBody>
          <a:bodyPr wrap="square" rtlCol="0">
            <a:spAutoFit/>
          </a:bodyPr>
          <a:lstStyle/>
          <a:p>
            <a:r>
              <a:rPr lang="en-US" sz="2000" dirty="0" smtClean="0"/>
              <a:t>Low-velocity zone</a:t>
            </a:r>
            <a:endParaRPr lang="en-US" sz="2000" dirty="0"/>
          </a:p>
        </p:txBody>
      </p:sp>
      <p:sp>
        <p:nvSpPr>
          <p:cNvPr id="13" name="Oval 12"/>
          <p:cNvSpPr/>
          <p:nvPr/>
        </p:nvSpPr>
        <p:spPr>
          <a:xfrm>
            <a:off x="419100" y="2844800"/>
            <a:ext cx="2451100" cy="152400"/>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19099" y="272128"/>
            <a:ext cx="8259951" cy="1200328"/>
          </a:xfrm>
          <a:prstGeom prst="rect">
            <a:avLst/>
          </a:prstGeom>
          <a:noFill/>
        </p:spPr>
        <p:txBody>
          <a:bodyPr wrap="square" rtlCol="0">
            <a:spAutoFit/>
          </a:bodyPr>
          <a:lstStyle/>
          <a:p>
            <a:r>
              <a:rPr lang="en-US" sz="2400" dirty="0" smtClean="0"/>
              <a:t>Intra-plate magmas such as Hawaiian </a:t>
            </a:r>
            <a:r>
              <a:rPr lang="en-US" sz="2400" dirty="0" err="1" smtClean="0"/>
              <a:t>tholeiites</a:t>
            </a:r>
            <a:r>
              <a:rPr lang="en-US" sz="2400" dirty="0" smtClean="0"/>
              <a:t> are derived from the low-velocity zone (LVZ) part of the sheared surface boundary    layer (LLAMA). They are </a:t>
            </a:r>
            <a:r>
              <a:rPr lang="en-US" sz="2400" i="1" dirty="0" smtClean="0">
                <a:solidFill>
                  <a:srgbClr val="0000FF"/>
                </a:solidFill>
              </a:rPr>
              <a:t>shear-driven </a:t>
            </a:r>
            <a:r>
              <a:rPr lang="en-US" sz="2400" dirty="0" smtClean="0"/>
              <a:t>not </a:t>
            </a:r>
            <a:r>
              <a:rPr lang="en-US" sz="2400" i="1" dirty="0" smtClean="0">
                <a:solidFill>
                  <a:srgbClr val="FF0000"/>
                </a:solidFill>
              </a:rPr>
              <a:t>buoyancy driven</a:t>
            </a:r>
            <a:r>
              <a:rPr lang="en-US" sz="2400" dirty="0" smtClean="0"/>
              <a:t>.</a:t>
            </a:r>
            <a:endParaRPr lang="en-US" sz="2400" dirty="0"/>
          </a:p>
        </p:txBody>
      </p:sp>
      <p:sp>
        <p:nvSpPr>
          <p:cNvPr id="15" name="TextBox 14"/>
          <p:cNvSpPr txBox="1"/>
          <p:nvPr/>
        </p:nvSpPr>
        <p:spPr>
          <a:xfrm>
            <a:off x="0" y="5537943"/>
            <a:ext cx="8902074" cy="830997"/>
          </a:xfrm>
          <a:prstGeom prst="rect">
            <a:avLst/>
          </a:prstGeom>
          <a:noFill/>
        </p:spPr>
        <p:txBody>
          <a:bodyPr wrap="square" rtlCol="0">
            <a:spAutoFit/>
          </a:bodyPr>
          <a:lstStyle/>
          <a:p>
            <a:pPr algn="ctr"/>
            <a:r>
              <a:rPr lang="en-US" sz="2400" dirty="0" smtClean="0"/>
              <a:t>The upper 220 km of the mantle (REGION B) is a thermal, shear &amp; </a:t>
            </a:r>
            <a:r>
              <a:rPr lang="en-US" sz="2400" dirty="0" err="1" smtClean="0"/>
              <a:t>lithologic</a:t>
            </a:r>
            <a:r>
              <a:rPr lang="en-US" sz="2400" dirty="0" smtClean="0"/>
              <a:t> boundary layer &amp; the source of </a:t>
            </a:r>
            <a:r>
              <a:rPr lang="en-US" sz="2400" dirty="0" err="1" smtClean="0"/>
              <a:t>midplate</a:t>
            </a:r>
            <a:r>
              <a:rPr lang="en-US" sz="2400" dirty="0" smtClean="0"/>
              <a:t> magmas.</a:t>
            </a:r>
            <a:endParaRPr lang="en-US" sz="2400" dirty="0"/>
          </a:p>
        </p:txBody>
      </p:sp>
      <p:sp>
        <p:nvSpPr>
          <p:cNvPr id="16" name="TextBox 15"/>
          <p:cNvSpPr txBox="1"/>
          <p:nvPr/>
        </p:nvSpPr>
        <p:spPr>
          <a:xfrm>
            <a:off x="529756" y="4051681"/>
            <a:ext cx="881070" cy="369332"/>
          </a:xfrm>
          <a:prstGeom prst="rect">
            <a:avLst/>
          </a:prstGeom>
          <a:noFill/>
        </p:spPr>
        <p:txBody>
          <a:bodyPr wrap="square" rtlCol="0">
            <a:spAutoFit/>
          </a:bodyPr>
          <a:lstStyle/>
          <a:p>
            <a:r>
              <a:rPr lang="en-US" dirty="0" smtClean="0"/>
              <a:t>200 km</a:t>
            </a:r>
            <a:endParaRPr lang="en-US" dirty="0"/>
          </a:p>
        </p:txBody>
      </p:sp>
      <p:sp>
        <p:nvSpPr>
          <p:cNvPr id="17" name="TextBox 16"/>
          <p:cNvSpPr txBox="1"/>
          <p:nvPr/>
        </p:nvSpPr>
        <p:spPr>
          <a:xfrm>
            <a:off x="419099" y="3435350"/>
            <a:ext cx="722667" cy="369332"/>
          </a:xfrm>
          <a:prstGeom prst="rect">
            <a:avLst/>
          </a:prstGeom>
          <a:noFill/>
        </p:spPr>
        <p:txBody>
          <a:bodyPr wrap="square" rtlCol="0">
            <a:spAutoFit/>
          </a:bodyPr>
          <a:lstStyle/>
          <a:p>
            <a:r>
              <a:rPr lang="en-US" dirty="0" smtClean="0"/>
              <a:t>FOZO</a:t>
            </a:r>
            <a:endParaRPr lang="en-US" dirty="0"/>
          </a:p>
        </p:txBody>
      </p:sp>
      <p:sp>
        <p:nvSpPr>
          <p:cNvPr id="18" name="TextBox 17"/>
          <p:cNvSpPr txBox="1"/>
          <p:nvPr/>
        </p:nvSpPr>
        <p:spPr>
          <a:xfrm>
            <a:off x="7316581" y="4065486"/>
            <a:ext cx="1183006" cy="369332"/>
          </a:xfrm>
          <a:prstGeom prst="rect">
            <a:avLst/>
          </a:prstGeom>
          <a:noFill/>
        </p:spPr>
        <p:txBody>
          <a:bodyPr wrap="square" rtlCol="0">
            <a:spAutoFit/>
          </a:bodyPr>
          <a:lstStyle/>
          <a:p>
            <a:r>
              <a:rPr lang="en-US" dirty="0" smtClean="0"/>
              <a:t>1600 C</a:t>
            </a:r>
            <a:endParaRPr lang="en-US" dirty="0"/>
          </a:p>
        </p:txBody>
      </p:sp>
    </p:spTree>
    <p:extLst>
      <p:ext uri="{BB962C8B-B14F-4D97-AF65-F5344CB8AC3E}">
        <p14:creationId xmlns:p14="http://schemas.microsoft.com/office/powerpoint/2010/main" val="5968959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9633" r="9633"/>
          <a:stretch>
            <a:fillRect/>
          </a:stretch>
        </p:blipFill>
        <p:spPr>
          <a:xfrm>
            <a:off x="910390" y="1602343"/>
            <a:ext cx="7831220" cy="4525963"/>
          </a:xfrm>
          <a:solidFill>
            <a:schemeClr val="bg1">
              <a:lumMod val="50000"/>
              <a:alpha val="76000"/>
            </a:schemeClr>
          </a:solidFill>
        </p:spPr>
      </p:pic>
      <p:sp>
        <p:nvSpPr>
          <p:cNvPr id="5" name="Up Arrow 4"/>
          <p:cNvSpPr/>
          <p:nvPr/>
        </p:nvSpPr>
        <p:spPr>
          <a:xfrm>
            <a:off x="187158" y="614948"/>
            <a:ext cx="2673683" cy="5511216"/>
          </a:xfrm>
          <a:prstGeom prst="upArrow">
            <a:avLst/>
          </a:prstGeom>
          <a:gradFill flip="none" rotWithShape="1">
            <a:gsLst>
              <a:gs pos="0">
                <a:srgbClr val="CCFFCC">
                  <a:alpha val="90000"/>
                </a:srgbClr>
              </a:gs>
              <a:gs pos="100000">
                <a:srgbClr val="000000"/>
              </a:gs>
              <a:gs pos="71000">
                <a:srgbClr val="008000">
                  <a:alpha val="72000"/>
                </a:srgbClr>
              </a:gs>
            </a:gsLst>
            <a:lin ang="51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4459706" y="4197684"/>
            <a:ext cx="2518610" cy="1928479"/>
          </a:xfrm>
          <a:prstGeom prst="upArrow">
            <a:avLst/>
          </a:prstGeom>
          <a:gradFill flip="none" rotWithShape="1">
            <a:gsLst>
              <a:gs pos="0">
                <a:srgbClr val="CCFFCC">
                  <a:alpha val="72000"/>
                </a:srgbClr>
              </a:gs>
              <a:gs pos="100000">
                <a:srgbClr val="000000"/>
              </a:gs>
              <a:gs pos="71000">
                <a:srgbClr val="008000">
                  <a:alpha val="72000"/>
                </a:srgbClr>
              </a:gs>
            </a:gsLst>
            <a:lin ang="51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2125579" y="4090736"/>
            <a:ext cx="2700421" cy="655052"/>
          </a:xfrm>
          <a:prstGeom prst="rightArrow">
            <a:avLst/>
          </a:prstGeom>
          <a:gradFill flip="none" rotWithShape="1">
            <a:gsLst>
              <a:gs pos="0">
                <a:srgbClr val="008000"/>
              </a:gs>
              <a:gs pos="100000">
                <a:srgbClr val="FFFFFF"/>
              </a:gs>
              <a:gs pos="99000">
                <a:schemeClr val="accent6">
                  <a:lumMod val="50000"/>
                  <a:alpha val="76000"/>
                </a:schemeClr>
              </a:gs>
            </a:gsLst>
            <a:lin ang="0" scaled="1"/>
            <a:tileRect/>
          </a:gradFill>
          <a:ln>
            <a:noFill/>
          </a:ln>
          <a:effectLst>
            <a:outerShdw dist="23000" dir="5400000" sx="0" sy="0" rotWithShape="0">
              <a:srgbClr val="000000">
                <a:alpha val="35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227051" y="4852735"/>
            <a:ext cx="989263" cy="461665"/>
          </a:xfrm>
          <a:prstGeom prst="rect">
            <a:avLst/>
          </a:prstGeom>
          <a:noFill/>
        </p:spPr>
        <p:txBody>
          <a:bodyPr wrap="square" rtlCol="0">
            <a:spAutoFit/>
          </a:bodyPr>
          <a:lstStyle/>
          <a:p>
            <a:r>
              <a:rPr lang="en-US" sz="2400" dirty="0" smtClean="0">
                <a:solidFill>
                  <a:schemeClr val="bg1"/>
                </a:solidFill>
              </a:rPr>
              <a:t>MORB</a:t>
            </a:r>
            <a:endParaRPr lang="en-US" sz="2400" dirty="0">
              <a:solidFill>
                <a:schemeClr val="bg1"/>
              </a:solidFill>
            </a:endParaRPr>
          </a:p>
        </p:txBody>
      </p:sp>
      <p:sp>
        <p:nvSpPr>
          <p:cNvPr id="9" name="TextBox 8"/>
          <p:cNvSpPr txBox="1"/>
          <p:nvPr/>
        </p:nvSpPr>
        <p:spPr>
          <a:xfrm>
            <a:off x="1002631" y="2558714"/>
            <a:ext cx="989263" cy="461665"/>
          </a:xfrm>
          <a:prstGeom prst="rect">
            <a:avLst/>
          </a:prstGeom>
          <a:noFill/>
        </p:spPr>
        <p:txBody>
          <a:bodyPr wrap="square" rtlCol="0">
            <a:spAutoFit/>
          </a:bodyPr>
          <a:lstStyle/>
          <a:p>
            <a:r>
              <a:rPr lang="en-US" sz="2400" dirty="0" smtClean="0">
                <a:solidFill>
                  <a:schemeClr val="bg1"/>
                </a:solidFill>
              </a:rPr>
              <a:t>MORB</a:t>
            </a:r>
            <a:endParaRPr lang="en-US" sz="2400" dirty="0">
              <a:solidFill>
                <a:schemeClr val="bg1"/>
              </a:solidFill>
            </a:endParaRPr>
          </a:p>
        </p:txBody>
      </p:sp>
      <p:sp>
        <p:nvSpPr>
          <p:cNvPr id="10" name="TextBox 9"/>
          <p:cNvSpPr txBox="1"/>
          <p:nvPr/>
        </p:nvSpPr>
        <p:spPr>
          <a:xfrm>
            <a:off x="3195053" y="3342105"/>
            <a:ext cx="1264653" cy="584776"/>
          </a:xfrm>
          <a:prstGeom prst="rect">
            <a:avLst/>
          </a:prstGeom>
          <a:noFill/>
        </p:spPr>
        <p:txBody>
          <a:bodyPr wrap="square" rtlCol="0">
            <a:spAutoFit/>
          </a:bodyPr>
          <a:lstStyle/>
          <a:p>
            <a:r>
              <a:rPr lang="en-US" sz="3200" dirty="0" smtClean="0">
                <a:solidFill>
                  <a:schemeClr val="bg1"/>
                </a:solidFill>
              </a:rPr>
              <a:t>LVZ</a:t>
            </a:r>
            <a:endParaRPr lang="en-US" sz="3200" dirty="0">
              <a:solidFill>
                <a:schemeClr val="bg1"/>
              </a:solidFill>
            </a:endParaRPr>
          </a:p>
        </p:txBody>
      </p:sp>
      <p:sp>
        <p:nvSpPr>
          <p:cNvPr id="11" name="Right Triangle 10"/>
          <p:cNvSpPr/>
          <p:nvPr/>
        </p:nvSpPr>
        <p:spPr>
          <a:xfrm flipV="1">
            <a:off x="2165684" y="4560475"/>
            <a:ext cx="641683" cy="880463"/>
          </a:xfrm>
          <a:prstGeom prst="rtTriangle">
            <a:avLst/>
          </a:prstGeom>
          <a:gradFill flip="none" rotWithShape="1">
            <a:gsLst>
              <a:gs pos="100000">
                <a:srgbClr val="FFFFFF">
                  <a:alpha val="76000"/>
                </a:srgbClr>
              </a:gs>
              <a:gs pos="99000">
                <a:srgbClr val="008000">
                  <a:alpha val="76000"/>
                </a:srgbClr>
              </a:gs>
              <a:gs pos="33000">
                <a:srgbClr val="008000">
                  <a:alpha val="76000"/>
                </a:srgbClr>
              </a:gs>
              <a:gs pos="51000">
                <a:schemeClr val="accent3">
                  <a:lumMod val="50000"/>
                  <a:alpha val="91000"/>
                </a:schemeClr>
              </a:gs>
            </a:gsLst>
            <a:lin ang="16680000" scaled="0"/>
            <a:tileRect/>
          </a:gradFill>
          <a:ln>
            <a:noFill/>
          </a:ln>
          <a:effectLst>
            <a:outerShdw dist="23000" dir="5400000" sx="0" sy="0" rotWithShape="0">
              <a:srgbClr val="000000">
                <a:alpha val="7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860841" y="1778000"/>
            <a:ext cx="5880769" cy="354642"/>
          </a:xfrm>
          <a:prstGeom prst="rect">
            <a:avLst/>
          </a:prstGeom>
          <a:pattFill prst="diagBrick">
            <a:fgClr>
              <a:schemeClr val="accent2">
                <a:lumMod val="60000"/>
                <a:lumOff val="40000"/>
              </a:schemeClr>
            </a:fgClr>
            <a:bgClr>
              <a:srgbClr val="CCFFCC"/>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662948" y="1763310"/>
            <a:ext cx="2860842" cy="369332"/>
          </a:xfrm>
          <a:prstGeom prst="rect">
            <a:avLst/>
          </a:prstGeom>
          <a:noFill/>
        </p:spPr>
        <p:txBody>
          <a:bodyPr wrap="square" rtlCol="0">
            <a:spAutoFit/>
          </a:bodyPr>
          <a:lstStyle/>
          <a:p>
            <a:r>
              <a:rPr lang="en-US" dirty="0" smtClean="0"/>
              <a:t>LITHOSPHERE</a:t>
            </a:r>
            <a:endParaRPr lang="en-US" dirty="0"/>
          </a:p>
        </p:txBody>
      </p:sp>
      <p:sp>
        <p:nvSpPr>
          <p:cNvPr id="15" name="Oval 14"/>
          <p:cNvSpPr/>
          <p:nvPr/>
        </p:nvSpPr>
        <p:spPr>
          <a:xfrm>
            <a:off x="6523790" y="4304632"/>
            <a:ext cx="2217820" cy="255843"/>
          </a:xfrm>
          <a:prstGeom prst="ellipse">
            <a:avLst/>
          </a:prstGeom>
          <a:solidFill>
            <a:srgbClr val="008000">
              <a:alpha val="9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6523790" y="1542564"/>
            <a:ext cx="454526" cy="1959962"/>
          </a:xfrm>
          <a:prstGeom prst="upArrow">
            <a:avLst/>
          </a:prstGeom>
          <a:pattFill prst="lgConfetti">
            <a:fgClr>
              <a:srgbClr val="FFFF00"/>
            </a:fgClr>
            <a:bgClr>
              <a:schemeClr val="bg2">
                <a:lumMod val="25000"/>
              </a:schemeClr>
            </a:bgClr>
          </a:patt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788524" y="1002178"/>
            <a:ext cx="2085475" cy="461665"/>
          </a:xfrm>
          <a:prstGeom prst="rect">
            <a:avLst/>
          </a:prstGeom>
          <a:noFill/>
        </p:spPr>
        <p:txBody>
          <a:bodyPr wrap="square" rtlCol="0">
            <a:spAutoFit/>
          </a:bodyPr>
          <a:lstStyle/>
          <a:p>
            <a:r>
              <a:rPr lang="en-US" sz="2400" dirty="0" smtClean="0"/>
              <a:t>Ocean Island</a:t>
            </a:r>
            <a:endParaRPr lang="en-US" sz="2400" dirty="0"/>
          </a:p>
        </p:txBody>
      </p:sp>
      <p:sp>
        <p:nvSpPr>
          <p:cNvPr id="18" name="TextBox 17"/>
          <p:cNvSpPr txBox="1"/>
          <p:nvPr/>
        </p:nvSpPr>
        <p:spPr>
          <a:xfrm>
            <a:off x="6035843" y="3926881"/>
            <a:ext cx="975894" cy="369332"/>
          </a:xfrm>
          <a:prstGeom prst="rect">
            <a:avLst/>
          </a:prstGeom>
          <a:noFill/>
        </p:spPr>
        <p:txBody>
          <a:bodyPr wrap="square" rtlCol="0">
            <a:spAutoFit/>
          </a:bodyPr>
          <a:lstStyle/>
          <a:p>
            <a:r>
              <a:rPr lang="en-US" dirty="0" smtClean="0">
                <a:solidFill>
                  <a:srgbClr val="FFFF00"/>
                </a:solidFill>
              </a:rPr>
              <a:t>220 km</a:t>
            </a:r>
            <a:endParaRPr lang="en-US" dirty="0">
              <a:solidFill>
                <a:srgbClr val="FFFF00"/>
              </a:solidFill>
            </a:endParaRPr>
          </a:p>
        </p:txBody>
      </p:sp>
      <p:sp>
        <p:nvSpPr>
          <p:cNvPr id="19" name="Rectangle 18"/>
          <p:cNvSpPr/>
          <p:nvPr/>
        </p:nvSpPr>
        <p:spPr>
          <a:xfrm>
            <a:off x="2713789" y="2189748"/>
            <a:ext cx="1363579" cy="368966"/>
          </a:xfrm>
          <a:prstGeom prst="rect">
            <a:avLst/>
          </a:prstGeom>
          <a:solidFill>
            <a:schemeClr val="bg1">
              <a:lumMod val="65000"/>
            </a:schemeClr>
          </a:solidFill>
          <a:ln>
            <a:noFill/>
          </a:ln>
          <a:effectLst>
            <a:outerShdw blurRad="40000" dist="23000" dir="5400000" sx="0" sy="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395578" y="2434008"/>
            <a:ext cx="1363579" cy="368966"/>
          </a:xfrm>
          <a:prstGeom prst="rect">
            <a:avLst/>
          </a:prstGeom>
          <a:solidFill>
            <a:schemeClr val="bg1">
              <a:lumMod val="65000"/>
            </a:schemeClr>
          </a:solidFill>
          <a:ln>
            <a:noFill/>
          </a:ln>
          <a:effectLst>
            <a:outerShdw blurRad="40000" dist="23000" dir="5400000" sx="0" sy="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251158" y="3926881"/>
            <a:ext cx="1537366" cy="1638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255932" y="3640667"/>
            <a:ext cx="1236133" cy="523220"/>
          </a:xfrm>
          <a:prstGeom prst="rect">
            <a:avLst/>
          </a:prstGeom>
          <a:noFill/>
        </p:spPr>
        <p:txBody>
          <a:bodyPr wrap="square" rtlCol="0">
            <a:spAutoFit/>
          </a:bodyPr>
          <a:lstStyle/>
          <a:p>
            <a:r>
              <a:rPr lang="en-US" sz="2800" dirty="0" smtClean="0">
                <a:solidFill>
                  <a:srgbClr val="FFFF00"/>
                </a:solidFill>
              </a:rPr>
              <a:t>OIB</a:t>
            </a:r>
            <a:endParaRPr lang="en-US" sz="2800" dirty="0">
              <a:solidFill>
                <a:srgbClr val="FFFF00"/>
              </a:solidFill>
            </a:endParaRPr>
          </a:p>
        </p:txBody>
      </p:sp>
      <p:sp>
        <p:nvSpPr>
          <p:cNvPr id="3" name="TextBox 2"/>
          <p:cNvSpPr txBox="1"/>
          <p:nvPr/>
        </p:nvSpPr>
        <p:spPr>
          <a:xfrm>
            <a:off x="910390" y="211655"/>
            <a:ext cx="7471610" cy="830997"/>
          </a:xfrm>
          <a:prstGeom prst="rect">
            <a:avLst/>
          </a:prstGeom>
          <a:noFill/>
        </p:spPr>
        <p:txBody>
          <a:bodyPr wrap="square" rtlCol="0">
            <a:spAutoFit/>
          </a:bodyPr>
          <a:lstStyle/>
          <a:p>
            <a:pPr algn="ctr"/>
            <a:r>
              <a:rPr lang="en-US" sz="2400" dirty="0" smtClean="0"/>
              <a:t>UPDATE OF CLASSICAL PHYSICS-BASED PLATE MODELS (Birch, </a:t>
            </a:r>
            <a:r>
              <a:rPr lang="en-US" sz="2400" dirty="0" err="1" smtClean="0"/>
              <a:t>Elsasser</a:t>
            </a:r>
            <a:r>
              <a:rPr lang="en-US" sz="2400" dirty="0" smtClean="0"/>
              <a:t>, </a:t>
            </a:r>
            <a:r>
              <a:rPr lang="en-US" sz="2400" dirty="0" err="1" smtClean="0"/>
              <a:t>Uyeda</a:t>
            </a:r>
            <a:r>
              <a:rPr lang="en-US" sz="2400" dirty="0" smtClean="0"/>
              <a:t>, Hager…)*</a:t>
            </a:r>
            <a:endParaRPr lang="en-US" sz="2400" dirty="0"/>
          </a:p>
        </p:txBody>
      </p:sp>
      <p:sp>
        <p:nvSpPr>
          <p:cNvPr id="22" name="TextBox 21"/>
          <p:cNvSpPr txBox="1"/>
          <p:nvPr/>
        </p:nvSpPr>
        <p:spPr>
          <a:xfrm>
            <a:off x="2165684" y="5503868"/>
            <a:ext cx="2526631" cy="369332"/>
          </a:xfrm>
          <a:prstGeom prst="rect">
            <a:avLst/>
          </a:prstGeom>
          <a:noFill/>
        </p:spPr>
        <p:txBody>
          <a:bodyPr wrap="square" rtlCol="0">
            <a:spAutoFit/>
          </a:bodyPr>
          <a:lstStyle/>
          <a:p>
            <a:r>
              <a:rPr lang="en-US" dirty="0">
                <a:solidFill>
                  <a:schemeClr val="bg1"/>
                </a:solidFill>
              </a:rPr>
              <a:t>a</a:t>
            </a:r>
            <a:r>
              <a:rPr lang="en-US" dirty="0" smtClean="0">
                <a:solidFill>
                  <a:schemeClr val="bg1"/>
                </a:solidFill>
              </a:rPr>
              <a:t>fter </a:t>
            </a:r>
            <a:r>
              <a:rPr lang="en-US" dirty="0" err="1" smtClean="0">
                <a:solidFill>
                  <a:schemeClr val="bg1"/>
                </a:solidFill>
              </a:rPr>
              <a:t>Hirschmann</a:t>
            </a:r>
            <a:endParaRPr lang="en-US" dirty="0">
              <a:solidFill>
                <a:schemeClr val="bg1"/>
              </a:solidFill>
            </a:endParaRPr>
          </a:p>
        </p:txBody>
      </p:sp>
      <p:sp>
        <p:nvSpPr>
          <p:cNvPr id="23" name="TextBox 22"/>
          <p:cNvSpPr txBox="1"/>
          <p:nvPr/>
        </p:nvSpPr>
        <p:spPr>
          <a:xfrm>
            <a:off x="3840556" y="6240575"/>
            <a:ext cx="5171141" cy="369332"/>
          </a:xfrm>
          <a:prstGeom prst="rect">
            <a:avLst/>
          </a:prstGeom>
          <a:noFill/>
        </p:spPr>
        <p:txBody>
          <a:bodyPr wrap="square" rtlCol="0">
            <a:spAutoFit/>
          </a:bodyPr>
          <a:lstStyle/>
          <a:p>
            <a:r>
              <a:rPr lang="en-US" dirty="0" smtClean="0"/>
              <a:t>*not Morgan, Schilling, Hart, </a:t>
            </a:r>
            <a:r>
              <a:rPr lang="en-US" dirty="0" err="1" smtClean="0"/>
              <a:t>DePaolo</a:t>
            </a:r>
            <a:r>
              <a:rPr lang="en-US" dirty="0" smtClean="0"/>
              <a:t>, Campbell…</a:t>
            </a:r>
            <a:endParaRPr lang="en-US" dirty="0"/>
          </a:p>
        </p:txBody>
      </p:sp>
      <p:sp>
        <p:nvSpPr>
          <p:cNvPr id="24" name="TextBox 23"/>
          <p:cNvSpPr txBox="1"/>
          <p:nvPr/>
        </p:nvSpPr>
        <p:spPr>
          <a:xfrm>
            <a:off x="1002631" y="5647765"/>
            <a:ext cx="989263" cy="369332"/>
          </a:xfrm>
          <a:prstGeom prst="rect">
            <a:avLst/>
          </a:prstGeom>
          <a:noFill/>
        </p:spPr>
        <p:txBody>
          <a:bodyPr wrap="square" rtlCol="0">
            <a:spAutoFit/>
          </a:bodyPr>
          <a:lstStyle/>
          <a:p>
            <a:r>
              <a:rPr lang="en-US" dirty="0" smtClean="0">
                <a:solidFill>
                  <a:schemeClr val="bg1"/>
                </a:solidFill>
              </a:rPr>
              <a:t>-200 C</a:t>
            </a:r>
            <a:endParaRPr lang="en-US" dirty="0">
              <a:solidFill>
                <a:schemeClr val="bg1"/>
              </a:solidFill>
            </a:endParaRPr>
          </a:p>
        </p:txBody>
      </p:sp>
      <p:sp>
        <p:nvSpPr>
          <p:cNvPr id="25" name="TextBox 24"/>
          <p:cNvSpPr txBox="1"/>
          <p:nvPr/>
        </p:nvSpPr>
        <p:spPr>
          <a:xfrm>
            <a:off x="5227051" y="5680636"/>
            <a:ext cx="989263" cy="369332"/>
          </a:xfrm>
          <a:prstGeom prst="rect">
            <a:avLst/>
          </a:prstGeom>
          <a:noFill/>
        </p:spPr>
        <p:txBody>
          <a:bodyPr wrap="square" rtlCol="0">
            <a:spAutoFit/>
          </a:bodyPr>
          <a:lstStyle/>
          <a:p>
            <a:r>
              <a:rPr lang="en-US" dirty="0" smtClean="0">
                <a:solidFill>
                  <a:schemeClr val="bg1"/>
                </a:solidFill>
              </a:rPr>
              <a:t>-200 C</a:t>
            </a:r>
            <a:endParaRPr lang="en-US" dirty="0">
              <a:solidFill>
                <a:schemeClr val="bg1"/>
              </a:solidFill>
            </a:endParaRPr>
          </a:p>
        </p:txBody>
      </p:sp>
      <p:sp>
        <p:nvSpPr>
          <p:cNvPr id="26" name="TextBox 25"/>
          <p:cNvSpPr txBox="1"/>
          <p:nvPr/>
        </p:nvSpPr>
        <p:spPr>
          <a:xfrm>
            <a:off x="3298757" y="2176171"/>
            <a:ext cx="3348789" cy="523220"/>
          </a:xfrm>
          <a:prstGeom prst="rect">
            <a:avLst/>
          </a:prstGeom>
          <a:solidFill>
            <a:schemeClr val="bg1">
              <a:lumMod val="75000"/>
            </a:schemeClr>
          </a:solidFill>
          <a:ln>
            <a:noFill/>
          </a:ln>
        </p:spPr>
        <p:txBody>
          <a:bodyPr wrap="square" rtlCol="0">
            <a:spAutoFit/>
          </a:bodyPr>
          <a:lstStyle/>
          <a:p>
            <a:r>
              <a:rPr lang="en-US" sz="2800" dirty="0" smtClean="0">
                <a:solidFill>
                  <a:schemeClr val="bg1"/>
                </a:solidFill>
              </a:rPr>
              <a:t>INSULATING LID</a:t>
            </a:r>
            <a:endParaRPr lang="en-US" sz="2800" dirty="0">
              <a:solidFill>
                <a:schemeClr val="bg1"/>
              </a:solidFill>
            </a:endParaRPr>
          </a:p>
        </p:txBody>
      </p:sp>
      <p:sp>
        <p:nvSpPr>
          <p:cNvPr id="12" name="Rectangle 11"/>
          <p:cNvSpPr/>
          <p:nvPr/>
        </p:nvSpPr>
        <p:spPr>
          <a:xfrm>
            <a:off x="187158" y="6049968"/>
            <a:ext cx="8824539" cy="646331"/>
          </a:xfrm>
          <a:prstGeom prst="rect">
            <a:avLst/>
          </a:prstGeom>
          <a:solidFill>
            <a:schemeClr val="bg1"/>
          </a:solidFill>
        </p:spPr>
        <p:txBody>
          <a:bodyPr wrap="square">
            <a:spAutoFit/>
          </a:bodyPr>
          <a:lstStyle/>
          <a:p>
            <a:r>
              <a:rPr lang="en-US" dirty="0" smtClean="0"/>
              <a:t>See also </a:t>
            </a:r>
            <a:r>
              <a:rPr lang="en-US" dirty="0" err="1" smtClean="0"/>
              <a:t>Doglioni</a:t>
            </a:r>
            <a:r>
              <a:rPr lang="en-US" dirty="0" smtClean="0"/>
              <a:t> et al.</a:t>
            </a:r>
            <a:r>
              <a:rPr lang="en-US" dirty="0"/>
              <a:t>, On the shallow origin of </a:t>
            </a:r>
            <a:r>
              <a:rPr lang="en-US" dirty="0" smtClean="0"/>
              <a:t>hotspots…: GSA </a:t>
            </a:r>
            <a:r>
              <a:rPr lang="en-US" dirty="0"/>
              <a:t>Sp. Paper 388, 735-749, 2005.</a:t>
            </a:r>
          </a:p>
        </p:txBody>
      </p:sp>
    </p:spTree>
    <p:extLst>
      <p:ext uri="{BB962C8B-B14F-4D97-AF65-F5344CB8AC3E}">
        <p14:creationId xmlns:p14="http://schemas.microsoft.com/office/powerpoint/2010/main" val="11865002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57200"/>
            <a:ext cx="9144000" cy="5936265"/>
          </a:xfrm>
          <a:prstGeom prst="rect">
            <a:avLst/>
          </a:prstGeom>
        </p:spPr>
      </p:pic>
      <p:sp>
        <p:nvSpPr>
          <p:cNvPr id="3" name="Rectangle 2"/>
          <p:cNvSpPr/>
          <p:nvPr/>
        </p:nvSpPr>
        <p:spPr>
          <a:xfrm>
            <a:off x="1391067" y="3628371"/>
            <a:ext cx="6441247" cy="22828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063239" y="952448"/>
            <a:ext cx="1617872" cy="861738"/>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14090" y="665201"/>
            <a:ext cx="771135" cy="53820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47767" y="457200"/>
            <a:ext cx="982819" cy="55900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1287845">
            <a:off x="3099660" y="3122513"/>
            <a:ext cx="3099661" cy="369332"/>
          </a:xfrm>
          <a:prstGeom prst="rect">
            <a:avLst/>
          </a:prstGeom>
          <a:noFill/>
        </p:spPr>
        <p:txBody>
          <a:bodyPr wrap="square" rtlCol="0">
            <a:spAutoFit/>
          </a:bodyPr>
          <a:lstStyle/>
          <a:p>
            <a:r>
              <a:rPr lang="en-US" dirty="0" smtClean="0">
                <a:solidFill>
                  <a:srgbClr val="3366FF"/>
                </a:solidFill>
              </a:rPr>
              <a:t>Canonical 1600 K </a:t>
            </a:r>
            <a:r>
              <a:rPr lang="en-US" dirty="0" err="1" smtClean="0">
                <a:solidFill>
                  <a:srgbClr val="3366FF"/>
                </a:solidFill>
              </a:rPr>
              <a:t>adiabat</a:t>
            </a:r>
            <a:endParaRPr lang="en-US" dirty="0">
              <a:solidFill>
                <a:srgbClr val="3366FF"/>
              </a:solidFill>
            </a:endParaRPr>
          </a:p>
        </p:txBody>
      </p:sp>
      <p:sp>
        <p:nvSpPr>
          <p:cNvPr id="8" name="TextBox 7"/>
          <p:cNvSpPr txBox="1"/>
          <p:nvPr/>
        </p:nvSpPr>
        <p:spPr>
          <a:xfrm>
            <a:off x="5836435" y="1814186"/>
            <a:ext cx="1995879" cy="923330"/>
          </a:xfrm>
          <a:prstGeom prst="rect">
            <a:avLst/>
          </a:prstGeom>
          <a:noFill/>
        </p:spPr>
        <p:txBody>
          <a:bodyPr wrap="square" rtlCol="0">
            <a:spAutoFit/>
          </a:bodyPr>
          <a:lstStyle/>
          <a:p>
            <a:r>
              <a:rPr lang="en-US" dirty="0" err="1" smtClean="0">
                <a:solidFill>
                  <a:srgbClr val="FF0000"/>
                </a:solidFill>
              </a:rPr>
              <a:t>Geotherm</a:t>
            </a:r>
            <a:r>
              <a:rPr lang="en-US" dirty="0" smtClean="0">
                <a:solidFill>
                  <a:srgbClr val="FF0000"/>
                </a:solidFill>
              </a:rPr>
              <a:t> derived from seismic gradients</a:t>
            </a:r>
            <a:endParaRPr lang="en-US" dirty="0">
              <a:solidFill>
                <a:srgbClr val="FF0000"/>
              </a:solidFill>
            </a:endParaRPr>
          </a:p>
        </p:txBody>
      </p:sp>
      <p:sp>
        <p:nvSpPr>
          <p:cNvPr id="9" name="TextBox 8"/>
          <p:cNvSpPr txBox="1"/>
          <p:nvPr/>
        </p:nvSpPr>
        <p:spPr>
          <a:xfrm>
            <a:off x="1391067" y="4527345"/>
            <a:ext cx="3628872" cy="461665"/>
          </a:xfrm>
          <a:prstGeom prst="rect">
            <a:avLst/>
          </a:prstGeom>
          <a:noFill/>
        </p:spPr>
        <p:txBody>
          <a:bodyPr wrap="square" rtlCol="0">
            <a:spAutoFit/>
          </a:bodyPr>
          <a:lstStyle/>
          <a:p>
            <a:r>
              <a:rPr lang="en-US" sz="2400" dirty="0" smtClean="0"/>
              <a:t>CONDUCTION REGION</a:t>
            </a:r>
            <a:endParaRPr lang="en-US" sz="2400" dirty="0"/>
          </a:p>
        </p:txBody>
      </p:sp>
      <p:sp>
        <p:nvSpPr>
          <p:cNvPr id="10" name="TextBox 9"/>
          <p:cNvSpPr txBox="1"/>
          <p:nvPr/>
        </p:nvSpPr>
        <p:spPr>
          <a:xfrm>
            <a:off x="4490728" y="4943656"/>
            <a:ext cx="3190383" cy="461665"/>
          </a:xfrm>
          <a:prstGeom prst="rect">
            <a:avLst/>
          </a:prstGeom>
          <a:noFill/>
        </p:spPr>
        <p:txBody>
          <a:bodyPr wrap="square" rtlCol="0">
            <a:spAutoFit/>
          </a:bodyPr>
          <a:lstStyle/>
          <a:p>
            <a:r>
              <a:rPr lang="en-US" sz="2400" dirty="0" smtClean="0"/>
              <a:t>SUBADIABATIC REGION</a:t>
            </a:r>
            <a:endParaRPr lang="en-US" sz="2400" dirty="0"/>
          </a:p>
        </p:txBody>
      </p:sp>
      <p:sp>
        <p:nvSpPr>
          <p:cNvPr id="11" name="TextBox 10"/>
          <p:cNvSpPr txBox="1"/>
          <p:nvPr/>
        </p:nvSpPr>
        <p:spPr>
          <a:xfrm>
            <a:off x="3613751" y="1814186"/>
            <a:ext cx="2112081" cy="677108"/>
          </a:xfrm>
          <a:prstGeom prst="rect">
            <a:avLst/>
          </a:prstGeom>
          <a:solidFill>
            <a:schemeClr val="bg1"/>
          </a:solidFill>
          <a:ln>
            <a:noFill/>
          </a:ln>
        </p:spPr>
        <p:txBody>
          <a:bodyPr wrap="square" rtlCol="0">
            <a:spAutoFit/>
          </a:bodyPr>
          <a:lstStyle/>
          <a:p>
            <a:r>
              <a:rPr lang="en-US" sz="2000" dirty="0" smtClean="0">
                <a:solidFill>
                  <a:srgbClr val="FF0000"/>
                </a:solidFill>
              </a:rPr>
              <a:t>Thermal bump </a:t>
            </a:r>
            <a:r>
              <a:rPr lang="en-US" dirty="0" smtClean="0"/>
              <a:t>region  (OIB source)</a:t>
            </a:r>
            <a:endParaRPr lang="en-US" dirty="0"/>
          </a:p>
        </p:txBody>
      </p:sp>
      <p:sp>
        <p:nvSpPr>
          <p:cNvPr id="12" name="TextBox 11"/>
          <p:cNvSpPr txBox="1"/>
          <p:nvPr/>
        </p:nvSpPr>
        <p:spPr>
          <a:xfrm>
            <a:off x="892097" y="91215"/>
            <a:ext cx="7197262" cy="830997"/>
          </a:xfrm>
          <a:prstGeom prst="rect">
            <a:avLst/>
          </a:prstGeom>
          <a:solidFill>
            <a:schemeClr val="bg1"/>
          </a:solidFill>
        </p:spPr>
        <p:txBody>
          <a:bodyPr wrap="square" rtlCol="0">
            <a:spAutoFit/>
          </a:bodyPr>
          <a:lstStyle/>
          <a:p>
            <a:r>
              <a:rPr lang="en-US" sz="2400" dirty="0" smtClean="0"/>
              <a:t>It has long been known that seismic gradients imply </a:t>
            </a:r>
            <a:r>
              <a:rPr lang="en-US" sz="2400" dirty="0" err="1" smtClean="0"/>
              <a:t>subadiabaticity</a:t>
            </a:r>
            <a:r>
              <a:rPr lang="en-US" sz="2400" dirty="0" smtClean="0"/>
              <a:t> over most of the mantle (</a:t>
            </a:r>
            <a:r>
              <a:rPr lang="en-US" sz="2400" dirty="0" err="1" smtClean="0"/>
              <a:t>Bullen</a:t>
            </a:r>
            <a:r>
              <a:rPr lang="en-US" sz="2400" dirty="0" smtClean="0"/>
              <a:t>, Birch)</a:t>
            </a:r>
            <a:endParaRPr lang="en-US" sz="2400" dirty="0"/>
          </a:p>
        </p:txBody>
      </p:sp>
      <p:sp>
        <p:nvSpPr>
          <p:cNvPr id="13" name="TextBox 12"/>
          <p:cNvSpPr txBox="1"/>
          <p:nvPr/>
        </p:nvSpPr>
        <p:spPr>
          <a:xfrm>
            <a:off x="1572511" y="5405321"/>
            <a:ext cx="725774" cy="369332"/>
          </a:xfrm>
          <a:prstGeom prst="rect">
            <a:avLst/>
          </a:prstGeom>
          <a:noFill/>
        </p:spPr>
        <p:txBody>
          <a:bodyPr wrap="square" rtlCol="0">
            <a:spAutoFit/>
          </a:bodyPr>
          <a:lstStyle/>
          <a:p>
            <a:r>
              <a:rPr lang="en-US" dirty="0" err="1" smtClean="0"/>
              <a:t>Xu</a:t>
            </a:r>
            <a:endParaRPr lang="en-US" dirty="0"/>
          </a:p>
        </p:txBody>
      </p:sp>
      <p:sp>
        <p:nvSpPr>
          <p:cNvPr id="14" name="TextBox 13"/>
          <p:cNvSpPr txBox="1"/>
          <p:nvPr/>
        </p:nvSpPr>
        <p:spPr>
          <a:xfrm>
            <a:off x="892097" y="2146786"/>
            <a:ext cx="393128" cy="523220"/>
          </a:xfrm>
          <a:prstGeom prst="rect">
            <a:avLst/>
          </a:prstGeom>
          <a:noFill/>
        </p:spPr>
        <p:txBody>
          <a:bodyPr wrap="square" rtlCol="0">
            <a:spAutoFit/>
          </a:bodyPr>
          <a:lstStyle/>
          <a:p>
            <a:r>
              <a:rPr lang="en-US" sz="2800" dirty="0" smtClean="0"/>
              <a:t>T</a:t>
            </a:r>
            <a:endParaRPr lang="en-US" sz="2800" dirty="0"/>
          </a:p>
        </p:txBody>
      </p:sp>
      <p:cxnSp>
        <p:nvCxnSpPr>
          <p:cNvPr id="16" name="Straight Arrow Connector 15"/>
          <p:cNvCxnSpPr/>
          <p:nvPr/>
        </p:nvCxnSpPr>
        <p:spPr>
          <a:xfrm flipV="1">
            <a:off x="1088661" y="1496703"/>
            <a:ext cx="0" cy="65008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285225" y="6208799"/>
            <a:ext cx="1804074" cy="523220"/>
          </a:xfrm>
          <a:prstGeom prst="rect">
            <a:avLst/>
          </a:prstGeom>
          <a:noFill/>
        </p:spPr>
        <p:txBody>
          <a:bodyPr wrap="square" rtlCol="0">
            <a:spAutoFit/>
          </a:bodyPr>
          <a:lstStyle/>
          <a:p>
            <a:r>
              <a:rPr lang="en-US" sz="2800" dirty="0" smtClean="0"/>
              <a:t>Depth</a:t>
            </a:r>
            <a:endParaRPr lang="en-US" sz="2800" dirty="0"/>
          </a:p>
        </p:txBody>
      </p:sp>
      <p:cxnSp>
        <p:nvCxnSpPr>
          <p:cNvPr id="19" name="Straight Arrow Connector 18"/>
          <p:cNvCxnSpPr/>
          <p:nvPr/>
        </p:nvCxnSpPr>
        <p:spPr>
          <a:xfrm flipV="1">
            <a:off x="2449488" y="6500832"/>
            <a:ext cx="922338" cy="1511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371826" y="1311545"/>
            <a:ext cx="921488" cy="502641"/>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8440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533400"/>
            <a:ext cx="7772400" cy="5562600"/>
          </a:xfrm>
          <a:prstGeom prst="rect">
            <a:avLst/>
          </a:prstGeom>
          <a:ln>
            <a:solidFill>
              <a:schemeClr val="bg1"/>
            </a:solidFill>
            <a:prstDash val="solid"/>
          </a:ln>
        </p:spPr>
      </p:pic>
      <p:sp>
        <p:nvSpPr>
          <p:cNvPr id="3" name="Arc 2"/>
          <p:cNvSpPr/>
          <p:nvPr/>
        </p:nvSpPr>
        <p:spPr bwMode="auto">
          <a:xfrm rot="16878312">
            <a:off x="5074480" y="1434909"/>
            <a:ext cx="1305102" cy="1473201"/>
          </a:xfrm>
          <a:prstGeom prst="arc">
            <a:avLst>
              <a:gd name="adj1" fmla="val 16370994"/>
              <a:gd name="adj2" fmla="val 21129576"/>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5" name="Straight Connector 4"/>
          <p:cNvCxnSpPr>
            <a:stCxn id="3" idx="2"/>
          </p:cNvCxnSpPr>
          <p:nvPr/>
        </p:nvCxnSpPr>
        <p:spPr bwMode="auto">
          <a:xfrm>
            <a:off x="5766548" y="1518843"/>
            <a:ext cx="2463052" cy="233757"/>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Rectangle 13"/>
          <p:cNvSpPr/>
          <p:nvPr/>
        </p:nvSpPr>
        <p:spPr bwMode="auto">
          <a:xfrm>
            <a:off x="4419600" y="3581400"/>
            <a:ext cx="1143000" cy="838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Rectangle 14"/>
          <p:cNvSpPr/>
          <p:nvPr/>
        </p:nvSpPr>
        <p:spPr bwMode="auto">
          <a:xfrm>
            <a:off x="5867400" y="2286000"/>
            <a:ext cx="1981200" cy="914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15"/>
          <p:cNvSpPr/>
          <p:nvPr/>
        </p:nvSpPr>
        <p:spPr bwMode="auto">
          <a:xfrm>
            <a:off x="3200400" y="2438400"/>
            <a:ext cx="1371600" cy="381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TextBox 16"/>
          <p:cNvSpPr txBox="1"/>
          <p:nvPr/>
        </p:nvSpPr>
        <p:spPr>
          <a:xfrm>
            <a:off x="3352800" y="2438400"/>
            <a:ext cx="1219200" cy="646331"/>
          </a:xfrm>
          <a:prstGeom prst="rect">
            <a:avLst/>
          </a:prstGeom>
          <a:noFill/>
        </p:spPr>
        <p:txBody>
          <a:bodyPr wrap="square" rtlCol="0">
            <a:spAutoFit/>
          </a:bodyPr>
          <a:lstStyle/>
          <a:p>
            <a:r>
              <a:rPr lang="en-US" sz="1800" dirty="0" smtClean="0"/>
              <a:t>Boundary layer</a:t>
            </a:r>
            <a:endParaRPr lang="en-US" sz="1800" dirty="0"/>
          </a:p>
        </p:txBody>
      </p:sp>
      <p:sp>
        <p:nvSpPr>
          <p:cNvPr id="18" name="Rectangle 17"/>
          <p:cNvSpPr/>
          <p:nvPr/>
        </p:nvSpPr>
        <p:spPr bwMode="auto">
          <a:xfrm>
            <a:off x="3429000" y="1676400"/>
            <a:ext cx="1219200" cy="304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0" name="Straight Connector 19"/>
          <p:cNvCxnSpPr/>
          <p:nvPr/>
        </p:nvCxnSpPr>
        <p:spPr bwMode="auto">
          <a:xfrm flipV="1">
            <a:off x="2971800" y="1524000"/>
            <a:ext cx="2514600" cy="76200"/>
          </a:xfrm>
          <a:prstGeom prst="line">
            <a:avLst/>
          </a:prstGeom>
          <a:solidFill>
            <a:schemeClr val="accent1"/>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p:cNvSpPr txBox="1"/>
          <p:nvPr/>
        </p:nvSpPr>
        <p:spPr>
          <a:xfrm>
            <a:off x="3124200" y="1143000"/>
            <a:ext cx="1600200" cy="369332"/>
          </a:xfrm>
          <a:prstGeom prst="rect">
            <a:avLst/>
          </a:prstGeom>
          <a:noFill/>
        </p:spPr>
        <p:txBody>
          <a:bodyPr wrap="square" rtlCol="0">
            <a:spAutoFit/>
          </a:bodyPr>
          <a:lstStyle/>
          <a:p>
            <a:r>
              <a:rPr lang="en-US" dirty="0" err="1"/>
              <a:t>M</a:t>
            </a:r>
            <a:r>
              <a:rPr lang="en-US" dirty="0" err="1" smtClean="0"/>
              <a:t>idplate</a:t>
            </a:r>
            <a:endParaRPr lang="en-US" dirty="0"/>
          </a:p>
        </p:txBody>
      </p:sp>
      <p:cxnSp>
        <p:nvCxnSpPr>
          <p:cNvPr id="28" name="Straight Connector 27"/>
          <p:cNvCxnSpPr/>
          <p:nvPr/>
        </p:nvCxnSpPr>
        <p:spPr bwMode="auto">
          <a:xfrm flipV="1">
            <a:off x="2894628" y="3048000"/>
            <a:ext cx="457200" cy="213360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Arc 28"/>
          <p:cNvSpPr/>
          <p:nvPr/>
        </p:nvSpPr>
        <p:spPr bwMode="auto">
          <a:xfrm rot="15302072">
            <a:off x="3923523" y="1615952"/>
            <a:ext cx="424418" cy="1332119"/>
          </a:xfrm>
          <a:prstGeom prst="arc">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0" name="Rectangle 29"/>
          <p:cNvSpPr/>
          <p:nvPr/>
        </p:nvSpPr>
        <p:spPr bwMode="auto">
          <a:xfrm rot="18383797" flipV="1">
            <a:off x="2979499" y="3631668"/>
            <a:ext cx="1371600" cy="33577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1" name="TextBox 30"/>
          <p:cNvSpPr txBox="1"/>
          <p:nvPr/>
        </p:nvSpPr>
        <p:spPr>
          <a:xfrm rot="21393949">
            <a:off x="5879242" y="1970771"/>
            <a:ext cx="2209800" cy="461665"/>
          </a:xfrm>
          <a:prstGeom prst="rect">
            <a:avLst/>
          </a:prstGeom>
          <a:noFill/>
        </p:spPr>
        <p:txBody>
          <a:bodyPr wrap="square" rtlCol="0">
            <a:spAutoFit/>
          </a:bodyPr>
          <a:lstStyle/>
          <a:p>
            <a:r>
              <a:rPr lang="en-US" dirty="0" smtClean="0"/>
              <a:t>Ridge </a:t>
            </a:r>
            <a:r>
              <a:rPr lang="en-US" dirty="0" err="1" smtClean="0"/>
              <a:t>adiabat</a:t>
            </a:r>
            <a:endParaRPr lang="en-US" dirty="0"/>
          </a:p>
        </p:txBody>
      </p:sp>
      <p:sp>
        <p:nvSpPr>
          <p:cNvPr id="32" name="TextBox 31"/>
          <p:cNvSpPr txBox="1"/>
          <p:nvPr/>
        </p:nvSpPr>
        <p:spPr>
          <a:xfrm>
            <a:off x="4572000" y="2971800"/>
            <a:ext cx="1828800" cy="830997"/>
          </a:xfrm>
          <a:prstGeom prst="rect">
            <a:avLst/>
          </a:prstGeom>
          <a:solidFill>
            <a:schemeClr val="bg1"/>
          </a:solidFill>
        </p:spPr>
        <p:txBody>
          <a:bodyPr wrap="square" rtlCol="0">
            <a:spAutoFit/>
          </a:bodyPr>
          <a:lstStyle/>
          <a:p>
            <a:r>
              <a:rPr lang="en-US" dirty="0" smtClean="0"/>
              <a:t>LLAMA(shearing)</a:t>
            </a:r>
            <a:endParaRPr lang="en-US" dirty="0"/>
          </a:p>
        </p:txBody>
      </p:sp>
      <p:sp>
        <p:nvSpPr>
          <p:cNvPr id="33" name="TextBox 32"/>
          <p:cNvSpPr txBox="1"/>
          <p:nvPr/>
        </p:nvSpPr>
        <p:spPr>
          <a:xfrm>
            <a:off x="3200400" y="4343400"/>
            <a:ext cx="2057400" cy="707886"/>
          </a:xfrm>
          <a:prstGeom prst="rect">
            <a:avLst/>
          </a:prstGeom>
          <a:solidFill>
            <a:schemeClr val="bg1"/>
          </a:solidFill>
          <a:ln>
            <a:noFill/>
          </a:ln>
        </p:spPr>
        <p:txBody>
          <a:bodyPr wrap="square" rtlCol="0">
            <a:spAutoFit/>
          </a:bodyPr>
          <a:lstStyle/>
          <a:p>
            <a:r>
              <a:rPr lang="en-US" sz="2000" dirty="0" smtClean="0"/>
              <a:t>Plate  (conducting)</a:t>
            </a:r>
            <a:endParaRPr lang="en-US" sz="2000" dirty="0"/>
          </a:p>
        </p:txBody>
      </p:sp>
      <p:sp>
        <p:nvSpPr>
          <p:cNvPr id="36" name="Rectangle 35"/>
          <p:cNvSpPr/>
          <p:nvPr/>
        </p:nvSpPr>
        <p:spPr bwMode="auto">
          <a:xfrm>
            <a:off x="5257800" y="4572000"/>
            <a:ext cx="762000" cy="609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7" name="Rectangle 36"/>
          <p:cNvSpPr/>
          <p:nvPr/>
        </p:nvSpPr>
        <p:spPr bwMode="auto">
          <a:xfrm>
            <a:off x="5486400" y="3810000"/>
            <a:ext cx="350519" cy="1219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8" name="Rectangle 37"/>
          <p:cNvSpPr/>
          <p:nvPr/>
        </p:nvSpPr>
        <p:spPr bwMode="auto">
          <a:xfrm>
            <a:off x="2667000" y="5257800"/>
            <a:ext cx="5867400" cy="381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9" name="TextBox 38"/>
          <p:cNvSpPr txBox="1"/>
          <p:nvPr/>
        </p:nvSpPr>
        <p:spPr>
          <a:xfrm>
            <a:off x="3987800" y="5461814"/>
            <a:ext cx="2895600" cy="523220"/>
          </a:xfrm>
          <a:prstGeom prst="rect">
            <a:avLst/>
          </a:prstGeom>
          <a:solidFill>
            <a:schemeClr val="bg1"/>
          </a:solidFill>
        </p:spPr>
        <p:txBody>
          <a:bodyPr wrap="square" rtlCol="0">
            <a:spAutoFit/>
          </a:bodyPr>
          <a:lstStyle/>
          <a:p>
            <a:r>
              <a:rPr lang="en-US" sz="2800" dirty="0" smtClean="0"/>
              <a:t>Depth</a:t>
            </a:r>
            <a:endParaRPr lang="en-US" sz="2800" dirty="0"/>
          </a:p>
        </p:txBody>
      </p:sp>
      <p:sp>
        <p:nvSpPr>
          <p:cNvPr id="40" name="Rectangle 39"/>
          <p:cNvSpPr/>
          <p:nvPr/>
        </p:nvSpPr>
        <p:spPr bwMode="auto">
          <a:xfrm>
            <a:off x="1219200" y="1219200"/>
            <a:ext cx="1600200" cy="3505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1" name="TextBox 40"/>
          <p:cNvSpPr txBox="1"/>
          <p:nvPr/>
        </p:nvSpPr>
        <p:spPr>
          <a:xfrm>
            <a:off x="1905000" y="1219200"/>
            <a:ext cx="914400" cy="898707"/>
          </a:xfrm>
          <a:prstGeom prst="rect">
            <a:avLst/>
          </a:prstGeom>
          <a:noFill/>
        </p:spPr>
        <p:txBody>
          <a:bodyPr wrap="square" rtlCol="0">
            <a:spAutoFit/>
          </a:bodyPr>
          <a:lstStyle/>
          <a:p>
            <a:pPr>
              <a:lnSpc>
                <a:spcPct val="110000"/>
              </a:lnSpc>
            </a:pPr>
            <a:r>
              <a:rPr lang="en-US" sz="2400" dirty="0" smtClean="0"/>
              <a:t>1600</a:t>
            </a:r>
          </a:p>
          <a:p>
            <a:pPr>
              <a:lnSpc>
                <a:spcPct val="110000"/>
              </a:lnSpc>
            </a:pPr>
            <a:r>
              <a:rPr lang="en-US" sz="2400" dirty="0" smtClean="0"/>
              <a:t>1400</a:t>
            </a:r>
            <a:endParaRPr lang="en-US" sz="2400" dirty="0"/>
          </a:p>
        </p:txBody>
      </p:sp>
      <p:sp>
        <p:nvSpPr>
          <p:cNvPr id="42" name="TextBox 41"/>
          <p:cNvSpPr txBox="1"/>
          <p:nvPr/>
        </p:nvSpPr>
        <p:spPr>
          <a:xfrm>
            <a:off x="2133600" y="2723346"/>
            <a:ext cx="609600" cy="954107"/>
          </a:xfrm>
          <a:prstGeom prst="rect">
            <a:avLst/>
          </a:prstGeom>
          <a:noFill/>
        </p:spPr>
        <p:txBody>
          <a:bodyPr wrap="square" rtlCol="0">
            <a:spAutoFit/>
          </a:bodyPr>
          <a:lstStyle/>
          <a:p>
            <a:r>
              <a:rPr lang="en-US" sz="3200" dirty="0" smtClean="0"/>
              <a:t>T</a:t>
            </a:r>
            <a:r>
              <a:rPr lang="en-US" dirty="0" smtClean="0"/>
              <a:t> </a:t>
            </a:r>
          </a:p>
          <a:p>
            <a:r>
              <a:rPr lang="en-US" sz="2400" baseline="30000" dirty="0" err="1" smtClean="0"/>
              <a:t>o</a:t>
            </a:r>
            <a:r>
              <a:rPr lang="en-US" sz="2400" dirty="0" err="1" smtClean="0"/>
              <a:t>C</a:t>
            </a:r>
            <a:endParaRPr lang="en-US" sz="2400" dirty="0"/>
          </a:p>
        </p:txBody>
      </p:sp>
      <p:sp>
        <p:nvSpPr>
          <p:cNvPr id="43" name="Rectangle 42"/>
          <p:cNvSpPr/>
          <p:nvPr/>
        </p:nvSpPr>
        <p:spPr bwMode="auto">
          <a:xfrm>
            <a:off x="2057400" y="4800600"/>
            <a:ext cx="685800"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4" name="Rectangle 43"/>
          <p:cNvSpPr/>
          <p:nvPr/>
        </p:nvSpPr>
        <p:spPr bwMode="auto">
          <a:xfrm>
            <a:off x="5486400" y="2057400"/>
            <a:ext cx="304800" cy="990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5" name="Right Triangle 44"/>
          <p:cNvSpPr/>
          <p:nvPr/>
        </p:nvSpPr>
        <p:spPr bwMode="auto">
          <a:xfrm rot="1659162" flipV="1">
            <a:off x="4942308" y="1839663"/>
            <a:ext cx="452800" cy="892525"/>
          </a:xfrm>
          <a:prstGeom prst="rtTriangl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6" name="Rectangle 45"/>
          <p:cNvSpPr/>
          <p:nvPr/>
        </p:nvSpPr>
        <p:spPr bwMode="auto">
          <a:xfrm>
            <a:off x="5410200" y="1676400"/>
            <a:ext cx="609600" cy="381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0" name="Rectangle 49"/>
          <p:cNvSpPr/>
          <p:nvPr/>
        </p:nvSpPr>
        <p:spPr bwMode="auto">
          <a:xfrm rot="21439975">
            <a:off x="2971138" y="1918601"/>
            <a:ext cx="5334000" cy="228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52" name="Straight Connector 51"/>
          <p:cNvCxnSpPr>
            <a:stCxn id="50" idx="1"/>
          </p:cNvCxnSpPr>
          <p:nvPr/>
        </p:nvCxnSpPr>
        <p:spPr bwMode="auto">
          <a:xfrm flipV="1">
            <a:off x="2974027" y="1981200"/>
            <a:ext cx="5255573" cy="175803"/>
          </a:xfrm>
          <a:prstGeom prst="line">
            <a:avLst/>
          </a:prstGeom>
          <a:solidFill>
            <a:schemeClr val="accent1"/>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4" name="Picture 33"/>
          <p:cNvPicPr>
            <a:picLocks noChangeAspect="1"/>
          </p:cNvPicPr>
          <p:nvPr/>
        </p:nvPicPr>
        <p:blipFill>
          <a:blip r:embed="rId4"/>
          <a:stretch>
            <a:fillRect/>
          </a:stretch>
        </p:blipFill>
        <p:spPr>
          <a:xfrm>
            <a:off x="5562600" y="3715675"/>
            <a:ext cx="3326700" cy="1758310"/>
          </a:xfrm>
          <a:prstGeom prst="rect">
            <a:avLst/>
          </a:prstGeom>
        </p:spPr>
      </p:pic>
      <p:sp>
        <p:nvSpPr>
          <p:cNvPr id="47" name="Rectangle 46"/>
          <p:cNvSpPr/>
          <p:nvPr/>
        </p:nvSpPr>
        <p:spPr>
          <a:xfrm>
            <a:off x="5525628" y="3715675"/>
            <a:ext cx="3209733" cy="1746139"/>
          </a:xfrm>
          <a:prstGeom prst="rect">
            <a:avLst/>
          </a:prstGeom>
          <a:noFill/>
          <a:ln w="28575" cmpd="sng">
            <a:solidFill>
              <a:schemeClr val="tx1"/>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5129529" y="4409890"/>
            <a:ext cx="280671" cy="461665"/>
          </a:xfrm>
          <a:prstGeom prst="rect">
            <a:avLst/>
          </a:prstGeom>
          <a:noFill/>
        </p:spPr>
        <p:txBody>
          <a:bodyPr wrap="square" rtlCol="0">
            <a:spAutoFit/>
          </a:bodyPr>
          <a:lstStyle/>
          <a:p>
            <a:r>
              <a:rPr lang="en-US" sz="2400" dirty="0" smtClean="0"/>
              <a:t>T</a:t>
            </a:r>
            <a:endParaRPr lang="en-US" sz="2400" dirty="0"/>
          </a:p>
        </p:txBody>
      </p:sp>
      <p:sp>
        <p:nvSpPr>
          <p:cNvPr id="51" name="TextBox 50"/>
          <p:cNvSpPr txBox="1"/>
          <p:nvPr/>
        </p:nvSpPr>
        <p:spPr>
          <a:xfrm>
            <a:off x="6501063" y="5438745"/>
            <a:ext cx="1504400" cy="400110"/>
          </a:xfrm>
          <a:prstGeom prst="rect">
            <a:avLst/>
          </a:prstGeom>
          <a:noFill/>
        </p:spPr>
        <p:txBody>
          <a:bodyPr wrap="square" rtlCol="0">
            <a:spAutoFit/>
          </a:bodyPr>
          <a:lstStyle/>
          <a:p>
            <a:r>
              <a:rPr lang="en-US" sz="2000" dirty="0" smtClean="0"/>
              <a:t>Depth</a:t>
            </a:r>
            <a:endParaRPr lang="en-US" sz="2000" dirty="0"/>
          </a:p>
        </p:txBody>
      </p:sp>
      <p:sp>
        <p:nvSpPr>
          <p:cNvPr id="53" name="TextBox 52"/>
          <p:cNvSpPr txBox="1"/>
          <p:nvPr/>
        </p:nvSpPr>
        <p:spPr>
          <a:xfrm>
            <a:off x="5591551" y="4864100"/>
            <a:ext cx="332459" cy="461665"/>
          </a:xfrm>
          <a:prstGeom prst="rect">
            <a:avLst/>
          </a:prstGeom>
          <a:solidFill>
            <a:schemeClr val="bg1"/>
          </a:solidFill>
        </p:spPr>
        <p:txBody>
          <a:bodyPr wrap="square" rtlCol="0">
            <a:spAutoFit/>
          </a:bodyPr>
          <a:lstStyle/>
          <a:p>
            <a:r>
              <a:rPr lang="en-US" sz="2400" dirty="0" smtClean="0"/>
              <a:t>B</a:t>
            </a:r>
            <a:endParaRPr lang="en-US" sz="2400" dirty="0"/>
          </a:p>
        </p:txBody>
      </p:sp>
      <p:sp>
        <p:nvSpPr>
          <p:cNvPr id="54" name="TextBox 53"/>
          <p:cNvSpPr txBox="1"/>
          <p:nvPr/>
        </p:nvSpPr>
        <p:spPr>
          <a:xfrm>
            <a:off x="8307568" y="4231044"/>
            <a:ext cx="634475" cy="461665"/>
          </a:xfrm>
          <a:prstGeom prst="rect">
            <a:avLst/>
          </a:prstGeom>
          <a:noFill/>
        </p:spPr>
        <p:txBody>
          <a:bodyPr wrap="square" rtlCol="0">
            <a:spAutoFit/>
          </a:bodyPr>
          <a:lstStyle/>
          <a:p>
            <a:r>
              <a:rPr lang="en-US" sz="2400" dirty="0" smtClean="0"/>
              <a:t>D”</a:t>
            </a:r>
            <a:endParaRPr lang="en-US" sz="2400" dirty="0"/>
          </a:p>
        </p:txBody>
      </p:sp>
      <p:sp>
        <p:nvSpPr>
          <p:cNvPr id="55" name="TextBox 54"/>
          <p:cNvSpPr txBox="1"/>
          <p:nvPr/>
        </p:nvSpPr>
        <p:spPr>
          <a:xfrm>
            <a:off x="5836919" y="3763833"/>
            <a:ext cx="785880" cy="461665"/>
          </a:xfrm>
          <a:prstGeom prst="rect">
            <a:avLst/>
          </a:prstGeom>
          <a:noFill/>
        </p:spPr>
        <p:txBody>
          <a:bodyPr wrap="square" rtlCol="0">
            <a:spAutoFit/>
          </a:bodyPr>
          <a:lstStyle/>
          <a:p>
            <a:r>
              <a:rPr lang="en-US" sz="2400" dirty="0" smtClean="0"/>
              <a:t>TZ</a:t>
            </a:r>
            <a:endParaRPr lang="en-US" sz="2400" dirty="0"/>
          </a:p>
        </p:txBody>
      </p:sp>
      <p:sp>
        <p:nvSpPr>
          <p:cNvPr id="13" name="Rectangle 12"/>
          <p:cNvSpPr/>
          <p:nvPr/>
        </p:nvSpPr>
        <p:spPr>
          <a:xfrm>
            <a:off x="5486400" y="4343400"/>
            <a:ext cx="660400" cy="111841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00100" y="266700"/>
            <a:ext cx="1104900" cy="952500"/>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055563" y="5061704"/>
            <a:ext cx="787400" cy="400110"/>
          </a:xfrm>
          <a:prstGeom prst="rect">
            <a:avLst/>
          </a:prstGeom>
          <a:noFill/>
        </p:spPr>
        <p:txBody>
          <a:bodyPr wrap="square" rtlCol="0">
            <a:spAutoFit/>
          </a:bodyPr>
          <a:lstStyle/>
          <a:p>
            <a:r>
              <a:rPr lang="en-US" sz="2000" dirty="0" smtClean="0"/>
              <a:t>CMB</a:t>
            </a:r>
            <a:endParaRPr lang="en-US" sz="2000" dirty="0"/>
          </a:p>
        </p:txBody>
      </p:sp>
      <p:sp>
        <p:nvSpPr>
          <p:cNvPr id="22" name="Rectangle 21"/>
          <p:cNvSpPr/>
          <p:nvPr/>
        </p:nvSpPr>
        <p:spPr>
          <a:xfrm>
            <a:off x="2743200" y="2271180"/>
            <a:ext cx="230827" cy="227028"/>
          </a:xfrm>
          <a:prstGeom prst="rect">
            <a:avLst/>
          </a:prstGeom>
          <a:solidFill>
            <a:schemeClr val="bg1"/>
          </a:solidFill>
          <a:ln>
            <a:noFill/>
          </a:ln>
          <a:effectLst>
            <a:outerShdw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05644" y="23519"/>
            <a:ext cx="8856714" cy="523220"/>
          </a:xfrm>
          <a:prstGeom prst="rect">
            <a:avLst/>
          </a:prstGeom>
          <a:noFill/>
        </p:spPr>
        <p:txBody>
          <a:bodyPr wrap="square" rtlCol="0">
            <a:spAutoFit/>
          </a:bodyPr>
          <a:lstStyle/>
          <a:p>
            <a:r>
              <a:rPr lang="en-US" sz="2400" dirty="0" err="1" smtClean="0"/>
              <a:t>Geotherms</a:t>
            </a:r>
            <a:r>
              <a:rPr lang="en-US" sz="2400" dirty="0" smtClean="0"/>
              <a:t> illustrating the </a:t>
            </a:r>
            <a:r>
              <a:rPr lang="en-US" sz="2800" i="1" dirty="0" smtClean="0">
                <a:solidFill>
                  <a:srgbClr val="FF0000"/>
                </a:solidFill>
              </a:rPr>
              <a:t>thermal bump </a:t>
            </a:r>
            <a:r>
              <a:rPr lang="en-US" sz="2400" dirty="0" smtClean="0"/>
              <a:t>and  </a:t>
            </a:r>
            <a:r>
              <a:rPr lang="en-US" sz="2400" dirty="0" err="1" smtClean="0"/>
              <a:t>subadiabaticity</a:t>
            </a:r>
            <a:endParaRPr lang="en-US" sz="2400" dirty="0"/>
          </a:p>
        </p:txBody>
      </p:sp>
      <p:sp>
        <p:nvSpPr>
          <p:cNvPr id="6" name="TextBox 5"/>
          <p:cNvSpPr txBox="1"/>
          <p:nvPr/>
        </p:nvSpPr>
        <p:spPr>
          <a:xfrm>
            <a:off x="6622799" y="2498208"/>
            <a:ext cx="1432764" cy="707886"/>
          </a:xfrm>
          <a:prstGeom prst="rect">
            <a:avLst/>
          </a:prstGeom>
          <a:noFill/>
        </p:spPr>
        <p:txBody>
          <a:bodyPr wrap="square" rtlCol="0">
            <a:spAutoFit/>
          </a:bodyPr>
          <a:lstStyle/>
          <a:p>
            <a:r>
              <a:rPr lang="en-US" sz="2000" dirty="0" smtClean="0"/>
              <a:t>UPPER MANTLE</a:t>
            </a:r>
            <a:endParaRPr lang="en-US" sz="2000" dirty="0"/>
          </a:p>
        </p:txBody>
      </p:sp>
      <p:sp>
        <p:nvSpPr>
          <p:cNvPr id="7" name="TextBox 6"/>
          <p:cNvSpPr txBox="1"/>
          <p:nvPr/>
        </p:nvSpPr>
        <p:spPr>
          <a:xfrm>
            <a:off x="7061179" y="4572000"/>
            <a:ext cx="1246389" cy="523220"/>
          </a:xfrm>
          <a:prstGeom prst="rect">
            <a:avLst/>
          </a:prstGeom>
          <a:noFill/>
        </p:spPr>
        <p:txBody>
          <a:bodyPr wrap="square" rtlCol="0">
            <a:spAutoFit/>
          </a:bodyPr>
          <a:lstStyle/>
          <a:p>
            <a:r>
              <a:rPr lang="en-US" sz="1400" dirty="0" smtClean="0"/>
              <a:t>LOWER MANTLE</a:t>
            </a:r>
            <a:endParaRPr lang="en-US" sz="1400" dirty="0"/>
          </a:p>
        </p:txBody>
      </p:sp>
      <p:sp>
        <p:nvSpPr>
          <p:cNvPr id="8" name="TextBox 7"/>
          <p:cNvSpPr txBox="1"/>
          <p:nvPr/>
        </p:nvSpPr>
        <p:spPr>
          <a:xfrm>
            <a:off x="226804" y="5852194"/>
            <a:ext cx="8715239" cy="830997"/>
          </a:xfrm>
          <a:prstGeom prst="rect">
            <a:avLst/>
          </a:prstGeom>
          <a:noFill/>
        </p:spPr>
        <p:txBody>
          <a:bodyPr wrap="square" rtlCol="0">
            <a:spAutoFit/>
          </a:bodyPr>
          <a:lstStyle/>
          <a:p>
            <a:r>
              <a:rPr lang="en-US" sz="2400" dirty="0" smtClean="0"/>
              <a:t>The highest potential temperature in the mantle is near 200 km. Tectonic processes (shear, delamination) are required to access this.</a:t>
            </a:r>
            <a:endParaRPr lang="en-US" sz="2400" dirty="0"/>
          </a:p>
        </p:txBody>
      </p:sp>
      <p:sp>
        <p:nvSpPr>
          <p:cNvPr id="9" name="TextBox 8"/>
          <p:cNvSpPr txBox="1"/>
          <p:nvPr/>
        </p:nvSpPr>
        <p:spPr>
          <a:xfrm>
            <a:off x="3013427" y="3484842"/>
            <a:ext cx="827129" cy="461665"/>
          </a:xfrm>
          <a:prstGeom prst="rect">
            <a:avLst/>
          </a:prstGeom>
          <a:solidFill>
            <a:schemeClr val="bg1"/>
          </a:solidFill>
        </p:spPr>
        <p:txBody>
          <a:bodyPr wrap="square" rtlCol="0">
            <a:spAutoFit/>
          </a:bodyPr>
          <a:lstStyle/>
          <a:p>
            <a:r>
              <a:rPr lang="en-US" sz="2400" dirty="0" smtClean="0">
                <a:solidFill>
                  <a:srgbClr val="0000FF"/>
                </a:solidFill>
              </a:rPr>
              <a:t>ridge</a:t>
            </a:r>
            <a:endParaRPr lang="en-US" sz="2400" dirty="0">
              <a:solidFill>
                <a:srgbClr val="0000FF"/>
              </a:solidFill>
            </a:endParaRPr>
          </a:p>
        </p:txBody>
      </p:sp>
      <p:sp>
        <p:nvSpPr>
          <p:cNvPr id="10" name="TextBox 9"/>
          <p:cNvSpPr txBox="1"/>
          <p:nvPr/>
        </p:nvSpPr>
        <p:spPr>
          <a:xfrm>
            <a:off x="3840556" y="3363723"/>
            <a:ext cx="1288973" cy="400110"/>
          </a:xfrm>
          <a:prstGeom prst="rect">
            <a:avLst/>
          </a:prstGeom>
          <a:solidFill>
            <a:schemeClr val="bg1"/>
          </a:solidFill>
        </p:spPr>
        <p:txBody>
          <a:bodyPr wrap="square" rtlCol="0">
            <a:spAutoFit/>
          </a:bodyPr>
          <a:lstStyle/>
          <a:p>
            <a:r>
              <a:rPr lang="en-US" sz="2000" dirty="0" err="1" smtClean="0">
                <a:solidFill>
                  <a:srgbClr val="FF0000"/>
                </a:solidFill>
              </a:rPr>
              <a:t>midplate</a:t>
            </a:r>
            <a:endParaRPr lang="en-US" sz="2000" dirty="0">
              <a:solidFill>
                <a:srgbClr val="FF0000"/>
              </a:solidFill>
            </a:endParaRPr>
          </a:p>
        </p:txBody>
      </p:sp>
      <p:sp>
        <p:nvSpPr>
          <p:cNvPr id="11" name="TextBox 10"/>
          <p:cNvSpPr txBox="1"/>
          <p:nvPr/>
        </p:nvSpPr>
        <p:spPr>
          <a:xfrm>
            <a:off x="5257800" y="1143000"/>
            <a:ext cx="889000" cy="369332"/>
          </a:xfrm>
          <a:prstGeom prst="rect">
            <a:avLst/>
          </a:prstGeom>
          <a:noFill/>
        </p:spPr>
        <p:txBody>
          <a:bodyPr wrap="square" rtlCol="0">
            <a:spAutoFit/>
          </a:bodyPr>
          <a:lstStyle/>
          <a:p>
            <a:r>
              <a:rPr lang="en-US" dirty="0" smtClean="0">
                <a:solidFill>
                  <a:srgbClr val="FF0000"/>
                </a:solidFill>
              </a:rPr>
              <a:t>bump</a:t>
            </a:r>
            <a:endParaRPr lang="en-US" dirty="0">
              <a:solidFill>
                <a:srgbClr val="FF0000"/>
              </a:solidFill>
            </a:endParaRPr>
          </a:p>
        </p:txBody>
      </p:sp>
      <p:sp>
        <p:nvSpPr>
          <p:cNvPr id="12" name="TextBox 11"/>
          <p:cNvSpPr txBox="1"/>
          <p:nvPr/>
        </p:nvSpPr>
        <p:spPr>
          <a:xfrm>
            <a:off x="3084653" y="1535667"/>
            <a:ext cx="1676399" cy="369332"/>
          </a:xfrm>
          <a:prstGeom prst="rect">
            <a:avLst/>
          </a:prstGeom>
          <a:noFill/>
        </p:spPr>
        <p:txBody>
          <a:bodyPr wrap="square" rtlCol="0">
            <a:spAutoFit/>
          </a:bodyPr>
          <a:lstStyle/>
          <a:p>
            <a:r>
              <a:rPr lang="en-US" dirty="0" smtClean="0">
                <a:solidFill>
                  <a:srgbClr val="FF0000"/>
                </a:solidFill>
              </a:rPr>
              <a:t>(&amp; </a:t>
            </a:r>
            <a:r>
              <a:rPr lang="en-US" dirty="0" err="1" smtClean="0">
                <a:solidFill>
                  <a:srgbClr val="FF0000"/>
                </a:solidFill>
              </a:rPr>
              <a:t>backarc</a:t>
            </a:r>
            <a:r>
              <a:rPr lang="en-US" dirty="0" smtClean="0">
                <a:solidFill>
                  <a:srgbClr val="FF0000"/>
                </a:solidFill>
              </a:rPr>
              <a:t>)</a:t>
            </a:r>
            <a:endParaRPr lang="en-US" dirty="0">
              <a:solidFill>
                <a:srgbClr val="FF0000"/>
              </a:solidFill>
            </a:endParaRPr>
          </a:p>
        </p:txBody>
      </p:sp>
      <p:sp>
        <p:nvSpPr>
          <p:cNvPr id="23" name="TextBox 22"/>
          <p:cNvSpPr txBox="1"/>
          <p:nvPr/>
        </p:nvSpPr>
        <p:spPr>
          <a:xfrm>
            <a:off x="2064871" y="4035695"/>
            <a:ext cx="762000" cy="830997"/>
          </a:xfrm>
          <a:prstGeom prst="rect">
            <a:avLst/>
          </a:prstGeom>
          <a:noFill/>
        </p:spPr>
        <p:txBody>
          <a:bodyPr wrap="square" rtlCol="0">
            <a:spAutoFit/>
          </a:bodyPr>
          <a:lstStyle/>
          <a:p>
            <a:r>
              <a:rPr lang="en-US" sz="2400" dirty="0" smtClean="0"/>
              <a:t>400</a:t>
            </a:r>
          </a:p>
          <a:p>
            <a:r>
              <a:rPr lang="en-US" sz="2400" dirty="0" smtClean="0"/>
              <a:t>200</a:t>
            </a:r>
            <a:endParaRPr lang="en-US" sz="2400" dirty="0"/>
          </a:p>
        </p:txBody>
      </p:sp>
    </p:spTree>
    <p:extLst>
      <p:ext uri="{BB962C8B-B14F-4D97-AF65-F5344CB8AC3E}">
        <p14:creationId xmlns:p14="http://schemas.microsoft.com/office/powerpoint/2010/main" val="38964547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17965</TotalTime>
  <Words>3753</Words>
  <Application>Microsoft Macintosh PowerPoint</Application>
  <PresentationFormat>On-screen Show (4:3)</PresentationFormat>
  <Paragraphs>423</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Temperatures in the upper 200 km of the mantle are ~200 K higher than assumed in canonical geotherms* Don L. Anderson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Subadiabatic gradient  (Jeanloz, Morris, Schuberth)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Anderson</dc:creator>
  <cp:lastModifiedBy>Don Anderson</cp:lastModifiedBy>
  <cp:revision>193</cp:revision>
  <dcterms:created xsi:type="dcterms:W3CDTF">2012-09-12T20:49:24Z</dcterms:created>
  <dcterms:modified xsi:type="dcterms:W3CDTF">2013-06-25T22:02:39Z</dcterms:modified>
</cp:coreProperties>
</file>