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53" r:id="rId2"/>
    <p:sldId id="626" r:id="rId3"/>
    <p:sldId id="627" r:id="rId4"/>
    <p:sldId id="630" r:id="rId5"/>
    <p:sldId id="618" r:id="rId6"/>
    <p:sldId id="493" r:id="rId7"/>
    <p:sldId id="494" r:id="rId8"/>
    <p:sldId id="495" r:id="rId9"/>
    <p:sldId id="496" r:id="rId10"/>
    <p:sldId id="497" r:id="rId11"/>
    <p:sldId id="498" r:id="rId12"/>
    <p:sldId id="499" r:id="rId13"/>
    <p:sldId id="432" r:id="rId14"/>
    <p:sldId id="557" r:id="rId15"/>
    <p:sldId id="568" r:id="rId16"/>
    <p:sldId id="563" r:id="rId17"/>
    <p:sldId id="564" r:id="rId18"/>
    <p:sldId id="560" r:id="rId19"/>
    <p:sldId id="593" r:id="rId20"/>
    <p:sldId id="561" r:id="rId21"/>
    <p:sldId id="345" r:id="rId22"/>
    <p:sldId id="641" r:id="rId23"/>
    <p:sldId id="640" r:id="rId24"/>
    <p:sldId id="643" r:id="rId25"/>
    <p:sldId id="589" r:id="rId26"/>
    <p:sldId id="595" r:id="rId27"/>
    <p:sldId id="64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clrMru>
    <a:srgbClr val="FFFFFF"/>
    <a:srgbClr val="B4C7FF"/>
    <a:srgbClr val="FF8D14"/>
    <a:srgbClr val="F500FF"/>
    <a:srgbClr val="E3FFDD"/>
    <a:srgbClr val="F1F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5174" autoAdjust="0"/>
    <p:restoredTop sz="98502" autoAdjust="0"/>
  </p:normalViewPr>
  <p:slideViewPr>
    <p:cSldViewPr snapToGrid="0" showGuides="1">
      <p:cViewPr>
        <p:scale>
          <a:sx n="120" d="100"/>
          <a:sy n="120" d="100"/>
        </p:scale>
        <p:origin x="-1408" y="-776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81342A-A447-4283-A468-ED7F4BA51DC6}" type="doc">
      <dgm:prSet loTypeId="urn:microsoft.com/office/officeart/2005/8/layout/radial6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74AE486F-2CB2-4643-9B3D-D3CB3FD70E0C}">
      <dgm:prSet phldrT="[Text]"/>
      <dgm:spPr/>
      <dgm:t>
        <a:bodyPr/>
        <a:lstStyle/>
        <a:p>
          <a:r>
            <a:rPr lang="en-GB" dirty="0"/>
            <a:t>Hard core: central tenets of the hypothesis</a:t>
          </a:r>
        </a:p>
      </dgm:t>
    </dgm:pt>
    <dgm:pt modelId="{17C2506D-8EF7-4CB8-BD2D-D914F2EAB07C}" type="parTrans" cxnId="{1B9B46C7-AFBA-4C84-8AC5-90CAB06AD17D}">
      <dgm:prSet/>
      <dgm:spPr/>
      <dgm:t>
        <a:bodyPr/>
        <a:lstStyle/>
        <a:p>
          <a:endParaRPr lang="en-GB"/>
        </a:p>
      </dgm:t>
    </dgm:pt>
    <dgm:pt modelId="{7E308100-E8A2-4CA6-92F1-20D21523F795}" type="sibTrans" cxnId="{1B9B46C7-AFBA-4C84-8AC5-90CAB06AD17D}">
      <dgm:prSet/>
      <dgm:spPr/>
      <dgm:t>
        <a:bodyPr/>
        <a:lstStyle/>
        <a:p>
          <a:endParaRPr lang="en-GB"/>
        </a:p>
      </dgm:t>
    </dgm:pt>
    <dgm:pt modelId="{E7DEC290-41E8-4E85-AEE9-BB53F1E4B396}">
      <dgm:prSet phldrT="[Text]"/>
      <dgm:spPr/>
      <dgm:t>
        <a:bodyPr/>
        <a:lstStyle/>
        <a:p>
          <a:r>
            <a:rPr lang="en-GB" dirty="0"/>
            <a:t>Protective belt:</a:t>
          </a:r>
        </a:p>
        <a:p>
          <a:r>
            <a:rPr lang="en-GB" dirty="0"/>
            <a:t>auxiliary hypotheses</a:t>
          </a:r>
        </a:p>
      </dgm:t>
    </dgm:pt>
    <dgm:pt modelId="{1ADADC06-89C1-4540-93CE-C1F80295C137}" type="parTrans" cxnId="{2BD4AA9F-8B38-4309-842C-134AA5D9F82B}">
      <dgm:prSet/>
      <dgm:spPr/>
      <dgm:t>
        <a:bodyPr/>
        <a:lstStyle/>
        <a:p>
          <a:endParaRPr lang="en-GB"/>
        </a:p>
      </dgm:t>
    </dgm:pt>
    <dgm:pt modelId="{E5E494EA-68EE-4A4A-BC4E-E72E02799A68}" type="sibTrans" cxnId="{2BD4AA9F-8B38-4309-842C-134AA5D9F82B}">
      <dgm:prSet/>
      <dgm:spPr/>
      <dgm:t>
        <a:bodyPr/>
        <a:lstStyle/>
        <a:p>
          <a:endParaRPr lang="en-GB"/>
        </a:p>
      </dgm:t>
    </dgm:pt>
    <dgm:pt modelId="{0F51B662-E4E4-4224-BE8D-C0A479E718F6}">
      <dgm:prSet phldrT="[Text]"/>
      <dgm:spPr/>
      <dgm:t>
        <a:bodyPr/>
        <a:lstStyle/>
        <a:p>
          <a:endParaRPr lang="en-GB" dirty="0"/>
        </a:p>
      </dgm:t>
    </dgm:pt>
    <dgm:pt modelId="{9BE9030E-CE45-4EBD-8D5A-B0642DCE5413}" type="parTrans" cxnId="{BF4A00E7-284F-44DE-8FBE-2AA077B481D3}">
      <dgm:prSet/>
      <dgm:spPr/>
      <dgm:t>
        <a:bodyPr/>
        <a:lstStyle/>
        <a:p>
          <a:endParaRPr lang="en-GB"/>
        </a:p>
      </dgm:t>
    </dgm:pt>
    <dgm:pt modelId="{872DAD87-B5A4-471F-9D93-659C7CB053B0}" type="sibTrans" cxnId="{BF4A00E7-284F-44DE-8FBE-2AA077B481D3}">
      <dgm:prSet/>
      <dgm:spPr/>
      <dgm:t>
        <a:bodyPr/>
        <a:lstStyle/>
        <a:p>
          <a:endParaRPr lang="en-GB"/>
        </a:p>
      </dgm:t>
    </dgm:pt>
    <dgm:pt modelId="{3AEAF6F8-295D-4625-B253-4E8453C9D02F}">
      <dgm:prSet phldrT="[Text]"/>
      <dgm:spPr/>
      <dgm:t>
        <a:bodyPr/>
        <a:lstStyle/>
        <a:p>
          <a:endParaRPr lang="en-GB" dirty="0"/>
        </a:p>
      </dgm:t>
    </dgm:pt>
    <dgm:pt modelId="{3258CEA5-4A36-479E-9AC5-C011E17B6152}" type="parTrans" cxnId="{16AABC31-C418-4E26-AF07-F288C8A9A6B2}">
      <dgm:prSet/>
      <dgm:spPr/>
      <dgm:t>
        <a:bodyPr/>
        <a:lstStyle/>
        <a:p>
          <a:endParaRPr lang="en-GB"/>
        </a:p>
      </dgm:t>
    </dgm:pt>
    <dgm:pt modelId="{2EC2269F-D620-4869-9214-8ECCF043AF06}" type="sibTrans" cxnId="{16AABC31-C418-4E26-AF07-F288C8A9A6B2}">
      <dgm:prSet/>
      <dgm:spPr/>
      <dgm:t>
        <a:bodyPr/>
        <a:lstStyle/>
        <a:p>
          <a:endParaRPr lang="en-GB"/>
        </a:p>
      </dgm:t>
    </dgm:pt>
    <dgm:pt modelId="{C02408BA-45B7-4559-841F-5902BEDE46B2}">
      <dgm:prSet phldrT="[Text]"/>
      <dgm:spPr/>
      <dgm:t>
        <a:bodyPr/>
        <a:lstStyle/>
        <a:p>
          <a:endParaRPr lang="en-GB" dirty="0"/>
        </a:p>
      </dgm:t>
    </dgm:pt>
    <dgm:pt modelId="{24B3BDAF-59D7-4A10-926B-71C34B0D5836}" type="parTrans" cxnId="{9E6692FF-C973-402C-B77D-997C6D37F481}">
      <dgm:prSet/>
      <dgm:spPr/>
      <dgm:t>
        <a:bodyPr/>
        <a:lstStyle/>
        <a:p>
          <a:endParaRPr lang="en-GB"/>
        </a:p>
      </dgm:t>
    </dgm:pt>
    <dgm:pt modelId="{2D72AF12-CD91-4F4E-BF4E-DE342FD7ED64}" type="sibTrans" cxnId="{9E6692FF-C973-402C-B77D-997C6D37F481}">
      <dgm:prSet/>
      <dgm:spPr/>
      <dgm:t>
        <a:bodyPr/>
        <a:lstStyle/>
        <a:p>
          <a:endParaRPr lang="en-GB"/>
        </a:p>
      </dgm:t>
    </dgm:pt>
    <dgm:pt modelId="{E27602DE-5D7D-B144-A223-B7AC080753D0}">
      <dgm:prSet/>
      <dgm:spPr/>
      <dgm:t>
        <a:bodyPr/>
        <a:lstStyle/>
        <a:p>
          <a:endParaRPr lang="en-US"/>
        </a:p>
      </dgm:t>
    </dgm:pt>
    <dgm:pt modelId="{38963C57-7C7E-3444-B1DE-C171E04C7124}" type="parTrans" cxnId="{855633FC-6776-8346-905B-7CAE522CEA2A}">
      <dgm:prSet/>
      <dgm:spPr/>
      <dgm:t>
        <a:bodyPr/>
        <a:lstStyle/>
        <a:p>
          <a:endParaRPr lang="en-US"/>
        </a:p>
      </dgm:t>
    </dgm:pt>
    <dgm:pt modelId="{32D4A5DC-9FE4-DE4B-B0F6-9A97C42C7AAF}" type="sibTrans" cxnId="{855633FC-6776-8346-905B-7CAE522CEA2A}">
      <dgm:prSet/>
      <dgm:spPr/>
      <dgm:t>
        <a:bodyPr/>
        <a:lstStyle/>
        <a:p>
          <a:endParaRPr lang="en-US"/>
        </a:p>
      </dgm:t>
    </dgm:pt>
    <dgm:pt modelId="{A422FD57-8C31-44EA-B3C5-9FDD431DCBA9}" type="pres">
      <dgm:prSet presAssocID="{2A81342A-A447-4283-A468-ED7F4BA51DC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FCDC69-1892-4837-BF8F-868BD374C485}" type="pres">
      <dgm:prSet presAssocID="{74AE486F-2CB2-4643-9B3D-D3CB3FD70E0C}" presName="centerShape" presStyleLbl="node0" presStyleIdx="0" presStyleCnt="1"/>
      <dgm:spPr/>
      <dgm:t>
        <a:bodyPr/>
        <a:lstStyle/>
        <a:p>
          <a:endParaRPr lang="en-US"/>
        </a:p>
      </dgm:t>
    </dgm:pt>
    <dgm:pt modelId="{84544212-742D-47FA-85F9-D50652964E5A}" type="pres">
      <dgm:prSet presAssocID="{E7DEC290-41E8-4E85-AEE9-BB53F1E4B39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AA8E73-E5B8-4E57-A3F4-26699F938458}" type="pres">
      <dgm:prSet presAssocID="{E7DEC290-41E8-4E85-AEE9-BB53F1E4B396}" presName="dummy" presStyleCnt="0"/>
      <dgm:spPr/>
      <dgm:t>
        <a:bodyPr/>
        <a:lstStyle/>
        <a:p>
          <a:endParaRPr lang="en-US"/>
        </a:p>
      </dgm:t>
    </dgm:pt>
    <dgm:pt modelId="{69574CF6-2AA8-4404-BD64-83C74E81542A}" type="pres">
      <dgm:prSet presAssocID="{E5E494EA-68EE-4A4A-BC4E-E72E02799A68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8EFF910-BE9E-43C0-AAA5-FCD8FDAEAE62}" type="pres">
      <dgm:prSet presAssocID="{0F51B662-E4E4-4224-BE8D-C0A479E718F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DEA736-91AF-4099-8133-3B32B7403DED}" type="pres">
      <dgm:prSet presAssocID="{0F51B662-E4E4-4224-BE8D-C0A479E718F6}" presName="dummy" presStyleCnt="0"/>
      <dgm:spPr/>
      <dgm:t>
        <a:bodyPr/>
        <a:lstStyle/>
        <a:p>
          <a:endParaRPr lang="en-US"/>
        </a:p>
      </dgm:t>
    </dgm:pt>
    <dgm:pt modelId="{F4BD518C-CC31-452F-BC87-2F93D8546D1B}" type="pres">
      <dgm:prSet presAssocID="{872DAD87-B5A4-471F-9D93-659C7CB053B0}" presName="sibTrans" presStyleLbl="sibTrans2D1" presStyleIdx="1" presStyleCnt="5"/>
      <dgm:spPr/>
      <dgm:t>
        <a:bodyPr/>
        <a:lstStyle/>
        <a:p>
          <a:endParaRPr lang="en-US"/>
        </a:p>
      </dgm:t>
    </dgm:pt>
    <dgm:pt modelId="{41405C46-A4C6-494C-9A15-EE581D9AF8C1}" type="pres">
      <dgm:prSet presAssocID="{E27602DE-5D7D-B144-A223-B7AC080753D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9082A-90B6-5D4F-AD38-C294DDE4C148}" type="pres">
      <dgm:prSet presAssocID="{E27602DE-5D7D-B144-A223-B7AC080753D0}" presName="dummy" presStyleCnt="0"/>
      <dgm:spPr/>
    </dgm:pt>
    <dgm:pt modelId="{D657E7CF-BFFE-2644-88EA-F6D2E1D75AD0}" type="pres">
      <dgm:prSet presAssocID="{32D4A5DC-9FE4-DE4B-B0F6-9A97C42C7AA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34E52053-82B4-40C9-9834-31551B1BF55B}" type="pres">
      <dgm:prSet presAssocID="{3AEAF6F8-295D-4625-B253-4E8453C9D02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06CA6B-3B44-49EB-BEA0-A94DBCA6DADF}" type="pres">
      <dgm:prSet presAssocID="{3AEAF6F8-295D-4625-B253-4E8453C9D02F}" presName="dummy" presStyleCnt="0"/>
      <dgm:spPr/>
      <dgm:t>
        <a:bodyPr/>
        <a:lstStyle/>
        <a:p>
          <a:endParaRPr lang="en-US"/>
        </a:p>
      </dgm:t>
    </dgm:pt>
    <dgm:pt modelId="{914A3716-1C62-43F8-B923-7C97CEAD7BE6}" type="pres">
      <dgm:prSet presAssocID="{2EC2269F-D620-4869-9214-8ECCF043AF06}" presName="sibTrans" presStyleLbl="sibTrans2D1" presStyleIdx="3" presStyleCnt="5"/>
      <dgm:spPr/>
      <dgm:t>
        <a:bodyPr/>
        <a:lstStyle/>
        <a:p>
          <a:endParaRPr lang="en-US"/>
        </a:p>
      </dgm:t>
    </dgm:pt>
    <dgm:pt modelId="{F73BA1AC-3C56-4A79-9D78-2B65AD6BC7EB}" type="pres">
      <dgm:prSet presAssocID="{C02408BA-45B7-4559-841F-5902BEDE46B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18A04-53F5-48E4-BD36-174FC783BBD3}" type="pres">
      <dgm:prSet presAssocID="{C02408BA-45B7-4559-841F-5902BEDE46B2}" presName="dummy" presStyleCnt="0"/>
      <dgm:spPr/>
      <dgm:t>
        <a:bodyPr/>
        <a:lstStyle/>
        <a:p>
          <a:endParaRPr lang="en-US"/>
        </a:p>
      </dgm:t>
    </dgm:pt>
    <dgm:pt modelId="{28937348-F677-4FC3-8A64-7E8F80260310}" type="pres">
      <dgm:prSet presAssocID="{2D72AF12-CD91-4F4E-BF4E-DE342FD7ED64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8DF97975-3AD0-EB4E-9F88-C3C6BC9A803A}" type="presOf" srcId="{2EC2269F-D620-4869-9214-8ECCF043AF06}" destId="{914A3716-1C62-43F8-B923-7C97CEAD7BE6}" srcOrd="0" destOrd="0" presId="urn:microsoft.com/office/officeart/2005/8/layout/radial6"/>
    <dgm:cxn modelId="{396B765E-065D-5344-A7AE-E0AF3FFC5388}" type="presOf" srcId="{872DAD87-B5A4-471F-9D93-659C7CB053B0}" destId="{F4BD518C-CC31-452F-BC87-2F93D8546D1B}" srcOrd="0" destOrd="0" presId="urn:microsoft.com/office/officeart/2005/8/layout/radial6"/>
    <dgm:cxn modelId="{16AABC31-C418-4E26-AF07-F288C8A9A6B2}" srcId="{74AE486F-2CB2-4643-9B3D-D3CB3FD70E0C}" destId="{3AEAF6F8-295D-4625-B253-4E8453C9D02F}" srcOrd="3" destOrd="0" parTransId="{3258CEA5-4A36-479E-9AC5-C011E17B6152}" sibTransId="{2EC2269F-D620-4869-9214-8ECCF043AF06}"/>
    <dgm:cxn modelId="{C34CA14E-235D-944F-BA34-9E1CD35E5BE3}" type="presOf" srcId="{C02408BA-45B7-4559-841F-5902BEDE46B2}" destId="{F73BA1AC-3C56-4A79-9D78-2B65AD6BC7EB}" srcOrd="0" destOrd="0" presId="urn:microsoft.com/office/officeart/2005/8/layout/radial6"/>
    <dgm:cxn modelId="{4E5263C9-97CC-944E-80E2-80DA97B9CDB5}" type="presOf" srcId="{2A81342A-A447-4283-A468-ED7F4BA51DC6}" destId="{A422FD57-8C31-44EA-B3C5-9FDD431DCBA9}" srcOrd="0" destOrd="0" presId="urn:microsoft.com/office/officeart/2005/8/layout/radial6"/>
    <dgm:cxn modelId="{492616E3-7CF8-4F4D-BBEA-CC5BBDEDD2A6}" type="presOf" srcId="{3AEAF6F8-295D-4625-B253-4E8453C9D02F}" destId="{34E52053-82B4-40C9-9834-31551B1BF55B}" srcOrd="0" destOrd="0" presId="urn:microsoft.com/office/officeart/2005/8/layout/radial6"/>
    <dgm:cxn modelId="{9E6692FF-C973-402C-B77D-997C6D37F481}" srcId="{74AE486F-2CB2-4643-9B3D-D3CB3FD70E0C}" destId="{C02408BA-45B7-4559-841F-5902BEDE46B2}" srcOrd="4" destOrd="0" parTransId="{24B3BDAF-59D7-4A10-926B-71C34B0D5836}" sibTransId="{2D72AF12-CD91-4F4E-BF4E-DE342FD7ED64}"/>
    <dgm:cxn modelId="{AD68C986-2C18-8240-953D-D3AE624F03F6}" type="presOf" srcId="{0F51B662-E4E4-4224-BE8D-C0A479E718F6}" destId="{18EFF910-BE9E-43C0-AAA5-FCD8FDAEAE62}" srcOrd="0" destOrd="0" presId="urn:microsoft.com/office/officeart/2005/8/layout/radial6"/>
    <dgm:cxn modelId="{B4A8C767-D67B-5845-917D-AD87C26AEDA0}" type="presOf" srcId="{2D72AF12-CD91-4F4E-BF4E-DE342FD7ED64}" destId="{28937348-F677-4FC3-8A64-7E8F80260310}" srcOrd="0" destOrd="0" presId="urn:microsoft.com/office/officeart/2005/8/layout/radial6"/>
    <dgm:cxn modelId="{0B2522C5-2E6A-394D-8921-FFC832202273}" type="presOf" srcId="{74AE486F-2CB2-4643-9B3D-D3CB3FD70E0C}" destId="{5DFCDC69-1892-4837-BF8F-868BD374C485}" srcOrd="0" destOrd="0" presId="urn:microsoft.com/office/officeart/2005/8/layout/radial6"/>
    <dgm:cxn modelId="{AFE32674-B54F-9C42-9FAC-3A472494381C}" type="presOf" srcId="{E27602DE-5D7D-B144-A223-B7AC080753D0}" destId="{41405C46-A4C6-494C-9A15-EE581D9AF8C1}" srcOrd="0" destOrd="0" presId="urn:microsoft.com/office/officeart/2005/8/layout/radial6"/>
    <dgm:cxn modelId="{2BD4AA9F-8B38-4309-842C-134AA5D9F82B}" srcId="{74AE486F-2CB2-4643-9B3D-D3CB3FD70E0C}" destId="{E7DEC290-41E8-4E85-AEE9-BB53F1E4B396}" srcOrd="0" destOrd="0" parTransId="{1ADADC06-89C1-4540-93CE-C1F80295C137}" sibTransId="{E5E494EA-68EE-4A4A-BC4E-E72E02799A68}"/>
    <dgm:cxn modelId="{BF4A00E7-284F-44DE-8FBE-2AA077B481D3}" srcId="{74AE486F-2CB2-4643-9B3D-D3CB3FD70E0C}" destId="{0F51B662-E4E4-4224-BE8D-C0A479E718F6}" srcOrd="1" destOrd="0" parTransId="{9BE9030E-CE45-4EBD-8D5A-B0642DCE5413}" sibTransId="{872DAD87-B5A4-471F-9D93-659C7CB053B0}"/>
    <dgm:cxn modelId="{CF81D486-A119-174C-9CAE-7402FCB5E361}" type="presOf" srcId="{32D4A5DC-9FE4-DE4B-B0F6-9A97C42C7AAF}" destId="{D657E7CF-BFFE-2644-88EA-F6D2E1D75AD0}" srcOrd="0" destOrd="0" presId="urn:microsoft.com/office/officeart/2005/8/layout/radial6"/>
    <dgm:cxn modelId="{855633FC-6776-8346-905B-7CAE522CEA2A}" srcId="{74AE486F-2CB2-4643-9B3D-D3CB3FD70E0C}" destId="{E27602DE-5D7D-B144-A223-B7AC080753D0}" srcOrd="2" destOrd="0" parTransId="{38963C57-7C7E-3444-B1DE-C171E04C7124}" sibTransId="{32D4A5DC-9FE4-DE4B-B0F6-9A97C42C7AAF}"/>
    <dgm:cxn modelId="{1B9B46C7-AFBA-4C84-8AC5-90CAB06AD17D}" srcId="{2A81342A-A447-4283-A468-ED7F4BA51DC6}" destId="{74AE486F-2CB2-4643-9B3D-D3CB3FD70E0C}" srcOrd="0" destOrd="0" parTransId="{17C2506D-8EF7-4CB8-BD2D-D914F2EAB07C}" sibTransId="{7E308100-E8A2-4CA6-92F1-20D21523F795}"/>
    <dgm:cxn modelId="{4F798A4A-2666-3645-B3E8-B8FD07E3AD21}" type="presOf" srcId="{E7DEC290-41E8-4E85-AEE9-BB53F1E4B396}" destId="{84544212-742D-47FA-85F9-D50652964E5A}" srcOrd="0" destOrd="0" presId="urn:microsoft.com/office/officeart/2005/8/layout/radial6"/>
    <dgm:cxn modelId="{1BA8F8FB-429F-7A45-98DF-F2E25A1BE986}" type="presOf" srcId="{E5E494EA-68EE-4A4A-BC4E-E72E02799A68}" destId="{69574CF6-2AA8-4404-BD64-83C74E81542A}" srcOrd="0" destOrd="0" presId="urn:microsoft.com/office/officeart/2005/8/layout/radial6"/>
    <dgm:cxn modelId="{582E232B-655E-5846-ADCA-7119E93DE3A6}" type="presParOf" srcId="{A422FD57-8C31-44EA-B3C5-9FDD431DCBA9}" destId="{5DFCDC69-1892-4837-BF8F-868BD374C485}" srcOrd="0" destOrd="0" presId="urn:microsoft.com/office/officeart/2005/8/layout/radial6"/>
    <dgm:cxn modelId="{6C413AB3-CFA3-7644-A192-A82673A69E60}" type="presParOf" srcId="{A422FD57-8C31-44EA-B3C5-9FDD431DCBA9}" destId="{84544212-742D-47FA-85F9-D50652964E5A}" srcOrd="1" destOrd="0" presId="urn:microsoft.com/office/officeart/2005/8/layout/radial6"/>
    <dgm:cxn modelId="{82F2649B-EBA6-6546-A611-41298B5316F4}" type="presParOf" srcId="{A422FD57-8C31-44EA-B3C5-9FDD431DCBA9}" destId="{52AA8E73-E5B8-4E57-A3F4-26699F938458}" srcOrd="2" destOrd="0" presId="urn:microsoft.com/office/officeart/2005/8/layout/radial6"/>
    <dgm:cxn modelId="{C5652629-4D39-2446-81A1-E81A4E23B34C}" type="presParOf" srcId="{A422FD57-8C31-44EA-B3C5-9FDD431DCBA9}" destId="{69574CF6-2AA8-4404-BD64-83C74E81542A}" srcOrd="3" destOrd="0" presId="urn:microsoft.com/office/officeart/2005/8/layout/radial6"/>
    <dgm:cxn modelId="{882E3A0A-8B34-0C46-8AC6-B7CBFA4E0F40}" type="presParOf" srcId="{A422FD57-8C31-44EA-B3C5-9FDD431DCBA9}" destId="{18EFF910-BE9E-43C0-AAA5-FCD8FDAEAE62}" srcOrd="4" destOrd="0" presId="urn:microsoft.com/office/officeart/2005/8/layout/radial6"/>
    <dgm:cxn modelId="{C133EF1F-621A-D245-9CF3-3F54AFC4982F}" type="presParOf" srcId="{A422FD57-8C31-44EA-B3C5-9FDD431DCBA9}" destId="{9BDEA736-91AF-4099-8133-3B32B7403DED}" srcOrd="5" destOrd="0" presId="urn:microsoft.com/office/officeart/2005/8/layout/radial6"/>
    <dgm:cxn modelId="{D1F0B462-AC3C-4444-BD31-A17CC826FB57}" type="presParOf" srcId="{A422FD57-8C31-44EA-B3C5-9FDD431DCBA9}" destId="{F4BD518C-CC31-452F-BC87-2F93D8546D1B}" srcOrd="6" destOrd="0" presId="urn:microsoft.com/office/officeart/2005/8/layout/radial6"/>
    <dgm:cxn modelId="{8AFA92E5-9F82-CE4C-8AA2-833CC61D835B}" type="presParOf" srcId="{A422FD57-8C31-44EA-B3C5-9FDD431DCBA9}" destId="{41405C46-A4C6-494C-9A15-EE581D9AF8C1}" srcOrd="7" destOrd="0" presId="urn:microsoft.com/office/officeart/2005/8/layout/radial6"/>
    <dgm:cxn modelId="{4DEECB51-0E9A-C649-8B87-0DFCDA088ACF}" type="presParOf" srcId="{A422FD57-8C31-44EA-B3C5-9FDD431DCBA9}" destId="{0159082A-90B6-5D4F-AD38-C294DDE4C148}" srcOrd="8" destOrd="0" presId="urn:microsoft.com/office/officeart/2005/8/layout/radial6"/>
    <dgm:cxn modelId="{72EE6DFF-5DBB-2546-BAFE-18CE765BBD8A}" type="presParOf" srcId="{A422FD57-8C31-44EA-B3C5-9FDD431DCBA9}" destId="{D657E7CF-BFFE-2644-88EA-F6D2E1D75AD0}" srcOrd="9" destOrd="0" presId="urn:microsoft.com/office/officeart/2005/8/layout/radial6"/>
    <dgm:cxn modelId="{6642041F-508C-0149-A7CC-ABDAD9B3035B}" type="presParOf" srcId="{A422FD57-8C31-44EA-B3C5-9FDD431DCBA9}" destId="{34E52053-82B4-40C9-9834-31551B1BF55B}" srcOrd="10" destOrd="0" presId="urn:microsoft.com/office/officeart/2005/8/layout/radial6"/>
    <dgm:cxn modelId="{96416C2B-930D-FC48-A227-7B898E5F8B2F}" type="presParOf" srcId="{A422FD57-8C31-44EA-B3C5-9FDD431DCBA9}" destId="{3806CA6B-3B44-49EB-BEA0-A94DBCA6DADF}" srcOrd="11" destOrd="0" presId="urn:microsoft.com/office/officeart/2005/8/layout/radial6"/>
    <dgm:cxn modelId="{06816F6A-9023-BD43-92D5-4BEE4FB6B02E}" type="presParOf" srcId="{A422FD57-8C31-44EA-B3C5-9FDD431DCBA9}" destId="{914A3716-1C62-43F8-B923-7C97CEAD7BE6}" srcOrd="12" destOrd="0" presId="urn:microsoft.com/office/officeart/2005/8/layout/radial6"/>
    <dgm:cxn modelId="{883DCF00-9E13-8342-B9BE-62DFB53FD75A}" type="presParOf" srcId="{A422FD57-8C31-44EA-B3C5-9FDD431DCBA9}" destId="{F73BA1AC-3C56-4A79-9D78-2B65AD6BC7EB}" srcOrd="13" destOrd="0" presId="urn:microsoft.com/office/officeart/2005/8/layout/radial6"/>
    <dgm:cxn modelId="{12D4E597-7A69-4148-8433-83C307E03E45}" type="presParOf" srcId="{A422FD57-8C31-44EA-B3C5-9FDD431DCBA9}" destId="{DFA18A04-53F5-48E4-BD36-174FC783BBD3}" srcOrd="14" destOrd="0" presId="urn:microsoft.com/office/officeart/2005/8/layout/radial6"/>
    <dgm:cxn modelId="{9CE002FD-473E-7140-A368-2967883CC840}" type="presParOf" srcId="{A422FD57-8C31-44EA-B3C5-9FDD431DCBA9}" destId="{28937348-F677-4FC3-8A64-7E8F80260310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81342A-A447-4283-A468-ED7F4BA51DC6}" type="doc">
      <dgm:prSet loTypeId="urn:microsoft.com/office/officeart/2005/8/layout/radial6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0F51B662-E4E4-4224-BE8D-C0A479E718F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9BE9030E-CE45-4EBD-8D5A-B0642DCE5413}" type="parTrans" cxnId="{BF4A00E7-284F-44DE-8FBE-2AA077B481D3}">
      <dgm:prSet/>
      <dgm:spPr/>
      <dgm:t>
        <a:bodyPr/>
        <a:lstStyle/>
        <a:p>
          <a:endParaRPr lang="en-GB"/>
        </a:p>
      </dgm:t>
    </dgm:pt>
    <dgm:pt modelId="{872DAD87-B5A4-471F-9D93-659C7CB053B0}" type="sibTrans" cxnId="{BF4A00E7-284F-44DE-8FBE-2AA077B481D3}">
      <dgm:prSet/>
      <dgm:spPr/>
      <dgm:t>
        <a:bodyPr/>
        <a:lstStyle/>
        <a:p>
          <a:endParaRPr lang="en-GB"/>
        </a:p>
      </dgm:t>
    </dgm:pt>
    <dgm:pt modelId="{3AEAF6F8-295D-4625-B253-4E8453C9D02F}">
      <dgm:prSet phldrT="[Text]"/>
      <dgm:spPr/>
      <dgm:t>
        <a:bodyPr/>
        <a:lstStyle/>
        <a:p>
          <a:r>
            <a:rPr lang="en-GB" dirty="0" smtClean="0"/>
            <a:t>Flood basalt</a:t>
          </a:r>
          <a:endParaRPr lang="en-GB" dirty="0"/>
        </a:p>
      </dgm:t>
    </dgm:pt>
    <dgm:pt modelId="{3258CEA5-4A36-479E-9AC5-C011E17B6152}" type="parTrans" cxnId="{16AABC31-C418-4E26-AF07-F288C8A9A6B2}">
      <dgm:prSet/>
      <dgm:spPr/>
      <dgm:t>
        <a:bodyPr/>
        <a:lstStyle/>
        <a:p>
          <a:endParaRPr lang="en-GB"/>
        </a:p>
      </dgm:t>
    </dgm:pt>
    <dgm:pt modelId="{2EC2269F-D620-4869-9214-8ECCF043AF06}" type="sibTrans" cxnId="{16AABC31-C418-4E26-AF07-F288C8A9A6B2}">
      <dgm:prSet/>
      <dgm:spPr/>
      <dgm:t>
        <a:bodyPr/>
        <a:lstStyle/>
        <a:p>
          <a:endParaRPr lang="en-GB"/>
        </a:p>
      </dgm:t>
    </dgm:pt>
    <dgm:pt modelId="{C02408BA-45B7-4559-841F-5902BEDE46B2}">
      <dgm:prSet phldrT="[Text]"/>
      <dgm:spPr/>
      <dgm:t>
        <a:bodyPr/>
        <a:lstStyle/>
        <a:p>
          <a:r>
            <a:rPr lang="en-GB" dirty="0" smtClean="0"/>
            <a:t>Plume tail</a:t>
          </a:r>
          <a:endParaRPr lang="en-GB" dirty="0"/>
        </a:p>
      </dgm:t>
    </dgm:pt>
    <dgm:pt modelId="{24B3BDAF-59D7-4A10-926B-71C34B0D5836}" type="parTrans" cxnId="{9E6692FF-C973-402C-B77D-997C6D37F481}">
      <dgm:prSet/>
      <dgm:spPr/>
      <dgm:t>
        <a:bodyPr/>
        <a:lstStyle/>
        <a:p>
          <a:endParaRPr lang="en-GB"/>
        </a:p>
      </dgm:t>
    </dgm:pt>
    <dgm:pt modelId="{2D72AF12-CD91-4F4E-BF4E-DE342FD7ED64}" type="sibTrans" cxnId="{9E6692FF-C973-402C-B77D-997C6D37F481}">
      <dgm:prSet/>
      <dgm:spPr/>
      <dgm:t>
        <a:bodyPr/>
        <a:lstStyle/>
        <a:p>
          <a:endParaRPr lang="en-GB"/>
        </a:p>
      </dgm:t>
    </dgm:pt>
    <dgm:pt modelId="{E27602DE-5D7D-B144-A223-B7AC080753D0}">
      <dgm:prSet/>
      <dgm:spPr/>
      <dgm:t>
        <a:bodyPr/>
        <a:lstStyle/>
        <a:p>
          <a:r>
            <a:rPr lang="en-US" dirty="0" smtClean="0"/>
            <a:t>Uplift</a:t>
          </a:r>
          <a:endParaRPr lang="en-US" dirty="0"/>
        </a:p>
      </dgm:t>
    </dgm:pt>
    <dgm:pt modelId="{38963C57-7C7E-3444-B1DE-C171E04C7124}" type="parTrans" cxnId="{855633FC-6776-8346-905B-7CAE522CEA2A}">
      <dgm:prSet/>
      <dgm:spPr/>
      <dgm:t>
        <a:bodyPr/>
        <a:lstStyle/>
        <a:p>
          <a:endParaRPr lang="en-US"/>
        </a:p>
      </dgm:t>
    </dgm:pt>
    <dgm:pt modelId="{32D4A5DC-9FE4-DE4B-B0F6-9A97C42C7AAF}" type="sibTrans" cxnId="{855633FC-6776-8346-905B-7CAE522CEA2A}">
      <dgm:prSet/>
      <dgm:spPr/>
      <dgm:t>
        <a:bodyPr/>
        <a:lstStyle/>
        <a:p>
          <a:endParaRPr lang="en-US"/>
        </a:p>
      </dgm:t>
    </dgm:pt>
    <dgm:pt modelId="{41D4A412-F9FF-6A42-B816-84C139D4987A}">
      <dgm:prSet/>
      <dgm:spPr/>
      <dgm:t>
        <a:bodyPr/>
        <a:lstStyle/>
        <a:p>
          <a:r>
            <a:rPr lang="en-US" dirty="0" smtClean="0"/>
            <a:t>Time-progressive track</a:t>
          </a:r>
          <a:endParaRPr lang="en-US" dirty="0"/>
        </a:p>
      </dgm:t>
    </dgm:pt>
    <dgm:pt modelId="{67426015-B934-B74C-A9C8-A11259AA7D2A}" type="parTrans" cxnId="{FBFB6948-0B03-9E4D-9913-6D80ACD6D3D2}">
      <dgm:prSet/>
      <dgm:spPr/>
      <dgm:t>
        <a:bodyPr/>
        <a:lstStyle/>
        <a:p>
          <a:endParaRPr lang="en-US"/>
        </a:p>
      </dgm:t>
    </dgm:pt>
    <dgm:pt modelId="{B65D5810-1BDB-9247-BD24-861D3B83039D}" type="sibTrans" cxnId="{FBFB6948-0B03-9E4D-9913-6D80ACD6D3D2}">
      <dgm:prSet/>
      <dgm:spPr/>
      <dgm:t>
        <a:bodyPr/>
        <a:lstStyle/>
        <a:p>
          <a:endParaRPr lang="en-US"/>
        </a:p>
      </dgm:t>
    </dgm:pt>
    <dgm:pt modelId="{E56B7407-8377-6948-8BC2-98C9BBA0457D}">
      <dgm:prSet/>
      <dgm:spPr/>
      <dgm:t>
        <a:bodyPr/>
        <a:lstStyle/>
        <a:p>
          <a:r>
            <a:rPr lang="en-US" dirty="0" smtClean="0"/>
            <a:t>High temperature</a:t>
          </a:r>
          <a:endParaRPr lang="en-US" dirty="0"/>
        </a:p>
      </dgm:t>
    </dgm:pt>
    <dgm:pt modelId="{755A9D73-7A61-6D48-820D-327F3CDFC563}" type="parTrans" cxnId="{24D38424-1418-684F-A894-EDEE6F760E31}">
      <dgm:prSet/>
      <dgm:spPr/>
      <dgm:t>
        <a:bodyPr/>
        <a:lstStyle/>
        <a:p>
          <a:endParaRPr lang="en-US"/>
        </a:p>
      </dgm:t>
    </dgm:pt>
    <dgm:pt modelId="{0A2ED509-74B0-5148-83F2-CDB9883E5759}" type="sibTrans" cxnId="{24D38424-1418-684F-A894-EDEE6F760E31}">
      <dgm:prSet/>
      <dgm:spPr/>
      <dgm:t>
        <a:bodyPr/>
        <a:lstStyle/>
        <a:p>
          <a:endParaRPr lang="en-US"/>
        </a:p>
      </dgm:t>
    </dgm:pt>
    <dgm:pt modelId="{A422FD57-8C31-44EA-B3C5-9FDD431DCBA9}" type="pres">
      <dgm:prSet presAssocID="{2A81342A-A447-4283-A468-ED7F4BA51DC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CDFB7C-7CE9-4649-8F31-08C37CECE061}" type="pres">
      <dgm:prSet presAssocID="{0F51B662-E4E4-4224-BE8D-C0A479E718F6}" presName="centerShape" presStyleLbl="node0" presStyleIdx="0" presStyleCnt="1"/>
      <dgm:spPr/>
      <dgm:t>
        <a:bodyPr/>
        <a:lstStyle/>
        <a:p>
          <a:endParaRPr lang="en-US"/>
        </a:p>
      </dgm:t>
    </dgm:pt>
    <dgm:pt modelId="{41405C46-A4C6-494C-9A15-EE581D9AF8C1}" type="pres">
      <dgm:prSet presAssocID="{E27602DE-5D7D-B144-A223-B7AC080753D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9082A-90B6-5D4F-AD38-C294DDE4C148}" type="pres">
      <dgm:prSet presAssocID="{E27602DE-5D7D-B144-A223-B7AC080753D0}" presName="dummy" presStyleCnt="0"/>
      <dgm:spPr/>
    </dgm:pt>
    <dgm:pt modelId="{D657E7CF-BFFE-2644-88EA-F6D2E1D75AD0}" type="pres">
      <dgm:prSet presAssocID="{32D4A5DC-9FE4-DE4B-B0F6-9A97C42C7AAF}" presName="sibTrans" presStyleLbl="sibTrans2D1" presStyleIdx="0" presStyleCnt="5" custLinFactNeighborX="-2065"/>
      <dgm:spPr/>
      <dgm:t>
        <a:bodyPr/>
        <a:lstStyle/>
        <a:p>
          <a:endParaRPr lang="en-US"/>
        </a:p>
      </dgm:t>
    </dgm:pt>
    <dgm:pt modelId="{34E52053-82B4-40C9-9834-31551B1BF55B}" type="pres">
      <dgm:prSet presAssocID="{3AEAF6F8-295D-4625-B253-4E8453C9D02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06CA6B-3B44-49EB-BEA0-A94DBCA6DADF}" type="pres">
      <dgm:prSet presAssocID="{3AEAF6F8-295D-4625-B253-4E8453C9D02F}" presName="dummy" presStyleCnt="0"/>
      <dgm:spPr/>
      <dgm:t>
        <a:bodyPr/>
        <a:lstStyle/>
        <a:p>
          <a:endParaRPr lang="en-US"/>
        </a:p>
      </dgm:t>
    </dgm:pt>
    <dgm:pt modelId="{914A3716-1C62-43F8-B923-7C97CEAD7BE6}" type="pres">
      <dgm:prSet presAssocID="{2EC2269F-D620-4869-9214-8ECCF043AF0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73BA1AC-3C56-4A79-9D78-2B65AD6BC7EB}" type="pres">
      <dgm:prSet presAssocID="{C02408BA-45B7-4559-841F-5902BEDE46B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18A04-53F5-48E4-BD36-174FC783BBD3}" type="pres">
      <dgm:prSet presAssocID="{C02408BA-45B7-4559-841F-5902BEDE46B2}" presName="dummy" presStyleCnt="0"/>
      <dgm:spPr/>
      <dgm:t>
        <a:bodyPr/>
        <a:lstStyle/>
        <a:p>
          <a:endParaRPr lang="en-US"/>
        </a:p>
      </dgm:t>
    </dgm:pt>
    <dgm:pt modelId="{28937348-F677-4FC3-8A64-7E8F80260310}" type="pres">
      <dgm:prSet presAssocID="{2D72AF12-CD91-4F4E-BF4E-DE342FD7ED64}" presName="sibTrans" presStyleLbl="sibTrans2D1" presStyleIdx="2" presStyleCnt="5"/>
      <dgm:spPr/>
      <dgm:t>
        <a:bodyPr/>
        <a:lstStyle/>
        <a:p>
          <a:endParaRPr lang="en-US"/>
        </a:p>
      </dgm:t>
    </dgm:pt>
    <dgm:pt modelId="{DBADC456-3DE3-1F4A-8818-212EE1C9A707}" type="pres">
      <dgm:prSet presAssocID="{41D4A412-F9FF-6A42-B816-84C139D498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3F4B4-9D8C-AB40-B401-A686DE8943DA}" type="pres">
      <dgm:prSet presAssocID="{41D4A412-F9FF-6A42-B816-84C139D4987A}" presName="dummy" presStyleCnt="0"/>
      <dgm:spPr/>
    </dgm:pt>
    <dgm:pt modelId="{5B5B134C-73DA-DC44-A6DA-828FA4D2EF21}" type="pres">
      <dgm:prSet presAssocID="{B65D5810-1BDB-9247-BD24-861D3B83039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B7B158C9-396B-6D43-97A6-3582722A7F85}" type="pres">
      <dgm:prSet presAssocID="{E56B7407-8377-6948-8BC2-98C9BBA0457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275F1-9301-CD45-B6BC-87F8249E7413}" type="pres">
      <dgm:prSet presAssocID="{E56B7407-8377-6948-8BC2-98C9BBA0457D}" presName="dummy" presStyleCnt="0"/>
      <dgm:spPr/>
    </dgm:pt>
    <dgm:pt modelId="{C99DE038-9064-BE4A-9DCC-F83E9C8564A5}" type="pres">
      <dgm:prSet presAssocID="{0A2ED509-74B0-5148-83F2-CDB9883E5759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FC85BF94-A4AE-0549-B06E-61DE464DF00C}" type="presOf" srcId="{0F51B662-E4E4-4224-BE8D-C0A479E718F6}" destId="{F5CDFB7C-7CE9-4649-8F31-08C37CECE061}" srcOrd="0" destOrd="0" presId="urn:microsoft.com/office/officeart/2005/8/layout/radial6"/>
    <dgm:cxn modelId="{690D003C-CF49-6247-B7B3-AE09F1A51534}" type="presOf" srcId="{E56B7407-8377-6948-8BC2-98C9BBA0457D}" destId="{B7B158C9-396B-6D43-97A6-3582722A7F85}" srcOrd="0" destOrd="0" presId="urn:microsoft.com/office/officeart/2005/8/layout/radial6"/>
    <dgm:cxn modelId="{35FB82F2-A71B-0348-A88B-0B44D5FE3FE2}" type="presOf" srcId="{32D4A5DC-9FE4-DE4B-B0F6-9A97C42C7AAF}" destId="{D657E7CF-BFFE-2644-88EA-F6D2E1D75AD0}" srcOrd="0" destOrd="0" presId="urn:microsoft.com/office/officeart/2005/8/layout/radial6"/>
    <dgm:cxn modelId="{16AABC31-C418-4E26-AF07-F288C8A9A6B2}" srcId="{0F51B662-E4E4-4224-BE8D-C0A479E718F6}" destId="{3AEAF6F8-295D-4625-B253-4E8453C9D02F}" srcOrd="1" destOrd="0" parTransId="{3258CEA5-4A36-479E-9AC5-C011E17B6152}" sibTransId="{2EC2269F-D620-4869-9214-8ECCF043AF06}"/>
    <dgm:cxn modelId="{9E6692FF-C973-402C-B77D-997C6D37F481}" srcId="{0F51B662-E4E4-4224-BE8D-C0A479E718F6}" destId="{C02408BA-45B7-4559-841F-5902BEDE46B2}" srcOrd="2" destOrd="0" parTransId="{24B3BDAF-59D7-4A10-926B-71C34B0D5836}" sibTransId="{2D72AF12-CD91-4F4E-BF4E-DE342FD7ED64}"/>
    <dgm:cxn modelId="{C2DD106E-DF7F-224D-B731-5E15B344A34E}" type="presOf" srcId="{C02408BA-45B7-4559-841F-5902BEDE46B2}" destId="{F73BA1AC-3C56-4A79-9D78-2B65AD6BC7EB}" srcOrd="0" destOrd="0" presId="urn:microsoft.com/office/officeart/2005/8/layout/radial6"/>
    <dgm:cxn modelId="{AA981724-9372-2E4F-B3FD-894C2BA52FC8}" type="presOf" srcId="{E27602DE-5D7D-B144-A223-B7AC080753D0}" destId="{41405C46-A4C6-494C-9A15-EE581D9AF8C1}" srcOrd="0" destOrd="0" presId="urn:microsoft.com/office/officeart/2005/8/layout/radial6"/>
    <dgm:cxn modelId="{CC1571C9-4E82-E040-A384-FD5122B98B80}" type="presOf" srcId="{2D72AF12-CD91-4F4E-BF4E-DE342FD7ED64}" destId="{28937348-F677-4FC3-8A64-7E8F80260310}" srcOrd="0" destOrd="0" presId="urn:microsoft.com/office/officeart/2005/8/layout/radial6"/>
    <dgm:cxn modelId="{FBFB6948-0B03-9E4D-9913-6D80ACD6D3D2}" srcId="{0F51B662-E4E4-4224-BE8D-C0A479E718F6}" destId="{41D4A412-F9FF-6A42-B816-84C139D4987A}" srcOrd="3" destOrd="0" parTransId="{67426015-B934-B74C-A9C8-A11259AA7D2A}" sibTransId="{B65D5810-1BDB-9247-BD24-861D3B83039D}"/>
    <dgm:cxn modelId="{A4D78660-5C2D-DA4C-A398-7FA9DB85365B}" type="presOf" srcId="{0A2ED509-74B0-5148-83F2-CDB9883E5759}" destId="{C99DE038-9064-BE4A-9DCC-F83E9C8564A5}" srcOrd="0" destOrd="0" presId="urn:microsoft.com/office/officeart/2005/8/layout/radial6"/>
    <dgm:cxn modelId="{D4071AC2-9238-2E44-8B84-93D8140349B9}" type="presOf" srcId="{B65D5810-1BDB-9247-BD24-861D3B83039D}" destId="{5B5B134C-73DA-DC44-A6DA-828FA4D2EF21}" srcOrd="0" destOrd="0" presId="urn:microsoft.com/office/officeart/2005/8/layout/radial6"/>
    <dgm:cxn modelId="{24D38424-1418-684F-A894-EDEE6F760E31}" srcId="{0F51B662-E4E4-4224-BE8D-C0A479E718F6}" destId="{E56B7407-8377-6948-8BC2-98C9BBA0457D}" srcOrd="4" destOrd="0" parTransId="{755A9D73-7A61-6D48-820D-327F3CDFC563}" sibTransId="{0A2ED509-74B0-5148-83F2-CDB9883E5759}"/>
    <dgm:cxn modelId="{BF4A00E7-284F-44DE-8FBE-2AA077B481D3}" srcId="{2A81342A-A447-4283-A468-ED7F4BA51DC6}" destId="{0F51B662-E4E4-4224-BE8D-C0A479E718F6}" srcOrd="0" destOrd="0" parTransId="{9BE9030E-CE45-4EBD-8D5A-B0642DCE5413}" sibTransId="{872DAD87-B5A4-471F-9D93-659C7CB053B0}"/>
    <dgm:cxn modelId="{E92B5787-3D12-0A4D-8B5B-CA476B557246}" type="presOf" srcId="{2EC2269F-D620-4869-9214-8ECCF043AF06}" destId="{914A3716-1C62-43F8-B923-7C97CEAD7BE6}" srcOrd="0" destOrd="0" presId="urn:microsoft.com/office/officeart/2005/8/layout/radial6"/>
    <dgm:cxn modelId="{855633FC-6776-8346-905B-7CAE522CEA2A}" srcId="{0F51B662-E4E4-4224-BE8D-C0A479E718F6}" destId="{E27602DE-5D7D-B144-A223-B7AC080753D0}" srcOrd="0" destOrd="0" parTransId="{38963C57-7C7E-3444-B1DE-C171E04C7124}" sibTransId="{32D4A5DC-9FE4-DE4B-B0F6-9A97C42C7AAF}"/>
    <dgm:cxn modelId="{3A33AB79-F884-FA44-9BDD-4D3EBD58546C}" type="presOf" srcId="{3AEAF6F8-295D-4625-B253-4E8453C9D02F}" destId="{34E52053-82B4-40C9-9834-31551B1BF55B}" srcOrd="0" destOrd="0" presId="urn:microsoft.com/office/officeart/2005/8/layout/radial6"/>
    <dgm:cxn modelId="{886A8F82-D46A-AA4F-8238-30D45E85C429}" type="presOf" srcId="{41D4A412-F9FF-6A42-B816-84C139D4987A}" destId="{DBADC456-3DE3-1F4A-8818-212EE1C9A707}" srcOrd="0" destOrd="0" presId="urn:microsoft.com/office/officeart/2005/8/layout/radial6"/>
    <dgm:cxn modelId="{FF2A66E0-37DA-9A49-96DC-AD2EB0AD5B77}" type="presOf" srcId="{2A81342A-A447-4283-A468-ED7F4BA51DC6}" destId="{A422FD57-8C31-44EA-B3C5-9FDD431DCBA9}" srcOrd="0" destOrd="0" presId="urn:microsoft.com/office/officeart/2005/8/layout/radial6"/>
    <dgm:cxn modelId="{985EFBC6-760D-1F4E-90D2-774C25614F88}" type="presParOf" srcId="{A422FD57-8C31-44EA-B3C5-9FDD431DCBA9}" destId="{F5CDFB7C-7CE9-4649-8F31-08C37CECE061}" srcOrd="0" destOrd="0" presId="urn:microsoft.com/office/officeart/2005/8/layout/radial6"/>
    <dgm:cxn modelId="{F5BC0EDE-6FF2-DA43-BFD9-219601CA3E4B}" type="presParOf" srcId="{A422FD57-8C31-44EA-B3C5-9FDD431DCBA9}" destId="{41405C46-A4C6-494C-9A15-EE581D9AF8C1}" srcOrd="1" destOrd="0" presId="urn:microsoft.com/office/officeart/2005/8/layout/radial6"/>
    <dgm:cxn modelId="{BDB3DB2C-33E8-D04F-B91E-982A2B613398}" type="presParOf" srcId="{A422FD57-8C31-44EA-B3C5-9FDD431DCBA9}" destId="{0159082A-90B6-5D4F-AD38-C294DDE4C148}" srcOrd="2" destOrd="0" presId="urn:microsoft.com/office/officeart/2005/8/layout/radial6"/>
    <dgm:cxn modelId="{97BBF7E4-EAE1-9349-B5A3-43C33F7A1601}" type="presParOf" srcId="{A422FD57-8C31-44EA-B3C5-9FDD431DCBA9}" destId="{D657E7CF-BFFE-2644-88EA-F6D2E1D75AD0}" srcOrd="3" destOrd="0" presId="urn:microsoft.com/office/officeart/2005/8/layout/radial6"/>
    <dgm:cxn modelId="{D923CC6B-B9D7-954D-94AC-41096BD476A6}" type="presParOf" srcId="{A422FD57-8C31-44EA-B3C5-9FDD431DCBA9}" destId="{34E52053-82B4-40C9-9834-31551B1BF55B}" srcOrd="4" destOrd="0" presId="urn:microsoft.com/office/officeart/2005/8/layout/radial6"/>
    <dgm:cxn modelId="{AE14E310-4704-C146-B3D4-E33C6258D675}" type="presParOf" srcId="{A422FD57-8C31-44EA-B3C5-9FDD431DCBA9}" destId="{3806CA6B-3B44-49EB-BEA0-A94DBCA6DADF}" srcOrd="5" destOrd="0" presId="urn:microsoft.com/office/officeart/2005/8/layout/radial6"/>
    <dgm:cxn modelId="{966E10F5-55EB-4F4C-862D-739499FE885D}" type="presParOf" srcId="{A422FD57-8C31-44EA-B3C5-9FDD431DCBA9}" destId="{914A3716-1C62-43F8-B923-7C97CEAD7BE6}" srcOrd="6" destOrd="0" presId="urn:microsoft.com/office/officeart/2005/8/layout/radial6"/>
    <dgm:cxn modelId="{2DFD4687-7D9A-314F-930E-689B3E8365F4}" type="presParOf" srcId="{A422FD57-8C31-44EA-B3C5-9FDD431DCBA9}" destId="{F73BA1AC-3C56-4A79-9D78-2B65AD6BC7EB}" srcOrd="7" destOrd="0" presId="urn:microsoft.com/office/officeart/2005/8/layout/radial6"/>
    <dgm:cxn modelId="{444694C5-52B9-7243-A7E1-1B78522888F0}" type="presParOf" srcId="{A422FD57-8C31-44EA-B3C5-9FDD431DCBA9}" destId="{DFA18A04-53F5-48E4-BD36-174FC783BBD3}" srcOrd="8" destOrd="0" presId="urn:microsoft.com/office/officeart/2005/8/layout/radial6"/>
    <dgm:cxn modelId="{DC170DBB-2121-504C-9277-872590454333}" type="presParOf" srcId="{A422FD57-8C31-44EA-B3C5-9FDD431DCBA9}" destId="{28937348-F677-4FC3-8A64-7E8F80260310}" srcOrd="9" destOrd="0" presId="urn:microsoft.com/office/officeart/2005/8/layout/radial6"/>
    <dgm:cxn modelId="{DAFE155E-4927-4742-AC66-14C900B383A2}" type="presParOf" srcId="{A422FD57-8C31-44EA-B3C5-9FDD431DCBA9}" destId="{DBADC456-3DE3-1F4A-8818-212EE1C9A707}" srcOrd="10" destOrd="0" presId="urn:microsoft.com/office/officeart/2005/8/layout/radial6"/>
    <dgm:cxn modelId="{AA69F4BE-5DF2-9A4D-99E8-E9A9780F2283}" type="presParOf" srcId="{A422FD57-8C31-44EA-B3C5-9FDD431DCBA9}" destId="{1663F4B4-9D8C-AB40-B401-A686DE8943DA}" srcOrd="11" destOrd="0" presId="urn:microsoft.com/office/officeart/2005/8/layout/radial6"/>
    <dgm:cxn modelId="{65C11DFA-5CE9-EE40-A3D0-4A8BC87F71D8}" type="presParOf" srcId="{A422FD57-8C31-44EA-B3C5-9FDD431DCBA9}" destId="{5B5B134C-73DA-DC44-A6DA-828FA4D2EF21}" srcOrd="12" destOrd="0" presId="urn:microsoft.com/office/officeart/2005/8/layout/radial6"/>
    <dgm:cxn modelId="{F98A1E2E-9E11-D849-B441-0C87519F7CD4}" type="presParOf" srcId="{A422FD57-8C31-44EA-B3C5-9FDD431DCBA9}" destId="{B7B158C9-396B-6D43-97A6-3582722A7F85}" srcOrd="13" destOrd="0" presId="urn:microsoft.com/office/officeart/2005/8/layout/radial6"/>
    <dgm:cxn modelId="{FA310A38-D9DA-1740-9733-C839BBD67B8B}" type="presParOf" srcId="{A422FD57-8C31-44EA-B3C5-9FDD431DCBA9}" destId="{F31275F1-9301-CD45-B6BC-87F8249E7413}" srcOrd="14" destOrd="0" presId="urn:microsoft.com/office/officeart/2005/8/layout/radial6"/>
    <dgm:cxn modelId="{8A305942-6FB8-DB4C-A8CD-B9E1C28ECAB7}" type="presParOf" srcId="{A422FD57-8C31-44EA-B3C5-9FDD431DCBA9}" destId="{C99DE038-9064-BE4A-9DCC-F83E9C8564A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81342A-A447-4283-A468-ED7F4BA51DC6}" type="doc">
      <dgm:prSet loTypeId="urn:microsoft.com/office/officeart/2005/8/layout/radial6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0F51B662-E4E4-4224-BE8D-C0A479E718F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9BE9030E-CE45-4EBD-8D5A-B0642DCE5413}" type="parTrans" cxnId="{BF4A00E7-284F-44DE-8FBE-2AA077B481D3}">
      <dgm:prSet/>
      <dgm:spPr/>
      <dgm:t>
        <a:bodyPr/>
        <a:lstStyle/>
        <a:p>
          <a:endParaRPr lang="en-GB"/>
        </a:p>
      </dgm:t>
    </dgm:pt>
    <dgm:pt modelId="{872DAD87-B5A4-471F-9D93-659C7CB053B0}" type="sibTrans" cxnId="{BF4A00E7-284F-44DE-8FBE-2AA077B481D3}">
      <dgm:prSet/>
      <dgm:spPr/>
      <dgm:t>
        <a:bodyPr/>
        <a:lstStyle/>
        <a:p>
          <a:endParaRPr lang="en-GB"/>
        </a:p>
      </dgm:t>
    </dgm:pt>
    <dgm:pt modelId="{3AEAF6F8-295D-4625-B253-4E8453C9D02F}">
      <dgm:prSet phldrT="[Text]"/>
      <dgm:spPr/>
      <dgm:t>
        <a:bodyPr/>
        <a:lstStyle/>
        <a:p>
          <a:r>
            <a:rPr lang="en-GB" dirty="0" smtClean="0"/>
            <a:t>Flood basalt</a:t>
          </a:r>
          <a:endParaRPr lang="en-GB" dirty="0"/>
        </a:p>
      </dgm:t>
    </dgm:pt>
    <dgm:pt modelId="{3258CEA5-4A36-479E-9AC5-C011E17B6152}" type="parTrans" cxnId="{16AABC31-C418-4E26-AF07-F288C8A9A6B2}">
      <dgm:prSet/>
      <dgm:spPr/>
      <dgm:t>
        <a:bodyPr/>
        <a:lstStyle/>
        <a:p>
          <a:endParaRPr lang="en-GB"/>
        </a:p>
      </dgm:t>
    </dgm:pt>
    <dgm:pt modelId="{2EC2269F-D620-4869-9214-8ECCF043AF06}" type="sibTrans" cxnId="{16AABC31-C418-4E26-AF07-F288C8A9A6B2}">
      <dgm:prSet/>
      <dgm:spPr/>
      <dgm:t>
        <a:bodyPr/>
        <a:lstStyle/>
        <a:p>
          <a:endParaRPr lang="en-GB"/>
        </a:p>
      </dgm:t>
    </dgm:pt>
    <dgm:pt modelId="{C02408BA-45B7-4559-841F-5902BEDE46B2}">
      <dgm:prSet phldrT="[Text]"/>
      <dgm:spPr/>
      <dgm:t>
        <a:bodyPr/>
        <a:lstStyle/>
        <a:p>
          <a:r>
            <a:rPr lang="en-GB" dirty="0" smtClean="0"/>
            <a:t>Plume tail</a:t>
          </a:r>
          <a:endParaRPr lang="en-GB" dirty="0"/>
        </a:p>
      </dgm:t>
    </dgm:pt>
    <dgm:pt modelId="{24B3BDAF-59D7-4A10-926B-71C34B0D5836}" type="parTrans" cxnId="{9E6692FF-C973-402C-B77D-997C6D37F481}">
      <dgm:prSet/>
      <dgm:spPr/>
      <dgm:t>
        <a:bodyPr/>
        <a:lstStyle/>
        <a:p>
          <a:endParaRPr lang="en-GB"/>
        </a:p>
      </dgm:t>
    </dgm:pt>
    <dgm:pt modelId="{2D72AF12-CD91-4F4E-BF4E-DE342FD7ED64}" type="sibTrans" cxnId="{9E6692FF-C973-402C-B77D-997C6D37F481}">
      <dgm:prSet/>
      <dgm:spPr/>
      <dgm:t>
        <a:bodyPr/>
        <a:lstStyle/>
        <a:p>
          <a:endParaRPr lang="en-GB"/>
        </a:p>
      </dgm:t>
    </dgm:pt>
    <dgm:pt modelId="{E27602DE-5D7D-B144-A223-B7AC080753D0}">
      <dgm:prSet/>
      <dgm:spPr/>
      <dgm:t>
        <a:bodyPr/>
        <a:lstStyle/>
        <a:p>
          <a:r>
            <a:rPr lang="en-US" dirty="0" smtClean="0"/>
            <a:t>Uplift</a:t>
          </a:r>
          <a:endParaRPr lang="en-US" dirty="0"/>
        </a:p>
      </dgm:t>
    </dgm:pt>
    <dgm:pt modelId="{38963C57-7C7E-3444-B1DE-C171E04C7124}" type="parTrans" cxnId="{855633FC-6776-8346-905B-7CAE522CEA2A}">
      <dgm:prSet/>
      <dgm:spPr/>
      <dgm:t>
        <a:bodyPr/>
        <a:lstStyle/>
        <a:p>
          <a:endParaRPr lang="en-US"/>
        </a:p>
      </dgm:t>
    </dgm:pt>
    <dgm:pt modelId="{32D4A5DC-9FE4-DE4B-B0F6-9A97C42C7AAF}" type="sibTrans" cxnId="{855633FC-6776-8346-905B-7CAE522CEA2A}">
      <dgm:prSet/>
      <dgm:spPr/>
      <dgm:t>
        <a:bodyPr/>
        <a:lstStyle/>
        <a:p>
          <a:endParaRPr lang="en-US"/>
        </a:p>
      </dgm:t>
    </dgm:pt>
    <dgm:pt modelId="{41D4A412-F9FF-6A42-B816-84C139D4987A}">
      <dgm:prSet/>
      <dgm:spPr/>
      <dgm:t>
        <a:bodyPr/>
        <a:lstStyle/>
        <a:p>
          <a:r>
            <a:rPr lang="en-US" dirty="0" smtClean="0"/>
            <a:t>Time-progressive track</a:t>
          </a:r>
          <a:endParaRPr lang="en-US" dirty="0"/>
        </a:p>
      </dgm:t>
    </dgm:pt>
    <dgm:pt modelId="{67426015-B934-B74C-A9C8-A11259AA7D2A}" type="parTrans" cxnId="{FBFB6948-0B03-9E4D-9913-6D80ACD6D3D2}">
      <dgm:prSet/>
      <dgm:spPr/>
      <dgm:t>
        <a:bodyPr/>
        <a:lstStyle/>
        <a:p>
          <a:endParaRPr lang="en-US"/>
        </a:p>
      </dgm:t>
    </dgm:pt>
    <dgm:pt modelId="{B65D5810-1BDB-9247-BD24-861D3B83039D}" type="sibTrans" cxnId="{FBFB6948-0B03-9E4D-9913-6D80ACD6D3D2}">
      <dgm:prSet/>
      <dgm:spPr/>
      <dgm:t>
        <a:bodyPr/>
        <a:lstStyle/>
        <a:p>
          <a:endParaRPr lang="en-US"/>
        </a:p>
      </dgm:t>
    </dgm:pt>
    <dgm:pt modelId="{E56B7407-8377-6948-8BC2-98C9BBA0457D}">
      <dgm:prSet/>
      <dgm:spPr/>
      <dgm:t>
        <a:bodyPr/>
        <a:lstStyle/>
        <a:p>
          <a:r>
            <a:rPr lang="en-US" dirty="0" smtClean="0"/>
            <a:t>High temperature</a:t>
          </a:r>
          <a:endParaRPr lang="en-US" dirty="0"/>
        </a:p>
      </dgm:t>
    </dgm:pt>
    <dgm:pt modelId="{755A9D73-7A61-6D48-820D-327F3CDFC563}" type="parTrans" cxnId="{24D38424-1418-684F-A894-EDEE6F760E31}">
      <dgm:prSet/>
      <dgm:spPr/>
      <dgm:t>
        <a:bodyPr/>
        <a:lstStyle/>
        <a:p>
          <a:endParaRPr lang="en-US"/>
        </a:p>
      </dgm:t>
    </dgm:pt>
    <dgm:pt modelId="{0A2ED509-74B0-5148-83F2-CDB9883E5759}" type="sibTrans" cxnId="{24D38424-1418-684F-A894-EDEE6F760E31}">
      <dgm:prSet/>
      <dgm:spPr/>
      <dgm:t>
        <a:bodyPr/>
        <a:lstStyle/>
        <a:p>
          <a:endParaRPr lang="en-US"/>
        </a:p>
      </dgm:t>
    </dgm:pt>
    <dgm:pt modelId="{A422FD57-8C31-44EA-B3C5-9FDD431DCBA9}" type="pres">
      <dgm:prSet presAssocID="{2A81342A-A447-4283-A468-ED7F4BA51DC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CDFB7C-7CE9-4649-8F31-08C37CECE061}" type="pres">
      <dgm:prSet presAssocID="{0F51B662-E4E4-4224-BE8D-C0A479E718F6}" presName="centerShape" presStyleLbl="node0" presStyleIdx="0" presStyleCnt="1"/>
      <dgm:spPr/>
      <dgm:t>
        <a:bodyPr/>
        <a:lstStyle/>
        <a:p>
          <a:endParaRPr lang="en-US"/>
        </a:p>
      </dgm:t>
    </dgm:pt>
    <dgm:pt modelId="{41405C46-A4C6-494C-9A15-EE581D9AF8C1}" type="pres">
      <dgm:prSet presAssocID="{E27602DE-5D7D-B144-A223-B7AC080753D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9082A-90B6-5D4F-AD38-C294DDE4C148}" type="pres">
      <dgm:prSet presAssocID="{E27602DE-5D7D-B144-A223-B7AC080753D0}" presName="dummy" presStyleCnt="0"/>
      <dgm:spPr/>
    </dgm:pt>
    <dgm:pt modelId="{D657E7CF-BFFE-2644-88EA-F6D2E1D75AD0}" type="pres">
      <dgm:prSet presAssocID="{32D4A5DC-9FE4-DE4B-B0F6-9A97C42C7AAF}" presName="sibTrans" presStyleLbl="sibTrans2D1" presStyleIdx="0" presStyleCnt="5" custLinFactNeighborX="-2065"/>
      <dgm:spPr/>
      <dgm:t>
        <a:bodyPr/>
        <a:lstStyle/>
        <a:p>
          <a:endParaRPr lang="en-US"/>
        </a:p>
      </dgm:t>
    </dgm:pt>
    <dgm:pt modelId="{34E52053-82B4-40C9-9834-31551B1BF55B}" type="pres">
      <dgm:prSet presAssocID="{3AEAF6F8-295D-4625-B253-4E8453C9D02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06CA6B-3B44-49EB-BEA0-A94DBCA6DADF}" type="pres">
      <dgm:prSet presAssocID="{3AEAF6F8-295D-4625-B253-4E8453C9D02F}" presName="dummy" presStyleCnt="0"/>
      <dgm:spPr/>
      <dgm:t>
        <a:bodyPr/>
        <a:lstStyle/>
        <a:p>
          <a:endParaRPr lang="en-US"/>
        </a:p>
      </dgm:t>
    </dgm:pt>
    <dgm:pt modelId="{914A3716-1C62-43F8-B923-7C97CEAD7BE6}" type="pres">
      <dgm:prSet presAssocID="{2EC2269F-D620-4869-9214-8ECCF043AF0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73BA1AC-3C56-4A79-9D78-2B65AD6BC7EB}" type="pres">
      <dgm:prSet presAssocID="{C02408BA-45B7-4559-841F-5902BEDE46B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18A04-53F5-48E4-BD36-174FC783BBD3}" type="pres">
      <dgm:prSet presAssocID="{C02408BA-45B7-4559-841F-5902BEDE46B2}" presName="dummy" presStyleCnt="0"/>
      <dgm:spPr/>
      <dgm:t>
        <a:bodyPr/>
        <a:lstStyle/>
        <a:p>
          <a:endParaRPr lang="en-US"/>
        </a:p>
      </dgm:t>
    </dgm:pt>
    <dgm:pt modelId="{28937348-F677-4FC3-8A64-7E8F80260310}" type="pres">
      <dgm:prSet presAssocID="{2D72AF12-CD91-4F4E-BF4E-DE342FD7ED64}" presName="sibTrans" presStyleLbl="sibTrans2D1" presStyleIdx="2" presStyleCnt="5"/>
      <dgm:spPr/>
      <dgm:t>
        <a:bodyPr/>
        <a:lstStyle/>
        <a:p>
          <a:endParaRPr lang="en-US"/>
        </a:p>
      </dgm:t>
    </dgm:pt>
    <dgm:pt modelId="{DBADC456-3DE3-1F4A-8818-212EE1C9A707}" type="pres">
      <dgm:prSet presAssocID="{41D4A412-F9FF-6A42-B816-84C139D498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3F4B4-9D8C-AB40-B401-A686DE8943DA}" type="pres">
      <dgm:prSet presAssocID="{41D4A412-F9FF-6A42-B816-84C139D4987A}" presName="dummy" presStyleCnt="0"/>
      <dgm:spPr/>
    </dgm:pt>
    <dgm:pt modelId="{5B5B134C-73DA-DC44-A6DA-828FA4D2EF21}" type="pres">
      <dgm:prSet presAssocID="{B65D5810-1BDB-9247-BD24-861D3B83039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B7B158C9-396B-6D43-97A6-3582722A7F85}" type="pres">
      <dgm:prSet presAssocID="{E56B7407-8377-6948-8BC2-98C9BBA0457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275F1-9301-CD45-B6BC-87F8249E7413}" type="pres">
      <dgm:prSet presAssocID="{E56B7407-8377-6948-8BC2-98C9BBA0457D}" presName="dummy" presStyleCnt="0"/>
      <dgm:spPr/>
    </dgm:pt>
    <dgm:pt modelId="{C99DE038-9064-BE4A-9DCC-F83E9C8564A5}" type="pres">
      <dgm:prSet presAssocID="{0A2ED509-74B0-5148-83F2-CDB9883E5759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71EF6CFC-7CBF-BC4F-B7FF-915FD9D5D97E}" type="presOf" srcId="{3AEAF6F8-295D-4625-B253-4E8453C9D02F}" destId="{34E52053-82B4-40C9-9834-31551B1BF55B}" srcOrd="0" destOrd="0" presId="urn:microsoft.com/office/officeart/2005/8/layout/radial6"/>
    <dgm:cxn modelId="{16AABC31-C418-4E26-AF07-F288C8A9A6B2}" srcId="{0F51B662-E4E4-4224-BE8D-C0A479E718F6}" destId="{3AEAF6F8-295D-4625-B253-4E8453C9D02F}" srcOrd="1" destOrd="0" parTransId="{3258CEA5-4A36-479E-9AC5-C011E17B6152}" sibTransId="{2EC2269F-D620-4869-9214-8ECCF043AF06}"/>
    <dgm:cxn modelId="{64C92955-450F-8748-A984-3656843AE611}" type="presOf" srcId="{C02408BA-45B7-4559-841F-5902BEDE46B2}" destId="{F73BA1AC-3C56-4A79-9D78-2B65AD6BC7EB}" srcOrd="0" destOrd="0" presId="urn:microsoft.com/office/officeart/2005/8/layout/radial6"/>
    <dgm:cxn modelId="{9E6692FF-C973-402C-B77D-997C6D37F481}" srcId="{0F51B662-E4E4-4224-BE8D-C0A479E718F6}" destId="{C02408BA-45B7-4559-841F-5902BEDE46B2}" srcOrd="2" destOrd="0" parTransId="{24B3BDAF-59D7-4A10-926B-71C34B0D5836}" sibTransId="{2D72AF12-CD91-4F4E-BF4E-DE342FD7ED64}"/>
    <dgm:cxn modelId="{942B9A5B-9593-3747-A5E2-5F271A42BA8E}" type="presOf" srcId="{0F51B662-E4E4-4224-BE8D-C0A479E718F6}" destId="{F5CDFB7C-7CE9-4649-8F31-08C37CECE061}" srcOrd="0" destOrd="0" presId="urn:microsoft.com/office/officeart/2005/8/layout/radial6"/>
    <dgm:cxn modelId="{986CA187-65FC-DE46-B2D6-D504135EF8D7}" type="presOf" srcId="{41D4A412-F9FF-6A42-B816-84C139D4987A}" destId="{DBADC456-3DE3-1F4A-8818-212EE1C9A707}" srcOrd="0" destOrd="0" presId="urn:microsoft.com/office/officeart/2005/8/layout/radial6"/>
    <dgm:cxn modelId="{9CC918FD-FA3D-3741-8DAC-2610A473FDEF}" type="presOf" srcId="{2EC2269F-D620-4869-9214-8ECCF043AF06}" destId="{914A3716-1C62-43F8-B923-7C97CEAD7BE6}" srcOrd="0" destOrd="0" presId="urn:microsoft.com/office/officeart/2005/8/layout/radial6"/>
    <dgm:cxn modelId="{FBFB6948-0B03-9E4D-9913-6D80ACD6D3D2}" srcId="{0F51B662-E4E4-4224-BE8D-C0A479E718F6}" destId="{41D4A412-F9FF-6A42-B816-84C139D4987A}" srcOrd="3" destOrd="0" parTransId="{67426015-B934-B74C-A9C8-A11259AA7D2A}" sibTransId="{B65D5810-1BDB-9247-BD24-861D3B83039D}"/>
    <dgm:cxn modelId="{E93DD228-41D8-AC4D-AC21-B66A37C88994}" type="presOf" srcId="{32D4A5DC-9FE4-DE4B-B0F6-9A97C42C7AAF}" destId="{D657E7CF-BFFE-2644-88EA-F6D2E1D75AD0}" srcOrd="0" destOrd="0" presId="urn:microsoft.com/office/officeart/2005/8/layout/radial6"/>
    <dgm:cxn modelId="{24D38424-1418-684F-A894-EDEE6F760E31}" srcId="{0F51B662-E4E4-4224-BE8D-C0A479E718F6}" destId="{E56B7407-8377-6948-8BC2-98C9BBA0457D}" srcOrd="4" destOrd="0" parTransId="{755A9D73-7A61-6D48-820D-327F3CDFC563}" sibTransId="{0A2ED509-74B0-5148-83F2-CDB9883E5759}"/>
    <dgm:cxn modelId="{0E701E0A-82D0-6449-90A4-6CE9D47A7302}" type="presOf" srcId="{2A81342A-A447-4283-A468-ED7F4BA51DC6}" destId="{A422FD57-8C31-44EA-B3C5-9FDD431DCBA9}" srcOrd="0" destOrd="0" presId="urn:microsoft.com/office/officeart/2005/8/layout/radial6"/>
    <dgm:cxn modelId="{3EB76BB5-1E29-D34F-8586-003531CE3813}" type="presOf" srcId="{E27602DE-5D7D-B144-A223-B7AC080753D0}" destId="{41405C46-A4C6-494C-9A15-EE581D9AF8C1}" srcOrd="0" destOrd="0" presId="urn:microsoft.com/office/officeart/2005/8/layout/radial6"/>
    <dgm:cxn modelId="{BF4A00E7-284F-44DE-8FBE-2AA077B481D3}" srcId="{2A81342A-A447-4283-A468-ED7F4BA51DC6}" destId="{0F51B662-E4E4-4224-BE8D-C0A479E718F6}" srcOrd="0" destOrd="0" parTransId="{9BE9030E-CE45-4EBD-8D5A-B0642DCE5413}" sibTransId="{872DAD87-B5A4-471F-9D93-659C7CB053B0}"/>
    <dgm:cxn modelId="{5B29ADA8-041E-EF4F-AA67-2B28EDF4E113}" type="presOf" srcId="{2D72AF12-CD91-4F4E-BF4E-DE342FD7ED64}" destId="{28937348-F677-4FC3-8A64-7E8F80260310}" srcOrd="0" destOrd="0" presId="urn:microsoft.com/office/officeart/2005/8/layout/radial6"/>
    <dgm:cxn modelId="{855633FC-6776-8346-905B-7CAE522CEA2A}" srcId="{0F51B662-E4E4-4224-BE8D-C0A479E718F6}" destId="{E27602DE-5D7D-B144-A223-B7AC080753D0}" srcOrd="0" destOrd="0" parTransId="{38963C57-7C7E-3444-B1DE-C171E04C7124}" sibTransId="{32D4A5DC-9FE4-DE4B-B0F6-9A97C42C7AAF}"/>
    <dgm:cxn modelId="{36AB29F9-C296-5141-843F-44FB8A41CC17}" type="presOf" srcId="{B65D5810-1BDB-9247-BD24-861D3B83039D}" destId="{5B5B134C-73DA-DC44-A6DA-828FA4D2EF21}" srcOrd="0" destOrd="0" presId="urn:microsoft.com/office/officeart/2005/8/layout/radial6"/>
    <dgm:cxn modelId="{765911B7-4BC8-6D4E-AE74-F8169D6AB42A}" type="presOf" srcId="{E56B7407-8377-6948-8BC2-98C9BBA0457D}" destId="{B7B158C9-396B-6D43-97A6-3582722A7F85}" srcOrd="0" destOrd="0" presId="urn:microsoft.com/office/officeart/2005/8/layout/radial6"/>
    <dgm:cxn modelId="{EF12EE9F-1B7D-4744-AE41-13AEEB06DF1A}" type="presOf" srcId="{0A2ED509-74B0-5148-83F2-CDB9883E5759}" destId="{C99DE038-9064-BE4A-9DCC-F83E9C8564A5}" srcOrd="0" destOrd="0" presId="urn:microsoft.com/office/officeart/2005/8/layout/radial6"/>
    <dgm:cxn modelId="{772CC572-B60D-D94A-BE94-9632537F7A31}" type="presParOf" srcId="{A422FD57-8C31-44EA-B3C5-9FDD431DCBA9}" destId="{F5CDFB7C-7CE9-4649-8F31-08C37CECE061}" srcOrd="0" destOrd="0" presId="urn:microsoft.com/office/officeart/2005/8/layout/radial6"/>
    <dgm:cxn modelId="{EB85DD15-C229-634C-8DA7-DD7AA37917A2}" type="presParOf" srcId="{A422FD57-8C31-44EA-B3C5-9FDD431DCBA9}" destId="{41405C46-A4C6-494C-9A15-EE581D9AF8C1}" srcOrd="1" destOrd="0" presId="urn:microsoft.com/office/officeart/2005/8/layout/radial6"/>
    <dgm:cxn modelId="{FFD6F0D9-304E-9E47-99CD-42CA57280093}" type="presParOf" srcId="{A422FD57-8C31-44EA-B3C5-9FDD431DCBA9}" destId="{0159082A-90B6-5D4F-AD38-C294DDE4C148}" srcOrd="2" destOrd="0" presId="urn:microsoft.com/office/officeart/2005/8/layout/radial6"/>
    <dgm:cxn modelId="{B1BE5764-D04F-FC40-B7CD-3E16B7D9B94C}" type="presParOf" srcId="{A422FD57-8C31-44EA-B3C5-9FDD431DCBA9}" destId="{D657E7CF-BFFE-2644-88EA-F6D2E1D75AD0}" srcOrd="3" destOrd="0" presId="urn:microsoft.com/office/officeart/2005/8/layout/radial6"/>
    <dgm:cxn modelId="{087E3A75-BA5A-FD44-ACC2-B6F1A69A6770}" type="presParOf" srcId="{A422FD57-8C31-44EA-B3C5-9FDD431DCBA9}" destId="{34E52053-82B4-40C9-9834-31551B1BF55B}" srcOrd="4" destOrd="0" presId="urn:microsoft.com/office/officeart/2005/8/layout/radial6"/>
    <dgm:cxn modelId="{AB532E8A-F04B-4D43-8D20-ED804F8C2858}" type="presParOf" srcId="{A422FD57-8C31-44EA-B3C5-9FDD431DCBA9}" destId="{3806CA6B-3B44-49EB-BEA0-A94DBCA6DADF}" srcOrd="5" destOrd="0" presId="urn:microsoft.com/office/officeart/2005/8/layout/radial6"/>
    <dgm:cxn modelId="{44313701-CDB2-9A4E-8BD5-AAA7B27DD3FC}" type="presParOf" srcId="{A422FD57-8C31-44EA-B3C5-9FDD431DCBA9}" destId="{914A3716-1C62-43F8-B923-7C97CEAD7BE6}" srcOrd="6" destOrd="0" presId="urn:microsoft.com/office/officeart/2005/8/layout/radial6"/>
    <dgm:cxn modelId="{41389E18-259F-384C-A796-E46EC8CFCCB8}" type="presParOf" srcId="{A422FD57-8C31-44EA-B3C5-9FDD431DCBA9}" destId="{F73BA1AC-3C56-4A79-9D78-2B65AD6BC7EB}" srcOrd="7" destOrd="0" presId="urn:microsoft.com/office/officeart/2005/8/layout/radial6"/>
    <dgm:cxn modelId="{2CB35DFC-5C8C-A443-A2B8-744B8E2BDF2B}" type="presParOf" srcId="{A422FD57-8C31-44EA-B3C5-9FDD431DCBA9}" destId="{DFA18A04-53F5-48E4-BD36-174FC783BBD3}" srcOrd="8" destOrd="0" presId="urn:microsoft.com/office/officeart/2005/8/layout/radial6"/>
    <dgm:cxn modelId="{8814F7C2-BFFD-9043-AA89-192985A9BC2E}" type="presParOf" srcId="{A422FD57-8C31-44EA-B3C5-9FDD431DCBA9}" destId="{28937348-F677-4FC3-8A64-7E8F80260310}" srcOrd="9" destOrd="0" presId="urn:microsoft.com/office/officeart/2005/8/layout/radial6"/>
    <dgm:cxn modelId="{0871C5CF-B203-1143-A322-37182142D439}" type="presParOf" srcId="{A422FD57-8C31-44EA-B3C5-9FDD431DCBA9}" destId="{DBADC456-3DE3-1F4A-8818-212EE1C9A707}" srcOrd="10" destOrd="0" presId="urn:microsoft.com/office/officeart/2005/8/layout/radial6"/>
    <dgm:cxn modelId="{03C257B5-4D60-6A47-91A7-841049756847}" type="presParOf" srcId="{A422FD57-8C31-44EA-B3C5-9FDD431DCBA9}" destId="{1663F4B4-9D8C-AB40-B401-A686DE8943DA}" srcOrd="11" destOrd="0" presId="urn:microsoft.com/office/officeart/2005/8/layout/radial6"/>
    <dgm:cxn modelId="{FE84F6C3-0ACA-BD4C-A6CD-4F934D40EF1B}" type="presParOf" srcId="{A422FD57-8C31-44EA-B3C5-9FDD431DCBA9}" destId="{5B5B134C-73DA-DC44-A6DA-828FA4D2EF21}" srcOrd="12" destOrd="0" presId="urn:microsoft.com/office/officeart/2005/8/layout/radial6"/>
    <dgm:cxn modelId="{3F5FB698-26B4-164D-8B4D-E3729F6C9EF8}" type="presParOf" srcId="{A422FD57-8C31-44EA-B3C5-9FDD431DCBA9}" destId="{B7B158C9-396B-6D43-97A6-3582722A7F85}" srcOrd="13" destOrd="0" presId="urn:microsoft.com/office/officeart/2005/8/layout/radial6"/>
    <dgm:cxn modelId="{9AE5E72D-41DF-8B4E-9902-F26CA2B2056D}" type="presParOf" srcId="{A422FD57-8C31-44EA-B3C5-9FDD431DCBA9}" destId="{F31275F1-9301-CD45-B6BC-87F8249E7413}" srcOrd="14" destOrd="0" presId="urn:microsoft.com/office/officeart/2005/8/layout/radial6"/>
    <dgm:cxn modelId="{995D3C6F-2C9D-8447-88DD-EF6F479AA441}" type="presParOf" srcId="{A422FD57-8C31-44EA-B3C5-9FDD431DCBA9}" destId="{C99DE038-9064-BE4A-9DCC-F83E9C8564A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81342A-A447-4283-A468-ED7F4BA51DC6}" type="doc">
      <dgm:prSet loTypeId="urn:microsoft.com/office/officeart/2005/8/layout/radial6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0F51B662-E4E4-4224-BE8D-C0A479E718F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9BE9030E-CE45-4EBD-8D5A-B0642DCE5413}" type="parTrans" cxnId="{BF4A00E7-284F-44DE-8FBE-2AA077B481D3}">
      <dgm:prSet/>
      <dgm:spPr/>
      <dgm:t>
        <a:bodyPr/>
        <a:lstStyle/>
        <a:p>
          <a:endParaRPr lang="en-GB"/>
        </a:p>
      </dgm:t>
    </dgm:pt>
    <dgm:pt modelId="{872DAD87-B5A4-471F-9D93-659C7CB053B0}" type="sibTrans" cxnId="{BF4A00E7-284F-44DE-8FBE-2AA077B481D3}">
      <dgm:prSet/>
      <dgm:spPr/>
      <dgm:t>
        <a:bodyPr/>
        <a:lstStyle/>
        <a:p>
          <a:endParaRPr lang="en-GB"/>
        </a:p>
      </dgm:t>
    </dgm:pt>
    <dgm:pt modelId="{3AEAF6F8-295D-4625-B253-4E8453C9D02F}">
      <dgm:prSet phldrT="[Text]"/>
      <dgm:spPr/>
      <dgm:t>
        <a:bodyPr/>
        <a:lstStyle/>
        <a:p>
          <a:r>
            <a:rPr lang="en-GB" dirty="0" smtClean="0"/>
            <a:t>Flood basalt</a:t>
          </a:r>
          <a:endParaRPr lang="en-GB" dirty="0"/>
        </a:p>
      </dgm:t>
    </dgm:pt>
    <dgm:pt modelId="{3258CEA5-4A36-479E-9AC5-C011E17B6152}" type="parTrans" cxnId="{16AABC31-C418-4E26-AF07-F288C8A9A6B2}">
      <dgm:prSet/>
      <dgm:spPr/>
      <dgm:t>
        <a:bodyPr/>
        <a:lstStyle/>
        <a:p>
          <a:endParaRPr lang="en-GB"/>
        </a:p>
      </dgm:t>
    </dgm:pt>
    <dgm:pt modelId="{2EC2269F-D620-4869-9214-8ECCF043AF06}" type="sibTrans" cxnId="{16AABC31-C418-4E26-AF07-F288C8A9A6B2}">
      <dgm:prSet/>
      <dgm:spPr/>
      <dgm:t>
        <a:bodyPr/>
        <a:lstStyle/>
        <a:p>
          <a:endParaRPr lang="en-GB"/>
        </a:p>
      </dgm:t>
    </dgm:pt>
    <dgm:pt modelId="{C02408BA-45B7-4559-841F-5902BEDE46B2}">
      <dgm:prSet phldrT="[Text]"/>
      <dgm:spPr/>
      <dgm:t>
        <a:bodyPr/>
        <a:lstStyle/>
        <a:p>
          <a:r>
            <a:rPr lang="en-GB" dirty="0" smtClean="0"/>
            <a:t>Plume tail</a:t>
          </a:r>
          <a:endParaRPr lang="en-GB" dirty="0"/>
        </a:p>
      </dgm:t>
    </dgm:pt>
    <dgm:pt modelId="{24B3BDAF-59D7-4A10-926B-71C34B0D5836}" type="parTrans" cxnId="{9E6692FF-C973-402C-B77D-997C6D37F481}">
      <dgm:prSet/>
      <dgm:spPr/>
      <dgm:t>
        <a:bodyPr/>
        <a:lstStyle/>
        <a:p>
          <a:endParaRPr lang="en-GB"/>
        </a:p>
      </dgm:t>
    </dgm:pt>
    <dgm:pt modelId="{2D72AF12-CD91-4F4E-BF4E-DE342FD7ED64}" type="sibTrans" cxnId="{9E6692FF-C973-402C-B77D-997C6D37F481}">
      <dgm:prSet/>
      <dgm:spPr/>
      <dgm:t>
        <a:bodyPr/>
        <a:lstStyle/>
        <a:p>
          <a:endParaRPr lang="en-GB"/>
        </a:p>
      </dgm:t>
    </dgm:pt>
    <dgm:pt modelId="{E27602DE-5D7D-B144-A223-B7AC080753D0}">
      <dgm:prSet/>
      <dgm:spPr/>
      <dgm:t>
        <a:bodyPr/>
        <a:lstStyle/>
        <a:p>
          <a:r>
            <a:rPr lang="en-US" dirty="0" smtClean="0"/>
            <a:t>Uplift</a:t>
          </a:r>
          <a:endParaRPr lang="en-US" dirty="0"/>
        </a:p>
      </dgm:t>
    </dgm:pt>
    <dgm:pt modelId="{38963C57-7C7E-3444-B1DE-C171E04C7124}" type="parTrans" cxnId="{855633FC-6776-8346-905B-7CAE522CEA2A}">
      <dgm:prSet/>
      <dgm:spPr/>
      <dgm:t>
        <a:bodyPr/>
        <a:lstStyle/>
        <a:p>
          <a:endParaRPr lang="en-US"/>
        </a:p>
      </dgm:t>
    </dgm:pt>
    <dgm:pt modelId="{32D4A5DC-9FE4-DE4B-B0F6-9A97C42C7AAF}" type="sibTrans" cxnId="{855633FC-6776-8346-905B-7CAE522CEA2A}">
      <dgm:prSet/>
      <dgm:spPr/>
      <dgm:t>
        <a:bodyPr/>
        <a:lstStyle/>
        <a:p>
          <a:endParaRPr lang="en-US"/>
        </a:p>
      </dgm:t>
    </dgm:pt>
    <dgm:pt modelId="{41D4A412-F9FF-6A42-B816-84C139D4987A}">
      <dgm:prSet/>
      <dgm:spPr/>
      <dgm:t>
        <a:bodyPr/>
        <a:lstStyle/>
        <a:p>
          <a:r>
            <a:rPr lang="en-US" dirty="0" smtClean="0"/>
            <a:t>Time-progressive track</a:t>
          </a:r>
          <a:endParaRPr lang="en-US" dirty="0"/>
        </a:p>
      </dgm:t>
    </dgm:pt>
    <dgm:pt modelId="{67426015-B934-B74C-A9C8-A11259AA7D2A}" type="parTrans" cxnId="{FBFB6948-0B03-9E4D-9913-6D80ACD6D3D2}">
      <dgm:prSet/>
      <dgm:spPr/>
      <dgm:t>
        <a:bodyPr/>
        <a:lstStyle/>
        <a:p>
          <a:endParaRPr lang="en-US"/>
        </a:p>
      </dgm:t>
    </dgm:pt>
    <dgm:pt modelId="{B65D5810-1BDB-9247-BD24-861D3B83039D}" type="sibTrans" cxnId="{FBFB6948-0B03-9E4D-9913-6D80ACD6D3D2}">
      <dgm:prSet/>
      <dgm:spPr/>
      <dgm:t>
        <a:bodyPr/>
        <a:lstStyle/>
        <a:p>
          <a:endParaRPr lang="en-US"/>
        </a:p>
      </dgm:t>
    </dgm:pt>
    <dgm:pt modelId="{E56B7407-8377-6948-8BC2-98C9BBA0457D}">
      <dgm:prSet/>
      <dgm:spPr/>
      <dgm:t>
        <a:bodyPr/>
        <a:lstStyle/>
        <a:p>
          <a:r>
            <a:rPr lang="en-US" dirty="0" smtClean="0"/>
            <a:t>High temperature</a:t>
          </a:r>
          <a:endParaRPr lang="en-US" dirty="0"/>
        </a:p>
      </dgm:t>
    </dgm:pt>
    <dgm:pt modelId="{755A9D73-7A61-6D48-820D-327F3CDFC563}" type="parTrans" cxnId="{24D38424-1418-684F-A894-EDEE6F760E31}">
      <dgm:prSet/>
      <dgm:spPr/>
      <dgm:t>
        <a:bodyPr/>
        <a:lstStyle/>
        <a:p>
          <a:endParaRPr lang="en-US"/>
        </a:p>
      </dgm:t>
    </dgm:pt>
    <dgm:pt modelId="{0A2ED509-74B0-5148-83F2-CDB9883E5759}" type="sibTrans" cxnId="{24D38424-1418-684F-A894-EDEE6F760E31}">
      <dgm:prSet/>
      <dgm:spPr/>
      <dgm:t>
        <a:bodyPr/>
        <a:lstStyle/>
        <a:p>
          <a:endParaRPr lang="en-US"/>
        </a:p>
      </dgm:t>
    </dgm:pt>
    <dgm:pt modelId="{A422FD57-8C31-44EA-B3C5-9FDD431DCBA9}" type="pres">
      <dgm:prSet presAssocID="{2A81342A-A447-4283-A468-ED7F4BA51DC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CDFB7C-7CE9-4649-8F31-08C37CECE061}" type="pres">
      <dgm:prSet presAssocID="{0F51B662-E4E4-4224-BE8D-C0A479E718F6}" presName="centerShape" presStyleLbl="node0" presStyleIdx="0" presStyleCnt="1"/>
      <dgm:spPr/>
      <dgm:t>
        <a:bodyPr/>
        <a:lstStyle/>
        <a:p>
          <a:endParaRPr lang="en-US"/>
        </a:p>
      </dgm:t>
    </dgm:pt>
    <dgm:pt modelId="{41405C46-A4C6-494C-9A15-EE581D9AF8C1}" type="pres">
      <dgm:prSet presAssocID="{E27602DE-5D7D-B144-A223-B7AC080753D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9082A-90B6-5D4F-AD38-C294DDE4C148}" type="pres">
      <dgm:prSet presAssocID="{E27602DE-5D7D-B144-A223-B7AC080753D0}" presName="dummy" presStyleCnt="0"/>
      <dgm:spPr/>
    </dgm:pt>
    <dgm:pt modelId="{D657E7CF-BFFE-2644-88EA-F6D2E1D75AD0}" type="pres">
      <dgm:prSet presAssocID="{32D4A5DC-9FE4-DE4B-B0F6-9A97C42C7AAF}" presName="sibTrans" presStyleLbl="sibTrans2D1" presStyleIdx="0" presStyleCnt="5" custLinFactNeighborX="-2065"/>
      <dgm:spPr/>
      <dgm:t>
        <a:bodyPr/>
        <a:lstStyle/>
        <a:p>
          <a:endParaRPr lang="en-US"/>
        </a:p>
      </dgm:t>
    </dgm:pt>
    <dgm:pt modelId="{34E52053-82B4-40C9-9834-31551B1BF55B}" type="pres">
      <dgm:prSet presAssocID="{3AEAF6F8-295D-4625-B253-4E8453C9D02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06CA6B-3B44-49EB-BEA0-A94DBCA6DADF}" type="pres">
      <dgm:prSet presAssocID="{3AEAF6F8-295D-4625-B253-4E8453C9D02F}" presName="dummy" presStyleCnt="0"/>
      <dgm:spPr/>
      <dgm:t>
        <a:bodyPr/>
        <a:lstStyle/>
        <a:p>
          <a:endParaRPr lang="en-US"/>
        </a:p>
      </dgm:t>
    </dgm:pt>
    <dgm:pt modelId="{914A3716-1C62-43F8-B923-7C97CEAD7BE6}" type="pres">
      <dgm:prSet presAssocID="{2EC2269F-D620-4869-9214-8ECCF043AF0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73BA1AC-3C56-4A79-9D78-2B65AD6BC7EB}" type="pres">
      <dgm:prSet presAssocID="{C02408BA-45B7-4559-841F-5902BEDE46B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18A04-53F5-48E4-BD36-174FC783BBD3}" type="pres">
      <dgm:prSet presAssocID="{C02408BA-45B7-4559-841F-5902BEDE46B2}" presName="dummy" presStyleCnt="0"/>
      <dgm:spPr/>
      <dgm:t>
        <a:bodyPr/>
        <a:lstStyle/>
        <a:p>
          <a:endParaRPr lang="en-US"/>
        </a:p>
      </dgm:t>
    </dgm:pt>
    <dgm:pt modelId="{28937348-F677-4FC3-8A64-7E8F80260310}" type="pres">
      <dgm:prSet presAssocID="{2D72AF12-CD91-4F4E-BF4E-DE342FD7ED64}" presName="sibTrans" presStyleLbl="sibTrans2D1" presStyleIdx="2" presStyleCnt="5"/>
      <dgm:spPr/>
      <dgm:t>
        <a:bodyPr/>
        <a:lstStyle/>
        <a:p>
          <a:endParaRPr lang="en-US"/>
        </a:p>
      </dgm:t>
    </dgm:pt>
    <dgm:pt modelId="{DBADC456-3DE3-1F4A-8818-212EE1C9A707}" type="pres">
      <dgm:prSet presAssocID="{41D4A412-F9FF-6A42-B816-84C139D498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3F4B4-9D8C-AB40-B401-A686DE8943DA}" type="pres">
      <dgm:prSet presAssocID="{41D4A412-F9FF-6A42-B816-84C139D4987A}" presName="dummy" presStyleCnt="0"/>
      <dgm:spPr/>
    </dgm:pt>
    <dgm:pt modelId="{5B5B134C-73DA-DC44-A6DA-828FA4D2EF21}" type="pres">
      <dgm:prSet presAssocID="{B65D5810-1BDB-9247-BD24-861D3B83039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B7B158C9-396B-6D43-97A6-3582722A7F85}" type="pres">
      <dgm:prSet presAssocID="{E56B7407-8377-6948-8BC2-98C9BBA0457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1275F1-9301-CD45-B6BC-87F8249E7413}" type="pres">
      <dgm:prSet presAssocID="{E56B7407-8377-6948-8BC2-98C9BBA0457D}" presName="dummy" presStyleCnt="0"/>
      <dgm:spPr/>
    </dgm:pt>
    <dgm:pt modelId="{C99DE038-9064-BE4A-9DCC-F83E9C8564A5}" type="pres">
      <dgm:prSet presAssocID="{0A2ED509-74B0-5148-83F2-CDB9883E5759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16AABC31-C418-4E26-AF07-F288C8A9A6B2}" srcId="{0F51B662-E4E4-4224-BE8D-C0A479E718F6}" destId="{3AEAF6F8-295D-4625-B253-4E8453C9D02F}" srcOrd="1" destOrd="0" parTransId="{3258CEA5-4A36-479E-9AC5-C011E17B6152}" sibTransId="{2EC2269F-D620-4869-9214-8ECCF043AF06}"/>
    <dgm:cxn modelId="{6AC54420-4BC0-1E41-A0C4-656D123C3D39}" type="presOf" srcId="{0A2ED509-74B0-5148-83F2-CDB9883E5759}" destId="{C99DE038-9064-BE4A-9DCC-F83E9C8564A5}" srcOrd="0" destOrd="0" presId="urn:microsoft.com/office/officeart/2005/8/layout/radial6"/>
    <dgm:cxn modelId="{841DE51E-4A09-FB4F-913C-8D2A1BEA32E5}" type="presOf" srcId="{2EC2269F-D620-4869-9214-8ECCF043AF06}" destId="{914A3716-1C62-43F8-B923-7C97CEAD7BE6}" srcOrd="0" destOrd="0" presId="urn:microsoft.com/office/officeart/2005/8/layout/radial6"/>
    <dgm:cxn modelId="{9E6692FF-C973-402C-B77D-997C6D37F481}" srcId="{0F51B662-E4E4-4224-BE8D-C0A479E718F6}" destId="{C02408BA-45B7-4559-841F-5902BEDE46B2}" srcOrd="2" destOrd="0" parTransId="{24B3BDAF-59D7-4A10-926B-71C34B0D5836}" sibTransId="{2D72AF12-CD91-4F4E-BF4E-DE342FD7ED64}"/>
    <dgm:cxn modelId="{8C51C807-86E4-2F4C-9DA6-00923EE3958B}" type="presOf" srcId="{3AEAF6F8-295D-4625-B253-4E8453C9D02F}" destId="{34E52053-82B4-40C9-9834-31551B1BF55B}" srcOrd="0" destOrd="0" presId="urn:microsoft.com/office/officeart/2005/8/layout/radial6"/>
    <dgm:cxn modelId="{80E8FA5F-9B01-7541-8B3A-0F534B24D33E}" type="presOf" srcId="{32D4A5DC-9FE4-DE4B-B0F6-9A97C42C7AAF}" destId="{D657E7CF-BFFE-2644-88EA-F6D2E1D75AD0}" srcOrd="0" destOrd="0" presId="urn:microsoft.com/office/officeart/2005/8/layout/radial6"/>
    <dgm:cxn modelId="{A3086824-4BD7-9F45-A431-C59C0D446FF2}" type="presOf" srcId="{E56B7407-8377-6948-8BC2-98C9BBA0457D}" destId="{B7B158C9-396B-6D43-97A6-3582722A7F85}" srcOrd="0" destOrd="0" presId="urn:microsoft.com/office/officeart/2005/8/layout/radial6"/>
    <dgm:cxn modelId="{FBFB6948-0B03-9E4D-9913-6D80ACD6D3D2}" srcId="{0F51B662-E4E4-4224-BE8D-C0A479E718F6}" destId="{41D4A412-F9FF-6A42-B816-84C139D4987A}" srcOrd="3" destOrd="0" parTransId="{67426015-B934-B74C-A9C8-A11259AA7D2A}" sibTransId="{B65D5810-1BDB-9247-BD24-861D3B83039D}"/>
    <dgm:cxn modelId="{6FA9EBE5-54DC-B945-A73D-4F0D61FBF86E}" type="presOf" srcId="{2A81342A-A447-4283-A468-ED7F4BA51DC6}" destId="{A422FD57-8C31-44EA-B3C5-9FDD431DCBA9}" srcOrd="0" destOrd="0" presId="urn:microsoft.com/office/officeart/2005/8/layout/radial6"/>
    <dgm:cxn modelId="{3444DE34-6EFB-024A-9497-E7B75DE19498}" type="presOf" srcId="{C02408BA-45B7-4559-841F-5902BEDE46B2}" destId="{F73BA1AC-3C56-4A79-9D78-2B65AD6BC7EB}" srcOrd="0" destOrd="0" presId="urn:microsoft.com/office/officeart/2005/8/layout/radial6"/>
    <dgm:cxn modelId="{24D38424-1418-684F-A894-EDEE6F760E31}" srcId="{0F51B662-E4E4-4224-BE8D-C0A479E718F6}" destId="{E56B7407-8377-6948-8BC2-98C9BBA0457D}" srcOrd="4" destOrd="0" parTransId="{755A9D73-7A61-6D48-820D-327F3CDFC563}" sibTransId="{0A2ED509-74B0-5148-83F2-CDB9883E5759}"/>
    <dgm:cxn modelId="{A8F0A02E-FE93-3844-9901-5DBF89E965C5}" type="presOf" srcId="{B65D5810-1BDB-9247-BD24-861D3B83039D}" destId="{5B5B134C-73DA-DC44-A6DA-828FA4D2EF21}" srcOrd="0" destOrd="0" presId="urn:microsoft.com/office/officeart/2005/8/layout/radial6"/>
    <dgm:cxn modelId="{BF4A00E7-284F-44DE-8FBE-2AA077B481D3}" srcId="{2A81342A-A447-4283-A468-ED7F4BA51DC6}" destId="{0F51B662-E4E4-4224-BE8D-C0A479E718F6}" srcOrd="0" destOrd="0" parTransId="{9BE9030E-CE45-4EBD-8D5A-B0642DCE5413}" sibTransId="{872DAD87-B5A4-471F-9D93-659C7CB053B0}"/>
    <dgm:cxn modelId="{855633FC-6776-8346-905B-7CAE522CEA2A}" srcId="{0F51B662-E4E4-4224-BE8D-C0A479E718F6}" destId="{E27602DE-5D7D-B144-A223-B7AC080753D0}" srcOrd="0" destOrd="0" parTransId="{38963C57-7C7E-3444-B1DE-C171E04C7124}" sibTransId="{32D4A5DC-9FE4-DE4B-B0F6-9A97C42C7AAF}"/>
    <dgm:cxn modelId="{AF50D09A-C600-B247-94E0-7E975A6A43EA}" type="presOf" srcId="{41D4A412-F9FF-6A42-B816-84C139D4987A}" destId="{DBADC456-3DE3-1F4A-8818-212EE1C9A707}" srcOrd="0" destOrd="0" presId="urn:microsoft.com/office/officeart/2005/8/layout/radial6"/>
    <dgm:cxn modelId="{E5E81F38-5895-414C-9C72-26A8983173B1}" type="presOf" srcId="{2D72AF12-CD91-4F4E-BF4E-DE342FD7ED64}" destId="{28937348-F677-4FC3-8A64-7E8F80260310}" srcOrd="0" destOrd="0" presId="urn:microsoft.com/office/officeart/2005/8/layout/radial6"/>
    <dgm:cxn modelId="{C9796F8A-37B7-904B-9678-F9E825D96C09}" type="presOf" srcId="{0F51B662-E4E4-4224-BE8D-C0A479E718F6}" destId="{F5CDFB7C-7CE9-4649-8F31-08C37CECE061}" srcOrd="0" destOrd="0" presId="urn:microsoft.com/office/officeart/2005/8/layout/radial6"/>
    <dgm:cxn modelId="{763E1D14-B8D1-5D40-B002-7DFC70BC04F4}" type="presOf" srcId="{E27602DE-5D7D-B144-A223-B7AC080753D0}" destId="{41405C46-A4C6-494C-9A15-EE581D9AF8C1}" srcOrd="0" destOrd="0" presId="urn:microsoft.com/office/officeart/2005/8/layout/radial6"/>
    <dgm:cxn modelId="{C94C90A1-8964-EC49-AAFB-E0A5AF271928}" type="presParOf" srcId="{A422FD57-8C31-44EA-B3C5-9FDD431DCBA9}" destId="{F5CDFB7C-7CE9-4649-8F31-08C37CECE061}" srcOrd="0" destOrd="0" presId="urn:microsoft.com/office/officeart/2005/8/layout/radial6"/>
    <dgm:cxn modelId="{6B1C33F2-ED6B-4B49-AE48-45E4FD0C4D55}" type="presParOf" srcId="{A422FD57-8C31-44EA-B3C5-9FDD431DCBA9}" destId="{41405C46-A4C6-494C-9A15-EE581D9AF8C1}" srcOrd="1" destOrd="0" presId="urn:microsoft.com/office/officeart/2005/8/layout/radial6"/>
    <dgm:cxn modelId="{A93C7F72-9295-F943-A531-9CFC5CB01CF1}" type="presParOf" srcId="{A422FD57-8C31-44EA-B3C5-9FDD431DCBA9}" destId="{0159082A-90B6-5D4F-AD38-C294DDE4C148}" srcOrd="2" destOrd="0" presId="urn:microsoft.com/office/officeart/2005/8/layout/radial6"/>
    <dgm:cxn modelId="{7D61A54A-D95E-5843-99A2-B0F0452F2C80}" type="presParOf" srcId="{A422FD57-8C31-44EA-B3C5-9FDD431DCBA9}" destId="{D657E7CF-BFFE-2644-88EA-F6D2E1D75AD0}" srcOrd="3" destOrd="0" presId="urn:microsoft.com/office/officeart/2005/8/layout/radial6"/>
    <dgm:cxn modelId="{D5020D94-8E6A-7649-81AF-91627E26303D}" type="presParOf" srcId="{A422FD57-8C31-44EA-B3C5-9FDD431DCBA9}" destId="{34E52053-82B4-40C9-9834-31551B1BF55B}" srcOrd="4" destOrd="0" presId="urn:microsoft.com/office/officeart/2005/8/layout/radial6"/>
    <dgm:cxn modelId="{79C8611F-627B-1C4A-B244-C723538912F9}" type="presParOf" srcId="{A422FD57-8C31-44EA-B3C5-9FDD431DCBA9}" destId="{3806CA6B-3B44-49EB-BEA0-A94DBCA6DADF}" srcOrd="5" destOrd="0" presId="urn:microsoft.com/office/officeart/2005/8/layout/radial6"/>
    <dgm:cxn modelId="{FB279AFF-396F-D143-9E35-1AB5FBA6F57B}" type="presParOf" srcId="{A422FD57-8C31-44EA-B3C5-9FDD431DCBA9}" destId="{914A3716-1C62-43F8-B923-7C97CEAD7BE6}" srcOrd="6" destOrd="0" presId="urn:microsoft.com/office/officeart/2005/8/layout/radial6"/>
    <dgm:cxn modelId="{7797481E-FB1B-D04C-8922-BCCCB9AE01CA}" type="presParOf" srcId="{A422FD57-8C31-44EA-B3C5-9FDD431DCBA9}" destId="{F73BA1AC-3C56-4A79-9D78-2B65AD6BC7EB}" srcOrd="7" destOrd="0" presId="urn:microsoft.com/office/officeart/2005/8/layout/radial6"/>
    <dgm:cxn modelId="{3B7D8499-7FD5-3F4E-8903-5A16DB3FED95}" type="presParOf" srcId="{A422FD57-8C31-44EA-B3C5-9FDD431DCBA9}" destId="{DFA18A04-53F5-48E4-BD36-174FC783BBD3}" srcOrd="8" destOrd="0" presId="urn:microsoft.com/office/officeart/2005/8/layout/radial6"/>
    <dgm:cxn modelId="{C148B81B-9A14-1143-A1C8-E98E1DEE9738}" type="presParOf" srcId="{A422FD57-8C31-44EA-B3C5-9FDD431DCBA9}" destId="{28937348-F677-4FC3-8A64-7E8F80260310}" srcOrd="9" destOrd="0" presId="urn:microsoft.com/office/officeart/2005/8/layout/radial6"/>
    <dgm:cxn modelId="{3F40C99E-0557-B042-B55C-E181D7FB47E1}" type="presParOf" srcId="{A422FD57-8C31-44EA-B3C5-9FDD431DCBA9}" destId="{DBADC456-3DE3-1F4A-8818-212EE1C9A707}" srcOrd="10" destOrd="0" presId="urn:microsoft.com/office/officeart/2005/8/layout/radial6"/>
    <dgm:cxn modelId="{B0CE91E5-AB12-884E-9150-D19C7EAB09A4}" type="presParOf" srcId="{A422FD57-8C31-44EA-B3C5-9FDD431DCBA9}" destId="{1663F4B4-9D8C-AB40-B401-A686DE8943DA}" srcOrd="11" destOrd="0" presId="urn:microsoft.com/office/officeart/2005/8/layout/radial6"/>
    <dgm:cxn modelId="{96C3CFD8-76CF-4545-8A64-0833A216CE64}" type="presParOf" srcId="{A422FD57-8C31-44EA-B3C5-9FDD431DCBA9}" destId="{5B5B134C-73DA-DC44-A6DA-828FA4D2EF21}" srcOrd="12" destOrd="0" presId="urn:microsoft.com/office/officeart/2005/8/layout/radial6"/>
    <dgm:cxn modelId="{FFFDF709-6019-5B45-9203-F5703C359C2C}" type="presParOf" srcId="{A422FD57-8C31-44EA-B3C5-9FDD431DCBA9}" destId="{B7B158C9-396B-6D43-97A6-3582722A7F85}" srcOrd="13" destOrd="0" presId="urn:microsoft.com/office/officeart/2005/8/layout/radial6"/>
    <dgm:cxn modelId="{6BE0EF26-0584-2F4F-B892-4BA5CFAA6C0A}" type="presParOf" srcId="{A422FD57-8C31-44EA-B3C5-9FDD431DCBA9}" destId="{F31275F1-9301-CD45-B6BC-87F8249E7413}" srcOrd="14" destOrd="0" presId="urn:microsoft.com/office/officeart/2005/8/layout/radial6"/>
    <dgm:cxn modelId="{5D497737-84F9-F143-B937-6EEC6C9AC157}" type="presParOf" srcId="{A422FD57-8C31-44EA-B3C5-9FDD431DCBA9}" destId="{C99DE038-9064-BE4A-9DCC-F83E9C8564A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37348-F677-4FC3-8A64-7E8F80260310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A3716-1C62-43F8-B923-7C97CEAD7BE6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7E7CF-BFFE-2644-88EA-F6D2E1D75AD0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D518C-CC31-452F-BC87-2F93D8546D1B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74CF6-2AA8-4404-BD64-83C74E81542A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CDC69-1892-4837-BF8F-868BD374C485}">
      <dsp:nvSpPr>
        <dsp:cNvPr id="0" name=""/>
        <dsp:cNvSpPr/>
      </dsp:nvSpPr>
      <dsp:spPr>
        <a:xfrm>
          <a:off x="1949390" y="1806038"/>
          <a:ext cx="1980971" cy="19809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Hard core: central tenets of the hypothesis</a:t>
          </a:r>
        </a:p>
      </dsp:txBody>
      <dsp:txXfrm>
        <a:off x="2239496" y="2096144"/>
        <a:ext cx="1400759" cy="1400759"/>
      </dsp:txXfrm>
    </dsp:sp>
    <dsp:sp modelId="{84544212-742D-47FA-85F9-D50652964E5A}">
      <dsp:nvSpPr>
        <dsp:cNvPr id="0" name=""/>
        <dsp:cNvSpPr/>
      </dsp:nvSpPr>
      <dsp:spPr>
        <a:xfrm>
          <a:off x="2246536" y="1406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Protective belt: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/>
            <a:t>auxiliary hypotheses</a:t>
          </a:r>
        </a:p>
      </dsp:txBody>
      <dsp:txXfrm>
        <a:off x="2449611" y="204481"/>
        <a:ext cx="980530" cy="980530"/>
      </dsp:txXfrm>
    </dsp:sp>
    <dsp:sp modelId="{18EFF910-BE9E-43C0-AAA5-FCD8FDAEAE62}">
      <dsp:nvSpPr>
        <dsp:cNvPr id="0" name=""/>
        <dsp:cNvSpPr/>
      </dsp:nvSpPr>
      <dsp:spPr>
        <a:xfrm>
          <a:off x="4245445" y="1453699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 dirty="0"/>
        </a:p>
      </dsp:txBody>
      <dsp:txXfrm>
        <a:off x="4448520" y="1656774"/>
        <a:ext cx="980530" cy="980530"/>
      </dsp:txXfrm>
    </dsp:sp>
    <dsp:sp modelId="{41405C46-A4C6-494C-9A15-EE581D9AF8C1}">
      <dsp:nvSpPr>
        <dsp:cNvPr id="0" name=""/>
        <dsp:cNvSpPr/>
      </dsp:nvSpPr>
      <dsp:spPr>
        <a:xfrm>
          <a:off x="3481930" y="3803558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685005" y="4006633"/>
        <a:ext cx="980530" cy="980530"/>
      </dsp:txXfrm>
    </dsp:sp>
    <dsp:sp modelId="{34E52053-82B4-40C9-9834-31551B1BF55B}">
      <dsp:nvSpPr>
        <dsp:cNvPr id="0" name=""/>
        <dsp:cNvSpPr/>
      </dsp:nvSpPr>
      <dsp:spPr>
        <a:xfrm>
          <a:off x="1011142" y="3803558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 dirty="0"/>
        </a:p>
      </dsp:txBody>
      <dsp:txXfrm>
        <a:off x="1214217" y="4006633"/>
        <a:ext cx="980530" cy="980530"/>
      </dsp:txXfrm>
    </dsp:sp>
    <dsp:sp modelId="{F73BA1AC-3C56-4A79-9D78-2B65AD6BC7EB}">
      <dsp:nvSpPr>
        <dsp:cNvPr id="0" name=""/>
        <dsp:cNvSpPr/>
      </dsp:nvSpPr>
      <dsp:spPr>
        <a:xfrm>
          <a:off x="247627" y="1453699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 dirty="0"/>
        </a:p>
      </dsp:txBody>
      <dsp:txXfrm>
        <a:off x="450702" y="1656774"/>
        <a:ext cx="980530" cy="980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DE038-9064-BE4A-9DCC-F83E9C8564A5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5B134C-73DA-DC44-A6DA-828FA4D2EF21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37348-F677-4FC3-8A64-7E8F80260310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A3716-1C62-43F8-B923-7C97CEAD7BE6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7E7CF-BFFE-2644-88EA-F6D2E1D75AD0}">
      <dsp:nvSpPr>
        <dsp:cNvPr id="0" name=""/>
        <dsp:cNvSpPr/>
      </dsp:nvSpPr>
      <dsp:spPr>
        <a:xfrm>
          <a:off x="699313" y="644826"/>
          <a:ext cx="4303396" cy="4303396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DFB7C-7CE9-4649-8F31-08C37CECE061}">
      <dsp:nvSpPr>
        <dsp:cNvPr id="0" name=""/>
        <dsp:cNvSpPr/>
      </dsp:nvSpPr>
      <dsp:spPr>
        <a:xfrm>
          <a:off x="1949390" y="1806038"/>
          <a:ext cx="1980971" cy="198097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2239496" y="2096144"/>
        <a:ext cx="1400759" cy="1400759"/>
      </dsp:txXfrm>
    </dsp:sp>
    <dsp:sp modelId="{41405C46-A4C6-494C-9A15-EE581D9AF8C1}">
      <dsp:nvSpPr>
        <dsp:cNvPr id="0" name=""/>
        <dsp:cNvSpPr/>
      </dsp:nvSpPr>
      <dsp:spPr>
        <a:xfrm>
          <a:off x="2246536" y="1406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Uplift</a:t>
          </a:r>
          <a:endParaRPr lang="en-US" sz="1300" kern="1200" dirty="0"/>
        </a:p>
      </dsp:txBody>
      <dsp:txXfrm>
        <a:off x="2449611" y="204481"/>
        <a:ext cx="980530" cy="980530"/>
      </dsp:txXfrm>
    </dsp:sp>
    <dsp:sp modelId="{34E52053-82B4-40C9-9834-31551B1BF55B}">
      <dsp:nvSpPr>
        <dsp:cNvPr id="0" name=""/>
        <dsp:cNvSpPr/>
      </dsp:nvSpPr>
      <dsp:spPr>
        <a:xfrm>
          <a:off x="4245445" y="1453699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Flood basalt</a:t>
          </a:r>
          <a:endParaRPr lang="en-GB" sz="1300" kern="1200" dirty="0"/>
        </a:p>
      </dsp:txBody>
      <dsp:txXfrm>
        <a:off x="4448520" y="1656774"/>
        <a:ext cx="980530" cy="980530"/>
      </dsp:txXfrm>
    </dsp:sp>
    <dsp:sp modelId="{F73BA1AC-3C56-4A79-9D78-2B65AD6BC7EB}">
      <dsp:nvSpPr>
        <dsp:cNvPr id="0" name=""/>
        <dsp:cNvSpPr/>
      </dsp:nvSpPr>
      <dsp:spPr>
        <a:xfrm>
          <a:off x="3481930" y="3803558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Plume tail</a:t>
          </a:r>
          <a:endParaRPr lang="en-GB" sz="1300" kern="1200" dirty="0"/>
        </a:p>
      </dsp:txBody>
      <dsp:txXfrm>
        <a:off x="3685005" y="4006633"/>
        <a:ext cx="980530" cy="980530"/>
      </dsp:txXfrm>
    </dsp:sp>
    <dsp:sp modelId="{DBADC456-3DE3-1F4A-8818-212EE1C9A707}">
      <dsp:nvSpPr>
        <dsp:cNvPr id="0" name=""/>
        <dsp:cNvSpPr/>
      </dsp:nvSpPr>
      <dsp:spPr>
        <a:xfrm>
          <a:off x="1011142" y="3803558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Time-progressive track</a:t>
          </a:r>
          <a:endParaRPr lang="en-US" sz="1300" kern="1200" dirty="0"/>
        </a:p>
      </dsp:txBody>
      <dsp:txXfrm>
        <a:off x="1214217" y="4006633"/>
        <a:ext cx="980530" cy="980530"/>
      </dsp:txXfrm>
    </dsp:sp>
    <dsp:sp modelId="{B7B158C9-396B-6D43-97A6-3582722A7F85}">
      <dsp:nvSpPr>
        <dsp:cNvPr id="0" name=""/>
        <dsp:cNvSpPr/>
      </dsp:nvSpPr>
      <dsp:spPr>
        <a:xfrm>
          <a:off x="247627" y="1453699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High temperature</a:t>
          </a:r>
          <a:endParaRPr lang="en-US" sz="1300" kern="1200" dirty="0"/>
        </a:p>
      </dsp:txBody>
      <dsp:txXfrm>
        <a:off x="450702" y="1656774"/>
        <a:ext cx="980530" cy="9805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DE038-9064-BE4A-9DCC-F83E9C8564A5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5B134C-73DA-DC44-A6DA-828FA4D2EF21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37348-F677-4FC3-8A64-7E8F80260310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A3716-1C62-43F8-B923-7C97CEAD7BE6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7E7CF-BFFE-2644-88EA-F6D2E1D75AD0}">
      <dsp:nvSpPr>
        <dsp:cNvPr id="0" name=""/>
        <dsp:cNvSpPr/>
      </dsp:nvSpPr>
      <dsp:spPr>
        <a:xfrm>
          <a:off x="699313" y="644826"/>
          <a:ext cx="4303396" cy="4303396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DFB7C-7CE9-4649-8F31-08C37CECE061}">
      <dsp:nvSpPr>
        <dsp:cNvPr id="0" name=""/>
        <dsp:cNvSpPr/>
      </dsp:nvSpPr>
      <dsp:spPr>
        <a:xfrm>
          <a:off x="1949390" y="1806038"/>
          <a:ext cx="1980971" cy="198097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2239496" y="2096144"/>
        <a:ext cx="1400759" cy="1400759"/>
      </dsp:txXfrm>
    </dsp:sp>
    <dsp:sp modelId="{41405C46-A4C6-494C-9A15-EE581D9AF8C1}">
      <dsp:nvSpPr>
        <dsp:cNvPr id="0" name=""/>
        <dsp:cNvSpPr/>
      </dsp:nvSpPr>
      <dsp:spPr>
        <a:xfrm>
          <a:off x="2246536" y="1406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Uplift</a:t>
          </a:r>
          <a:endParaRPr lang="en-US" sz="1300" kern="1200" dirty="0"/>
        </a:p>
      </dsp:txBody>
      <dsp:txXfrm>
        <a:off x="2449611" y="204481"/>
        <a:ext cx="980530" cy="980530"/>
      </dsp:txXfrm>
    </dsp:sp>
    <dsp:sp modelId="{34E52053-82B4-40C9-9834-31551B1BF55B}">
      <dsp:nvSpPr>
        <dsp:cNvPr id="0" name=""/>
        <dsp:cNvSpPr/>
      </dsp:nvSpPr>
      <dsp:spPr>
        <a:xfrm>
          <a:off x="4245445" y="1453699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Flood basalt</a:t>
          </a:r>
          <a:endParaRPr lang="en-GB" sz="1300" kern="1200" dirty="0"/>
        </a:p>
      </dsp:txBody>
      <dsp:txXfrm>
        <a:off x="4448520" y="1656774"/>
        <a:ext cx="980530" cy="980530"/>
      </dsp:txXfrm>
    </dsp:sp>
    <dsp:sp modelId="{F73BA1AC-3C56-4A79-9D78-2B65AD6BC7EB}">
      <dsp:nvSpPr>
        <dsp:cNvPr id="0" name=""/>
        <dsp:cNvSpPr/>
      </dsp:nvSpPr>
      <dsp:spPr>
        <a:xfrm>
          <a:off x="3481930" y="3803558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Plume tail</a:t>
          </a:r>
          <a:endParaRPr lang="en-GB" sz="1300" kern="1200" dirty="0"/>
        </a:p>
      </dsp:txBody>
      <dsp:txXfrm>
        <a:off x="3685005" y="4006633"/>
        <a:ext cx="980530" cy="980530"/>
      </dsp:txXfrm>
    </dsp:sp>
    <dsp:sp modelId="{DBADC456-3DE3-1F4A-8818-212EE1C9A707}">
      <dsp:nvSpPr>
        <dsp:cNvPr id="0" name=""/>
        <dsp:cNvSpPr/>
      </dsp:nvSpPr>
      <dsp:spPr>
        <a:xfrm>
          <a:off x="1011142" y="3803558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Time-progressive track</a:t>
          </a:r>
          <a:endParaRPr lang="en-US" sz="1300" kern="1200" dirty="0"/>
        </a:p>
      </dsp:txBody>
      <dsp:txXfrm>
        <a:off x="1214217" y="4006633"/>
        <a:ext cx="980530" cy="980530"/>
      </dsp:txXfrm>
    </dsp:sp>
    <dsp:sp modelId="{B7B158C9-396B-6D43-97A6-3582722A7F85}">
      <dsp:nvSpPr>
        <dsp:cNvPr id="0" name=""/>
        <dsp:cNvSpPr/>
      </dsp:nvSpPr>
      <dsp:spPr>
        <a:xfrm>
          <a:off x="247627" y="1453699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High temperature</a:t>
          </a:r>
          <a:endParaRPr lang="en-US" sz="1300" kern="1200" dirty="0"/>
        </a:p>
      </dsp:txBody>
      <dsp:txXfrm>
        <a:off x="450702" y="1656774"/>
        <a:ext cx="980530" cy="9805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DE038-9064-BE4A-9DCC-F83E9C8564A5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5B134C-73DA-DC44-A6DA-828FA4D2EF21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37348-F677-4FC3-8A64-7E8F80260310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A3716-1C62-43F8-B923-7C97CEAD7BE6}">
      <dsp:nvSpPr>
        <dsp:cNvPr id="0" name=""/>
        <dsp:cNvSpPr/>
      </dsp:nvSpPr>
      <dsp:spPr>
        <a:xfrm>
          <a:off x="788178" y="644826"/>
          <a:ext cx="4303396" cy="4303396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7E7CF-BFFE-2644-88EA-F6D2E1D75AD0}">
      <dsp:nvSpPr>
        <dsp:cNvPr id="0" name=""/>
        <dsp:cNvSpPr/>
      </dsp:nvSpPr>
      <dsp:spPr>
        <a:xfrm>
          <a:off x="699313" y="644826"/>
          <a:ext cx="4303396" cy="4303396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DFB7C-7CE9-4649-8F31-08C37CECE061}">
      <dsp:nvSpPr>
        <dsp:cNvPr id="0" name=""/>
        <dsp:cNvSpPr/>
      </dsp:nvSpPr>
      <dsp:spPr>
        <a:xfrm>
          <a:off x="1949390" y="1806038"/>
          <a:ext cx="1980971" cy="198097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2239496" y="2096144"/>
        <a:ext cx="1400759" cy="1400759"/>
      </dsp:txXfrm>
    </dsp:sp>
    <dsp:sp modelId="{41405C46-A4C6-494C-9A15-EE581D9AF8C1}">
      <dsp:nvSpPr>
        <dsp:cNvPr id="0" name=""/>
        <dsp:cNvSpPr/>
      </dsp:nvSpPr>
      <dsp:spPr>
        <a:xfrm>
          <a:off x="2246536" y="1406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Uplift</a:t>
          </a:r>
          <a:endParaRPr lang="en-US" sz="1300" kern="1200" dirty="0"/>
        </a:p>
      </dsp:txBody>
      <dsp:txXfrm>
        <a:off x="2449611" y="204481"/>
        <a:ext cx="980530" cy="980530"/>
      </dsp:txXfrm>
    </dsp:sp>
    <dsp:sp modelId="{34E52053-82B4-40C9-9834-31551B1BF55B}">
      <dsp:nvSpPr>
        <dsp:cNvPr id="0" name=""/>
        <dsp:cNvSpPr/>
      </dsp:nvSpPr>
      <dsp:spPr>
        <a:xfrm>
          <a:off x="4245445" y="1453699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Flood basalt</a:t>
          </a:r>
          <a:endParaRPr lang="en-GB" sz="1300" kern="1200" dirty="0"/>
        </a:p>
      </dsp:txBody>
      <dsp:txXfrm>
        <a:off x="4448520" y="1656774"/>
        <a:ext cx="980530" cy="980530"/>
      </dsp:txXfrm>
    </dsp:sp>
    <dsp:sp modelId="{F73BA1AC-3C56-4A79-9D78-2B65AD6BC7EB}">
      <dsp:nvSpPr>
        <dsp:cNvPr id="0" name=""/>
        <dsp:cNvSpPr/>
      </dsp:nvSpPr>
      <dsp:spPr>
        <a:xfrm>
          <a:off x="3481930" y="3803558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Plume tail</a:t>
          </a:r>
          <a:endParaRPr lang="en-GB" sz="1300" kern="1200" dirty="0"/>
        </a:p>
      </dsp:txBody>
      <dsp:txXfrm>
        <a:off x="3685005" y="4006633"/>
        <a:ext cx="980530" cy="980530"/>
      </dsp:txXfrm>
    </dsp:sp>
    <dsp:sp modelId="{DBADC456-3DE3-1F4A-8818-212EE1C9A707}">
      <dsp:nvSpPr>
        <dsp:cNvPr id="0" name=""/>
        <dsp:cNvSpPr/>
      </dsp:nvSpPr>
      <dsp:spPr>
        <a:xfrm>
          <a:off x="1011142" y="3803558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Time-progressive track</a:t>
          </a:r>
          <a:endParaRPr lang="en-US" sz="1300" kern="1200" dirty="0"/>
        </a:p>
      </dsp:txBody>
      <dsp:txXfrm>
        <a:off x="1214217" y="4006633"/>
        <a:ext cx="980530" cy="980530"/>
      </dsp:txXfrm>
    </dsp:sp>
    <dsp:sp modelId="{B7B158C9-396B-6D43-97A6-3582722A7F85}">
      <dsp:nvSpPr>
        <dsp:cNvPr id="0" name=""/>
        <dsp:cNvSpPr/>
      </dsp:nvSpPr>
      <dsp:spPr>
        <a:xfrm>
          <a:off x="247627" y="1453699"/>
          <a:ext cx="1386680" cy="13866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High temperature</a:t>
          </a:r>
          <a:endParaRPr lang="en-US" sz="1300" kern="1200" dirty="0"/>
        </a:p>
      </dsp:txBody>
      <dsp:txXfrm>
        <a:off x="450702" y="1656774"/>
        <a:ext cx="980530" cy="980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D45DC-D410-9045-A13E-EB716CE2E2F0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FE437-1D7C-C84B-B1BA-0D8DB277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793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FD174-998A-0440-850E-817E93FFB293}" type="datetimeFigureOut">
              <a:rPr lang="en-US" smtClean="0"/>
              <a:t>10/11/19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9BC01-96EC-6B46-973E-4F9A42CF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1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EFCAA-6D28-534D-AC40-F9750B9C36AD}" type="slidenum">
              <a:rPr lang="en-US"/>
              <a:pPr/>
              <a:t>6</a:t>
            </a:fld>
            <a:endParaRPr 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5EE6B-C19C-7243-9474-5B31EC16002A}" type="slidenum">
              <a:rPr lang="en-US"/>
              <a:pPr/>
              <a:t>16</a:t>
            </a:fld>
            <a:endParaRPr 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5EE6B-C19C-7243-9474-5B31EC16002A}" type="slidenum">
              <a:rPr lang="en-US"/>
              <a:pPr/>
              <a:t>17</a:t>
            </a:fld>
            <a:endParaRPr 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7E741-6EC0-694F-B4DF-F69B66A77557}" type="slidenum">
              <a:rPr lang="en-US"/>
              <a:pPr/>
              <a:t>18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0FA51-C843-384B-BC95-4BB4FEE58717}" type="slidenum">
              <a:rPr lang="en-US"/>
              <a:pPr/>
              <a:t>20</a:t>
            </a:fld>
            <a:endParaRPr lang="en-US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3D957-FA0A-7F46-B9EC-D7039294DBF5}" type="slidenum">
              <a:rPr lang="en-US"/>
              <a:pPr/>
              <a:t>21</a:t>
            </a:fld>
            <a:endParaRPr lang="en-US"/>
          </a:p>
        </p:txBody>
      </p:sp>
      <p:sp>
        <p:nvSpPr>
          <p:cNvPr id="7618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8C5E82-1699-914A-82E3-77845B8422CB}" type="slidenum">
              <a:rPr lang="en-US"/>
              <a:pPr/>
              <a:t>27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Mechanisms: Rifting decompression melting</a:t>
            </a:r>
          </a:p>
          <a:p>
            <a:r>
              <a:rPr lang="en-US"/>
              <a:t>Generic: Thermal/Sedimentary evidence</a:t>
            </a:r>
          </a:p>
          <a:p>
            <a:r>
              <a:rPr lang="en-US"/>
              <a:t>Localities: Hawaii/What the hell is Hawaii?</a:t>
            </a:r>
          </a:p>
          <a:p>
            <a:r>
              <a:rPr lang="en-US"/>
              <a:t>And if you think you might forget the URL, we are selling mantleplumes.org coffee mugs at cost price - £2.50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D097A9-FE16-794E-A06D-F335CBDE1FB8}" type="slidenum">
              <a:rPr lang="en-US"/>
              <a:pPr/>
              <a:t>7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9B2B23-43C2-EB44-92F6-2E4B681928A1}" type="slidenum">
              <a:rPr lang="en-US"/>
              <a:pPr/>
              <a:t>8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6D5DE2-5554-3845-8FD0-A03BF05E6218}" type="slidenum">
              <a:rPr lang="en-US"/>
              <a:pPr/>
              <a:t>9</a:t>
            </a:fld>
            <a:endParaRPr lang="en-US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7E741-6EC0-694F-B4DF-F69B66A77557}" type="slidenum">
              <a:rPr lang="en-US"/>
              <a:pPr/>
              <a:t>10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0FA51-C843-384B-BC95-4BB4FEE58717}" type="slidenum">
              <a:rPr lang="en-US"/>
              <a:pPr/>
              <a:t>11</a:t>
            </a:fld>
            <a:endParaRPr lang="en-US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19BD97-8C9D-9046-B57D-CD0696E63D98}" type="slidenum">
              <a:rPr lang="en-US"/>
              <a:pPr/>
              <a:t>12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9B2B23-43C2-EB44-92F6-2E4B681928A1}" type="slidenum">
              <a:rPr lang="en-US"/>
              <a:pPr/>
              <a:t>14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631E51-71FB-E14B-9AE7-3A278EF66C65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66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31E-B0C4-7747-8509-7678767D405C}" type="datetime1">
              <a:rPr lang="en-GB" smtClean="0"/>
              <a:t>10/11/19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3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03C-6CD6-F241-85D8-251A54746126}" type="datetime1">
              <a:rPr lang="en-GB" smtClean="0"/>
              <a:t>10/11/19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8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9C45-14B1-DC48-883B-8711A3126736}" type="datetime1">
              <a:rPr lang="en-GB" smtClean="0"/>
              <a:t>10/11/19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5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CDB7-8BBC-EC42-BFB7-6CCAF5B1EADD}" type="datetime1">
              <a:rPr lang="en-GB" smtClean="0"/>
              <a:t>10/11/19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4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074AE-E866-CC42-B849-5E8DB218952B}" type="datetime1">
              <a:rPr lang="en-GB" smtClean="0"/>
              <a:t>10/11/19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4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DE8D-16AB-824C-958C-24F006E5A1C3}" type="datetime1">
              <a:rPr lang="en-GB" smtClean="0"/>
              <a:t>10/11/19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9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CF859-6A23-154A-931D-4A20CD6784F2}" type="datetime1">
              <a:rPr lang="en-GB" smtClean="0"/>
              <a:t>10/11/19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6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6BA9-C850-4A4C-AA8C-D1D0B3531B8D}" type="datetime1">
              <a:rPr lang="en-GB" smtClean="0"/>
              <a:t>10/11/19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1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344E-F83A-2D46-A1C7-E0C7D52E361F}" type="datetime1">
              <a:rPr lang="en-GB" smtClean="0"/>
              <a:t>10/11/19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7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034-7C7C-4B4A-BABE-15D4CCDE7AB4}" type="datetime1">
              <a:rPr lang="en-GB" smtClean="0"/>
              <a:t>10/11/19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3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C921-6D87-DD41-AE9F-BE797BD8EF4F}" type="datetime1">
              <a:rPr lang="en-GB" smtClean="0"/>
              <a:t>10/11/19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1E882-07D9-FF47-842C-B11331529111}" type="datetime1">
              <a:rPr lang="en-GB" smtClean="0"/>
              <a:t>10/11/19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C291B92A-60D8-814E-895B-972A5D15B2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2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7.png"/><Relationship Id="rId1" Type="http://schemas.microsoft.com/office/2007/relationships/media" Target="file://localhost/Users/foulger/Documents/PPPresentations/Aberdeen2007/PlumeMovie.mov" TargetMode="External"/><Relationship Id="rId2" Type="http://schemas.openxmlformats.org/officeDocument/2006/relationships/video" Target="file://localhost/Users/foulger/Documents/PPPresentations/Aberdeen2007/PlumeMovie.mov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1088" y="2096558"/>
            <a:ext cx="4064000" cy="1470025"/>
          </a:xfrm>
        </p:spPr>
        <p:txBody>
          <a:bodyPr/>
          <a:lstStyle/>
          <a:p>
            <a:r>
              <a:rPr lang="en-US" dirty="0" smtClean="0"/>
              <a:t>Do Mantle Plumes Exist?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8221" y="4343420"/>
            <a:ext cx="3369733" cy="174413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Gillian R. Foulger</a:t>
            </a:r>
          </a:p>
          <a:p>
            <a:r>
              <a:rPr lang="en-US" sz="2000" dirty="0" smtClean="0"/>
              <a:t>Dept. Earth Sciences</a:t>
            </a:r>
            <a:br>
              <a:rPr lang="en-US" sz="2000" dirty="0" smtClean="0"/>
            </a:br>
            <a:r>
              <a:rPr lang="en-US" sz="2000" dirty="0" smtClean="0"/>
              <a:t>Durham University</a:t>
            </a:r>
          </a:p>
          <a:p>
            <a:endParaRPr lang="en-US" sz="2000" dirty="0"/>
          </a:p>
          <a:p>
            <a:r>
              <a:rPr lang="en-US" dirty="0"/>
              <a:t>Thomas </a:t>
            </a:r>
            <a:r>
              <a:rPr lang="en-US" dirty="0" err="1" smtClean="0"/>
              <a:t>Rossetter</a:t>
            </a:r>
            <a:endParaRPr lang="en-US" dirty="0" smtClean="0"/>
          </a:p>
          <a:p>
            <a:r>
              <a:rPr lang="en-GB" sz="2000" dirty="0"/>
              <a:t>Department of Philosophy</a:t>
            </a:r>
          </a:p>
          <a:p>
            <a:r>
              <a:rPr lang="en-US" sz="2000" dirty="0"/>
              <a:t>Durham University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9534" y="332740"/>
            <a:ext cx="45159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GSA, Annu</a:t>
            </a:r>
            <a:r>
              <a:rPr lang="en-US" dirty="0">
                <a:latin typeface="Times New Roman"/>
                <a:cs typeface="Times New Roman"/>
              </a:rPr>
              <a:t>al Meeting, Phoenix, AZ, 2019</a:t>
            </a:r>
          </a:p>
          <a:p>
            <a:pPr algn="ctr"/>
            <a:endParaRPr lang="en-US" dirty="0" smtClean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Session “Great </a:t>
            </a:r>
            <a:r>
              <a:rPr lang="en-US" dirty="0">
                <a:latin typeface="Times New Roman"/>
                <a:cs typeface="Times New Roman"/>
              </a:rPr>
              <a:t>Concepts and Controversies in Geosciences Since Steno’s Introduction of the Principles of Stratigraphy in </a:t>
            </a:r>
            <a:r>
              <a:rPr lang="en-US" dirty="0" smtClean="0">
                <a:latin typeface="Times New Roman"/>
                <a:cs typeface="Times New Roman"/>
              </a:rPr>
              <a:t>1669”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5" name="Picture 4" descr="VogtPlumacyP4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8943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0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1E25-56D1-F24B-917D-5D929D6D23D5}" type="slidenum">
              <a:rPr lang="en-US"/>
              <a:pPr/>
              <a:t>10</a:t>
            </a:fld>
            <a:endParaRPr lang="en-US"/>
          </a:p>
        </p:txBody>
      </p:sp>
      <p:pic>
        <p:nvPicPr>
          <p:cNvPr id="440326" name="Picture 6"/>
          <p:cNvPicPr>
            <a:picLocks noChangeAspect="1" noChangeArrowheads="1"/>
          </p:cNvPicPr>
          <p:nvPr/>
        </p:nvPicPr>
        <p:blipFill>
          <a:blip r:embed="rId3"/>
          <a:srcRect l="32155" t="12106" r="23923" b="16806"/>
          <a:stretch>
            <a:fillRect/>
          </a:stretch>
        </p:blipFill>
        <p:spPr bwMode="auto">
          <a:xfrm>
            <a:off x="3352800" y="2057400"/>
            <a:ext cx="2314575" cy="4800600"/>
          </a:xfrm>
          <a:prstGeom prst="rect">
            <a:avLst/>
          </a:prstGeom>
          <a:noFill/>
        </p:spPr>
      </p:pic>
      <p:sp>
        <p:nvSpPr>
          <p:cNvPr id="440327" name="Text Box 7"/>
          <p:cNvSpPr txBox="1">
            <a:spLocks noChangeArrowheads="1"/>
          </p:cNvSpPr>
          <p:nvPr/>
        </p:nvSpPr>
        <p:spPr bwMode="auto">
          <a:xfrm>
            <a:off x="5867400" y="6491288"/>
            <a:ext cx="1774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Campbell (2005)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4033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3. Plume “tail” to the core-mantle boundary</a:t>
            </a:r>
          </a:p>
        </p:txBody>
      </p:sp>
    </p:spTree>
    <p:extLst>
      <p:ext uri="{BB962C8B-B14F-4D97-AF65-F5344CB8AC3E}">
        <p14:creationId xmlns:p14="http://schemas.microsoft.com/office/powerpoint/2010/main" val="37252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grav_m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1355" name="Rectangle 11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4. Fixed relative to one another, resulting in time-progressive volcanic chains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D17-C339-E744-9CCD-CFD314F68AF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17067" y="3615267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Hawaii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317068" y="3251201"/>
            <a:ext cx="516465" cy="474132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9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FD3481-27C1-6744-A85C-818BD9CA5F0E}" type="slidenum">
              <a:rPr lang="en-US"/>
              <a:pPr/>
              <a:t>12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429000" y="1600200"/>
            <a:ext cx="2247900" cy="4329113"/>
            <a:chOff x="3429000" y="1600200"/>
            <a:chExt cx="2247900" cy="4329113"/>
          </a:xfrm>
          <a:noFill/>
        </p:grpSpPr>
        <p:sp>
          <p:nvSpPr>
            <p:cNvPr id="442395" name="Rectangle 27"/>
            <p:cNvSpPr>
              <a:spLocks noChangeArrowheads="1"/>
            </p:cNvSpPr>
            <p:nvPr/>
          </p:nvSpPr>
          <p:spPr bwMode="auto">
            <a:xfrm>
              <a:off x="3429000" y="4557713"/>
              <a:ext cx="2095500" cy="13716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2394" name="Picture 26" descr="Devil4Flippe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57600" y="4633913"/>
              <a:ext cx="1327150" cy="1284288"/>
            </a:xfrm>
            <a:prstGeom prst="rect">
              <a:avLst/>
            </a:prstGeom>
            <a:grpFill/>
          </p:spPr>
        </p:pic>
        <p:grpSp>
          <p:nvGrpSpPr>
            <p:cNvPr id="442392" name="Group 24"/>
            <p:cNvGrpSpPr>
              <a:grpSpLocks/>
            </p:cNvGrpSpPr>
            <p:nvPr/>
          </p:nvGrpSpPr>
          <p:grpSpPr bwMode="auto">
            <a:xfrm>
              <a:off x="4419600" y="1600200"/>
              <a:ext cx="1257300" cy="3643313"/>
              <a:chOff x="4520" y="1160"/>
              <a:chExt cx="792" cy="2295"/>
            </a:xfrm>
            <a:grpFill/>
          </p:grpSpPr>
          <p:pic>
            <p:nvPicPr>
              <p:cNvPr id="442377" name="Picture 9" descr="Thermometer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752" y="1728"/>
                <a:ext cx="474" cy="1727"/>
              </a:xfrm>
              <a:prstGeom prst="rect">
                <a:avLst/>
              </a:prstGeom>
              <a:grpFill/>
            </p:spPr>
          </p:pic>
          <p:sp>
            <p:nvSpPr>
              <p:cNvPr id="442384" name="Oval 16"/>
              <p:cNvSpPr>
                <a:spLocks noChangeArrowheads="1"/>
              </p:cNvSpPr>
              <p:nvPr/>
            </p:nvSpPr>
            <p:spPr bwMode="auto">
              <a:xfrm>
                <a:off x="4800" y="3024"/>
                <a:ext cx="384" cy="384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2" name="Line 14"/>
              <p:cNvSpPr>
                <a:spLocks noChangeShapeType="1"/>
              </p:cNvSpPr>
              <p:nvPr/>
            </p:nvSpPr>
            <p:spPr bwMode="auto">
              <a:xfrm flipV="1">
                <a:off x="4992" y="1680"/>
                <a:ext cx="0" cy="1392"/>
              </a:xfrm>
              <a:prstGeom prst="line">
                <a:avLst/>
              </a:prstGeom>
              <a:grpFill/>
              <a:ln w="152400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6" name="Freeform 18"/>
              <p:cNvSpPr>
                <a:spLocks/>
              </p:cNvSpPr>
              <p:nvPr/>
            </p:nvSpPr>
            <p:spPr bwMode="auto">
              <a:xfrm>
                <a:off x="5010" y="1464"/>
                <a:ext cx="239" cy="265"/>
              </a:xfrm>
              <a:custGeom>
                <a:avLst/>
                <a:gdLst/>
                <a:ahLst/>
                <a:cxnLst>
                  <a:cxn ang="0">
                    <a:pos x="0" y="480"/>
                  </a:cxn>
                  <a:cxn ang="0">
                    <a:pos x="288" y="48"/>
                  </a:cxn>
                  <a:cxn ang="0">
                    <a:pos x="432" y="192"/>
                  </a:cxn>
                </a:cxnLst>
                <a:rect l="0" t="0" r="r" b="b"/>
                <a:pathLst>
                  <a:path w="432" h="480">
                    <a:moveTo>
                      <a:pt x="0" y="480"/>
                    </a:moveTo>
                    <a:cubicBezTo>
                      <a:pt x="108" y="288"/>
                      <a:pt x="216" y="96"/>
                      <a:pt x="288" y="48"/>
                    </a:cubicBezTo>
                    <a:cubicBezTo>
                      <a:pt x="360" y="0"/>
                      <a:pt x="396" y="96"/>
                      <a:pt x="432" y="192"/>
                    </a:cubicBezTo>
                  </a:path>
                </a:pathLst>
              </a:custGeom>
              <a:grpFill/>
              <a:ln w="76200" cmpd="sng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7" name="Freeform 19"/>
              <p:cNvSpPr>
                <a:spLocks/>
              </p:cNvSpPr>
              <p:nvPr/>
            </p:nvSpPr>
            <p:spPr bwMode="auto">
              <a:xfrm>
                <a:off x="4994" y="1160"/>
                <a:ext cx="318" cy="569"/>
              </a:xfrm>
              <a:custGeom>
                <a:avLst/>
                <a:gdLst/>
                <a:ahLst/>
                <a:cxnLst>
                  <a:cxn ang="0">
                    <a:pos x="0" y="1032"/>
                  </a:cxn>
                  <a:cxn ang="0">
                    <a:pos x="144" y="120"/>
                  </a:cxn>
                  <a:cxn ang="0">
                    <a:pos x="576" y="312"/>
                  </a:cxn>
                </a:cxnLst>
                <a:rect l="0" t="0" r="r" b="b"/>
                <a:pathLst>
                  <a:path w="576" h="1032">
                    <a:moveTo>
                      <a:pt x="0" y="1032"/>
                    </a:moveTo>
                    <a:cubicBezTo>
                      <a:pt x="24" y="636"/>
                      <a:pt x="48" y="240"/>
                      <a:pt x="144" y="120"/>
                    </a:cubicBezTo>
                    <a:cubicBezTo>
                      <a:pt x="240" y="0"/>
                      <a:pt x="408" y="156"/>
                      <a:pt x="576" y="312"/>
                    </a:cubicBezTo>
                  </a:path>
                </a:pathLst>
              </a:custGeom>
              <a:grpFill/>
              <a:ln w="76200" cmpd="sng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8" name="Freeform 20"/>
              <p:cNvSpPr>
                <a:spLocks/>
              </p:cNvSpPr>
              <p:nvPr/>
            </p:nvSpPr>
            <p:spPr bwMode="auto">
              <a:xfrm>
                <a:off x="4520" y="1464"/>
                <a:ext cx="450" cy="256"/>
              </a:xfrm>
              <a:custGeom>
                <a:avLst/>
                <a:gdLst/>
                <a:ahLst/>
                <a:cxnLst>
                  <a:cxn ang="0">
                    <a:pos x="816" y="464"/>
                  </a:cxn>
                  <a:cxn ang="0">
                    <a:pos x="336" y="32"/>
                  </a:cxn>
                  <a:cxn ang="0">
                    <a:pos x="0" y="272"/>
                  </a:cxn>
                </a:cxnLst>
                <a:rect l="0" t="0" r="r" b="b"/>
                <a:pathLst>
                  <a:path w="816" h="464">
                    <a:moveTo>
                      <a:pt x="816" y="464"/>
                    </a:moveTo>
                    <a:cubicBezTo>
                      <a:pt x="644" y="264"/>
                      <a:pt x="472" y="64"/>
                      <a:pt x="336" y="32"/>
                    </a:cubicBezTo>
                    <a:cubicBezTo>
                      <a:pt x="200" y="0"/>
                      <a:pt x="100" y="136"/>
                      <a:pt x="0" y="272"/>
                    </a:cubicBezTo>
                  </a:path>
                </a:pathLst>
              </a:custGeom>
              <a:grpFill/>
              <a:ln w="76200" cmpd="sng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9" name="Freeform 21"/>
              <p:cNvSpPr>
                <a:spLocks/>
              </p:cNvSpPr>
              <p:nvPr/>
            </p:nvSpPr>
            <p:spPr bwMode="auto">
              <a:xfrm>
                <a:off x="4782" y="1358"/>
                <a:ext cx="212" cy="362"/>
              </a:xfrm>
              <a:custGeom>
                <a:avLst/>
                <a:gdLst/>
                <a:ahLst/>
                <a:cxnLst>
                  <a:cxn ang="0">
                    <a:pos x="384" y="656"/>
                  </a:cxn>
                  <a:cxn ang="0">
                    <a:pos x="240" y="80"/>
                  </a:cxn>
                  <a:cxn ang="0">
                    <a:pos x="0" y="176"/>
                  </a:cxn>
                </a:cxnLst>
                <a:rect l="0" t="0" r="r" b="b"/>
                <a:pathLst>
                  <a:path w="384" h="656">
                    <a:moveTo>
                      <a:pt x="384" y="656"/>
                    </a:moveTo>
                    <a:cubicBezTo>
                      <a:pt x="344" y="408"/>
                      <a:pt x="304" y="160"/>
                      <a:pt x="240" y="80"/>
                    </a:cubicBezTo>
                    <a:cubicBezTo>
                      <a:pt x="176" y="0"/>
                      <a:pt x="88" y="88"/>
                      <a:pt x="0" y="176"/>
                    </a:cubicBezTo>
                  </a:path>
                </a:pathLst>
              </a:custGeom>
              <a:grpFill/>
              <a:ln w="76200" cmpd="sng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42397" name="Rectangle 2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5. </a:t>
            </a:r>
            <a:r>
              <a:rPr lang="en-US" dirty="0" smtClean="0"/>
              <a:t>High magma source temperatures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Failed Predictions of the Plume Hypothesis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5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3F13-E07B-1D48-AABF-103CB62134AB}" type="slidenum">
              <a:rPr lang="en-US"/>
              <a:pPr/>
              <a:t>14</a:t>
            </a:fld>
            <a:endParaRPr lang="en-US"/>
          </a:p>
        </p:txBody>
      </p:sp>
      <p:sp>
        <p:nvSpPr>
          <p:cNvPr id="436229" name="Text Box 5"/>
          <p:cNvSpPr txBox="1">
            <a:spLocks noChangeArrowheads="1"/>
          </p:cNvSpPr>
          <p:nvPr/>
        </p:nvSpPr>
        <p:spPr bwMode="auto">
          <a:xfrm>
            <a:off x="5181600" y="6491288"/>
            <a:ext cx="1432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Burov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(2005)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3"/>
          <a:srcRect l="4196" t="20158" r="52052" b="5872"/>
          <a:stretch>
            <a:fillRect/>
          </a:stretch>
        </p:blipFill>
        <p:spPr bwMode="auto">
          <a:xfrm>
            <a:off x="2438400" y="1447800"/>
            <a:ext cx="4203700" cy="4800600"/>
          </a:xfrm>
          <a:prstGeom prst="rect">
            <a:avLst/>
          </a:prstGeom>
          <a:noFill/>
        </p:spPr>
      </p:pic>
      <p:sp>
        <p:nvSpPr>
          <p:cNvPr id="4362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smtClean="0"/>
              <a:t>Precursory surface </a:t>
            </a:r>
            <a:r>
              <a:rPr lang="en-US" dirty="0"/>
              <a:t>uplift</a:t>
            </a:r>
          </a:p>
        </p:txBody>
      </p:sp>
    </p:spTree>
    <p:extLst>
      <p:ext uri="{BB962C8B-B14F-4D97-AF65-F5344CB8AC3E}">
        <p14:creationId xmlns:p14="http://schemas.microsoft.com/office/powerpoint/2010/main" val="16574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8562" name="Picture 3" descr="UkstinsRepl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03" r="40564"/>
          <a:stretch/>
        </p:blipFill>
        <p:spPr bwMode="auto">
          <a:xfrm>
            <a:off x="0" y="1943100"/>
            <a:ext cx="721861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65" name="Picture 6" descr="Campbell3Upli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0"/>
            <a:ext cx="3656012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8566" name="Text Box 7"/>
          <p:cNvSpPr txBox="1">
            <a:spLocks noChangeArrowheads="1"/>
          </p:cNvSpPr>
          <p:nvPr/>
        </p:nvSpPr>
        <p:spPr bwMode="auto">
          <a:xfrm>
            <a:off x="7086600" y="501650"/>
            <a:ext cx="8620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600">
                <a:solidFill>
                  <a:srgbClr val="FF0000"/>
                </a:solidFill>
              </a:rPr>
              <a:t>?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78567" name="Text Box 8"/>
          <p:cNvSpPr txBox="1">
            <a:spLocks noChangeArrowheads="1"/>
          </p:cNvSpPr>
          <p:nvPr/>
        </p:nvSpPr>
        <p:spPr bwMode="auto">
          <a:xfrm>
            <a:off x="5676900" y="5880100"/>
            <a:ext cx="33153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Times New Roman"/>
                <a:cs typeface="Times New Roman"/>
              </a:rPr>
              <a:t>Ukstins-Peate</a:t>
            </a:r>
            <a:r>
              <a:rPr lang="en-US" dirty="0">
                <a:latin typeface="Times New Roman"/>
                <a:cs typeface="Times New Roman"/>
              </a:rPr>
              <a:t> &amp; Bryan, 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i="1" dirty="0">
                <a:latin typeface="Times New Roman"/>
                <a:cs typeface="Times New Roman"/>
              </a:rPr>
              <a:t>Nature Geoscience, 2009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78569" name="Oval 10"/>
          <p:cNvSpPr>
            <a:spLocks noChangeArrowheads="1"/>
          </p:cNvSpPr>
          <p:nvPr/>
        </p:nvSpPr>
        <p:spPr bwMode="auto">
          <a:xfrm>
            <a:off x="101600" y="2692400"/>
            <a:ext cx="6223000" cy="3378200"/>
          </a:xfrm>
          <a:prstGeom prst="ellipse">
            <a:avLst/>
          </a:pr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9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038" name="Picture 6" descr="Courtillot2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753533"/>
            <a:ext cx="9144000" cy="5126231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5" name="TextBox 4"/>
          <p:cNvSpPr txBox="1"/>
          <p:nvPr/>
        </p:nvSpPr>
        <p:spPr>
          <a:xfrm>
            <a:off x="736600" y="6087533"/>
            <a:ext cx="771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From: </a:t>
            </a:r>
            <a:r>
              <a:rPr lang="en-US" i="1" dirty="0" err="1">
                <a:latin typeface="Times New Roman"/>
                <a:cs typeface="Times New Roman"/>
              </a:rPr>
              <a:t>Courtillot</a:t>
            </a:r>
            <a:r>
              <a:rPr lang="en-US" i="1" dirty="0">
                <a:latin typeface="Times New Roman"/>
                <a:cs typeface="Times New Roman"/>
              </a:rPr>
              <a:t>, V., A. </a:t>
            </a:r>
            <a:r>
              <a:rPr lang="en-US" i="1" dirty="0" err="1">
                <a:latin typeface="Times New Roman"/>
                <a:cs typeface="Times New Roman"/>
              </a:rPr>
              <a:t>Davaillie</a:t>
            </a:r>
            <a:r>
              <a:rPr lang="en-US" i="1" dirty="0">
                <a:latin typeface="Times New Roman"/>
                <a:cs typeface="Times New Roman"/>
              </a:rPr>
              <a:t>, J. </a:t>
            </a:r>
            <a:r>
              <a:rPr lang="en-US" i="1" dirty="0" err="1">
                <a:latin typeface="Times New Roman"/>
                <a:cs typeface="Times New Roman"/>
              </a:rPr>
              <a:t>Besse</a:t>
            </a:r>
            <a:r>
              <a:rPr lang="en-US" i="1" dirty="0">
                <a:latin typeface="Times New Roman"/>
                <a:cs typeface="Times New Roman"/>
              </a:rPr>
              <a:t>, and J. Stock (2003), Three distinct types of hotspots in the Earth's mantle, Earth planet. Sci. </a:t>
            </a:r>
            <a:r>
              <a:rPr lang="en-US" i="1" dirty="0" err="1">
                <a:latin typeface="Times New Roman"/>
                <a:cs typeface="Times New Roman"/>
              </a:rPr>
              <a:t>Lett</a:t>
            </a:r>
            <a:r>
              <a:rPr lang="en-US" i="1" dirty="0">
                <a:latin typeface="Times New Roman"/>
                <a:cs typeface="Times New Roman"/>
              </a:rPr>
              <a:t>., 205, 295-308.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5666" y="0"/>
            <a:ext cx="8229600" cy="749829"/>
          </a:xfrm>
        </p:spPr>
        <p:txBody>
          <a:bodyPr>
            <a:normAutofit fontScale="90000"/>
          </a:bodyPr>
          <a:lstStyle/>
          <a:p>
            <a:r>
              <a:rPr lang="en-US" dirty="0"/>
              <a:t>2. “Plume head” flood basalt eruption</a:t>
            </a:r>
          </a:p>
        </p:txBody>
      </p:sp>
    </p:spTree>
    <p:extLst>
      <p:ext uri="{BB962C8B-B14F-4D97-AF65-F5344CB8AC3E}">
        <p14:creationId xmlns:p14="http://schemas.microsoft.com/office/powerpoint/2010/main" val="4557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038" name="Picture 6" descr="Courtillot2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753533"/>
            <a:ext cx="9144000" cy="5126231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3" name="Multiply 2"/>
          <p:cNvSpPr/>
          <p:nvPr/>
        </p:nvSpPr>
        <p:spPr>
          <a:xfrm>
            <a:off x="7831666" y="32083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3598333" y="39703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7162799" y="17859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5681133" y="22431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4131733" y="4715404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1540933" y="4613804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702733" y="2835804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/>
          <p:cNvSpPr/>
          <p:nvPr/>
        </p:nvSpPr>
        <p:spPr>
          <a:xfrm>
            <a:off x="5113866" y="15573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7484533" y="2090739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7653865" y="2531005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3979333" y="2835806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y 27"/>
          <p:cNvSpPr/>
          <p:nvPr/>
        </p:nvSpPr>
        <p:spPr>
          <a:xfrm>
            <a:off x="1447800" y="3326873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ultiply 29"/>
          <p:cNvSpPr/>
          <p:nvPr/>
        </p:nvSpPr>
        <p:spPr>
          <a:xfrm>
            <a:off x="1066799" y="2564871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y 30"/>
          <p:cNvSpPr/>
          <p:nvPr/>
        </p:nvSpPr>
        <p:spPr>
          <a:xfrm>
            <a:off x="1109133" y="43005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y 31"/>
          <p:cNvSpPr/>
          <p:nvPr/>
        </p:nvSpPr>
        <p:spPr>
          <a:xfrm>
            <a:off x="5232399" y="17605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1439333" y="1438804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/>
          <p:cNvSpPr/>
          <p:nvPr/>
        </p:nvSpPr>
        <p:spPr>
          <a:xfrm>
            <a:off x="778933" y="2234671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/>
          <p:cNvSpPr/>
          <p:nvPr/>
        </p:nvSpPr>
        <p:spPr>
          <a:xfrm>
            <a:off x="6206066" y="3911072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ltiply 35"/>
          <p:cNvSpPr/>
          <p:nvPr/>
        </p:nvSpPr>
        <p:spPr>
          <a:xfrm>
            <a:off x="3894666" y="3834872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y 36"/>
          <p:cNvSpPr/>
          <p:nvPr/>
        </p:nvSpPr>
        <p:spPr>
          <a:xfrm>
            <a:off x="7416799" y="3580872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ultiply 37"/>
          <p:cNvSpPr/>
          <p:nvPr/>
        </p:nvSpPr>
        <p:spPr>
          <a:xfrm>
            <a:off x="5791199" y="1972205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/>
          <p:cNvSpPr/>
          <p:nvPr/>
        </p:nvSpPr>
        <p:spPr>
          <a:xfrm>
            <a:off x="5333999" y="3648605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ultiply 40"/>
          <p:cNvSpPr/>
          <p:nvPr/>
        </p:nvSpPr>
        <p:spPr>
          <a:xfrm>
            <a:off x="7916332" y="3479272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ultiply 41"/>
          <p:cNvSpPr/>
          <p:nvPr/>
        </p:nvSpPr>
        <p:spPr>
          <a:xfrm>
            <a:off x="6349999" y="3682472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ultiply 42"/>
          <p:cNvSpPr/>
          <p:nvPr/>
        </p:nvSpPr>
        <p:spPr>
          <a:xfrm>
            <a:off x="5757332" y="2480206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Multiply 43"/>
          <p:cNvSpPr/>
          <p:nvPr/>
        </p:nvSpPr>
        <p:spPr>
          <a:xfrm>
            <a:off x="4936066" y="3445406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ultiply 44"/>
          <p:cNvSpPr/>
          <p:nvPr/>
        </p:nvSpPr>
        <p:spPr>
          <a:xfrm>
            <a:off x="3793066" y="4021140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ultiply 45"/>
          <p:cNvSpPr/>
          <p:nvPr/>
        </p:nvSpPr>
        <p:spPr>
          <a:xfrm>
            <a:off x="1007532" y="2310874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ultiply 46"/>
          <p:cNvSpPr/>
          <p:nvPr/>
        </p:nvSpPr>
        <p:spPr>
          <a:xfrm>
            <a:off x="4809066" y="2454806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6600" y="6087533"/>
            <a:ext cx="771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From: </a:t>
            </a:r>
            <a:r>
              <a:rPr lang="en-US" i="1" dirty="0" err="1">
                <a:latin typeface="Times New Roman"/>
                <a:cs typeface="Times New Roman"/>
              </a:rPr>
              <a:t>Courtillot</a:t>
            </a:r>
            <a:r>
              <a:rPr lang="en-US" i="1" dirty="0">
                <a:latin typeface="Times New Roman"/>
                <a:cs typeface="Times New Roman"/>
              </a:rPr>
              <a:t>, V., A. </a:t>
            </a:r>
            <a:r>
              <a:rPr lang="en-US" i="1" dirty="0" err="1">
                <a:latin typeface="Times New Roman"/>
                <a:cs typeface="Times New Roman"/>
              </a:rPr>
              <a:t>Davaillie</a:t>
            </a:r>
            <a:r>
              <a:rPr lang="en-US" i="1" dirty="0">
                <a:latin typeface="Times New Roman"/>
                <a:cs typeface="Times New Roman"/>
              </a:rPr>
              <a:t>, J. </a:t>
            </a:r>
            <a:r>
              <a:rPr lang="en-US" i="1" dirty="0" err="1">
                <a:latin typeface="Times New Roman"/>
                <a:cs typeface="Times New Roman"/>
              </a:rPr>
              <a:t>Besse</a:t>
            </a:r>
            <a:r>
              <a:rPr lang="en-US" i="1" dirty="0">
                <a:latin typeface="Times New Roman"/>
                <a:cs typeface="Times New Roman"/>
              </a:rPr>
              <a:t>, and J. Stock (2003), Three distinct types of hotspots in the Earth's mantle, Earth planet. Sci. </a:t>
            </a:r>
            <a:r>
              <a:rPr lang="en-US" i="1" dirty="0" err="1">
                <a:latin typeface="Times New Roman"/>
                <a:cs typeface="Times New Roman"/>
              </a:rPr>
              <a:t>Lett</a:t>
            </a:r>
            <a:r>
              <a:rPr lang="en-US" i="1" dirty="0">
                <a:latin typeface="Times New Roman"/>
                <a:cs typeface="Times New Roman"/>
              </a:rPr>
              <a:t>., 205, 295-308.</a:t>
            </a:r>
          </a:p>
        </p:txBody>
      </p:sp>
      <p:sp>
        <p:nvSpPr>
          <p:cNvPr id="40" name="Title 5"/>
          <p:cNvSpPr txBox="1">
            <a:spLocks/>
          </p:cNvSpPr>
          <p:nvPr/>
        </p:nvSpPr>
        <p:spPr>
          <a:xfrm>
            <a:off x="465666" y="0"/>
            <a:ext cx="8229600" cy="749829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dirty="0" smtClean="0"/>
              <a:t>Those without “plume-head” flood basalts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0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1E25-56D1-F24B-917D-5D929D6D23D5}" type="slidenum">
              <a:rPr lang="en-US"/>
              <a:pPr/>
              <a:t>18</a:t>
            </a:fld>
            <a:endParaRPr lang="en-US"/>
          </a:p>
        </p:txBody>
      </p:sp>
      <p:pic>
        <p:nvPicPr>
          <p:cNvPr id="440326" name="Picture 6"/>
          <p:cNvPicPr>
            <a:picLocks noChangeAspect="1" noChangeArrowheads="1"/>
          </p:cNvPicPr>
          <p:nvPr/>
        </p:nvPicPr>
        <p:blipFill>
          <a:blip r:embed="rId3"/>
          <a:srcRect l="32155" t="12106" r="23923" b="16806"/>
          <a:stretch>
            <a:fillRect/>
          </a:stretch>
        </p:blipFill>
        <p:spPr bwMode="auto">
          <a:xfrm>
            <a:off x="3352800" y="2057400"/>
            <a:ext cx="2314575" cy="4800600"/>
          </a:xfrm>
          <a:prstGeom prst="rect">
            <a:avLst/>
          </a:prstGeom>
          <a:noFill/>
        </p:spPr>
      </p:pic>
      <p:sp>
        <p:nvSpPr>
          <p:cNvPr id="440327" name="Text Box 7"/>
          <p:cNvSpPr txBox="1">
            <a:spLocks noChangeArrowheads="1"/>
          </p:cNvSpPr>
          <p:nvPr/>
        </p:nvSpPr>
        <p:spPr bwMode="auto">
          <a:xfrm>
            <a:off x="5867400" y="6491288"/>
            <a:ext cx="1774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Campbell (2005)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4033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3. Plume “tail” to the core-mantle boundary</a:t>
            </a:r>
          </a:p>
        </p:txBody>
      </p:sp>
    </p:spTree>
    <p:extLst>
      <p:ext uri="{BB962C8B-B14F-4D97-AF65-F5344CB8AC3E}">
        <p14:creationId xmlns:p14="http://schemas.microsoft.com/office/powerpoint/2010/main" val="11821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cross sections through Earth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24467" y="5300135"/>
            <a:ext cx="21394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i="1" dirty="0" err="1">
                <a:latin typeface="Times New Roman"/>
                <a:cs typeface="Times New Roman"/>
              </a:rPr>
              <a:t>Ritsema</a:t>
            </a:r>
            <a:r>
              <a:rPr lang="en-US" sz="1800" i="1" dirty="0">
                <a:latin typeface="Times New Roman"/>
                <a:cs typeface="Times New Roman"/>
              </a:rPr>
              <a:t> et al. (1999)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Picture 3" descr="Fig5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94448"/>
            <a:ext cx="5364088" cy="36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elandWithoutMa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/>
          <a:stretch/>
        </p:blipFill>
        <p:spPr>
          <a:xfrm>
            <a:off x="0" y="1935336"/>
            <a:ext cx="5292080" cy="271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5533" y="1811869"/>
            <a:ext cx="210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Iceland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1733" y="3191933"/>
            <a:ext cx="210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Yellowstone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015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56B42A-2E7E-43D9-9115-96450C784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do we do science?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07B76445-6BF3-4CB1-B93D-333FF78EB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0" y="1482724"/>
            <a:ext cx="5429250" cy="5045075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Popper: </a:t>
            </a:r>
            <a:r>
              <a:rPr lang="en-GB" dirty="0" err="1"/>
              <a:t>F</a:t>
            </a:r>
            <a:r>
              <a:rPr lang="en-GB" dirty="0" err="1" smtClean="0"/>
              <a:t>alsificationism</a:t>
            </a:r>
            <a:endParaRPr lang="en-GB" dirty="0" smtClean="0"/>
          </a:p>
          <a:p>
            <a:r>
              <a:rPr lang="en-GB" dirty="0" smtClean="0"/>
              <a:t>Quine: Confirmation holism</a:t>
            </a:r>
          </a:p>
          <a:p>
            <a:pPr lvl="1"/>
            <a:r>
              <a:rPr lang="en-GB" dirty="0" smtClean="0"/>
              <a:t>Hypotheses have auxiliary hypotheses</a:t>
            </a:r>
          </a:p>
          <a:p>
            <a:r>
              <a:rPr lang="en-GB" dirty="0" smtClean="0"/>
              <a:t>Kuhn: Historically</a:t>
            </a:r>
          </a:p>
          <a:p>
            <a:pPr lvl="1"/>
            <a:r>
              <a:rPr lang="en-GB" dirty="0" smtClean="0"/>
              <a:t>Scientists only reject auxiliary hypotheses &amp; protect the main hypothesis</a:t>
            </a:r>
          </a:p>
          <a:p>
            <a:r>
              <a:rPr lang="en-GB" dirty="0" err="1" smtClean="0"/>
              <a:t>Lakatos</a:t>
            </a:r>
            <a:r>
              <a:rPr lang="en-GB" dirty="0" smtClean="0"/>
              <a:t>: Methodology of scientific research programmes</a:t>
            </a:r>
          </a:p>
          <a:p>
            <a:pPr lvl="1"/>
            <a:r>
              <a:rPr lang="en-GB" dirty="0" smtClean="0"/>
              <a:t>A </a:t>
            </a:r>
            <a:r>
              <a:rPr lang="en-GB" dirty="0"/>
              <a:t>hard core: central tenets </a:t>
            </a:r>
            <a:r>
              <a:rPr lang="en-GB" dirty="0" smtClean="0"/>
              <a:t>which </a:t>
            </a:r>
            <a:r>
              <a:rPr lang="en-GB" dirty="0"/>
              <a:t>are </a:t>
            </a:r>
            <a:r>
              <a:rPr lang="en-GB" dirty="0" smtClean="0"/>
              <a:t>immune,</a:t>
            </a:r>
          </a:p>
          <a:p>
            <a:pPr lvl="1"/>
            <a:r>
              <a:rPr lang="en-GB" dirty="0" smtClean="0"/>
              <a:t>A </a:t>
            </a:r>
            <a:r>
              <a:rPr lang="en-GB" dirty="0"/>
              <a:t>protective belt: auxiliary hypotheses </a:t>
            </a:r>
            <a:r>
              <a:rPr lang="en-GB" dirty="0" smtClean="0"/>
              <a:t>introduced to </a:t>
            </a:r>
            <a:r>
              <a:rPr lang="en-GB" dirty="0"/>
              <a:t>accommodate failed predictions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D253B2-B630-4F13-A65C-2309E1C3C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285" y="1241425"/>
            <a:ext cx="1376764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1515E2-66CF-4C1A-85D4-BA8F52677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62" y="1632705"/>
            <a:ext cx="1527815" cy="2062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1EFD0E7-D411-4B92-A459-485DFE33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962" y="3396499"/>
            <a:ext cx="1527815" cy="1874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41EEB29-8417-4BF7-8660-03B668CE39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716"/>
          <a:stretch/>
        </p:blipFill>
        <p:spPr>
          <a:xfrm>
            <a:off x="5990068" y="4955671"/>
            <a:ext cx="1844593" cy="173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2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grav_m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D17-C339-E744-9CCD-CFD314F68AF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17067" y="3615267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Hawaii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317068" y="3251201"/>
            <a:ext cx="516465" cy="474132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11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sz="3600" smtClean="0"/>
              <a:t>4. Fixed relative to one another, resulting in time-progressive volcanic chains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0548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E70E-469A-3141-A559-8DA0EA780C2F}" type="slidenum">
              <a:rPr lang="en-US"/>
              <a:pPr/>
              <a:t>21</a:t>
            </a:fld>
            <a:endParaRPr lang="en-US"/>
          </a:p>
        </p:txBody>
      </p:sp>
      <p:pic>
        <p:nvPicPr>
          <p:cNvPr id="760834" name="Picture 2" descr="Fig4_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588"/>
            <a:ext cx="8723312" cy="68564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28267" y="6400795"/>
            <a:ext cx="288713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Raymond et al. (2000)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2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Lakatosian</a:t>
            </a:r>
            <a:r>
              <a:rPr lang="en-US" dirty="0" smtClean="0"/>
              <a:t> protective belt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E953F577-18C4-4884-B2B5-10C97528F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0495474"/>
              </p:ext>
            </p:extLst>
          </p:nvPr>
        </p:nvGraphicFramePr>
        <p:xfrm>
          <a:off x="1739900" y="1439491"/>
          <a:ext cx="5879753" cy="5226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349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Lakatosian</a:t>
            </a:r>
            <a:r>
              <a:rPr lang="en-US" dirty="0"/>
              <a:t> protective belt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E953F577-18C4-4884-B2B5-10C97528F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375681"/>
              </p:ext>
            </p:extLst>
          </p:nvPr>
        </p:nvGraphicFramePr>
        <p:xfrm>
          <a:off x="1739900" y="1439491"/>
          <a:ext cx="5879753" cy="5226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70501" y="1612900"/>
            <a:ext cx="2273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Complex structure causes distortions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51700" y="2997200"/>
            <a:ext cx="1765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Lateral flow can displace volcanism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2401" y="5499100"/>
            <a:ext cx="161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Plume roots can be shallow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30300" y="55372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“Mantle wind” can deflect plumes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5901" y="2667000"/>
            <a:ext cx="2095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Entrainment of cold mantle can mask high temperatures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09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Lakatosian</a:t>
            </a:r>
            <a:r>
              <a:rPr lang="en-US" dirty="0"/>
              <a:t> protective belt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E953F577-18C4-4884-B2B5-10C97528F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6863662"/>
              </p:ext>
            </p:extLst>
          </p:nvPr>
        </p:nvGraphicFramePr>
        <p:xfrm>
          <a:off x="1739900" y="1439491"/>
          <a:ext cx="5879753" cy="5226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35700" y="1549400"/>
            <a:ext cx="28448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Lateral flow can displace volcanism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“Upside-down drainage”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Eroded away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“Headless plume”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Distant, unconnected flood basalt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Multiple plumes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Multiple-headed plume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Pulsing plume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Plume head has been </a:t>
            </a:r>
            <a:r>
              <a:rPr lang="en-US" dirty="0" err="1" smtClean="0"/>
              <a:t>subducted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i="1" dirty="0" smtClean="0"/>
              <a:t>…and if all else fails…</a:t>
            </a:r>
            <a:br>
              <a:rPr lang="en-US" i="1" dirty="0" smtClean="0"/>
            </a:br>
            <a:endParaRPr lang="en-US" i="1" dirty="0" smtClean="0"/>
          </a:p>
          <a:p>
            <a:pPr marL="342900" indent="-342900">
              <a:buFont typeface="+mj-lt"/>
              <a:buAutoNum type="arabicPeriod" startAt="11"/>
            </a:pPr>
            <a:r>
              <a:rPr lang="en-US" dirty="0" smtClean="0"/>
              <a:t>Simply ignore the problem</a:t>
            </a:r>
          </a:p>
          <a:p>
            <a:pPr marL="342900" indent="-342900">
              <a:buFont typeface="+mj-lt"/>
              <a:buAutoNum type="arabicPeriod" startAt="11"/>
            </a:pPr>
            <a:endParaRPr lang="en-US" dirty="0" smtClean="0"/>
          </a:p>
          <a:p>
            <a:pPr marL="342900" indent="-342900">
              <a:buFont typeface="+mj-lt"/>
              <a:buAutoNum type="arabicPeriod" startAt="11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0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Currently Over 70 Plume 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/>
              <a:t>Thermal (1); Fossil (2); </a:t>
            </a:r>
            <a:r>
              <a:rPr lang="en-US" dirty="0" err="1"/>
              <a:t>Channelled</a:t>
            </a:r>
            <a:r>
              <a:rPr lang="en-US" dirty="0"/>
              <a:t> (3); </a:t>
            </a:r>
            <a:r>
              <a:rPr lang="en-US" dirty="0" err="1"/>
              <a:t>Toroidal</a:t>
            </a:r>
            <a:r>
              <a:rPr lang="en-US" dirty="0"/>
              <a:t> (4); Tabular (5); Depleted Residual (6); Finger-like (7); Recycled (8); Edge (9); Cold (10); </a:t>
            </a:r>
            <a:r>
              <a:rPr lang="en-US" dirty="0" err="1"/>
              <a:t>Cacto</a:t>
            </a:r>
            <a:r>
              <a:rPr lang="en-US" dirty="0"/>
              <a:t>- (11); Super (12); </a:t>
            </a:r>
            <a:r>
              <a:rPr lang="en-US" dirty="0" err="1"/>
              <a:t>Asthenospheric</a:t>
            </a:r>
            <a:r>
              <a:rPr lang="en-US" dirty="0"/>
              <a:t> (13); Dying (14); Not very energetic (15); Spaghetti (16); Baby (17); Head-free (18); Splash (19); Pulsating (20); Subduction fluid-fluxed Refractory (21); Hydrogen (22); Heterogeneous (23); Flattened Onion (24); Subduction-driving (25); Subduction-triggered (26); Washboard (27); Bent-shaped (28); Failing (29); Delamination-triggering (30); Concentrically-zoned (31); Mushroom (32); Laminar (33); </a:t>
            </a:r>
            <a:r>
              <a:rPr lang="en-US" dirty="0" err="1"/>
              <a:t>Advected</a:t>
            </a:r>
            <a:r>
              <a:rPr lang="en-US" dirty="0"/>
              <a:t> (34); Extinct (35); Bilateral (36); Bifurcated (37); Geriatric (38); Primary and Secondary (39); Accreted (40); Diverted (41); Deformed (42); Golden (43); Veined (44); Hidden (45); Weak (46); Pulsing (47); Young (48); Blob-like (49); Cavity (50); Starting (51); Passive (52); Stealth (53); Tilted (54); Asymmetric (55); Mega (56); Mini (57); Not-hot (58); Killer (59); Deflected (60); Stripy (61</a:t>
            </a:r>
            <a:r>
              <a:rPr lang="en-US" dirty="0" smtClean="0"/>
              <a:t>); </a:t>
            </a:r>
            <a:r>
              <a:rPr lang="en-US" dirty="0"/>
              <a:t>Diamondiferous (62</a:t>
            </a:r>
            <a:r>
              <a:rPr lang="en-US" dirty="0" smtClean="0"/>
              <a:t>); </a:t>
            </a:r>
            <a:r>
              <a:rPr lang="en-US" dirty="0"/>
              <a:t>Transient (</a:t>
            </a:r>
            <a:r>
              <a:rPr lang="en-US" dirty="0" smtClean="0"/>
              <a:t>63; </a:t>
            </a:r>
            <a:r>
              <a:rPr lang="en-US" dirty="0"/>
              <a:t>Dehydrating (64); Doughnut (65); </a:t>
            </a:r>
            <a:r>
              <a:rPr lang="en-US" dirty="0" smtClean="0"/>
              <a:t>Rear (</a:t>
            </a:r>
            <a:r>
              <a:rPr lang="en-US" dirty="0"/>
              <a:t>66); Side (67); Volatile-bearing (68); Incipient (69</a:t>
            </a:r>
            <a:r>
              <a:rPr lang="en-US" dirty="0" smtClean="0"/>
              <a:t>); </a:t>
            </a:r>
            <a:r>
              <a:rPr lang="en-US" dirty="0"/>
              <a:t>Migrating (70).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 descr="StarfishPlu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89" y="5477932"/>
            <a:ext cx="2601910" cy="1380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3000" y="6079066"/>
            <a:ext cx="336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A radial </a:t>
            </a:r>
            <a:r>
              <a:rPr lang="en-US" dirty="0">
                <a:latin typeface="Times New Roman"/>
                <a:cs typeface="Times New Roman"/>
              </a:rPr>
              <a:t>viscous </a:t>
            </a:r>
            <a:r>
              <a:rPr lang="en-US" dirty="0" smtClean="0">
                <a:latin typeface="Times New Roman"/>
                <a:cs typeface="Times New Roman"/>
              </a:rPr>
              <a:t>fingering plume, published 2017 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545667" y="6273801"/>
            <a:ext cx="931333" cy="220132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216400" y="723900"/>
            <a:ext cx="711200" cy="406400"/>
          </a:xfrm>
          <a:prstGeom prst="line">
            <a:avLst/>
          </a:prstGeom>
          <a:ln w="57150" cap="rnd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35500" y="-88900"/>
            <a:ext cx="1050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  <a:latin typeface="Bradley Hand"/>
              </a:rPr>
              <a:t>85</a:t>
            </a:r>
            <a:endParaRPr lang="en-US" sz="4400" b="1" i="1" dirty="0">
              <a:solidFill>
                <a:srgbClr val="FF0000"/>
              </a:solidFill>
              <a:latin typeface="Bradley Hand"/>
            </a:endParaRPr>
          </a:p>
        </p:txBody>
      </p:sp>
    </p:spTree>
    <p:extLst>
      <p:ext uri="{BB962C8B-B14F-4D97-AF65-F5344CB8AC3E}">
        <p14:creationId xmlns:p14="http://schemas.microsoft.com/office/powerpoint/2010/main" val="463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PhilosophyPage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r="12316"/>
          <a:stretch/>
        </p:blipFill>
        <p:spPr>
          <a:xfrm>
            <a:off x="1166152" y="0"/>
            <a:ext cx="6840272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702734" y="5212292"/>
            <a:ext cx="7772400" cy="103610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dirty="0" err="1" smtClean="0"/>
              <a:t>www.mantleplumes.org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0200" y="2743200"/>
            <a:ext cx="3352800" cy="1143000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latin typeface="Brush Script MT Italic" pitchFamily="-103" charset="0"/>
              </a:rPr>
              <a:t>That’s</a:t>
            </a:r>
            <a:br>
              <a:rPr lang="en-US" sz="8800" dirty="0">
                <a:latin typeface="Brush Script MT Italic" pitchFamily="-103" charset="0"/>
              </a:rPr>
            </a:br>
            <a:r>
              <a:rPr lang="en-US" sz="8800" dirty="0">
                <a:latin typeface="Brush Script MT Italic" pitchFamily="-103" charset="0"/>
              </a:rPr>
              <a:t>all</a:t>
            </a:r>
            <a:br>
              <a:rPr lang="en-US" sz="8800" dirty="0">
                <a:latin typeface="Brush Script MT Italic" pitchFamily="-103" charset="0"/>
              </a:rPr>
            </a:br>
            <a:r>
              <a:rPr lang="en-US" sz="8800" dirty="0">
                <a:latin typeface="Brush Script MT Italic" pitchFamily="-103" charset="0"/>
              </a:rPr>
              <a:t>folks</a:t>
            </a:r>
            <a:endParaRPr lang="en-US" sz="8800" dirty="0">
              <a:latin typeface="Brush Script MT" charset="0"/>
            </a:endParaRPr>
          </a:p>
        </p:txBody>
      </p:sp>
      <p:pic>
        <p:nvPicPr>
          <p:cNvPr id="476165" name="Picture 5" descr="Final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88"/>
            <a:ext cx="4718050" cy="6856412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 vs. degenerative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E953F577-18C4-4884-B2B5-10C97528F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3230113"/>
              </p:ext>
            </p:extLst>
          </p:nvPr>
        </p:nvGraphicFramePr>
        <p:xfrm>
          <a:off x="1676400" y="1439491"/>
          <a:ext cx="5879753" cy="5226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urved Connector 5"/>
          <p:cNvCxnSpPr/>
          <p:nvPr/>
        </p:nvCxnSpPr>
        <p:spPr>
          <a:xfrm rot="16200000" flipV="1">
            <a:off x="3187700" y="1498600"/>
            <a:ext cx="1041400" cy="406400"/>
          </a:xfrm>
          <a:prstGeom prst="curvedConnector3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73300" y="1409700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Generate successful predictions</a:t>
            </a:r>
            <a:endParaRPr lang="en-US" dirty="0"/>
          </a:p>
        </p:txBody>
      </p:sp>
      <p:cxnSp>
        <p:nvCxnSpPr>
          <p:cNvPr id="9" name="Curved Connector 8"/>
          <p:cNvCxnSpPr/>
          <p:nvPr/>
        </p:nvCxnSpPr>
        <p:spPr>
          <a:xfrm rot="5400000" flipH="1" flipV="1">
            <a:off x="5092700" y="1397000"/>
            <a:ext cx="1016000" cy="609600"/>
          </a:xfrm>
          <a:prstGeom prst="curvedConnector3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83300" y="12700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Generate predictions that </a:t>
            </a:r>
            <a:r>
              <a:rPr lang="en-US" dirty="0" smtClean="0"/>
              <a:t>fail </a:t>
            </a:r>
            <a:r>
              <a:rPr lang="en-US" dirty="0"/>
              <a:t>or merely accommodate known phenomena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8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1" algn="ctr"/>
            <a:r>
              <a:rPr lang="en-GB" sz="3600" dirty="0" smtClean="0">
                <a:latin typeface="Times New Roman"/>
                <a:cs typeface="Times New Roman"/>
              </a:rPr>
              <a:t>The plume hypothesis:</a:t>
            </a:r>
            <a:br>
              <a:rPr lang="en-GB" sz="3600" dirty="0" smtClean="0">
                <a:latin typeface="Times New Roman"/>
                <a:cs typeface="Times New Roman"/>
              </a:rPr>
            </a:br>
            <a:r>
              <a:rPr lang="en-GB" sz="3600" dirty="0" smtClean="0">
                <a:latin typeface="Times New Roman"/>
                <a:cs typeface="Times New Roman"/>
              </a:rPr>
              <a:t>a degenerative research programme</a:t>
            </a:r>
            <a:br>
              <a:rPr lang="en-GB" sz="3600" dirty="0" smtClean="0">
                <a:latin typeface="Times New Roman"/>
                <a:cs typeface="Times New Roman"/>
              </a:rPr>
            </a:br>
            <a:r>
              <a:rPr lang="en-GB" sz="3600" dirty="0" smtClean="0">
                <a:latin typeface="Times New Roman"/>
                <a:cs typeface="Times New Roman"/>
              </a:rPr>
              <a:t>in the </a:t>
            </a:r>
            <a:r>
              <a:rPr lang="en-GB" sz="3600" dirty="0" err="1" smtClean="0">
                <a:latin typeface="Times New Roman"/>
                <a:cs typeface="Times New Roman"/>
              </a:rPr>
              <a:t>Lakatosian</a:t>
            </a:r>
            <a:r>
              <a:rPr lang="en-GB" sz="3600" dirty="0" smtClean="0">
                <a:latin typeface="Times New Roman"/>
                <a:cs typeface="Times New Roman"/>
              </a:rPr>
              <a:t> sense.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4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Hard Core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710" y="1422400"/>
            <a:ext cx="511840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7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C493-3B44-5143-ABC9-29B6F51ED3C7}" type="slidenum">
              <a:rPr lang="en-US"/>
              <a:pPr/>
              <a:t>6</a:t>
            </a:fld>
            <a:endParaRPr lang="en-US"/>
          </a:p>
        </p:txBody>
      </p:sp>
      <p:pic>
        <p:nvPicPr>
          <p:cNvPr id="433161" name="Picture 9" descr="/Users/foulger/Documents/PPPresentations/OU_August2007/PlumeMovie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636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" fill="hold"/>
                                        <p:tgtEl>
                                          <p:spTgt spid="433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316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3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3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6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5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Five Main Predictions </a:t>
            </a:r>
            <a:r>
              <a:rPr lang="en-US" dirty="0"/>
              <a:t>of the </a:t>
            </a:r>
            <a:r>
              <a:rPr lang="en-US" dirty="0" smtClean="0"/>
              <a:t>Modern Plume Hypothesis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A0DF-01C1-484D-87D0-D0EA179EE69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9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3F13-E07B-1D48-AABF-103CB62134AB}" type="slidenum">
              <a:rPr lang="en-US"/>
              <a:pPr/>
              <a:t>8</a:t>
            </a:fld>
            <a:endParaRPr lang="en-US"/>
          </a:p>
        </p:txBody>
      </p:sp>
      <p:sp>
        <p:nvSpPr>
          <p:cNvPr id="436229" name="Text Box 5"/>
          <p:cNvSpPr txBox="1">
            <a:spLocks noChangeArrowheads="1"/>
          </p:cNvSpPr>
          <p:nvPr/>
        </p:nvSpPr>
        <p:spPr bwMode="auto">
          <a:xfrm>
            <a:off x="5181600" y="6491288"/>
            <a:ext cx="1432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Burov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(2005)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3"/>
          <a:srcRect l="4196" t="20158" r="52052" b="5872"/>
          <a:stretch>
            <a:fillRect/>
          </a:stretch>
        </p:blipFill>
        <p:spPr bwMode="auto">
          <a:xfrm>
            <a:off x="2438400" y="1447800"/>
            <a:ext cx="4203700" cy="4800600"/>
          </a:xfrm>
          <a:prstGeom prst="rect">
            <a:avLst/>
          </a:prstGeom>
          <a:noFill/>
        </p:spPr>
      </p:pic>
      <p:sp>
        <p:nvSpPr>
          <p:cNvPr id="4362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smtClean="0"/>
              <a:t>Precursory surface </a:t>
            </a:r>
            <a:r>
              <a:rPr lang="en-US" dirty="0"/>
              <a:t>uplift</a:t>
            </a:r>
          </a:p>
        </p:txBody>
      </p:sp>
    </p:spTree>
    <p:extLst>
      <p:ext uri="{BB962C8B-B14F-4D97-AF65-F5344CB8AC3E}">
        <p14:creationId xmlns:p14="http://schemas.microsoft.com/office/powerpoint/2010/main" val="316365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6484-541A-4044-9BB4-A62ED7F551A1}" type="slidenum">
              <a:rPr lang="en-US"/>
              <a:pPr/>
              <a:t>9</a:t>
            </a:fld>
            <a:endParaRPr lang="en-US"/>
          </a:p>
        </p:txBody>
      </p:sp>
      <p:graphicFrame>
        <p:nvGraphicFramePr>
          <p:cNvPr id="439302" name="Object 6"/>
          <p:cNvGraphicFramePr>
            <a:graphicFrameLocks noChangeAspect="1"/>
          </p:cNvGraphicFramePr>
          <p:nvPr/>
        </p:nvGraphicFramePr>
        <p:xfrm>
          <a:off x="76200" y="1524000"/>
          <a:ext cx="9001125" cy="457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Artwork" r:id="rId4" imgW="11250000" imgH="6525000" progId="">
                  <p:embed/>
                </p:oleObj>
              </mc:Choice>
              <mc:Fallback>
                <p:oleObj name="Artwork" r:id="rId4" imgW="11250000" imgH="6525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2445"/>
                      <a:stretch>
                        <a:fillRect/>
                      </a:stretch>
                    </p:blipFill>
                    <p:spPr bwMode="auto">
                      <a:xfrm>
                        <a:off x="76200" y="1524000"/>
                        <a:ext cx="9001125" cy="457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9303" name="Text Box 7"/>
          <p:cNvSpPr txBox="1">
            <a:spLocks noChangeArrowheads="1"/>
          </p:cNvSpPr>
          <p:nvPr/>
        </p:nvSpPr>
        <p:spPr bwMode="auto">
          <a:xfrm>
            <a:off x="5292080" y="6186488"/>
            <a:ext cx="2546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Coffin &amp;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Eldholm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1993)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39305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</a:t>
            </a:r>
            <a:r>
              <a:rPr lang="en-US" dirty="0" smtClean="0"/>
              <a:t>Followed by a “plume head” flood </a:t>
            </a:r>
            <a:r>
              <a:rPr lang="en-US" dirty="0"/>
              <a:t>basalt </a:t>
            </a:r>
            <a:r>
              <a:rPr lang="en-US" dirty="0" smtClean="0"/>
              <a:t>eruption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1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22832</TotalTime>
  <Words>978</Words>
  <Application>Microsoft Macintosh PowerPoint</Application>
  <PresentationFormat>On-screen Show (4:3)</PresentationFormat>
  <Paragraphs>135</Paragraphs>
  <Slides>27</Slides>
  <Notes>15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Artwork</vt:lpstr>
      <vt:lpstr>Do Mantle Plumes Exist?</vt:lpstr>
      <vt:lpstr>How do we do science?</vt:lpstr>
      <vt:lpstr>Progressive vs. degenerative</vt:lpstr>
      <vt:lpstr>The plume hypothesis: a degenerative research programme in the Lakatosian sense.</vt:lpstr>
      <vt:lpstr>The Hard Core</vt:lpstr>
      <vt:lpstr>PowerPoint Presentation</vt:lpstr>
      <vt:lpstr>Five Main Predictions of the Modern Plume Hypothesis</vt:lpstr>
      <vt:lpstr>1. Precursory surface uplift</vt:lpstr>
      <vt:lpstr>2. Followed by a “plume head” flood basalt eruption</vt:lpstr>
      <vt:lpstr>3. Plume “tail” to the core-mantle boundary</vt:lpstr>
      <vt:lpstr>4. Fixed relative to one another, resulting in time-progressive volcanic chains</vt:lpstr>
      <vt:lpstr>5. High magma source temperatures</vt:lpstr>
      <vt:lpstr>The Failed Predictions of the Plume Hypothesis</vt:lpstr>
      <vt:lpstr>1. Precursory surface uplift</vt:lpstr>
      <vt:lpstr>PowerPoint Presentation</vt:lpstr>
      <vt:lpstr>2. “Plume head” flood basalt eruption</vt:lpstr>
      <vt:lpstr>PowerPoint Presentation</vt:lpstr>
      <vt:lpstr>3. Plume “tail” to the core-mantle boundary</vt:lpstr>
      <vt:lpstr>Seismic cross sections through Earth</vt:lpstr>
      <vt:lpstr>PowerPoint Presentation</vt:lpstr>
      <vt:lpstr>PowerPoint Presentation</vt:lpstr>
      <vt:lpstr>Lakatosian protective belt</vt:lpstr>
      <vt:lpstr>Lakatosian protective belt</vt:lpstr>
      <vt:lpstr>Lakatosian protective belt</vt:lpstr>
      <vt:lpstr>Currently Over 70 Plume Variants</vt:lpstr>
      <vt:lpstr>PowerPoint Presentation</vt:lpstr>
      <vt:lpstr>That’s all folks</vt:lpstr>
    </vt:vector>
  </TitlesOfParts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R. Foulger</dc:creator>
  <cp:lastModifiedBy>Gillian R. Foulger</cp:lastModifiedBy>
  <cp:revision>390</cp:revision>
  <cp:lastPrinted>2019-10-12T01:39:27Z</cp:lastPrinted>
  <dcterms:created xsi:type="dcterms:W3CDTF">2014-04-22T06:34:16Z</dcterms:created>
  <dcterms:modified xsi:type="dcterms:W3CDTF">2019-10-12T17:55:59Z</dcterms:modified>
</cp:coreProperties>
</file>