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f"/>
  <Default Extension="bin" ContentType="application/vnd.openxmlformats-officedocument.presentationml.printerSettings"/>
  <Default Extension="png" ContentType="image/png"/>
  <Default Extension="docx" ContentType="application/vnd.openxmlformats-officedocument.wordprocessingml.document"/>
  <Default Extension="wmf" ContentType="image/x-wmf"/>
  <Default Extension="gif" ContentType="image/gif"/>
  <Default Extension="rels" ContentType="application/vnd.openxmlformats-package.relationships+xml"/>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4.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5.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6.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embeddings/oleObject7.bin" ContentType="application/vnd.openxmlformats-officedocument.oleObject"/>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4"/>
  </p:notesMasterIdLst>
  <p:handoutMasterIdLst>
    <p:handoutMasterId r:id="rId165"/>
  </p:handoutMasterIdLst>
  <p:sldIdLst>
    <p:sldId id="553" r:id="rId2"/>
    <p:sldId id="490" r:id="rId3"/>
    <p:sldId id="493" r:id="rId4"/>
    <p:sldId id="494" r:id="rId5"/>
    <p:sldId id="495" r:id="rId6"/>
    <p:sldId id="496" r:id="rId7"/>
    <p:sldId id="497" r:id="rId8"/>
    <p:sldId id="498" r:id="rId9"/>
    <p:sldId id="499" r:id="rId10"/>
    <p:sldId id="432" r:id="rId11"/>
    <p:sldId id="557" r:id="rId12"/>
    <p:sldId id="559" r:id="rId13"/>
    <p:sldId id="615" r:id="rId14"/>
    <p:sldId id="616" r:id="rId15"/>
    <p:sldId id="617" r:id="rId16"/>
    <p:sldId id="563" r:id="rId17"/>
    <p:sldId id="564" r:id="rId18"/>
    <p:sldId id="618" r:id="rId19"/>
    <p:sldId id="619" r:id="rId20"/>
    <p:sldId id="561" r:id="rId21"/>
    <p:sldId id="345" r:id="rId22"/>
    <p:sldId id="620" r:id="rId23"/>
    <p:sldId id="621" r:id="rId24"/>
    <p:sldId id="623" r:id="rId25"/>
    <p:sldId id="633" r:id="rId26"/>
    <p:sldId id="637" r:id="rId27"/>
    <p:sldId id="640" r:id="rId28"/>
    <p:sldId id="641" r:id="rId29"/>
    <p:sldId id="642" r:id="rId30"/>
    <p:sldId id="643" r:id="rId31"/>
    <p:sldId id="644" r:id="rId32"/>
    <p:sldId id="646" r:id="rId33"/>
    <p:sldId id="554" r:id="rId34"/>
    <p:sldId id="665" r:id="rId35"/>
    <p:sldId id="675" r:id="rId36"/>
    <p:sldId id="667" r:id="rId37"/>
    <p:sldId id="668" r:id="rId38"/>
    <p:sldId id="670" r:id="rId39"/>
    <p:sldId id="669" r:id="rId40"/>
    <p:sldId id="676" r:id="rId41"/>
    <p:sldId id="678" r:id="rId42"/>
    <p:sldId id="677" r:id="rId43"/>
    <p:sldId id="674" r:id="rId44"/>
    <p:sldId id="661" r:id="rId45"/>
    <p:sldId id="662" r:id="rId46"/>
    <p:sldId id="663" r:id="rId47"/>
    <p:sldId id="679" r:id="rId48"/>
    <p:sldId id="673" r:id="rId49"/>
    <p:sldId id="579" r:id="rId50"/>
    <p:sldId id="492" r:id="rId51"/>
    <p:sldId id="622" r:id="rId52"/>
    <p:sldId id="632" r:id="rId53"/>
    <p:sldId id="645" r:id="rId54"/>
    <p:sldId id="664" r:id="rId55"/>
    <p:sldId id="666" r:id="rId56"/>
    <p:sldId id="660" r:id="rId57"/>
    <p:sldId id="555" r:id="rId58"/>
    <p:sldId id="597" r:id="rId59"/>
    <p:sldId id="596" r:id="rId60"/>
    <p:sldId id="556" r:id="rId61"/>
    <p:sldId id="612" r:id="rId62"/>
    <p:sldId id="567" r:id="rId63"/>
    <p:sldId id="568" r:id="rId64"/>
    <p:sldId id="614" r:id="rId65"/>
    <p:sldId id="560" r:id="rId66"/>
    <p:sldId id="593" r:id="rId67"/>
    <p:sldId id="565" r:id="rId68"/>
    <p:sldId id="585" r:id="rId69"/>
    <p:sldId id="584" r:id="rId70"/>
    <p:sldId id="602" r:id="rId71"/>
    <p:sldId id="598" r:id="rId72"/>
    <p:sldId id="587" r:id="rId73"/>
    <p:sldId id="600" r:id="rId74"/>
    <p:sldId id="588" r:id="rId75"/>
    <p:sldId id="583" r:id="rId76"/>
    <p:sldId id="592" r:id="rId77"/>
    <p:sldId id="589" r:id="rId78"/>
    <p:sldId id="590" r:id="rId79"/>
    <p:sldId id="595" r:id="rId80"/>
    <p:sldId id="591" r:id="rId81"/>
    <p:sldId id="603" r:id="rId82"/>
    <p:sldId id="604" r:id="rId83"/>
    <p:sldId id="606" r:id="rId84"/>
    <p:sldId id="607" r:id="rId85"/>
    <p:sldId id="601" r:id="rId86"/>
    <p:sldId id="608" r:id="rId87"/>
    <p:sldId id="609" r:id="rId88"/>
    <p:sldId id="610" r:id="rId89"/>
    <p:sldId id="611" r:id="rId90"/>
    <p:sldId id="594" r:id="rId91"/>
    <p:sldId id="582" r:id="rId92"/>
    <p:sldId id="581" r:id="rId93"/>
    <p:sldId id="578" r:id="rId94"/>
    <p:sldId id="577" r:id="rId95"/>
    <p:sldId id="569" r:id="rId96"/>
    <p:sldId id="570" r:id="rId97"/>
    <p:sldId id="571" r:id="rId98"/>
    <p:sldId id="572" r:id="rId99"/>
    <p:sldId id="573" r:id="rId100"/>
    <p:sldId id="574" r:id="rId101"/>
    <p:sldId id="344" r:id="rId102"/>
    <p:sldId id="558" r:id="rId103"/>
    <p:sldId id="467" r:id="rId104"/>
    <p:sldId id="436" r:id="rId105"/>
    <p:sldId id="437" r:id="rId106"/>
    <p:sldId id="349" r:id="rId107"/>
    <p:sldId id="510" r:id="rId108"/>
    <p:sldId id="478" r:id="rId109"/>
    <p:sldId id="476" r:id="rId110"/>
    <p:sldId id="525" r:id="rId111"/>
    <p:sldId id="395" r:id="rId112"/>
    <p:sldId id="396" r:id="rId113"/>
    <p:sldId id="526" r:id="rId114"/>
    <p:sldId id="540" r:id="rId115"/>
    <p:sldId id="527" r:id="rId116"/>
    <p:sldId id="528" r:id="rId117"/>
    <p:sldId id="530" r:id="rId118"/>
    <p:sldId id="531" r:id="rId119"/>
    <p:sldId id="532" r:id="rId120"/>
    <p:sldId id="536" r:id="rId121"/>
    <p:sldId id="537" r:id="rId122"/>
    <p:sldId id="511" r:id="rId123"/>
    <p:sldId id="358" r:id="rId124"/>
    <p:sldId id="454" r:id="rId125"/>
    <p:sldId id="515" r:id="rId126"/>
    <p:sldId id="542" r:id="rId127"/>
    <p:sldId id="439" r:id="rId128"/>
    <p:sldId id="500" r:id="rId129"/>
    <p:sldId id="501" r:id="rId130"/>
    <p:sldId id="502" r:id="rId131"/>
    <p:sldId id="504" r:id="rId132"/>
    <p:sldId id="505" r:id="rId133"/>
    <p:sldId id="506" r:id="rId134"/>
    <p:sldId id="507" r:id="rId135"/>
    <p:sldId id="471" r:id="rId136"/>
    <p:sldId id="538" r:id="rId137"/>
    <p:sldId id="539" r:id="rId138"/>
    <p:sldId id="357" r:id="rId139"/>
    <p:sldId id="516" r:id="rId140"/>
    <p:sldId id="545" r:id="rId141"/>
    <p:sldId id="546" r:id="rId142"/>
    <p:sldId id="547" r:id="rId143"/>
    <p:sldId id="543" r:id="rId144"/>
    <p:sldId id="544" r:id="rId145"/>
    <p:sldId id="549" r:id="rId146"/>
    <p:sldId id="550" r:id="rId147"/>
    <p:sldId id="551" r:id="rId148"/>
    <p:sldId id="548" r:id="rId149"/>
    <p:sldId id="552" r:id="rId150"/>
    <p:sldId id="647" r:id="rId151"/>
    <p:sldId id="648" r:id="rId152"/>
    <p:sldId id="649" r:id="rId153"/>
    <p:sldId id="650" r:id="rId154"/>
    <p:sldId id="651" r:id="rId155"/>
    <p:sldId id="652" r:id="rId156"/>
    <p:sldId id="653" r:id="rId157"/>
    <p:sldId id="654" r:id="rId158"/>
    <p:sldId id="655" r:id="rId159"/>
    <p:sldId id="656" r:id="rId160"/>
    <p:sldId id="657" r:id="rId161"/>
    <p:sldId id="658" r:id="rId162"/>
    <p:sldId id="659" r:id="rId1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4C7FF"/>
    <a:srgbClr val="FF8D14"/>
    <a:srgbClr val="F500FF"/>
    <a:srgbClr val="E3FFDD"/>
    <a:srgbClr val="F1FF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92" autoAdjust="0"/>
    <p:restoredTop sz="87372" autoAdjust="0"/>
  </p:normalViewPr>
  <p:slideViewPr>
    <p:cSldViewPr snapToGrid="0" showGuides="1">
      <p:cViewPr>
        <p:scale>
          <a:sx n="75" d="100"/>
          <a:sy n="75" d="100"/>
        </p:scale>
        <p:origin x="-1328" y="-328"/>
      </p:cViewPr>
      <p:guideLst>
        <p:guide orient="horz" pos="1899"/>
        <p:guide pos="2890"/>
      </p:guideLst>
    </p:cSldViewPr>
  </p:slideViewPr>
  <p:outlineViewPr>
    <p:cViewPr>
      <p:scale>
        <a:sx n="33" d="100"/>
        <a:sy n="33" d="100"/>
      </p:scale>
      <p:origin x="0" y="5144"/>
    </p:cViewPr>
  </p:outlineViewPr>
  <p:notesTextViewPr>
    <p:cViewPr>
      <p:scale>
        <a:sx n="100" d="100"/>
        <a:sy n="100" d="100"/>
      </p:scale>
      <p:origin x="0" y="0"/>
    </p:cViewPr>
  </p:notesTextViewPr>
  <p:sorterViewPr>
    <p:cViewPr>
      <p:scale>
        <a:sx n="100" d="100"/>
        <a:sy n="100" d="100"/>
      </p:scale>
      <p:origin x="0" y="9624"/>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notesMaster" Target="notesMasters/notesMaster1.xml"/><Relationship Id="rId165" Type="http://schemas.openxmlformats.org/officeDocument/2006/relationships/handoutMaster" Target="handoutMasters/handoutMaster1.xml"/><Relationship Id="rId166" Type="http://schemas.openxmlformats.org/officeDocument/2006/relationships/printerSettings" Target="printerSettings/printerSettings1.bin"/><Relationship Id="rId167" Type="http://schemas.openxmlformats.org/officeDocument/2006/relationships/presProps" Target="presProps.xml"/><Relationship Id="rId168" Type="http://schemas.openxmlformats.org/officeDocument/2006/relationships/viewProps" Target="viewProps.xml"/><Relationship Id="rId16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DD45DC-D410-9045-A13E-EB716CE2E2F0}" type="datetimeFigureOut">
              <a:rPr lang="en-US" smtClean="0"/>
              <a:t>25/05/18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2FE437-1D7C-C84B-B1BA-0D8DB277A1CC}" type="slidenum">
              <a:rPr lang="en-US" smtClean="0"/>
              <a:t>‹#›</a:t>
            </a:fld>
            <a:endParaRPr lang="en-US"/>
          </a:p>
        </p:txBody>
      </p:sp>
    </p:spTree>
    <p:extLst>
      <p:ext uri="{BB962C8B-B14F-4D97-AF65-F5344CB8AC3E}">
        <p14:creationId xmlns:p14="http://schemas.microsoft.com/office/powerpoint/2010/main" val="11353793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4FD174-998A-0440-850E-817E93FFB293}" type="datetimeFigureOut">
              <a:rPr lang="en-US" smtClean="0"/>
              <a:t>25/05/18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29BC01-96EC-6B46-973E-4F9A42CFA488}" type="slidenum">
              <a:rPr lang="en-US" smtClean="0"/>
              <a:t>‹#›</a:t>
            </a:fld>
            <a:endParaRPr lang="en-US"/>
          </a:p>
        </p:txBody>
      </p:sp>
    </p:spTree>
    <p:extLst>
      <p:ext uri="{BB962C8B-B14F-4D97-AF65-F5344CB8AC3E}">
        <p14:creationId xmlns:p14="http://schemas.microsoft.com/office/powerpoint/2010/main" val="20155713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 Id="rId3" Type="http://schemas.openxmlformats.org/officeDocument/2006/relationships/hyperlink" Target="#_ENREF_3"/></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577EA3-4895-4142-A709-24F844227741}" type="slidenum">
              <a:rPr lang="en-US" sz="1200"/>
              <a:pPr/>
              <a:t>2</a:t>
            </a:fld>
            <a:endParaRPr lang="en-US" sz="1200"/>
          </a:p>
        </p:txBody>
      </p:sp>
      <p:sp>
        <p:nvSpPr>
          <p:cNvPr id="131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85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D5DE2-5554-3845-8FD0-A03BF05E6218}" type="slidenum">
              <a:rPr lang="en-US"/>
              <a:pPr/>
              <a:t>12</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D5DE2-5554-3845-8FD0-A03BF05E6218}" type="slidenum">
              <a:rPr lang="en-US"/>
              <a:pPr/>
              <a:t>15</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5EE6B-C19C-7243-9474-5B31EC16002A}" type="slidenum">
              <a:rPr lang="en-US"/>
              <a:pPr/>
              <a:t>16</a:t>
            </a:fld>
            <a:endParaRPr lang="en-US"/>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5EE6B-C19C-7243-9474-5B31EC16002A}" type="slidenum">
              <a:rPr lang="en-US"/>
              <a:pPr/>
              <a:t>17</a:t>
            </a:fld>
            <a:endParaRPr lang="en-US"/>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7E741-6EC0-694F-B4DF-F69B66A77557}" type="slidenum">
              <a:rPr lang="en-US"/>
              <a:pPr/>
              <a:t>18</a:t>
            </a:fld>
            <a:endParaRPr 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0FA51-C843-384B-BC95-4BB4FEE58717}" type="slidenum">
              <a:rPr lang="en-US"/>
              <a:pPr/>
              <a:t>20</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3D957-FA0A-7F46-B9EC-D7039294DBF5}" type="slidenum">
              <a:rPr lang="en-US"/>
              <a:pPr/>
              <a:t>21</a:t>
            </a:fld>
            <a:endParaRPr lang="en-US"/>
          </a:p>
        </p:txBody>
      </p:sp>
      <p:sp>
        <p:nvSpPr>
          <p:cNvPr id="76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9BD97-8C9D-9046-B57D-CD0696E63D98}" type="slidenum">
              <a:rPr lang="en-US"/>
              <a:pPr/>
              <a:t>22</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5EE6B-C19C-7243-9474-5B31EC16002A}" type="slidenum">
              <a:rPr lang="en-US"/>
              <a:pPr/>
              <a:t>23</a:t>
            </a:fld>
            <a:endParaRPr lang="en-US"/>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D097A9-FE16-794E-A06D-F335CBDE1FB8}" type="slidenum">
              <a:rPr lang="en-US"/>
              <a:pPr/>
              <a:t>24</a:t>
            </a:fld>
            <a:endParaRPr lang="en-US"/>
          </a:p>
        </p:txBody>
      </p:sp>
      <p:sp>
        <p:nvSpPr>
          <p:cNvPr id="512002" name="Rectangle 2"/>
          <p:cNvSpPr>
            <a:spLocks noGrp="1" noRot="1" noChangeAspect="1" noChangeArrowheads="1" noTextEdit="1"/>
          </p:cNvSpPr>
          <p:nvPr>
            <p:ph type="sldImg"/>
          </p:nvPr>
        </p:nvSpPr>
        <p:spPr>
          <a:xfrm>
            <a:off x="1143000" y="685800"/>
            <a:ext cx="4572000" cy="3429000"/>
          </a:xfrm>
          <a:ln/>
        </p:spPr>
      </p:sp>
      <p:sp>
        <p:nvSpPr>
          <p:cNvPr id="512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FEFCAA-6D28-534D-AC40-F9750B9C36AD}" type="slidenum">
              <a:rPr lang="en-US"/>
              <a:pPr/>
              <a:t>3</a:t>
            </a:fld>
            <a:endParaRPr lang="en-US"/>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4B94A-2E01-E345-9AF3-411DA00F3FD4}" type="slidenum">
              <a:rPr lang="en-US"/>
              <a:pPr/>
              <a:t>25</a:t>
            </a:fld>
            <a:endParaRPr lang="en-US"/>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4B94A-2E01-E345-9AF3-411DA00F3FD4}" type="slidenum">
              <a:rPr lang="en-US"/>
              <a:pPr/>
              <a:t>26</a:t>
            </a:fld>
            <a:endParaRPr lang="en-US"/>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4B94A-2E01-E345-9AF3-411DA00F3FD4}" type="slidenum">
              <a:rPr lang="en-US"/>
              <a:pPr/>
              <a:t>27</a:t>
            </a:fld>
            <a:endParaRPr lang="en-US"/>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B2B23-43C2-EB44-92F6-2E4B681928A1}" type="slidenum">
              <a:rPr lang="en-US"/>
              <a:pPr/>
              <a:t>28</a:t>
            </a:fld>
            <a:endParaRPr 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D5DE2-5554-3845-8FD0-A03BF05E6218}" type="slidenum">
              <a:rPr lang="en-US"/>
              <a:pPr/>
              <a:t>29</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7E741-6EC0-694F-B4DF-F69B66A77557}" type="slidenum">
              <a:rPr lang="en-US"/>
              <a:pPr/>
              <a:t>30</a:t>
            </a:fld>
            <a:endParaRPr 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0FA51-C843-384B-BC95-4BB4FEE58717}" type="slidenum">
              <a:rPr lang="en-US"/>
              <a:pPr/>
              <a:t>31</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9BD97-8C9D-9046-B57D-CD0696E63D98}" type="slidenum">
              <a:rPr lang="en-US"/>
              <a:pPr/>
              <a:t>32</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13270-E188-EF47-AD63-1C58422748D6}" type="slidenum">
              <a:rPr lang="en-US"/>
              <a:pPr/>
              <a:t>34</a:t>
            </a:fld>
            <a:endParaRPr lang="en-US"/>
          </a:p>
        </p:txBody>
      </p:sp>
      <p:sp>
        <p:nvSpPr>
          <p:cNvPr id="66457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645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6EF185-754C-584D-BBA1-2E9891C35E00}" type="slidenum">
              <a:rPr lang="en-US" sz="1200"/>
              <a:pPr/>
              <a:t>36</a:t>
            </a:fld>
            <a:endParaRPr lang="en-US" sz="1200"/>
          </a:p>
        </p:txBody>
      </p:sp>
      <p:sp>
        <p:nvSpPr>
          <p:cNvPr id="20541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D097A9-FE16-794E-A06D-F335CBDE1FB8}" type="slidenum">
              <a:rPr lang="en-US"/>
              <a:pPr/>
              <a:t>4</a:t>
            </a:fld>
            <a:endParaRPr lang="en-US"/>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C5E82-1699-914A-82E3-77845B8422CB}" type="slidenum">
              <a:rPr lang="en-US"/>
              <a:pPr/>
              <a:t>43</a:t>
            </a:fld>
            <a:endParaRPr lang="en-US"/>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r>
              <a:rPr lang="en-US"/>
              <a:t>Mechanisms: Rifting decompression melting</a:t>
            </a:r>
          </a:p>
          <a:p>
            <a:r>
              <a:rPr lang="en-US"/>
              <a:t>Generic: Thermal/Sedimentary evidence</a:t>
            </a:r>
          </a:p>
          <a:p>
            <a:r>
              <a:rPr lang="en-US"/>
              <a:t>Localities: Hawaii/What the hell is Hawaii?</a:t>
            </a:r>
          </a:p>
          <a:p>
            <a:r>
              <a:rPr lang="en-US"/>
              <a:t>And if you think you might forget the URL, we are selling mantleplumes.org coffee mugs at cost price - £2.50</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C5E82-1699-914A-82E3-77845B8422CB}" type="slidenum">
              <a:rPr lang="en-US"/>
              <a:pPr/>
              <a:t>48</a:t>
            </a:fld>
            <a:endParaRPr lang="en-US"/>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r>
              <a:rPr lang="en-US"/>
              <a:t>Mechanisms: Rifting decompression melting</a:t>
            </a:r>
          </a:p>
          <a:p>
            <a:r>
              <a:rPr lang="en-US"/>
              <a:t>Generic: Thermal/Sedimentary evidence</a:t>
            </a:r>
          </a:p>
          <a:p>
            <a:r>
              <a:rPr lang="en-US"/>
              <a:t>Localities: Hawaii/What the hell is Hawaii?</a:t>
            </a:r>
          </a:p>
          <a:p>
            <a:r>
              <a:rPr lang="en-US"/>
              <a:t>And if you think you might forget the URL, we are selling mantleplumes.org coffee mugs at cost price - £2.50</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14044E-92C7-274B-B447-889B5C7285F4}" type="slidenum">
              <a:rPr lang="en-US" sz="1200"/>
              <a:pPr/>
              <a:t>49</a:t>
            </a:fld>
            <a:endParaRPr lang="en-US" sz="1200"/>
          </a:p>
        </p:txBody>
      </p:sp>
      <p:sp>
        <p:nvSpPr>
          <p:cNvPr id="1713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2195" name="Rectangle 3"/>
          <p:cNvSpPr>
            <a:spLocks noGrp="1" noChangeArrowheads="1"/>
          </p:cNvSpPr>
          <p:nvPr>
            <p:ph type="body" idx="1"/>
          </p:nvPr>
        </p:nvSpPr>
        <p:spPr>
          <a:noFill/>
        </p:spPr>
        <p:txBody>
          <a:bodyPr/>
          <a:lstStyle/>
          <a:p>
            <a:pPr eaLnBrk="1" hangingPunct="1"/>
            <a:r>
              <a:rPr lang="en-US" dirty="0" smtClean="0"/>
              <a:t>National</a:t>
            </a:r>
            <a:r>
              <a:rPr lang="en-US" baseline="0" dirty="0" smtClean="0"/>
              <a:t> Medal of Science</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B2A09E-7E21-F945-9CF7-31D4E8FEC49D}" type="slidenum">
              <a:rPr lang="en-US"/>
              <a:pPr/>
              <a:t>50</a:t>
            </a:fld>
            <a:endParaRPr lang="en-US"/>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r>
              <a:rPr lang="en-US"/>
              <a:t>Morgan went further. In addition to excess volcanism, plumes were supposed to also explain:</a:t>
            </a:r>
          </a:p>
          <a:p>
            <a:r>
              <a:rPr lang="en-US"/>
              <a:t>fixity &amp; chains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7F3F2-93E0-374C-B9B4-0EB70AD44009}" type="slidenum">
              <a:rPr lang="en-US"/>
              <a:pPr/>
              <a:t>52</a:t>
            </a:fld>
            <a:endParaRPr lang="en-US"/>
          </a:p>
        </p:txBody>
      </p:sp>
      <p:sp>
        <p:nvSpPr>
          <p:cNvPr id="750594" name="Rectangle 2"/>
          <p:cNvSpPr>
            <a:spLocks noGrp="1" noRot="1" noChangeAspect="1" noChangeArrowheads="1" noTextEdit="1"/>
          </p:cNvSpPr>
          <p:nvPr>
            <p:ph type="sldImg"/>
          </p:nvPr>
        </p:nvSpPr>
        <p:spPr>
          <a:ln/>
        </p:spPr>
      </p:sp>
      <p:sp>
        <p:nvSpPr>
          <p:cNvPr id="75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9BD97-8C9D-9046-B57D-CD0696E63D98}" type="slidenum">
              <a:rPr lang="en-US"/>
              <a:pPr/>
              <a:t>53</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2A1E2-49B5-124A-9053-A286DAD6CF25}" type="slidenum">
              <a:rPr lang="en-US"/>
              <a:pPr/>
              <a:t>55</a:t>
            </a:fld>
            <a:endParaRPr lang="en-US"/>
          </a:p>
        </p:txBody>
      </p:sp>
      <p:sp>
        <p:nvSpPr>
          <p:cNvPr id="66867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68675" name="Rectangle 3"/>
          <p:cNvSpPr>
            <a:spLocks noGrp="1" noChangeArrowheads="1"/>
          </p:cNvSpPr>
          <p:nvPr>
            <p:ph type="body" idx="1"/>
          </p:nvPr>
        </p:nvSpPr>
        <p:spPr/>
        <p:txBody>
          <a:bodyPr/>
          <a:lstStyle/>
          <a:p>
            <a:r>
              <a:rPr lang="en-US">
                <a:latin typeface="Courier" charset="0"/>
              </a:rPr>
              <a:t>Geosyncline is a term still occasionally used for a subsiding linear trough that was caused by the accumulation of sedimentary rock strata deposited in a basin and subsequently compressed, deformed, and uplifted into a mountain range, with attendant volcanism and plutonism.</a:t>
            </a:r>
          </a:p>
          <a:p>
            <a:endParaRPr lang="en-US">
              <a:solidFill>
                <a:srgbClr val="13141E"/>
              </a:solidFill>
              <a:latin typeface="Helvetic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577EA3-4895-4142-A709-24F844227741}" type="slidenum">
              <a:rPr lang="en-US" sz="1200"/>
              <a:pPr/>
              <a:t>61</a:t>
            </a:fld>
            <a:endParaRPr lang="en-US" sz="1200"/>
          </a:p>
        </p:txBody>
      </p:sp>
      <p:sp>
        <p:nvSpPr>
          <p:cNvPr id="131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85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19F990-2CC2-0446-8A8A-311FCEA27EE6}" type="slidenum">
              <a:rPr lang="en-US" sz="1200"/>
              <a:pPr/>
              <a:t>62</a:t>
            </a:fld>
            <a:endParaRPr lang="en-US" sz="1200"/>
          </a:p>
        </p:txBody>
      </p:sp>
      <p:sp>
        <p:nvSpPr>
          <p:cNvPr id="179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75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631E51-71FB-E14B-9AE7-3A278EF66C65}" type="slidenum">
              <a:rPr lang="en-US" sz="1200"/>
              <a:pPr/>
              <a:t>63</a:t>
            </a:fld>
            <a:endParaRPr lang="en-US" sz="1200"/>
          </a:p>
        </p:txBody>
      </p:sp>
      <p:sp>
        <p:nvSpPr>
          <p:cNvPr id="1660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79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B2B23-43C2-EB44-92F6-2E4B681928A1}" type="slidenum">
              <a:rPr lang="en-US"/>
              <a:pPr/>
              <a:t>5</a:t>
            </a:fld>
            <a:endParaRPr 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D5DE2-5554-3845-8FD0-A03BF05E6218}" type="slidenum">
              <a:rPr lang="en-US"/>
              <a:pPr/>
              <a:t>64</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7E741-6EC0-694F-B4DF-F69B66A77557}" type="slidenum">
              <a:rPr lang="en-US"/>
              <a:pPr/>
              <a:t>65</a:t>
            </a:fld>
            <a:endParaRPr 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3D957-FA0A-7F46-B9EC-D7039294DBF5}" type="slidenum">
              <a:rPr lang="en-US"/>
              <a:pPr/>
              <a:t>70</a:t>
            </a:fld>
            <a:endParaRPr lang="en-US"/>
          </a:p>
        </p:txBody>
      </p:sp>
      <p:sp>
        <p:nvSpPr>
          <p:cNvPr id="76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DBBDBA-09D0-7A48-9CAC-8F847AE5A14C}" type="slidenum">
              <a:rPr lang="en-US"/>
              <a:pPr/>
              <a:t>76</a:t>
            </a:fld>
            <a:endParaRPr lang="en-US"/>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E699E3-3FF3-8E42-9A62-E793668F0898}" type="slidenum">
              <a:rPr lang="en-US"/>
              <a:pPr/>
              <a:t>78</a:t>
            </a:fld>
            <a:endParaRPr lang="en-US"/>
          </a:p>
        </p:txBody>
      </p:sp>
      <p:sp>
        <p:nvSpPr>
          <p:cNvPr id="66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8675" name="Rectangle 3"/>
          <p:cNvSpPr>
            <a:spLocks noGrp="1" noChangeArrowheads="1"/>
          </p:cNvSpPr>
          <p:nvPr>
            <p:ph type="body" idx="1"/>
          </p:nvPr>
        </p:nvSpPr>
        <p:spPr/>
        <p:txBody>
          <a:bodyPr/>
          <a:lstStyle/>
          <a:p>
            <a:r>
              <a:rPr lang="en-US">
                <a:latin typeface="Courier" charset="0"/>
              </a:rPr>
              <a:t>Geosyncline is a term still occasionally used for a subsiding linear trough that was caused by the accumulation of sedimentary rock strata deposited in a basin and subsequently compressed, deformed, and uplifted into a mountain range, with attendant volcanism and plutonism.</a:t>
            </a:r>
          </a:p>
          <a:p>
            <a:endParaRPr lang="en-US">
              <a:solidFill>
                <a:srgbClr val="13141E"/>
              </a:solidFill>
              <a:latin typeface="Helvetic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9BD97-8C9D-9046-B57D-CD0696E63D98}" type="slidenum">
              <a:rPr lang="en-US"/>
              <a:pPr/>
              <a:t>87</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14044E-92C7-274B-B447-889B5C7285F4}" type="slidenum">
              <a:rPr lang="en-US" sz="1200"/>
              <a:pPr/>
              <a:t>89</a:t>
            </a:fld>
            <a:endParaRPr lang="en-US" sz="1200"/>
          </a:p>
        </p:txBody>
      </p:sp>
      <p:sp>
        <p:nvSpPr>
          <p:cNvPr id="1713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21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4F36DE-75D3-2A4E-8A06-3B09E261F5ED}" type="slidenum">
              <a:rPr lang="en-US" sz="1200"/>
              <a:pPr/>
              <a:t>91</a:t>
            </a:fld>
            <a:endParaRPr lang="en-US" sz="1200"/>
          </a:p>
        </p:txBody>
      </p:sp>
      <p:sp>
        <p:nvSpPr>
          <p:cNvPr id="18872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6B6695-06A4-1F49-9C0C-A7FB0FFF629C}" type="slidenum">
              <a:rPr lang="en-US" sz="1200"/>
              <a:pPr/>
              <a:t>92</a:t>
            </a:fld>
            <a:endParaRPr lang="en-US" sz="1200"/>
          </a:p>
        </p:txBody>
      </p:sp>
      <p:sp>
        <p:nvSpPr>
          <p:cNvPr id="171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DBCFF8-57D9-704D-B13C-F3EBF6F53F01}" type="slidenum">
              <a:rPr lang="en-US" sz="1200"/>
              <a:pPr/>
              <a:t>93</a:t>
            </a:fld>
            <a:endParaRPr lang="en-US" sz="1200"/>
          </a:p>
        </p:txBody>
      </p:sp>
      <p:sp>
        <p:nvSpPr>
          <p:cNvPr id="179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6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D5DE2-5554-3845-8FD0-A03BF05E6218}" type="slidenum">
              <a:rPr lang="en-US"/>
              <a:pPr/>
              <a:t>6</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2F398-1054-3846-BD93-C2B2D35F6113}" type="slidenum">
              <a:rPr lang="en-US" sz="1200"/>
              <a:pPr/>
              <a:t>94</a:t>
            </a:fld>
            <a:endParaRPr lang="en-US" sz="1200"/>
          </a:p>
        </p:txBody>
      </p:sp>
      <p:sp>
        <p:nvSpPr>
          <p:cNvPr id="194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41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7FDC39-4117-074E-93DB-CD28D07D2487}" type="slidenum">
              <a:rPr lang="en-US" sz="1200"/>
              <a:pPr/>
              <a:t>95</a:t>
            </a:fld>
            <a:endParaRPr lang="en-US" sz="1200"/>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52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97A0D3-65EB-E746-A5CC-C2DF4BEB61F2}" type="slidenum">
              <a:rPr lang="en-US" sz="1200"/>
              <a:pPr/>
              <a:t>96</a:t>
            </a:fld>
            <a:endParaRPr lang="en-US" sz="1200"/>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72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22805E-D04F-7C45-A526-5BB40F1244B4}" type="slidenum">
              <a:rPr lang="en-US" sz="1200"/>
              <a:pPr/>
              <a:t>97</a:t>
            </a:fld>
            <a:endParaRPr lang="en-US" sz="1200"/>
          </a:p>
        </p:txBody>
      </p:sp>
      <p:sp>
        <p:nvSpPr>
          <p:cNvPr id="2104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9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9D669E-5133-2749-98A7-046FD38EF6F5}" type="slidenum">
              <a:rPr lang="en-US" sz="1200"/>
              <a:pPr/>
              <a:t>98</a:t>
            </a:fld>
            <a:endParaRPr lang="en-US" sz="1200"/>
          </a:p>
        </p:txBody>
      </p:sp>
      <p:sp>
        <p:nvSpPr>
          <p:cNvPr id="210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1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1B4E83-FA81-E747-87A6-02D827E4D4E8}" type="slidenum">
              <a:rPr lang="en-US" sz="1200"/>
              <a:pPr/>
              <a:t>99</a:t>
            </a:fld>
            <a:endParaRPr lang="en-US" sz="1200"/>
          </a:p>
        </p:txBody>
      </p:sp>
      <p:sp>
        <p:nvSpPr>
          <p:cNvPr id="1223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44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92D007-EEE4-1248-B3F1-E186ED88363A}" type="slidenum">
              <a:rPr lang="en-US" sz="1200"/>
              <a:pPr/>
              <a:t>100</a:t>
            </a:fld>
            <a:endParaRPr lang="en-US" sz="1200"/>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64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E6512-0837-2C4E-910B-4C5B4FC3D858}" type="slidenum">
              <a:rPr lang="en-US"/>
              <a:pPr/>
              <a:t>101</a:t>
            </a:fld>
            <a:endParaRPr lang="en-US"/>
          </a:p>
        </p:txBody>
      </p:sp>
      <p:sp>
        <p:nvSpPr>
          <p:cNvPr id="75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5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B2B23-43C2-EB44-92F6-2E4B681928A1}" type="slidenum">
              <a:rPr lang="en-US"/>
              <a:pPr/>
              <a:t>102</a:t>
            </a:fld>
            <a:endParaRPr 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C40A9-8EE6-BA42-B120-75A5ED82E0BF}" type="slidenum">
              <a:rPr lang="en-US"/>
              <a:pPr/>
              <a:t>106</a:t>
            </a:fld>
            <a:endParaRPr lang="en-US"/>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7E741-6EC0-694F-B4DF-F69B66A77557}" type="slidenum">
              <a:rPr lang="en-US"/>
              <a:pPr/>
              <a:t>7</a:t>
            </a:fld>
            <a:endParaRPr 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3B188-14A8-964F-B80C-D10CBA65CE77}" type="slidenum">
              <a:rPr lang="en-US"/>
              <a:pPr/>
              <a:t>110</a:t>
            </a:fld>
            <a:endParaRPr lang="en-US"/>
          </a:p>
        </p:txBody>
      </p:sp>
      <p:sp>
        <p:nvSpPr>
          <p:cNvPr id="212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Art</a:t>
            </a:r>
            <a:r>
              <a:rPr lang="ja-JP" altLang="en-US">
                <a:latin typeface="Arial"/>
              </a:rPr>
              <a:t>’</a:t>
            </a:r>
            <a:r>
              <a:rPr lang="en-US"/>
              <a:t>s comments: A lot of uncertainty about the role of shallow hydrothermal circulation, and how it is modelled is a matter of discretion. General heat flow field complicated by the hydrothermal activity. Difficult to project into the mantle.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4D054A-012E-394C-8F4C-0E937D9825BD}" type="slidenum">
              <a:rPr lang="en-US" sz="1200"/>
              <a:pPr/>
              <a:t>111</a:t>
            </a:fld>
            <a:endParaRPr lang="en-US" sz="1200"/>
          </a:p>
        </p:txBody>
      </p:sp>
      <p:sp>
        <p:nvSpPr>
          <p:cNvPr id="979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A136F5-3E8D-094F-BD34-222F8CBBE177}" type="slidenum">
              <a:rPr lang="en-US"/>
              <a:pPr>
                <a:defRPr/>
              </a:pPr>
              <a:t>112</a:t>
            </a:fld>
            <a:endParaRPr lang="en-US"/>
          </a:p>
        </p:txBody>
      </p:sp>
      <p:sp>
        <p:nvSpPr>
          <p:cNvPr id="124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6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Migration of high fault displacements on large range-bounding normal faults in the vicinity of the ESRP-Y (</a:t>
            </a:r>
            <a:r>
              <a:rPr lang="en-US" sz="1200" u="none" strike="noStrike" kern="1200" dirty="0" smtClean="0">
                <a:solidFill>
                  <a:schemeClr val="tx1"/>
                </a:solidFill>
                <a:effectLst/>
                <a:latin typeface="+mn-lt"/>
                <a:ea typeface="+mn-ea"/>
                <a:cs typeface="+mn-cs"/>
                <a:hlinkClick r:id="rId3" action="ppaction://hlinkfile" tooltip="Anders, 1994 #8794"/>
              </a:rPr>
              <a:t>after Anders, 1994</a:t>
            </a:r>
            <a:r>
              <a:rPr lang="en-US" sz="1200" kern="1200" dirty="0" smtClean="0">
                <a:solidFill>
                  <a:schemeClr val="tx1"/>
                </a:solidFill>
                <a:effectLst/>
                <a:latin typeface="+mn-lt"/>
                <a:ea typeface="+mn-ea"/>
                <a:cs typeface="+mn-cs"/>
              </a:rPr>
              <a:t>). The rate of migration of high fault activity is 2.02 - 2.37 km/Ma, similar to the migration rate of large caldera-forming volcanism from 10 to 2 Ma.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DC29BC01-96EC-6B46-973E-4F9A42CFA488}" type="slidenum">
              <a:rPr lang="en-US" smtClean="0"/>
              <a:t>115</a:t>
            </a:fld>
            <a:endParaRPr lang="en-US"/>
          </a:p>
        </p:txBody>
      </p:sp>
    </p:spTree>
    <p:extLst>
      <p:ext uri="{BB962C8B-B14F-4D97-AF65-F5344CB8AC3E}">
        <p14:creationId xmlns:p14="http://schemas.microsoft.com/office/powerpoint/2010/main" val="3942695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159F1E-90B9-D849-92CC-55BEC0050DC5}" type="slidenum">
              <a:rPr lang="en-US"/>
              <a:pPr/>
              <a:t>123</a:t>
            </a:fld>
            <a:endParaRPr lang="en-US"/>
          </a:p>
        </p:txBody>
      </p:sp>
      <p:sp>
        <p:nvSpPr>
          <p:cNvPr id="589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9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0FE129-C5D8-6F4C-AF22-4CAF0202F936}" type="slidenum">
              <a:rPr lang="en-US" sz="1200"/>
              <a:pPr/>
              <a:t>124</a:t>
            </a:fld>
            <a:endParaRPr lang="en-US" sz="1200"/>
          </a:p>
        </p:txBody>
      </p:sp>
      <p:sp>
        <p:nvSpPr>
          <p:cNvPr id="12595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A2F56A-1D98-DC47-893A-305D442EFEB7}" type="slidenum">
              <a:rPr lang="en-US" sz="1200"/>
              <a:pPr/>
              <a:t>125</a:t>
            </a:fld>
            <a:endParaRPr lang="en-US" sz="1200"/>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A2F56A-1D98-DC47-893A-305D442EFEB7}" type="slidenum">
              <a:rPr lang="en-US" sz="1200"/>
              <a:pPr/>
              <a:t>126</a:t>
            </a:fld>
            <a:endParaRPr lang="en-US" sz="1200"/>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7F3F2-93E0-374C-B9B4-0EB70AD44009}" type="slidenum">
              <a:rPr lang="en-US"/>
              <a:pPr/>
              <a:t>128</a:t>
            </a:fld>
            <a:endParaRPr lang="en-US"/>
          </a:p>
        </p:txBody>
      </p:sp>
      <p:sp>
        <p:nvSpPr>
          <p:cNvPr id="750594" name="Rectangle 2"/>
          <p:cNvSpPr>
            <a:spLocks noGrp="1" noRot="1" noChangeAspect="1" noChangeArrowheads="1" noTextEdit="1"/>
          </p:cNvSpPr>
          <p:nvPr>
            <p:ph type="sldImg"/>
          </p:nvPr>
        </p:nvSpPr>
        <p:spPr>
          <a:ln/>
        </p:spPr>
      </p:sp>
      <p:sp>
        <p:nvSpPr>
          <p:cNvPr id="75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4B94A-2E01-E345-9AF3-411DA00F3FD4}" type="slidenum">
              <a:rPr lang="en-US"/>
              <a:pPr/>
              <a:t>129</a:t>
            </a:fld>
            <a:endParaRPr lang="en-US"/>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0FA51-C843-384B-BC95-4BB4FEE58717}" type="slidenum">
              <a:rPr lang="en-US"/>
              <a:pPr/>
              <a:t>8</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0FA51-C843-384B-BC95-4BB4FEE58717}" type="slidenum">
              <a:rPr lang="en-US"/>
              <a:pPr/>
              <a:t>130</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 more animations:</a:t>
            </a:r>
            <a:r>
              <a:rPr lang="en-US" baseline="0" dirty="0" smtClean="0"/>
              <a:t> </a:t>
            </a:r>
            <a:r>
              <a:rPr lang="en-US" dirty="0" smtClean="0"/>
              <a:t>http://</a:t>
            </a:r>
            <a:r>
              <a:rPr lang="en-US" dirty="0" err="1" smtClean="0"/>
              <a:t>www.navdat.org</a:t>
            </a:r>
            <a:r>
              <a:rPr lang="en-US" dirty="0" smtClean="0"/>
              <a:t>/animations/</a:t>
            </a:r>
            <a:r>
              <a:rPr lang="en-US" dirty="0" err="1" smtClean="0"/>
              <a:t>index.cfm</a:t>
            </a:r>
            <a:endParaRPr lang="en-US" dirty="0" smtClean="0"/>
          </a:p>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9BD97-8C9D-9046-B57D-CD0696E63D98}" type="slidenum">
              <a:rPr lang="en-US"/>
              <a:pPr/>
              <a:t>131</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4B94A-2E01-E345-9AF3-411DA00F3FD4}" type="slidenum">
              <a:rPr lang="en-US"/>
              <a:pPr/>
              <a:t>132</a:t>
            </a:fld>
            <a:endParaRPr lang="en-US"/>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912748-3DC6-454E-82DB-76C6EB47C3A9}" type="slidenum">
              <a:rPr lang="en-US" sz="1200"/>
              <a:pPr/>
              <a:t>133</a:t>
            </a:fld>
            <a:endParaRPr lang="en-US" sz="1200"/>
          </a:p>
        </p:txBody>
      </p:sp>
      <p:sp>
        <p:nvSpPr>
          <p:cNvPr id="1400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0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A60F3-CF02-1F47-BC81-F7A80A9B7B42}" type="slidenum">
              <a:rPr lang="en-US" sz="1200"/>
              <a:pPr/>
              <a:t>134</a:t>
            </a:fld>
            <a:endParaRPr lang="en-US" sz="1200"/>
          </a:p>
        </p:txBody>
      </p:sp>
      <p:sp>
        <p:nvSpPr>
          <p:cNvPr id="136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8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DF74A3-D10C-514C-A791-12508194E2D6}" type="slidenum">
              <a:rPr lang="en-US"/>
              <a:pPr/>
              <a:t>136</a:t>
            </a:fld>
            <a:endParaRPr lang="en-US"/>
          </a:p>
        </p:txBody>
      </p:sp>
      <p:sp>
        <p:nvSpPr>
          <p:cNvPr id="797698" name="Rectangle 2"/>
          <p:cNvSpPr>
            <a:spLocks noGrp="1" noRot="1" noChangeAspect="1" noChangeArrowheads="1" noTextEdit="1"/>
          </p:cNvSpPr>
          <p:nvPr>
            <p:ph type="sldImg"/>
          </p:nvPr>
        </p:nvSpPr>
        <p:spPr>
          <a:ln/>
        </p:spPr>
      </p:sp>
      <p:sp>
        <p:nvSpPr>
          <p:cNvPr id="79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5EE6B-C19C-7243-9474-5B31EC16002A}" type="slidenum">
              <a:rPr lang="en-US"/>
              <a:pPr/>
              <a:t>137</a:t>
            </a:fld>
            <a:endParaRPr lang="en-US"/>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35B1D-3EF5-AE4D-B4B1-D371519E39B4}" type="slidenum">
              <a:rPr lang="en-US"/>
              <a:pPr/>
              <a:t>138</a:t>
            </a:fld>
            <a:endParaRPr lang="en-US"/>
          </a:p>
        </p:txBody>
      </p:sp>
      <p:sp>
        <p:nvSpPr>
          <p:cNvPr id="587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7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FCBE51-B094-5D42-864F-8C29B388F0EC}" type="slidenum">
              <a:rPr lang="en-US" sz="1200"/>
              <a:pPr/>
              <a:t>139</a:t>
            </a:fld>
            <a:endParaRPr lang="en-US" sz="1200"/>
          </a:p>
        </p:txBody>
      </p:sp>
      <p:sp>
        <p:nvSpPr>
          <p:cNvPr id="278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Map showing the distribution, composition, and age of Late Cenozoic volcanic centers in the Western United States" by R. G. </a:t>
            </a:r>
            <a:r>
              <a:rPr lang="en-US" sz="1200" kern="1200" dirty="0" err="1" smtClean="0">
                <a:solidFill>
                  <a:schemeClr val="tx1"/>
                </a:solidFill>
                <a:latin typeface="+mn-lt"/>
                <a:ea typeface="+mn-ea"/>
                <a:cs typeface="+mn-cs"/>
              </a:rPr>
              <a:t>Luedke</a:t>
            </a:r>
            <a:r>
              <a:rPr lang="en-US" sz="1200" kern="1200" dirty="0" smtClean="0">
                <a:solidFill>
                  <a:schemeClr val="tx1"/>
                </a:solidFill>
                <a:latin typeface="+mn-lt"/>
                <a:ea typeface="+mn-ea"/>
                <a:cs typeface="+mn-cs"/>
              </a:rPr>
              <a:t> and R. L. Smith.  It is USGS Miscellaneous Geologic Investigations Map I-1523.</a:t>
            </a:r>
            <a:endParaRPr lang="en-US" dirty="0"/>
          </a:p>
        </p:txBody>
      </p:sp>
      <p:sp>
        <p:nvSpPr>
          <p:cNvPr id="4" name="Slide Number Placeholder 3"/>
          <p:cNvSpPr>
            <a:spLocks noGrp="1"/>
          </p:cNvSpPr>
          <p:nvPr>
            <p:ph type="sldNum" sz="quarter" idx="10"/>
          </p:nvPr>
        </p:nvSpPr>
        <p:spPr/>
        <p:txBody>
          <a:bodyPr/>
          <a:lstStyle/>
          <a:p>
            <a:fld id="{DC29BC01-96EC-6B46-973E-4F9A42CFA488}" type="slidenum">
              <a:rPr lang="en-US" smtClean="0"/>
              <a:t>140</a:t>
            </a:fld>
            <a:endParaRPr lang="en-US"/>
          </a:p>
        </p:txBody>
      </p:sp>
    </p:spTree>
    <p:extLst>
      <p:ext uri="{BB962C8B-B14F-4D97-AF65-F5344CB8AC3E}">
        <p14:creationId xmlns:p14="http://schemas.microsoft.com/office/powerpoint/2010/main" val="3767486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9BD97-8C9D-9046-B57D-CD0696E63D98}" type="slidenum">
              <a:rPr lang="en-US"/>
              <a:pPr/>
              <a:t>9</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Map showing the distribution, composition, and age of Late Cenozoic volcanic centers in the Western United States" by R. G. </a:t>
            </a:r>
            <a:r>
              <a:rPr lang="en-US" sz="1200" kern="1200" dirty="0" err="1" smtClean="0">
                <a:solidFill>
                  <a:schemeClr val="tx1"/>
                </a:solidFill>
                <a:latin typeface="+mn-lt"/>
                <a:ea typeface="+mn-ea"/>
                <a:cs typeface="+mn-cs"/>
              </a:rPr>
              <a:t>Luedke</a:t>
            </a:r>
            <a:r>
              <a:rPr lang="en-US" sz="1200" kern="1200" dirty="0" smtClean="0">
                <a:solidFill>
                  <a:schemeClr val="tx1"/>
                </a:solidFill>
                <a:latin typeface="+mn-lt"/>
                <a:ea typeface="+mn-ea"/>
                <a:cs typeface="+mn-cs"/>
              </a:rPr>
              <a:t> and R. L. Smith.  It is USGS Miscellaneous Geologic Investigations Map I-1523.</a:t>
            </a:r>
            <a:endParaRPr lang="en-US" dirty="0"/>
          </a:p>
        </p:txBody>
      </p:sp>
      <p:sp>
        <p:nvSpPr>
          <p:cNvPr id="4" name="Slide Number Placeholder 3"/>
          <p:cNvSpPr>
            <a:spLocks noGrp="1"/>
          </p:cNvSpPr>
          <p:nvPr>
            <p:ph type="sldNum" sz="quarter" idx="10"/>
          </p:nvPr>
        </p:nvSpPr>
        <p:spPr/>
        <p:txBody>
          <a:bodyPr/>
          <a:lstStyle/>
          <a:p>
            <a:fld id="{DC29BC01-96EC-6B46-973E-4F9A42CFA488}" type="slidenum">
              <a:rPr lang="en-US" smtClean="0"/>
              <a:t>141</a:t>
            </a:fld>
            <a:endParaRPr lang="en-US"/>
          </a:p>
        </p:txBody>
      </p:sp>
    </p:spTree>
    <p:extLst>
      <p:ext uri="{BB962C8B-B14F-4D97-AF65-F5344CB8AC3E}">
        <p14:creationId xmlns:p14="http://schemas.microsoft.com/office/powerpoint/2010/main" val="37674863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6E8D61-E663-9A41-B439-51C284822B5A}" type="slidenum">
              <a:rPr lang="en-US" sz="1200"/>
              <a:pPr/>
              <a:t>142</a:t>
            </a:fld>
            <a:endParaRPr lang="en-US" sz="1200"/>
          </a:p>
        </p:txBody>
      </p:sp>
      <p:sp>
        <p:nvSpPr>
          <p:cNvPr id="201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0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E04E7E-65B4-2D42-A3AF-125B3A97F66B}" type="slidenum">
              <a:rPr lang="en-US" sz="1200"/>
              <a:pPr/>
              <a:t>143</a:t>
            </a:fld>
            <a:endParaRPr lang="en-US" sz="1200"/>
          </a:p>
        </p:txBody>
      </p:sp>
      <p:sp>
        <p:nvSpPr>
          <p:cNvPr id="1404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4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9C6C59-C20B-2449-8559-367C3A2031BB}" type="slidenum">
              <a:rPr lang="en-US" sz="1200"/>
              <a:pPr/>
              <a:t>144</a:t>
            </a:fld>
            <a:endParaRPr lang="en-US" sz="1200"/>
          </a:p>
        </p:txBody>
      </p:sp>
      <p:sp>
        <p:nvSpPr>
          <p:cNvPr id="1406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6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22805E-D04F-7C45-A526-5BB40F1244B4}" type="slidenum">
              <a:rPr lang="en-US" sz="1200"/>
              <a:pPr/>
              <a:t>145</a:t>
            </a:fld>
            <a:endParaRPr lang="en-US" sz="1200"/>
          </a:p>
        </p:txBody>
      </p:sp>
      <p:sp>
        <p:nvSpPr>
          <p:cNvPr id="2104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9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97A0D3-65EB-E746-A5CC-C2DF4BEB61F2}" type="slidenum">
              <a:rPr lang="en-US" sz="1200"/>
              <a:pPr/>
              <a:t>146</a:t>
            </a:fld>
            <a:endParaRPr lang="en-US" sz="1200"/>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72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159F1E-90B9-D849-92CC-55BEC0050DC5}" type="slidenum">
              <a:rPr lang="en-US"/>
              <a:pPr/>
              <a:t>147</a:t>
            </a:fld>
            <a:endParaRPr lang="en-US"/>
          </a:p>
        </p:txBody>
      </p:sp>
      <p:sp>
        <p:nvSpPr>
          <p:cNvPr id="589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9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A2F56A-1D98-DC47-893A-305D442EFEB7}" type="slidenum">
              <a:rPr lang="en-US" sz="1200"/>
              <a:pPr/>
              <a:t>149</a:t>
            </a:fld>
            <a:endParaRPr lang="en-US" sz="1200"/>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0FA51-C843-384B-BC95-4BB4FEE58717}" type="slidenum">
              <a:rPr lang="en-US"/>
              <a:pPr/>
              <a:t>150</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 more animations:</a:t>
            </a:r>
            <a:r>
              <a:rPr lang="en-US" baseline="0" dirty="0" smtClean="0"/>
              <a:t> </a:t>
            </a:r>
            <a:r>
              <a:rPr lang="en-US" dirty="0" smtClean="0"/>
              <a:t>http://</a:t>
            </a:r>
            <a:r>
              <a:rPr lang="en-US" dirty="0" err="1" smtClean="0"/>
              <a:t>www.navdat.org</a:t>
            </a:r>
            <a:r>
              <a:rPr lang="en-US" dirty="0" smtClean="0"/>
              <a:t>/animations/</a:t>
            </a:r>
            <a:r>
              <a:rPr lang="en-US" dirty="0" err="1" smtClean="0"/>
              <a:t>index.cfm</a:t>
            </a:r>
            <a:endParaRPr lang="en-US" dirty="0" smtClean="0"/>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9BD97-8C9D-9046-B57D-CD0696E63D98}" type="slidenum">
              <a:rPr lang="en-US"/>
              <a:pPr/>
              <a:t>152</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B2B23-43C2-EB44-92F6-2E4B681928A1}" type="slidenum">
              <a:rPr lang="en-US"/>
              <a:pPr/>
              <a:t>11</a:t>
            </a:fld>
            <a:endParaRPr 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912748-3DC6-454E-82DB-76C6EB47C3A9}" type="slidenum">
              <a:rPr lang="en-US" sz="1200"/>
              <a:pPr/>
              <a:t>153</a:t>
            </a:fld>
            <a:endParaRPr lang="en-US" sz="1200"/>
          </a:p>
        </p:txBody>
      </p:sp>
      <p:sp>
        <p:nvSpPr>
          <p:cNvPr id="1400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0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A60F3-CF02-1F47-BC81-F7A80A9B7B42}" type="slidenum">
              <a:rPr lang="en-US" sz="1200"/>
              <a:pPr/>
              <a:t>154</a:t>
            </a:fld>
            <a:endParaRPr lang="en-US" sz="1200"/>
          </a:p>
        </p:txBody>
      </p:sp>
      <p:sp>
        <p:nvSpPr>
          <p:cNvPr id="136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8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577EA3-4895-4142-A709-24F844227741}" type="slidenum">
              <a:rPr lang="en-US" sz="1200"/>
              <a:pPr/>
              <a:t>155</a:t>
            </a:fld>
            <a:endParaRPr lang="en-US" sz="1200"/>
          </a:p>
        </p:txBody>
      </p:sp>
      <p:sp>
        <p:nvSpPr>
          <p:cNvPr id="131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85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D097A9-FE16-794E-A06D-F335CBDE1FB8}" type="slidenum">
              <a:rPr lang="en-US"/>
              <a:pPr/>
              <a:t>156</a:t>
            </a:fld>
            <a:endParaRPr lang="en-US"/>
          </a:p>
        </p:txBody>
      </p:sp>
      <p:sp>
        <p:nvSpPr>
          <p:cNvPr id="512002" name="Rectangle 2"/>
          <p:cNvSpPr>
            <a:spLocks noGrp="1" noRot="1" noChangeAspect="1" noChangeArrowheads="1" noTextEdit="1"/>
          </p:cNvSpPr>
          <p:nvPr>
            <p:ph type="sldImg"/>
          </p:nvPr>
        </p:nvSpPr>
        <p:spPr>
          <a:xfrm>
            <a:off x="1143000" y="685800"/>
            <a:ext cx="4572000" cy="3429000"/>
          </a:xfrm>
          <a:ln/>
        </p:spPr>
      </p:sp>
      <p:sp>
        <p:nvSpPr>
          <p:cNvPr id="512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D097A9-FE16-794E-A06D-F335CBDE1FB8}" type="slidenum">
              <a:rPr lang="en-US"/>
              <a:pPr/>
              <a:t>157</a:t>
            </a:fld>
            <a:endParaRPr lang="en-US"/>
          </a:p>
        </p:txBody>
      </p:sp>
      <p:sp>
        <p:nvSpPr>
          <p:cNvPr id="512002" name="Rectangle 2"/>
          <p:cNvSpPr>
            <a:spLocks noGrp="1" noRot="1" noChangeAspect="1" noChangeArrowheads="1" noTextEdit="1"/>
          </p:cNvSpPr>
          <p:nvPr>
            <p:ph type="sldImg"/>
          </p:nvPr>
        </p:nvSpPr>
        <p:spPr>
          <a:xfrm>
            <a:off x="1143000" y="685800"/>
            <a:ext cx="4572000" cy="3429000"/>
          </a:xfrm>
          <a:ln/>
        </p:spPr>
      </p:sp>
      <p:sp>
        <p:nvSpPr>
          <p:cNvPr id="512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4B94A-2E01-E345-9AF3-411DA00F3FD4}" type="slidenum">
              <a:rPr lang="en-US"/>
              <a:pPr/>
              <a:t>158</a:t>
            </a:fld>
            <a:endParaRPr lang="en-US"/>
          </a:p>
        </p:txBody>
      </p:sp>
      <p:sp>
        <p:nvSpPr>
          <p:cNvPr id="800770" name="Rectangle 2"/>
          <p:cNvSpPr>
            <a:spLocks noGrp="1" noRot="1" noChangeAspect="1" noChangeArrowheads="1" noTextEdit="1"/>
          </p:cNvSpPr>
          <p:nvPr>
            <p:ph type="sldImg"/>
          </p:nvPr>
        </p:nvSpPr>
        <p:spPr>
          <a:xfrm>
            <a:off x="1143000" y="685800"/>
            <a:ext cx="4572000" cy="3429000"/>
          </a:xfrm>
          <a:ln/>
        </p:spPr>
      </p:sp>
      <p:sp>
        <p:nvSpPr>
          <p:cNvPr id="80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A49FD3-3BD2-9744-98AA-E39D04CC1BE0}" type="slidenum">
              <a:rPr lang="en-US"/>
              <a:pPr/>
              <a:t>159</a:t>
            </a:fld>
            <a:endParaRPr lang="en-US"/>
          </a:p>
        </p:txBody>
      </p:sp>
      <p:sp>
        <p:nvSpPr>
          <p:cNvPr id="14090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090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0FA51-C843-384B-BC95-4BB4FEE58717}" type="slidenum">
              <a:rPr lang="en-US"/>
              <a:pPr/>
              <a:t>161</a:t>
            </a:fld>
            <a:endParaRPr lang="en-US"/>
          </a:p>
        </p:txBody>
      </p:sp>
      <p:sp>
        <p:nvSpPr>
          <p:cNvPr id="516098" name="Rectangle 2"/>
          <p:cNvSpPr>
            <a:spLocks noGrp="1" noRot="1" noChangeAspect="1" noChangeArrowheads="1" noTextEdit="1"/>
          </p:cNvSpPr>
          <p:nvPr>
            <p:ph type="sldImg"/>
          </p:nvPr>
        </p:nvSpPr>
        <p:spPr>
          <a:xfrm>
            <a:off x="1143000" y="685800"/>
            <a:ext cx="4572000" cy="3429000"/>
          </a:xfrm>
          <a:ln/>
        </p:spPr>
      </p:sp>
      <p:sp>
        <p:nvSpPr>
          <p:cNvPr id="5160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 more animations:</a:t>
            </a:r>
            <a:r>
              <a:rPr lang="en-US" baseline="0" dirty="0" smtClean="0"/>
              <a:t> </a:t>
            </a:r>
            <a:r>
              <a:rPr lang="en-US" dirty="0" smtClean="0"/>
              <a:t>http://</a:t>
            </a:r>
            <a:r>
              <a:rPr lang="en-US" dirty="0" err="1" smtClean="0"/>
              <a:t>www.navdat.org</a:t>
            </a:r>
            <a:r>
              <a:rPr lang="en-US" dirty="0" smtClean="0"/>
              <a:t>/animations/</a:t>
            </a:r>
            <a:r>
              <a:rPr lang="en-US" dirty="0" err="1" smtClean="0"/>
              <a:t>index.cfm</a:t>
            </a:r>
            <a:endParaRPr lang="en-US" dirty="0" smtClean="0"/>
          </a:p>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a common misunderstanding that the mere existence of melt in the mantle is sufficient to explain surface eruptions–that the lithosphere is passive and melt in the mantle can pass through it unimpeded as light passes through a glass window. This is not the Plate hypothesis, which predicts that lithospheric extension is required for melt to escape to the surface.</a:t>
            </a:r>
            <a:endParaRPr lang="en-US" dirty="0"/>
          </a:p>
        </p:txBody>
      </p:sp>
      <p:sp>
        <p:nvSpPr>
          <p:cNvPr id="4" name="Slide Number Placeholder 3"/>
          <p:cNvSpPr>
            <a:spLocks noGrp="1"/>
          </p:cNvSpPr>
          <p:nvPr>
            <p:ph type="sldNum" sz="quarter" idx="10"/>
          </p:nvPr>
        </p:nvSpPr>
        <p:spPr/>
        <p:txBody>
          <a:bodyPr/>
          <a:lstStyle/>
          <a:p>
            <a:fld id="{DC29BC01-96EC-6B46-973E-4F9A42CFA488}" type="slidenum">
              <a:rPr lang="en-US" smtClean="0"/>
              <a:t>162</a:t>
            </a:fld>
            <a:endParaRPr lang="en-US"/>
          </a:p>
        </p:txBody>
      </p:sp>
    </p:spTree>
    <p:extLst>
      <p:ext uri="{BB962C8B-B14F-4D97-AF65-F5344CB8AC3E}">
        <p14:creationId xmlns:p14="http://schemas.microsoft.com/office/powerpoint/2010/main" val="3308146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D93A31E-B0C4-7747-8509-7678767D405C}" type="datetime1">
              <a:rPr lang="en-GB" smtClean="0"/>
              <a:t>25/05/18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343833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2C3303C-6CD6-F241-85D8-251A54746126}" type="datetime1">
              <a:rPr lang="en-GB" smtClean="0"/>
              <a:t>25/05/18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3790885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6319C45-14B1-DC48-883B-8711A3126736}" type="datetime1">
              <a:rPr lang="en-GB" smtClean="0"/>
              <a:t>25/05/18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154865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C0CDB7-8BBC-EC42-BFB7-6CCAF5B1EADD}" type="datetime1">
              <a:rPr lang="en-GB" smtClean="0"/>
              <a:t>25/05/18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247834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25074AE-E866-CC42-B849-5E8DB218952B}" type="datetime1">
              <a:rPr lang="en-GB" smtClean="0"/>
              <a:t>25/05/18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82914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D36DE8D-16AB-824C-958C-24F006E5A1C3}" type="datetime1">
              <a:rPr lang="en-GB" smtClean="0"/>
              <a:t>25/05/18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396099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37CF859-6A23-154A-931D-4A20CD6784F2}" type="datetime1">
              <a:rPr lang="en-GB" smtClean="0"/>
              <a:t>25/05/18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307676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2026BA9-C850-4A4C-AA8C-D1D0B3531B8D}" type="datetime1">
              <a:rPr lang="en-GB" smtClean="0"/>
              <a:t>25/05/18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362841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5344E-F83A-2D46-A1C7-E0C7D52E361F}" type="datetime1">
              <a:rPr lang="en-GB" smtClean="0"/>
              <a:t>25/05/18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329117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F0D3034-7C7C-4B4A-BABE-15D4CCDE7AB4}" type="datetime1">
              <a:rPr lang="en-GB" smtClean="0"/>
              <a:t>25/05/18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4132033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FFC921-6D87-DD41-AE9F-BE797BD8EF4F}" type="datetime1">
              <a:rPr lang="en-GB" smtClean="0"/>
              <a:t>25/05/18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1B92A-60D8-814E-895B-972A5D15B24C}" type="slidenum">
              <a:rPr lang="en-US" smtClean="0"/>
              <a:t>‹#›</a:t>
            </a:fld>
            <a:endParaRPr lang="en-US"/>
          </a:p>
        </p:txBody>
      </p:sp>
    </p:spTree>
    <p:extLst>
      <p:ext uri="{BB962C8B-B14F-4D97-AF65-F5344CB8AC3E}">
        <p14:creationId xmlns:p14="http://schemas.microsoft.com/office/powerpoint/2010/main" val="342618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1E882-07D9-FF47-842C-B11331529111}" type="datetime1">
              <a:rPr lang="en-GB" smtClean="0"/>
              <a:t>25/05/18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C291B92A-60D8-814E-895B-972A5D15B24C}" type="slidenum">
              <a:rPr lang="en-US" smtClean="0"/>
              <a:pPr/>
              <a:t>‹#›</a:t>
            </a:fld>
            <a:endParaRPr lang="en-US" dirty="0"/>
          </a:p>
        </p:txBody>
      </p:sp>
    </p:spTree>
    <p:extLst>
      <p:ext uri="{BB962C8B-B14F-4D97-AF65-F5344CB8AC3E}">
        <p14:creationId xmlns:p14="http://schemas.microsoft.com/office/powerpoint/2010/main" val="3287926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6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 Id="rId3" Type="http://schemas.openxmlformats.org/officeDocument/2006/relationships/image" Target="../media/image71.ti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5.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7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7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79.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ti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tif"/><Relationship Id="rId3" Type="http://schemas.openxmlformats.org/officeDocument/2006/relationships/image" Target="../media/image82.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86.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68.jpeg"/></Relationships>
</file>

<file path=ppt/slides/_rels/slide125.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126.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63.jpeg"/><Relationship Id="rId5" Type="http://schemas.openxmlformats.org/officeDocument/2006/relationships/hyperlink" Target="http://www.mantleplumes.org/Disclosure.html" TargetMode="External"/><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ti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74.jpg"/><Relationship Id="rId5" Type="http://schemas.openxmlformats.org/officeDocument/2006/relationships/oleObject" Target="../embeddings/oleObject7.bin"/><Relationship Id="rId6" Type="http://schemas.openxmlformats.org/officeDocument/2006/relationships/image" Target="../media/image6.png"/><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0.xml"/><Relationship Id="rId5" Type="http://schemas.openxmlformats.org/officeDocument/2006/relationships/image" Target="../media/image89.png"/><Relationship Id="rId1" Type="http://schemas.microsoft.com/office/2007/relationships/media" Target="../media/media1.MOV"/><Relationship Id="rId2" Type="http://schemas.openxmlformats.org/officeDocument/2006/relationships/video" Target="../media/media1.MOV"/></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90.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19.jpeg"/></Relationships>
</file>

<file path=ppt/slides/_rels/slide13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4.xml"/><Relationship Id="rId5" Type="http://schemas.openxmlformats.org/officeDocument/2006/relationships/image" Target="../media/image91.png"/><Relationship Id="rId1" Type="http://schemas.microsoft.com/office/2007/relationships/media" Target="file://localhost/Users/foulger/Documents/PPPresentations/AGU2003PP/DeLamBlack.gif" TargetMode="External"/><Relationship Id="rId2" Type="http://schemas.openxmlformats.org/officeDocument/2006/relationships/video" Target="file://localhost/Users/foulger/Documents/PPPresentations/AGU2003PP/DeLamBlack.gif"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13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9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9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 Id="rId3" Type="http://schemas.openxmlformats.org/officeDocument/2006/relationships/image" Target="../media/image12.tif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98.jpg"/></Relationships>
</file>

<file path=ppt/slides/_rels/slide141.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98.jp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14.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100.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01.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6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6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86.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g"/></Relationships>
</file>

<file path=ppt/slides/_rels/slide149.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3.bin"/><Relationship Id="rId5" Type="http://schemas.openxmlformats.org/officeDocument/2006/relationships/image" Target="../media/image6.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8.xml"/><Relationship Id="rId5" Type="http://schemas.openxmlformats.org/officeDocument/2006/relationships/image" Target="../media/image89.png"/><Relationship Id="rId1" Type="http://schemas.microsoft.com/office/2007/relationships/media" Target="../media/media1.MOV"/><Relationship Id="rId2" Type="http://schemas.openxmlformats.org/officeDocument/2006/relationships/video" Target="../media/media1.MOV"/></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 Id="rId3" Type="http://schemas.openxmlformats.org/officeDocument/2006/relationships/image" Target="../media/image15.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90.jpg"/></Relationships>
</file>

<file path=ppt/slides/_rels/slide15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91.xml"/><Relationship Id="rId5" Type="http://schemas.openxmlformats.org/officeDocument/2006/relationships/image" Target="../media/image91.png"/><Relationship Id="rId1" Type="http://schemas.microsoft.com/office/2007/relationships/media" Target="file://localhost/Users/foulger/Documents/PPPresentations/AGU2003PP/DeLamBlack.gif" TargetMode="External"/><Relationship Id="rId2" Type="http://schemas.openxmlformats.org/officeDocument/2006/relationships/video" Target="file://localhost/Users/foulger/Documents/PPPresentations/AGU2003PP/DeLamBlack.gif"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22.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22.jpg"/></Relationships>
</file>

<file path=ppt/slides/_rels/slide158.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15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103.png"/><Relationship Id="rId5" Type="http://schemas.openxmlformats.org/officeDocument/2006/relationships/image" Target="../media/image104.jpeg"/><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6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97.xml"/><Relationship Id="rId5" Type="http://schemas.openxmlformats.org/officeDocument/2006/relationships/image" Target="../media/image89.png"/><Relationship Id="rId6" Type="http://schemas.openxmlformats.org/officeDocument/2006/relationships/image" Target="../media/image22.jpg"/><Relationship Id="rId1" Type="http://schemas.microsoft.com/office/2007/relationships/media" Target="../media/media1.MOV"/><Relationship Id="rId2" Type="http://schemas.openxmlformats.org/officeDocument/2006/relationships/video" Target="../media/media1.MOV"/></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7.tiff"/></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4.bin"/><Relationship Id="rId5" Type="http://schemas.openxmlformats.org/officeDocument/2006/relationships/image" Target="../media/image6.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file://localhost/Users/foulger/Documents/PPPresentations/Aberdeen2007/PlumeMovie.mov" TargetMode="External"/><Relationship Id="rId2" Type="http://schemas.openxmlformats.org/officeDocument/2006/relationships/video" Target="file://localhost/Users/foulger/Documents/PPPresentations/Aberdeen2007/PlumeMovie.m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8.jp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 Id="rId3"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tiff"/><Relationship Id="rId3"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5.bin"/><Relationship Id="rId5" Type="http://schemas.openxmlformats.org/officeDocument/2006/relationships/image" Target="../media/image6.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 Id="rId3" Type="http://schemas.openxmlformats.org/officeDocument/2006/relationships/image" Target="../media/image15.jpg"/></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48.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16.jpeg"/><Relationship Id="rId5" Type="http://schemas.openxmlformats.org/officeDocument/2006/relationships/oleObject" Target="../embeddings/oleObject6.bin"/><Relationship Id="rId6" Type="http://schemas.openxmlformats.org/officeDocument/2006/relationships/image" Target="../media/image50.w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g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 Id="rId3" Type="http://schemas.openxmlformats.org/officeDocument/2006/relationships/image" Target="../media/image5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6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64.jpeg"/></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http://www.mantleplumes.org/Disclosure.html" TargetMode="External"/><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http://www.soest.hawaii.edu/HIGP/Faculty/hey/movie.html"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53466" y="2130425"/>
            <a:ext cx="4470401" cy="1470025"/>
          </a:xfrm>
        </p:spPr>
        <p:txBody>
          <a:bodyPr>
            <a:normAutofit fontScale="90000"/>
          </a:bodyPr>
          <a:lstStyle/>
          <a:p>
            <a:r>
              <a:rPr lang="en-US" dirty="0" smtClean="0"/>
              <a:t>The Plate vs. Plume controversy:</a:t>
            </a:r>
            <a:br>
              <a:rPr lang="en-US" dirty="0" smtClean="0"/>
            </a:br>
            <a:r>
              <a:rPr lang="en-US" dirty="0" smtClean="0"/>
              <a:t>Why has it not been </a:t>
            </a:r>
            <a:br>
              <a:rPr lang="en-US" dirty="0" smtClean="0"/>
            </a:br>
            <a:r>
              <a:rPr lang="en-US" dirty="0" smtClean="0"/>
              <a:t>resolved?”</a:t>
            </a:r>
            <a:endParaRPr lang="en-US" dirty="0"/>
          </a:p>
        </p:txBody>
      </p:sp>
      <p:sp>
        <p:nvSpPr>
          <p:cNvPr id="3" name="Subtitle 2"/>
          <p:cNvSpPr>
            <a:spLocks noGrp="1"/>
          </p:cNvSpPr>
          <p:nvPr>
            <p:ph type="subTitle" idx="1"/>
          </p:nvPr>
        </p:nvSpPr>
        <p:spPr>
          <a:xfrm>
            <a:off x="4436534" y="4648185"/>
            <a:ext cx="4521729" cy="1752600"/>
          </a:xfrm>
        </p:spPr>
        <p:txBody>
          <a:bodyPr>
            <a:normAutofit/>
          </a:bodyPr>
          <a:lstStyle/>
          <a:p>
            <a:r>
              <a:rPr lang="en-US" sz="2800" dirty="0" smtClean="0"/>
              <a:t>Gillian R. Foulger</a:t>
            </a:r>
          </a:p>
          <a:p>
            <a:r>
              <a:rPr lang="en-US" sz="2800" dirty="0" smtClean="0"/>
              <a:t>Dept. Earth Sciences</a:t>
            </a:r>
            <a:br>
              <a:rPr lang="en-US" sz="2800" dirty="0" smtClean="0"/>
            </a:br>
            <a:r>
              <a:rPr lang="en-US" sz="2800" dirty="0" smtClean="0"/>
              <a:t>Durham University</a:t>
            </a:r>
            <a:endParaRPr lang="en-US" sz="2800" dirty="0"/>
          </a:p>
        </p:txBody>
      </p:sp>
      <p:sp>
        <p:nvSpPr>
          <p:cNvPr id="4" name="TextBox 3"/>
          <p:cNvSpPr txBox="1"/>
          <p:nvPr/>
        </p:nvSpPr>
        <p:spPr>
          <a:xfrm>
            <a:off x="5033988" y="434338"/>
            <a:ext cx="3778200" cy="769441"/>
          </a:xfrm>
          <a:prstGeom prst="rect">
            <a:avLst/>
          </a:prstGeom>
          <a:noFill/>
        </p:spPr>
        <p:txBody>
          <a:bodyPr wrap="square" rtlCol="0">
            <a:spAutoFit/>
          </a:bodyPr>
          <a:lstStyle/>
          <a:p>
            <a:pPr algn="ctr"/>
            <a:r>
              <a:rPr lang="en-US" sz="2200" dirty="0">
                <a:solidFill>
                  <a:schemeClr val="tx1">
                    <a:tint val="75000"/>
                  </a:schemeClr>
                </a:solidFill>
                <a:latin typeface="Times New Roman"/>
                <a:cs typeface="Times New Roman"/>
              </a:rPr>
              <a:t>Meiji University, Tokyo</a:t>
            </a:r>
            <a:endParaRPr lang="en-US" sz="2200" dirty="0">
              <a:solidFill>
                <a:schemeClr val="tx1">
                  <a:tint val="75000"/>
                </a:schemeClr>
              </a:solidFill>
              <a:latin typeface="Times New Roman"/>
              <a:cs typeface="Times New Roman"/>
            </a:endParaRPr>
          </a:p>
          <a:p>
            <a:pPr algn="ctr"/>
            <a:r>
              <a:rPr lang="en-US" sz="2200" dirty="0">
                <a:solidFill>
                  <a:schemeClr val="tx1">
                    <a:tint val="75000"/>
                  </a:schemeClr>
                </a:solidFill>
                <a:latin typeface="Times New Roman"/>
                <a:cs typeface="Times New Roman"/>
              </a:rPr>
              <a:t>26th </a:t>
            </a:r>
            <a:r>
              <a:rPr lang="en-US" sz="2200" dirty="0">
                <a:solidFill>
                  <a:schemeClr val="tx1">
                    <a:tint val="75000"/>
                  </a:schemeClr>
                </a:solidFill>
                <a:latin typeface="Times New Roman"/>
                <a:cs typeface="Times New Roman"/>
              </a:rPr>
              <a:t>May, 2018</a:t>
            </a:r>
            <a:endParaRPr lang="en-US" sz="2200" dirty="0">
              <a:solidFill>
                <a:schemeClr val="tx1">
                  <a:tint val="75000"/>
                </a:schemeClr>
              </a:solidFill>
              <a:latin typeface="Times New Roman"/>
              <a:cs typeface="Times New Roman"/>
            </a:endParaRPr>
          </a:p>
        </p:txBody>
      </p:sp>
      <p:pic>
        <p:nvPicPr>
          <p:cNvPr id="5" name="Picture 4" descr="VogtPlumacyP4Fi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8943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067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These </a:t>
            </a:r>
            <a:r>
              <a:rPr lang="en-US" dirty="0"/>
              <a:t>Predictions </a:t>
            </a:r>
            <a:r>
              <a:rPr lang="en-US" dirty="0" smtClean="0"/>
              <a:t>Fail</a:t>
            </a:r>
            <a:endParaRPr lang="en-US" dirty="0"/>
          </a:p>
        </p:txBody>
      </p:sp>
      <p:sp>
        <p:nvSpPr>
          <p:cNvPr id="5" name="Subtitle 4"/>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C291B92A-60D8-814E-895B-972A5D15B24C}" type="slidenum">
              <a:rPr lang="en-US" smtClean="0"/>
              <a:t>10</a:t>
            </a:fld>
            <a:endParaRPr lang="en-US"/>
          </a:p>
        </p:txBody>
      </p:sp>
    </p:spTree>
    <p:extLst>
      <p:ext uri="{BB962C8B-B14F-4D97-AF65-F5344CB8AC3E}">
        <p14:creationId xmlns:p14="http://schemas.microsoft.com/office/powerpoint/2010/main" val="145195280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3" descr="Fig3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20788"/>
            <a:ext cx="7713663"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2"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home of propagating ridges</a:t>
            </a:r>
          </a:p>
        </p:txBody>
      </p:sp>
    </p:spTree>
    <p:extLst>
      <p:ext uri="{BB962C8B-B14F-4D97-AF65-F5344CB8AC3E}">
        <p14:creationId xmlns:p14="http://schemas.microsoft.com/office/powerpoint/2010/main" val="118279574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A071F5F4-B712-654F-A64E-C30D0497474D}" type="slidenum">
              <a:rPr lang="en-US"/>
              <a:pPr/>
              <a:t>101</a:t>
            </a:fld>
            <a:endParaRPr lang="en-US"/>
          </a:p>
        </p:txBody>
      </p:sp>
      <p:grpSp>
        <p:nvGrpSpPr>
          <p:cNvPr id="758789" name="Group 5"/>
          <p:cNvGrpSpPr>
            <a:grpSpLocks noChangeAspect="1"/>
          </p:cNvGrpSpPr>
          <p:nvPr/>
        </p:nvGrpSpPr>
        <p:grpSpPr bwMode="auto">
          <a:xfrm>
            <a:off x="1613619" y="1373188"/>
            <a:ext cx="6054725" cy="5484812"/>
            <a:chOff x="912" y="624"/>
            <a:chExt cx="4080" cy="3696"/>
          </a:xfrm>
          <a:solidFill>
            <a:srgbClr val="FFFFFF"/>
          </a:solidFill>
        </p:grpSpPr>
        <p:sp>
          <p:nvSpPr>
            <p:cNvPr id="758788" name="Rectangle 4"/>
            <p:cNvSpPr>
              <a:spLocks noChangeArrowheads="1"/>
            </p:cNvSpPr>
            <p:nvPr/>
          </p:nvSpPr>
          <p:spPr bwMode="auto">
            <a:xfrm>
              <a:off x="912" y="624"/>
              <a:ext cx="4080" cy="3696"/>
            </a:xfrm>
            <a:prstGeom prst="rect">
              <a:avLst/>
            </a:prstGeom>
            <a:grpFill/>
            <a:ln w="9525">
              <a:noFill/>
              <a:miter lim="800000"/>
              <a:headEnd/>
              <a:tailEnd/>
            </a:ln>
            <a:effectLst/>
          </p:spPr>
          <p:txBody>
            <a:bodyPr wrap="none" anchor="ctr">
              <a:prstTxWarp prst="textNoShape">
                <a:avLst/>
              </a:prstTxWarp>
            </a:bodyPr>
            <a:lstStyle/>
            <a:p>
              <a:endParaRPr lang="en-US"/>
            </a:p>
          </p:txBody>
        </p:sp>
        <p:pic>
          <p:nvPicPr>
            <p:cNvPr id="758786" name="Picture 2" descr="Fig2_12"/>
            <p:cNvPicPr>
              <a:picLocks noChangeAspect="1" noChangeArrowheads="1"/>
            </p:cNvPicPr>
            <p:nvPr/>
          </p:nvPicPr>
          <p:blipFill>
            <a:blip r:embed="rId3"/>
            <a:srcRect/>
            <a:stretch>
              <a:fillRect/>
            </a:stretch>
          </p:blipFill>
          <p:spPr bwMode="auto">
            <a:xfrm>
              <a:off x="921" y="865"/>
              <a:ext cx="3927" cy="3455"/>
            </a:xfrm>
            <a:prstGeom prst="rect">
              <a:avLst/>
            </a:prstGeom>
            <a:grpFill/>
            <a:ln>
              <a:noFill/>
            </a:ln>
          </p:spPr>
        </p:pic>
      </p:grpSp>
      <p:sp>
        <p:nvSpPr>
          <p:cNvPr id="758787" name="Rectangle 3"/>
          <p:cNvSpPr>
            <a:spLocks noGrp="1" noChangeArrowheads="1"/>
          </p:cNvSpPr>
          <p:nvPr>
            <p:ph type="title"/>
          </p:nvPr>
        </p:nvSpPr>
        <p:spPr/>
        <p:txBody>
          <a:bodyPr/>
          <a:lstStyle/>
          <a:p>
            <a:r>
              <a:rPr lang="en-US"/>
              <a:t>Hawaii</a:t>
            </a:r>
          </a:p>
        </p:txBody>
      </p:sp>
      <p:sp>
        <p:nvSpPr>
          <p:cNvPr id="2" name="TextBox 1"/>
          <p:cNvSpPr txBox="1"/>
          <p:nvPr/>
        </p:nvSpPr>
        <p:spPr>
          <a:xfrm>
            <a:off x="3559126" y="1821463"/>
            <a:ext cx="1008112" cy="461665"/>
          </a:xfrm>
          <a:prstGeom prst="rect">
            <a:avLst/>
          </a:prstGeom>
          <a:noFill/>
        </p:spPr>
        <p:txBody>
          <a:bodyPr wrap="square" rtlCol="0">
            <a:spAutoFit/>
          </a:bodyPr>
          <a:lstStyle/>
          <a:p>
            <a:r>
              <a:rPr lang="en-US" dirty="0" smtClean="0"/>
              <a:t>80 Ma</a:t>
            </a:r>
            <a:endParaRPr lang="en-US" dirty="0"/>
          </a:p>
        </p:txBody>
      </p:sp>
      <p:sp>
        <p:nvSpPr>
          <p:cNvPr id="3" name="TextBox 2"/>
          <p:cNvSpPr txBox="1"/>
          <p:nvPr/>
        </p:nvSpPr>
        <p:spPr>
          <a:xfrm>
            <a:off x="2915816" y="4581128"/>
            <a:ext cx="1080120" cy="461665"/>
          </a:xfrm>
          <a:prstGeom prst="rect">
            <a:avLst/>
          </a:prstGeom>
          <a:noFill/>
        </p:spPr>
        <p:txBody>
          <a:bodyPr wrap="square" rtlCol="0">
            <a:spAutoFit/>
          </a:bodyPr>
          <a:lstStyle/>
          <a:p>
            <a:r>
              <a:rPr lang="en-US" dirty="0" smtClean="0"/>
              <a:t>50 Ma</a:t>
            </a:r>
            <a:endParaRPr lang="en-US" dirty="0"/>
          </a:p>
        </p:txBody>
      </p:sp>
      <p:sp>
        <p:nvSpPr>
          <p:cNvPr id="4" name="TextBox 3"/>
          <p:cNvSpPr txBox="1"/>
          <p:nvPr/>
        </p:nvSpPr>
        <p:spPr>
          <a:xfrm>
            <a:off x="5940152" y="5877272"/>
            <a:ext cx="864096" cy="461665"/>
          </a:xfrm>
          <a:prstGeom prst="rect">
            <a:avLst/>
          </a:prstGeom>
          <a:noFill/>
        </p:spPr>
        <p:txBody>
          <a:bodyPr wrap="square" rtlCol="0">
            <a:spAutoFit/>
          </a:bodyPr>
          <a:lstStyle/>
          <a:p>
            <a:r>
              <a:rPr lang="en-US" dirty="0" smtClean="0"/>
              <a:t>0 Ma</a:t>
            </a:r>
            <a:endParaRPr lang="en-US" dirty="0"/>
          </a:p>
        </p:txBody>
      </p:sp>
    </p:spTree>
    <p:extLst>
      <p:ext uri="{BB962C8B-B14F-4D97-AF65-F5344CB8AC3E}">
        <p14:creationId xmlns:p14="http://schemas.microsoft.com/office/powerpoint/2010/main" val="2730103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DDB3F13-E07B-1D48-AABF-103CB62134AB}" type="slidenum">
              <a:rPr lang="en-US"/>
              <a:pPr/>
              <a:t>102</a:t>
            </a:fld>
            <a:endParaRPr lang="en-US"/>
          </a:p>
        </p:txBody>
      </p:sp>
      <p:pic>
        <p:nvPicPr>
          <p:cNvPr id="7" name="Picture 2" descr="Fig2_14_Up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4" y="1588"/>
            <a:ext cx="804703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940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Teleseismic</a:t>
            </a:r>
            <a:r>
              <a:rPr lang="en-US" dirty="0" smtClean="0"/>
              <a:t> Tomography</a:t>
            </a:r>
            <a:endParaRPr lang="en-US" dirty="0"/>
          </a:p>
        </p:txBody>
      </p:sp>
      <p:pic>
        <p:nvPicPr>
          <p:cNvPr id="4" name="Picture 3" descr="FigA2.pdf"/>
          <p:cNvPicPr>
            <a:picLocks noChangeAspect="1"/>
          </p:cNvPicPr>
          <p:nvPr/>
        </p:nvPicPr>
        <p:blipFill rotWithShape="1">
          <a:blip r:embed="rId2">
            <a:extLst>
              <a:ext uri="{28A0092B-C50C-407E-A947-70E740481C1C}">
                <a14:useLocalDpi xmlns:a14="http://schemas.microsoft.com/office/drawing/2010/main" val="0"/>
              </a:ext>
            </a:extLst>
          </a:blip>
          <a:srcRect l="7696" t="18957" r="7457" b="22129"/>
          <a:stretch/>
        </p:blipFill>
        <p:spPr>
          <a:xfrm>
            <a:off x="810020" y="2148347"/>
            <a:ext cx="7530207" cy="4040294"/>
          </a:xfrm>
          <a:prstGeom prst="rect">
            <a:avLst/>
          </a:prstGeom>
        </p:spPr>
      </p:pic>
      <p:sp>
        <p:nvSpPr>
          <p:cNvPr id="5" name="TextBox 4"/>
          <p:cNvSpPr txBox="1"/>
          <p:nvPr/>
        </p:nvSpPr>
        <p:spPr>
          <a:xfrm>
            <a:off x="6257338" y="6474634"/>
            <a:ext cx="2429462" cy="369332"/>
          </a:xfrm>
          <a:prstGeom prst="rect">
            <a:avLst/>
          </a:prstGeom>
          <a:noFill/>
        </p:spPr>
        <p:txBody>
          <a:bodyPr wrap="square" rtlCol="0">
            <a:spAutoFit/>
          </a:bodyPr>
          <a:lstStyle/>
          <a:p>
            <a:r>
              <a:rPr lang="en-US" dirty="0" smtClean="0"/>
              <a:t>Evans &amp; </a:t>
            </a:r>
            <a:r>
              <a:rPr lang="en-US" dirty="0" err="1" smtClean="0"/>
              <a:t>Achauer</a:t>
            </a:r>
            <a:r>
              <a:rPr lang="en-US" dirty="0"/>
              <a:t> </a:t>
            </a:r>
            <a:r>
              <a:rPr lang="en-US" dirty="0" smtClean="0"/>
              <a:t>(1993)</a:t>
            </a:r>
            <a:endParaRPr lang="en-US" dirty="0"/>
          </a:p>
        </p:txBody>
      </p:sp>
      <p:sp>
        <p:nvSpPr>
          <p:cNvPr id="3" name="Slide Number Placeholder 2"/>
          <p:cNvSpPr>
            <a:spLocks noGrp="1"/>
          </p:cNvSpPr>
          <p:nvPr>
            <p:ph type="sldNum" sz="quarter" idx="12"/>
          </p:nvPr>
        </p:nvSpPr>
        <p:spPr/>
        <p:txBody>
          <a:bodyPr/>
          <a:lstStyle/>
          <a:p>
            <a:fld id="{C291B92A-60D8-814E-895B-972A5D15B24C}" type="slidenum">
              <a:rPr lang="en-US" smtClean="0"/>
              <a:t>103</a:t>
            </a:fld>
            <a:endParaRPr lang="en-US"/>
          </a:p>
        </p:txBody>
      </p:sp>
    </p:spTree>
    <p:extLst>
      <p:ext uri="{BB962C8B-B14F-4D97-AF65-F5344CB8AC3E}">
        <p14:creationId xmlns:p14="http://schemas.microsoft.com/office/powerpoint/2010/main" val="4034189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Fig8_Left_ne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42" y="2355187"/>
            <a:ext cx="4270248" cy="2885303"/>
          </a:xfrm>
          <a:prstGeom prst="rect">
            <a:avLst/>
          </a:prstGeom>
        </p:spPr>
      </p:pic>
      <p:pic>
        <p:nvPicPr>
          <p:cNvPr id="3" name="Picture 2" descr="Fig8_Right_new.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690" y="2473718"/>
            <a:ext cx="4267310" cy="2711481"/>
          </a:xfrm>
          <a:prstGeom prst="rect">
            <a:avLst/>
          </a:prstGeom>
        </p:spPr>
      </p:pic>
      <p:sp>
        <p:nvSpPr>
          <p:cNvPr id="4" name="Title 3"/>
          <p:cNvSpPr>
            <a:spLocks noGrp="1"/>
          </p:cNvSpPr>
          <p:nvPr>
            <p:ph type="title"/>
          </p:nvPr>
        </p:nvSpPr>
        <p:spPr>
          <a:xfrm>
            <a:off x="457200" y="52388"/>
            <a:ext cx="8229600" cy="1143000"/>
          </a:xfrm>
        </p:spPr>
        <p:txBody>
          <a:bodyPr>
            <a:normAutofit/>
          </a:bodyPr>
          <a:lstStyle/>
          <a:p>
            <a:r>
              <a:rPr lang="en-US" dirty="0" smtClean="0"/>
              <a:t>Hawaii: Tomography</a:t>
            </a:r>
            <a:endParaRPr lang="en-US" dirty="0"/>
          </a:p>
        </p:txBody>
      </p:sp>
      <p:sp>
        <p:nvSpPr>
          <p:cNvPr id="8" name="TextBox 7"/>
          <p:cNvSpPr txBox="1"/>
          <p:nvPr/>
        </p:nvSpPr>
        <p:spPr>
          <a:xfrm>
            <a:off x="1851156" y="5385356"/>
            <a:ext cx="2199361" cy="369332"/>
          </a:xfrm>
          <a:prstGeom prst="rect">
            <a:avLst/>
          </a:prstGeom>
          <a:noFill/>
        </p:spPr>
        <p:txBody>
          <a:bodyPr wrap="square" rtlCol="0">
            <a:spAutoFit/>
          </a:bodyPr>
          <a:lstStyle/>
          <a:p>
            <a:r>
              <a:rPr lang="en-US" dirty="0" smtClean="0">
                <a:latin typeface="Times New Roman"/>
                <a:cs typeface="Times New Roman"/>
              </a:rPr>
              <a:t>Li et al. (2008)</a:t>
            </a:r>
            <a:endParaRPr lang="en-US" dirty="0">
              <a:latin typeface="Times New Roman"/>
              <a:cs typeface="Times New Roman"/>
            </a:endParaRPr>
          </a:p>
        </p:txBody>
      </p:sp>
      <p:sp>
        <p:nvSpPr>
          <p:cNvPr id="9" name="TextBox 8"/>
          <p:cNvSpPr txBox="1"/>
          <p:nvPr/>
        </p:nvSpPr>
        <p:spPr>
          <a:xfrm>
            <a:off x="5995670" y="5455910"/>
            <a:ext cx="1928533" cy="369332"/>
          </a:xfrm>
          <a:prstGeom prst="rect">
            <a:avLst/>
          </a:prstGeom>
          <a:noFill/>
        </p:spPr>
        <p:txBody>
          <a:bodyPr wrap="none" rtlCol="0">
            <a:spAutoFit/>
          </a:bodyPr>
          <a:lstStyle/>
          <a:p>
            <a:r>
              <a:rPr lang="en-US" dirty="0" smtClean="0">
                <a:latin typeface="Times New Roman"/>
                <a:cs typeface="Times New Roman"/>
              </a:rPr>
              <a:t>Wolfe et al. (2009)</a:t>
            </a:r>
            <a:endParaRPr lang="en-US" dirty="0">
              <a:latin typeface="Times New Roman"/>
              <a:cs typeface="Times New Roman"/>
            </a:endParaRPr>
          </a:p>
        </p:txBody>
      </p:sp>
      <p:sp>
        <p:nvSpPr>
          <p:cNvPr id="10" name="TextBox 9"/>
          <p:cNvSpPr txBox="1"/>
          <p:nvPr/>
        </p:nvSpPr>
        <p:spPr>
          <a:xfrm>
            <a:off x="258739" y="1544053"/>
            <a:ext cx="4270248" cy="707886"/>
          </a:xfrm>
          <a:prstGeom prst="rect">
            <a:avLst/>
          </a:prstGeom>
          <a:noFill/>
        </p:spPr>
        <p:txBody>
          <a:bodyPr wrap="square" rtlCol="0">
            <a:spAutoFit/>
          </a:bodyPr>
          <a:lstStyle/>
          <a:p>
            <a:r>
              <a:rPr lang="en-US" sz="4000" dirty="0" smtClean="0">
                <a:latin typeface="Times New Roman"/>
                <a:cs typeface="Times New Roman"/>
              </a:rPr>
              <a:t>NW                    SE</a:t>
            </a:r>
            <a:endParaRPr lang="en-US" sz="4000" dirty="0">
              <a:latin typeface="Times New Roman"/>
              <a:cs typeface="Times New Roman"/>
            </a:endParaRPr>
          </a:p>
        </p:txBody>
      </p:sp>
      <p:sp>
        <p:nvSpPr>
          <p:cNvPr id="11" name="TextBox 10"/>
          <p:cNvSpPr txBox="1"/>
          <p:nvPr/>
        </p:nvSpPr>
        <p:spPr>
          <a:xfrm>
            <a:off x="4733037" y="1544053"/>
            <a:ext cx="4475554" cy="707886"/>
          </a:xfrm>
          <a:prstGeom prst="rect">
            <a:avLst/>
          </a:prstGeom>
          <a:noFill/>
        </p:spPr>
        <p:txBody>
          <a:bodyPr wrap="none" rtlCol="0">
            <a:spAutoFit/>
          </a:bodyPr>
          <a:lstStyle/>
          <a:p>
            <a:r>
              <a:rPr lang="en-US" sz="4000" dirty="0" smtClean="0">
                <a:latin typeface="Times New Roman"/>
                <a:cs typeface="Times New Roman"/>
              </a:rPr>
              <a:t>NW                     SE</a:t>
            </a:r>
            <a:endParaRPr lang="en-US" sz="4000" dirty="0">
              <a:latin typeface="Times New Roman"/>
              <a:cs typeface="Times New Roman"/>
            </a:endParaRPr>
          </a:p>
        </p:txBody>
      </p:sp>
      <p:sp>
        <p:nvSpPr>
          <p:cNvPr id="5" name="Slide Number Placeholder 4"/>
          <p:cNvSpPr>
            <a:spLocks noGrp="1"/>
          </p:cNvSpPr>
          <p:nvPr>
            <p:ph type="sldNum" sz="quarter" idx="12"/>
          </p:nvPr>
        </p:nvSpPr>
        <p:spPr/>
        <p:txBody>
          <a:bodyPr/>
          <a:lstStyle/>
          <a:p>
            <a:fld id="{C291B92A-60D8-814E-895B-972A5D15B24C}" type="slidenum">
              <a:rPr lang="en-US" smtClean="0"/>
              <a:t>104</a:t>
            </a:fld>
            <a:endParaRPr lang="en-US"/>
          </a:p>
        </p:txBody>
      </p:sp>
    </p:spTree>
    <p:extLst>
      <p:ext uri="{BB962C8B-B14F-4D97-AF65-F5344CB8AC3E}">
        <p14:creationId xmlns:p14="http://schemas.microsoft.com/office/powerpoint/2010/main" val="2775594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Poor repeatability of plume location</a:t>
            </a:r>
            <a:endParaRPr lang="en-US" dirty="0"/>
          </a:p>
        </p:txBody>
      </p:sp>
      <p:sp>
        <p:nvSpPr>
          <p:cNvPr id="5" name="Slide Number Placeholder 4"/>
          <p:cNvSpPr>
            <a:spLocks noGrp="1"/>
          </p:cNvSpPr>
          <p:nvPr>
            <p:ph type="sldNum" sz="quarter" idx="12"/>
          </p:nvPr>
        </p:nvSpPr>
        <p:spPr/>
        <p:txBody>
          <a:bodyPr/>
          <a:lstStyle/>
          <a:p>
            <a:fld id="{C291B92A-60D8-814E-895B-972A5D15B24C}" type="slidenum">
              <a:rPr lang="en-US" smtClean="0"/>
              <a:t>105</a:t>
            </a:fld>
            <a:endParaRPr lang="en-US"/>
          </a:p>
        </p:txBody>
      </p:sp>
      <p:pic>
        <p:nvPicPr>
          <p:cNvPr id="4" name="Picture 3" descr="Hawaii2.pdf"/>
          <p:cNvPicPr>
            <a:picLocks noChangeAspect="1"/>
          </p:cNvPicPr>
          <p:nvPr/>
        </p:nvPicPr>
        <p:blipFill rotWithShape="1">
          <a:blip r:embed="rId2">
            <a:extLst>
              <a:ext uri="{28A0092B-C50C-407E-A947-70E740481C1C}">
                <a14:useLocalDpi xmlns:a14="http://schemas.microsoft.com/office/drawing/2010/main" val="0"/>
              </a:ext>
            </a:extLst>
          </a:blip>
          <a:srcRect l="46209" t="60889" r="19561" b="14732"/>
          <a:stretch/>
        </p:blipFill>
        <p:spPr>
          <a:xfrm>
            <a:off x="1826966" y="1692275"/>
            <a:ext cx="5456208" cy="5029200"/>
          </a:xfrm>
          <a:prstGeom prst="rect">
            <a:avLst/>
          </a:prstGeom>
        </p:spPr>
      </p:pic>
    </p:spTree>
    <p:extLst>
      <p:ext uri="{BB962C8B-B14F-4D97-AF65-F5344CB8AC3E}">
        <p14:creationId xmlns:p14="http://schemas.microsoft.com/office/powerpoint/2010/main" val="2043600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ctrTitle"/>
          </p:nvPr>
        </p:nvSpPr>
        <p:spPr/>
        <p:txBody>
          <a:bodyPr>
            <a:normAutofit/>
          </a:bodyPr>
          <a:lstStyle/>
          <a:p>
            <a:r>
              <a:rPr lang="en-US" dirty="0" smtClean="0"/>
              <a:t>The </a:t>
            </a:r>
            <a:r>
              <a:rPr lang="en-US" dirty="0"/>
              <a:t>Plate </a:t>
            </a:r>
            <a:r>
              <a:rPr lang="en-US" dirty="0" smtClean="0"/>
              <a:t>hypothesis</a:t>
            </a:r>
            <a:endParaRPr lang="en-US" dirty="0"/>
          </a:p>
        </p:txBody>
      </p:sp>
      <p:sp>
        <p:nvSpPr>
          <p:cNvPr id="2" name="Subtitle 1"/>
          <p:cNvSpPr>
            <a:spLocks noGrp="1"/>
          </p:cNvSpPr>
          <p:nvPr>
            <p:ph type="subTitle" idx="1"/>
          </p:nvPr>
        </p:nvSpPr>
        <p:spPr/>
        <p:txBody>
          <a:bodyPr/>
          <a:lstStyle/>
          <a:p>
            <a:endParaRPr lang="en-US"/>
          </a:p>
        </p:txBody>
      </p:sp>
      <p:sp>
        <p:nvSpPr>
          <p:cNvPr id="3" name="Slide Number Placeholder 4"/>
          <p:cNvSpPr>
            <a:spLocks noGrp="1"/>
          </p:cNvSpPr>
          <p:nvPr>
            <p:ph type="sldNum" sz="quarter" idx="12"/>
          </p:nvPr>
        </p:nvSpPr>
        <p:spPr/>
        <p:txBody>
          <a:bodyPr/>
          <a:lstStyle/>
          <a:p>
            <a:fld id="{101C920C-0870-CD4A-8409-5FACF7539E1C}" type="slidenum">
              <a:rPr lang="en-US"/>
              <a:pPr/>
              <a:t>106</a:t>
            </a:fld>
            <a:endParaRPr lang="en-US"/>
          </a:p>
        </p:txBody>
      </p:sp>
    </p:spTree>
    <p:extLst>
      <p:ext uri="{BB962C8B-B14F-4D97-AF65-F5344CB8AC3E}">
        <p14:creationId xmlns:p14="http://schemas.microsoft.com/office/powerpoint/2010/main" val="182793691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Successful predictions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C291B92A-60D8-814E-895B-972A5D15B24C}" type="slidenum">
              <a:rPr lang="en-US" smtClean="0"/>
              <a:t>107</a:t>
            </a:fld>
            <a:endParaRPr lang="en-US"/>
          </a:p>
        </p:txBody>
      </p:sp>
    </p:spTree>
    <p:extLst>
      <p:ext uri="{BB962C8B-B14F-4D97-AF65-F5344CB8AC3E}">
        <p14:creationId xmlns:p14="http://schemas.microsoft.com/office/powerpoint/2010/main" val="294461431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ulger_Figure1_Top.ai"/>
          <p:cNvPicPr>
            <a:picLocks noChangeAspect="1"/>
          </p:cNvPicPr>
          <p:nvPr/>
        </p:nvPicPr>
        <p:blipFill rotWithShape="1">
          <a:blip r:embed="rId2">
            <a:extLst>
              <a:ext uri="{28A0092B-C50C-407E-A947-70E740481C1C}">
                <a14:useLocalDpi xmlns:a14="http://schemas.microsoft.com/office/drawing/2010/main" val="0"/>
              </a:ext>
            </a:extLst>
          </a:blip>
          <a:srcRect l="14702" t="6296" r="11316" b="4999"/>
          <a:stretch/>
        </p:blipFill>
        <p:spPr>
          <a:xfrm>
            <a:off x="901701" y="0"/>
            <a:ext cx="7402058" cy="6858000"/>
          </a:xfrm>
          <a:prstGeom prst="rect">
            <a:avLst/>
          </a:prstGeom>
          <a:solidFill>
            <a:schemeClr val="bg1"/>
          </a:solidFill>
        </p:spPr>
      </p:pic>
      <p:sp>
        <p:nvSpPr>
          <p:cNvPr id="5" name="Title 4"/>
          <p:cNvSpPr>
            <a:spLocks noGrp="1"/>
          </p:cNvSpPr>
          <p:nvPr>
            <p:ph type="title"/>
          </p:nvPr>
        </p:nvSpPr>
        <p:spPr>
          <a:xfrm>
            <a:off x="901701" y="274638"/>
            <a:ext cx="7402058" cy="724429"/>
          </a:xfrm>
          <a:solidFill>
            <a:schemeClr val="bg1"/>
          </a:solidFill>
        </p:spPr>
        <p:txBody>
          <a:bodyPr anchor="t">
            <a:normAutofit fontScale="90000"/>
          </a:bodyPr>
          <a:lstStyle/>
          <a:p>
            <a:r>
              <a:rPr lang="en-US" dirty="0"/>
              <a:t>Back-arc extension</a:t>
            </a:r>
            <a:br>
              <a:rPr lang="en-US" dirty="0"/>
            </a:br>
            <a:endParaRPr lang="en-US" dirty="0"/>
          </a:p>
        </p:txBody>
      </p:sp>
      <p:sp>
        <p:nvSpPr>
          <p:cNvPr id="2" name="Slide Number Placeholder 1"/>
          <p:cNvSpPr>
            <a:spLocks noGrp="1"/>
          </p:cNvSpPr>
          <p:nvPr>
            <p:ph type="sldNum" sz="quarter" idx="12"/>
          </p:nvPr>
        </p:nvSpPr>
        <p:spPr/>
        <p:txBody>
          <a:bodyPr/>
          <a:lstStyle/>
          <a:p>
            <a:fld id="{5E52903C-E813-B04C-B5BE-B79BBB963AD8}" type="slidenum">
              <a:rPr lang="en-US" smtClean="0"/>
              <a:t>108</a:t>
            </a:fld>
            <a:endParaRPr lang="en-US" dirty="0"/>
          </a:p>
        </p:txBody>
      </p:sp>
      <p:sp>
        <p:nvSpPr>
          <p:cNvPr id="6" name="TextBox 5"/>
          <p:cNvSpPr txBox="1"/>
          <p:nvPr/>
        </p:nvSpPr>
        <p:spPr>
          <a:xfrm>
            <a:off x="5130800" y="6356350"/>
            <a:ext cx="3843867" cy="369332"/>
          </a:xfrm>
          <a:prstGeom prst="rect">
            <a:avLst/>
          </a:prstGeom>
          <a:noFill/>
        </p:spPr>
        <p:txBody>
          <a:bodyPr wrap="square" rtlCol="0">
            <a:spAutoFit/>
          </a:bodyPr>
          <a:lstStyle/>
          <a:p>
            <a:r>
              <a:rPr lang="en-US" dirty="0" smtClean="0"/>
              <a:t>Christiansen et al. (2002)</a:t>
            </a:r>
            <a:endParaRPr lang="en-US" dirty="0"/>
          </a:p>
        </p:txBody>
      </p:sp>
    </p:spTree>
    <p:extLst>
      <p:ext uri="{BB962C8B-B14F-4D97-AF65-F5344CB8AC3E}">
        <p14:creationId xmlns:p14="http://schemas.microsoft.com/office/powerpoint/2010/main" val="1394010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in&amp;Range_shad_GTOP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419" y="931333"/>
            <a:ext cx="5937638" cy="5943600"/>
          </a:xfrm>
          <a:prstGeom prst="rect">
            <a:avLst/>
          </a:prstGeom>
        </p:spPr>
      </p:pic>
      <p:sp>
        <p:nvSpPr>
          <p:cNvPr id="4" name="Title 3"/>
          <p:cNvSpPr>
            <a:spLocks noGrp="1"/>
          </p:cNvSpPr>
          <p:nvPr>
            <p:ph type="title"/>
          </p:nvPr>
        </p:nvSpPr>
        <p:spPr>
          <a:xfrm>
            <a:off x="457200" y="274638"/>
            <a:ext cx="8229600" cy="639762"/>
          </a:xfrm>
          <a:solidFill>
            <a:srgbClr val="FFFFFF"/>
          </a:solidFill>
        </p:spPr>
        <p:txBody>
          <a:bodyPr anchor="ctr">
            <a:normAutofit fontScale="90000"/>
          </a:bodyPr>
          <a:lstStyle/>
          <a:p>
            <a:r>
              <a:rPr lang="en-US" dirty="0" smtClean="0"/>
              <a:t>Distributed continental extension</a:t>
            </a:r>
            <a:endParaRPr lang="en-US" dirty="0"/>
          </a:p>
        </p:txBody>
      </p:sp>
      <p:sp>
        <p:nvSpPr>
          <p:cNvPr id="3" name="Slide Number Placeholder 2"/>
          <p:cNvSpPr>
            <a:spLocks noGrp="1"/>
          </p:cNvSpPr>
          <p:nvPr>
            <p:ph type="sldNum" sz="quarter" idx="12"/>
          </p:nvPr>
        </p:nvSpPr>
        <p:spPr/>
        <p:txBody>
          <a:bodyPr/>
          <a:lstStyle/>
          <a:p>
            <a:fld id="{5E52903C-E813-B04C-B5BE-B79BBB963AD8}" type="slidenum">
              <a:rPr lang="en-US" smtClean="0"/>
              <a:t>109</a:t>
            </a:fld>
            <a:endParaRPr lang="en-US" dirty="0"/>
          </a:p>
        </p:txBody>
      </p:sp>
    </p:spTree>
    <p:extLst>
      <p:ext uri="{BB962C8B-B14F-4D97-AF65-F5344CB8AC3E}">
        <p14:creationId xmlns:p14="http://schemas.microsoft.com/office/powerpoint/2010/main" val="889697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DDB3F13-E07B-1D48-AABF-103CB62134AB}" type="slidenum">
              <a:rPr lang="en-US"/>
              <a:pPr/>
              <a:t>11</a:t>
            </a:fld>
            <a:endParaRPr lang="en-US"/>
          </a:p>
        </p:txBody>
      </p:sp>
      <p:sp>
        <p:nvSpPr>
          <p:cNvPr id="436229" name="Text Box 5"/>
          <p:cNvSpPr txBox="1">
            <a:spLocks noChangeArrowheads="1"/>
          </p:cNvSpPr>
          <p:nvPr/>
        </p:nvSpPr>
        <p:spPr bwMode="auto">
          <a:xfrm>
            <a:off x="5181600" y="6491288"/>
            <a:ext cx="1432032" cy="369332"/>
          </a:xfrm>
          <a:prstGeom prst="rect">
            <a:avLst/>
          </a:prstGeom>
          <a:noFill/>
          <a:ln w="9525">
            <a:noFill/>
            <a:miter lim="800000"/>
            <a:headEnd/>
            <a:tailEnd/>
          </a:ln>
          <a:effectLst/>
        </p:spPr>
        <p:txBody>
          <a:bodyPr wrap="none">
            <a:prstTxWarp prst="textNoShape">
              <a:avLst/>
            </a:prstTxWarp>
            <a:spAutoFit/>
          </a:bodyPr>
          <a:lstStyle/>
          <a:p>
            <a:r>
              <a:rPr lang="en-US" sz="1800" dirty="0" err="1">
                <a:solidFill>
                  <a:srgbClr val="000000"/>
                </a:solidFill>
                <a:latin typeface="Times New Roman"/>
                <a:cs typeface="Times New Roman"/>
              </a:rPr>
              <a:t>Burov</a:t>
            </a:r>
            <a:r>
              <a:rPr lang="en-US" sz="1800" dirty="0">
                <a:solidFill>
                  <a:srgbClr val="000000"/>
                </a:solidFill>
                <a:latin typeface="Times New Roman"/>
                <a:cs typeface="Times New Roman"/>
              </a:rPr>
              <a:t> (2005)</a:t>
            </a:r>
            <a:endParaRPr lang="en-US" dirty="0">
              <a:solidFill>
                <a:srgbClr val="000000"/>
              </a:solidFill>
              <a:latin typeface="Times New Roman"/>
              <a:cs typeface="Times New Roman"/>
            </a:endParaRPr>
          </a:p>
        </p:txBody>
      </p:sp>
      <p:pic>
        <p:nvPicPr>
          <p:cNvPr id="436230" name="Picture 6"/>
          <p:cNvPicPr>
            <a:picLocks noChangeAspect="1" noChangeArrowheads="1"/>
          </p:cNvPicPr>
          <p:nvPr/>
        </p:nvPicPr>
        <p:blipFill>
          <a:blip r:embed="rId3"/>
          <a:srcRect l="4196" t="20158" r="52052" b="5872"/>
          <a:stretch>
            <a:fillRect/>
          </a:stretch>
        </p:blipFill>
        <p:spPr bwMode="auto">
          <a:xfrm>
            <a:off x="2438400" y="1447800"/>
            <a:ext cx="4203700" cy="4800600"/>
          </a:xfrm>
          <a:prstGeom prst="rect">
            <a:avLst/>
          </a:prstGeom>
          <a:noFill/>
        </p:spPr>
      </p:pic>
      <p:sp>
        <p:nvSpPr>
          <p:cNvPr id="436232" name="Rectangle 8"/>
          <p:cNvSpPr>
            <a:spLocks noGrp="1" noChangeArrowheads="1"/>
          </p:cNvSpPr>
          <p:nvPr>
            <p:ph type="title"/>
          </p:nvPr>
        </p:nvSpPr>
        <p:spPr/>
        <p:txBody>
          <a:bodyPr/>
          <a:lstStyle/>
          <a:p>
            <a:r>
              <a:rPr lang="en-US" dirty="0"/>
              <a:t>1. </a:t>
            </a:r>
            <a:r>
              <a:rPr lang="en-US" dirty="0" smtClean="0"/>
              <a:t>Precursory surface </a:t>
            </a:r>
            <a:r>
              <a:rPr lang="en-US" dirty="0"/>
              <a:t>uplift</a:t>
            </a:r>
          </a:p>
        </p:txBody>
      </p:sp>
    </p:spTree>
    <p:extLst>
      <p:ext uri="{BB962C8B-B14F-4D97-AF65-F5344CB8AC3E}">
        <p14:creationId xmlns:p14="http://schemas.microsoft.com/office/powerpoint/2010/main" val="1657413093"/>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normAutofit fontScale="90000"/>
          </a:bodyPr>
          <a:lstStyle/>
          <a:p>
            <a:pPr marL="0" indent="0"/>
            <a:r>
              <a:rPr lang="en-US" dirty="0"/>
              <a:t>Reverse time-progressive volcanic trail (“Newberry trend”)</a:t>
            </a:r>
          </a:p>
        </p:txBody>
      </p:sp>
      <p:sp>
        <p:nvSpPr>
          <p:cNvPr id="2" name="Content Placeholder 1"/>
          <p:cNvSpPr>
            <a:spLocks noGrp="1"/>
          </p:cNvSpPr>
          <p:nvPr>
            <p:ph idx="1"/>
          </p:nvPr>
        </p:nvSpPr>
        <p:spPr>
          <a:xfrm>
            <a:off x="5346700" y="1600200"/>
            <a:ext cx="3340100" cy="4525963"/>
          </a:xfrm>
        </p:spPr>
        <p:txBody>
          <a:bodyPr>
            <a:normAutofit/>
          </a:bodyPr>
          <a:lstStyle/>
          <a:p>
            <a:pPr marL="0" indent="0" algn="ctr">
              <a:buNone/>
            </a:pPr>
            <a:endParaRPr lang="en-US" dirty="0"/>
          </a:p>
        </p:txBody>
      </p:sp>
      <p:pic>
        <p:nvPicPr>
          <p:cNvPr id="6" name="Picture 2" descr="NWUS_Volcanic_Ages&lt;17Ma.jpg                                    000BBD57rchris1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747" y="1781204"/>
            <a:ext cx="4977256"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C291B92A-60D8-814E-895B-972A5D15B24C}" type="slidenum">
              <a:rPr lang="en-US" smtClean="0"/>
              <a:t>110</a:t>
            </a:fld>
            <a:endParaRPr lang="en-US"/>
          </a:p>
        </p:txBody>
      </p:sp>
      <p:sp>
        <p:nvSpPr>
          <p:cNvPr id="7" name="TextBox 6"/>
          <p:cNvSpPr txBox="1"/>
          <p:nvPr/>
        </p:nvSpPr>
        <p:spPr>
          <a:xfrm>
            <a:off x="0" y="6488668"/>
            <a:ext cx="2628900" cy="369332"/>
          </a:xfrm>
          <a:prstGeom prst="rect">
            <a:avLst/>
          </a:prstGeom>
          <a:noFill/>
        </p:spPr>
        <p:txBody>
          <a:bodyPr wrap="square" rtlCol="0">
            <a:spAutoFit/>
          </a:bodyPr>
          <a:lstStyle/>
          <a:p>
            <a:r>
              <a:rPr lang="en-US" dirty="0" smtClean="0"/>
              <a:t>Christiansen et al. (2002)</a:t>
            </a:r>
            <a:endParaRPr lang="en-US" dirty="0"/>
          </a:p>
        </p:txBody>
      </p:sp>
    </p:spTree>
    <p:extLst>
      <p:ext uri="{BB962C8B-B14F-4D97-AF65-F5344CB8AC3E}">
        <p14:creationId xmlns:p14="http://schemas.microsoft.com/office/powerpoint/2010/main" val="2482465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3" name="Picture 2" descr="Fig5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588"/>
            <a:ext cx="523398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544732" y="6307663"/>
            <a:ext cx="2582333" cy="369332"/>
          </a:xfrm>
          <a:prstGeom prst="rect">
            <a:avLst/>
          </a:prstGeom>
          <a:noFill/>
        </p:spPr>
        <p:txBody>
          <a:bodyPr wrap="square" rtlCol="0">
            <a:spAutoFit/>
          </a:bodyPr>
          <a:lstStyle/>
          <a:p>
            <a:r>
              <a:rPr lang="en-US" dirty="0" smtClean="0"/>
              <a:t>Christiansen et al. 2002</a:t>
            </a:r>
            <a:endParaRPr lang="en-US" dirty="0"/>
          </a:p>
        </p:txBody>
      </p:sp>
      <p:sp>
        <p:nvSpPr>
          <p:cNvPr id="2" name="Title 1"/>
          <p:cNvSpPr>
            <a:spLocks noGrp="1"/>
          </p:cNvSpPr>
          <p:nvPr>
            <p:ph type="title"/>
          </p:nvPr>
        </p:nvSpPr>
        <p:spPr>
          <a:xfrm>
            <a:off x="457200" y="88375"/>
            <a:ext cx="8229600" cy="876825"/>
          </a:xfrm>
          <a:solidFill>
            <a:schemeClr val="bg1"/>
          </a:solidFill>
        </p:spPr>
        <p:txBody>
          <a:bodyPr>
            <a:normAutofit fontScale="90000"/>
          </a:bodyPr>
          <a:lstStyle/>
          <a:p>
            <a:r>
              <a:rPr lang="en-US" dirty="0" smtClean="0"/>
              <a:t>Yellowstone: </a:t>
            </a:r>
            <a:r>
              <a:rPr lang="en-US" dirty="0" err="1" smtClean="0"/>
              <a:t>Teleseismic</a:t>
            </a:r>
            <a:r>
              <a:rPr lang="en-US" dirty="0" smtClean="0"/>
              <a:t> tomography</a:t>
            </a:r>
            <a:endParaRPr lang="en-US" dirty="0"/>
          </a:p>
        </p:txBody>
      </p:sp>
      <p:sp>
        <p:nvSpPr>
          <p:cNvPr id="4" name="Slide Number Placeholder 3"/>
          <p:cNvSpPr>
            <a:spLocks noGrp="1"/>
          </p:cNvSpPr>
          <p:nvPr>
            <p:ph type="sldNum" sz="quarter" idx="12"/>
          </p:nvPr>
        </p:nvSpPr>
        <p:spPr/>
        <p:txBody>
          <a:bodyPr/>
          <a:lstStyle/>
          <a:p>
            <a:fld id="{C291B92A-60D8-814E-895B-972A5D15B24C}" type="slidenum">
              <a:rPr lang="en-US" smtClean="0"/>
              <a:t>111</a:t>
            </a:fld>
            <a:endParaRPr lang="en-US"/>
          </a:p>
        </p:txBody>
      </p:sp>
    </p:spTree>
    <p:extLst>
      <p:ext uri="{BB962C8B-B14F-4D97-AF65-F5344CB8AC3E}">
        <p14:creationId xmlns:p14="http://schemas.microsoft.com/office/powerpoint/2010/main" val="312970051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1EAAAE8-CC53-3042-9F05-86B333055C64}" type="slidenum">
              <a:rPr lang="en-US"/>
              <a:pPr>
                <a:defRPr/>
              </a:pPr>
              <a:t>112</a:t>
            </a:fld>
            <a:endParaRPr lang="en-US"/>
          </a:p>
        </p:txBody>
      </p:sp>
      <p:pic>
        <p:nvPicPr>
          <p:cNvPr id="153603" name="Picture 6" descr="Fig5_Yuan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0"/>
            <a:ext cx="4597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5730" name="Rectangle 2"/>
          <p:cNvSpPr>
            <a:spLocks noGrp="1" noChangeArrowheads="1"/>
          </p:cNvSpPr>
          <p:nvPr>
            <p:ph type="title"/>
          </p:nvPr>
        </p:nvSpPr>
        <p:spPr>
          <a:xfrm>
            <a:off x="808038" y="1557338"/>
            <a:ext cx="2971800" cy="609600"/>
          </a:xfrm>
          <a:noFill/>
        </p:spPr>
        <p:txBody>
          <a:bodyPr>
            <a:normAutofit fontScale="90000"/>
          </a:bodyPr>
          <a:lstStyle/>
          <a:p>
            <a:pPr eaLnBrk="1" hangingPunct="1">
              <a:defRPr/>
            </a:pPr>
            <a:r>
              <a:rPr lang="en-US" dirty="0" smtClean="0">
                <a:solidFill>
                  <a:srgbClr val="13141E"/>
                </a:solidFill>
                <a:cs typeface="+mj-cs"/>
              </a:rPr>
              <a:t>Yellowstone: </a:t>
            </a:r>
            <a:br>
              <a:rPr lang="en-US" dirty="0" smtClean="0">
                <a:solidFill>
                  <a:srgbClr val="13141E"/>
                </a:solidFill>
                <a:cs typeface="+mj-cs"/>
              </a:rPr>
            </a:br>
            <a:r>
              <a:rPr lang="en-US" dirty="0">
                <a:solidFill>
                  <a:srgbClr val="13141E"/>
                </a:solidFill>
              </a:rPr>
              <a:t/>
            </a:r>
            <a:br>
              <a:rPr lang="en-US" dirty="0">
                <a:solidFill>
                  <a:srgbClr val="13141E"/>
                </a:solidFill>
              </a:rPr>
            </a:br>
            <a:r>
              <a:rPr lang="en-US" dirty="0" err="1" smtClean="0">
                <a:solidFill>
                  <a:srgbClr val="13141E"/>
                </a:solidFill>
                <a:cs typeface="+mj-cs"/>
              </a:rPr>
              <a:t>Teleseismic</a:t>
            </a:r>
            <a:r>
              <a:rPr lang="en-US" dirty="0" smtClean="0">
                <a:solidFill>
                  <a:srgbClr val="13141E"/>
                </a:solidFill>
                <a:cs typeface="+mj-cs"/>
              </a:rPr>
              <a:t> tomography</a:t>
            </a:r>
            <a:endParaRPr lang="en-US" dirty="0" smtClean="0">
              <a:cs typeface="+mj-cs"/>
            </a:endParaRPr>
          </a:p>
        </p:txBody>
      </p:sp>
      <p:sp>
        <p:nvSpPr>
          <p:cNvPr id="2" name="TextBox 1"/>
          <p:cNvSpPr txBox="1"/>
          <p:nvPr/>
        </p:nvSpPr>
        <p:spPr>
          <a:xfrm>
            <a:off x="2065866" y="6352143"/>
            <a:ext cx="2269067" cy="369332"/>
          </a:xfrm>
          <a:prstGeom prst="rect">
            <a:avLst/>
          </a:prstGeom>
          <a:noFill/>
        </p:spPr>
        <p:txBody>
          <a:bodyPr wrap="square" rtlCol="0">
            <a:spAutoFit/>
          </a:bodyPr>
          <a:lstStyle/>
          <a:p>
            <a:r>
              <a:rPr lang="en-US" dirty="0" smtClean="0"/>
              <a:t>Yuan &amp; </a:t>
            </a:r>
            <a:r>
              <a:rPr lang="en-US" dirty="0" err="1" smtClean="0"/>
              <a:t>Dueker</a:t>
            </a:r>
            <a:r>
              <a:rPr lang="en-US" dirty="0" smtClean="0"/>
              <a:t> (2005)</a:t>
            </a:r>
            <a:endParaRPr lang="en-US" dirty="0"/>
          </a:p>
        </p:txBody>
      </p:sp>
    </p:spTree>
    <p:extLst>
      <p:ext uri="{BB962C8B-B14F-4D97-AF65-F5344CB8AC3E}">
        <p14:creationId xmlns:p14="http://schemas.microsoft.com/office/powerpoint/2010/main" val="2360643412"/>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vlis2012_Fig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 y="1989667"/>
            <a:ext cx="9144000" cy="3730224"/>
          </a:xfrm>
          <a:prstGeom prst="rect">
            <a:avLst/>
          </a:prstGeom>
        </p:spPr>
      </p:pic>
      <p:sp>
        <p:nvSpPr>
          <p:cNvPr id="3" name="Title 2"/>
          <p:cNvSpPr>
            <a:spLocks noGrp="1"/>
          </p:cNvSpPr>
          <p:nvPr>
            <p:ph type="title"/>
          </p:nvPr>
        </p:nvSpPr>
        <p:spPr/>
        <p:txBody>
          <a:bodyPr>
            <a:normAutofit fontScale="90000"/>
          </a:bodyPr>
          <a:lstStyle/>
          <a:p>
            <a:r>
              <a:rPr lang="en-US" dirty="0" smtClean="0"/>
              <a:t>Tomography X-section along Eastern Snake River Plain - Yellowstone</a:t>
            </a:r>
            <a:endParaRPr lang="en-US" dirty="0"/>
          </a:p>
        </p:txBody>
      </p:sp>
      <p:sp>
        <p:nvSpPr>
          <p:cNvPr id="4" name="TextBox 3"/>
          <p:cNvSpPr txBox="1"/>
          <p:nvPr/>
        </p:nvSpPr>
        <p:spPr>
          <a:xfrm>
            <a:off x="6540512" y="6426200"/>
            <a:ext cx="1993900" cy="369332"/>
          </a:xfrm>
          <a:prstGeom prst="rect">
            <a:avLst/>
          </a:prstGeom>
          <a:noFill/>
        </p:spPr>
        <p:txBody>
          <a:bodyPr wrap="square" rtlCol="0">
            <a:spAutoFit/>
          </a:bodyPr>
          <a:lstStyle/>
          <a:p>
            <a:r>
              <a:rPr lang="en-US" dirty="0" err="1" smtClean="0"/>
              <a:t>Pavlis</a:t>
            </a:r>
            <a:r>
              <a:rPr lang="en-US" dirty="0" smtClean="0"/>
              <a:t> et al. (2012)</a:t>
            </a:r>
            <a:endParaRPr lang="en-US" dirty="0"/>
          </a:p>
        </p:txBody>
      </p:sp>
      <p:sp>
        <p:nvSpPr>
          <p:cNvPr id="5" name="Slide Number Placeholder 4"/>
          <p:cNvSpPr>
            <a:spLocks noGrp="1"/>
          </p:cNvSpPr>
          <p:nvPr>
            <p:ph type="sldNum" sz="quarter" idx="12"/>
          </p:nvPr>
        </p:nvSpPr>
        <p:spPr/>
        <p:txBody>
          <a:bodyPr/>
          <a:lstStyle/>
          <a:p>
            <a:fld id="{420613A6-B0FF-724E-86D1-A3E7DC82EC88}" type="slidenum">
              <a:rPr lang="en-US" smtClean="0"/>
              <a:t>113</a:t>
            </a:fld>
            <a:endParaRPr lang="en-US" dirty="0"/>
          </a:p>
        </p:txBody>
      </p:sp>
    </p:spTree>
    <p:extLst>
      <p:ext uri="{BB962C8B-B14F-4D97-AF65-F5344CB8AC3E}">
        <p14:creationId xmlns:p14="http://schemas.microsoft.com/office/powerpoint/2010/main" val="44848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ulger_Figure1_Top.ai"/>
          <p:cNvPicPr>
            <a:picLocks noChangeAspect="1"/>
          </p:cNvPicPr>
          <p:nvPr/>
        </p:nvPicPr>
        <p:blipFill rotWithShape="1">
          <a:blip r:embed="rId2">
            <a:extLst>
              <a:ext uri="{28A0092B-C50C-407E-A947-70E740481C1C}">
                <a14:useLocalDpi xmlns:a14="http://schemas.microsoft.com/office/drawing/2010/main" val="0"/>
              </a:ext>
            </a:extLst>
          </a:blip>
          <a:srcRect l="14702" t="6296" r="11316" b="4999"/>
          <a:stretch/>
        </p:blipFill>
        <p:spPr>
          <a:xfrm>
            <a:off x="901701" y="0"/>
            <a:ext cx="7402058" cy="6858000"/>
          </a:xfrm>
          <a:prstGeom prst="rect">
            <a:avLst/>
          </a:prstGeom>
          <a:solidFill>
            <a:schemeClr val="bg1"/>
          </a:solidFill>
        </p:spPr>
      </p:pic>
      <p:sp>
        <p:nvSpPr>
          <p:cNvPr id="5" name="Title 4"/>
          <p:cNvSpPr>
            <a:spLocks noGrp="1"/>
          </p:cNvSpPr>
          <p:nvPr>
            <p:ph type="title"/>
          </p:nvPr>
        </p:nvSpPr>
        <p:spPr>
          <a:xfrm>
            <a:off x="349327" y="274638"/>
            <a:ext cx="8506806" cy="1384829"/>
          </a:xfrm>
          <a:solidFill>
            <a:schemeClr val="bg1"/>
          </a:solidFill>
        </p:spPr>
        <p:txBody>
          <a:bodyPr anchor="t">
            <a:normAutofit fontScale="90000"/>
          </a:bodyPr>
          <a:lstStyle/>
          <a:p>
            <a:r>
              <a:rPr lang="en-US" dirty="0" smtClean="0"/>
              <a:t>But what about the time-progressive volcanism?</a:t>
            </a:r>
            <a:endParaRPr lang="en-US" dirty="0"/>
          </a:p>
        </p:txBody>
      </p:sp>
      <p:sp>
        <p:nvSpPr>
          <p:cNvPr id="2" name="Slide Number Placeholder 1"/>
          <p:cNvSpPr>
            <a:spLocks noGrp="1"/>
          </p:cNvSpPr>
          <p:nvPr>
            <p:ph type="sldNum" sz="quarter" idx="12"/>
          </p:nvPr>
        </p:nvSpPr>
        <p:spPr/>
        <p:txBody>
          <a:bodyPr/>
          <a:lstStyle/>
          <a:p>
            <a:fld id="{5E52903C-E813-B04C-B5BE-B79BBB963AD8}" type="slidenum">
              <a:rPr lang="en-US" smtClean="0"/>
              <a:t>114</a:t>
            </a:fld>
            <a:endParaRPr lang="en-US" dirty="0"/>
          </a:p>
        </p:txBody>
      </p:sp>
      <p:sp>
        <p:nvSpPr>
          <p:cNvPr id="6" name="TextBox 5"/>
          <p:cNvSpPr txBox="1"/>
          <p:nvPr/>
        </p:nvSpPr>
        <p:spPr>
          <a:xfrm>
            <a:off x="5130800" y="6356350"/>
            <a:ext cx="3843867" cy="369332"/>
          </a:xfrm>
          <a:prstGeom prst="rect">
            <a:avLst/>
          </a:prstGeom>
          <a:noFill/>
        </p:spPr>
        <p:txBody>
          <a:bodyPr wrap="square" rtlCol="0">
            <a:spAutoFit/>
          </a:bodyPr>
          <a:lstStyle/>
          <a:p>
            <a:r>
              <a:rPr lang="en-US" dirty="0" smtClean="0"/>
              <a:t>Christiansen et al. (2002)</a:t>
            </a:r>
            <a:endParaRPr lang="en-US" dirty="0"/>
          </a:p>
        </p:txBody>
      </p:sp>
    </p:spTree>
    <p:extLst>
      <p:ext uri="{BB962C8B-B14F-4D97-AF65-F5344CB8AC3E}">
        <p14:creationId xmlns:p14="http://schemas.microsoft.com/office/powerpoint/2010/main" val="289081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erce2009_Fig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6014136"/>
          </a:xfrm>
          <a:prstGeom prst="rect">
            <a:avLst/>
          </a:prstGeom>
        </p:spPr>
      </p:pic>
      <p:sp>
        <p:nvSpPr>
          <p:cNvPr id="3" name="TextBox 2"/>
          <p:cNvSpPr txBox="1"/>
          <p:nvPr/>
        </p:nvSpPr>
        <p:spPr>
          <a:xfrm>
            <a:off x="6591300" y="5679702"/>
            <a:ext cx="2095500" cy="369332"/>
          </a:xfrm>
          <a:prstGeom prst="rect">
            <a:avLst/>
          </a:prstGeom>
          <a:noFill/>
        </p:spPr>
        <p:txBody>
          <a:bodyPr wrap="square" rtlCol="0">
            <a:spAutoFit/>
          </a:bodyPr>
          <a:lstStyle/>
          <a:p>
            <a:r>
              <a:rPr lang="en-US" dirty="0" smtClean="0"/>
              <a:t>After Anders (1994)</a:t>
            </a:r>
            <a:endParaRPr lang="en-US" dirty="0"/>
          </a:p>
        </p:txBody>
      </p:sp>
      <p:sp>
        <p:nvSpPr>
          <p:cNvPr id="4" name="TextBox 3"/>
          <p:cNvSpPr txBox="1"/>
          <p:nvPr/>
        </p:nvSpPr>
        <p:spPr>
          <a:xfrm>
            <a:off x="88900" y="101600"/>
            <a:ext cx="9055100" cy="646331"/>
          </a:xfrm>
          <a:prstGeom prst="rect">
            <a:avLst/>
          </a:prstGeom>
          <a:noFill/>
        </p:spPr>
        <p:txBody>
          <a:bodyPr wrap="square" rtlCol="0">
            <a:spAutoFit/>
          </a:bodyPr>
          <a:lstStyle/>
          <a:p>
            <a:pPr>
              <a:tabLst>
                <a:tab pos="4914900" algn="l"/>
                <a:tab pos="7543800" algn="l"/>
              </a:tabLst>
            </a:pPr>
            <a:r>
              <a:rPr lang="en-US" sz="3600" dirty="0" smtClean="0"/>
              <a:t>Yellowstone	</a:t>
            </a:r>
            <a:r>
              <a:rPr lang="en-US" sz="3600" dirty="0" err="1" smtClean="0"/>
              <a:t>Heise</a:t>
            </a:r>
            <a:r>
              <a:rPr lang="en-US" sz="3600" dirty="0" smtClean="0"/>
              <a:t>	</a:t>
            </a:r>
            <a:r>
              <a:rPr lang="en-US" sz="3600" dirty="0" err="1" smtClean="0"/>
              <a:t>Picabo</a:t>
            </a:r>
            <a:endParaRPr lang="en-US" sz="3600" dirty="0"/>
          </a:p>
        </p:txBody>
      </p:sp>
      <p:sp>
        <p:nvSpPr>
          <p:cNvPr id="5" name="Slide Number Placeholder 4"/>
          <p:cNvSpPr>
            <a:spLocks noGrp="1"/>
          </p:cNvSpPr>
          <p:nvPr>
            <p:ph type="sldNum" sz="quarter" idx="12"/>
          </p:nvPr>
        </p:nvSpPr>
        <p:spPr/>
        <p:txBody>
          <a:bodyPr/>
          <a:lstStyle/>
          <a:p>
            <a:fld id="{5E52903C-E813-B04C-B5BE-B79BBB963AD8}" type="slidenum">
              <a:rPr lang="en-US" smtClean="0"/>
              <a:t>115</a:t>
            </a:fld>
            <a:endParaRPr lang="en-US" dirty="0"/>
          </a:p>
        </p:txBody>
      </p:sp>
    </p:spTree>
    <p:extLst>
      <p:ext uri="{BB962C8B-B14F-4D97-AF65-F5344CB8AC3E}">
        <p14:creationId xmlns:p14="http://schemas.microsoft.com/office/powerpoint/2010/main" val="615200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lger_Figure8.ai"/>
          <p:cNvPicPr>
            <a:picLocks noChangeAspect="1"/>
          </p:cNvPicPr>
          <p:nvPr/>
        </p:nvPicPr>
        <p:blipFill rotWithShape="1">
          <a:blip r:embed="rId2">
            <a:extLst>
              <a:ext uri="{28A0092B-C50C-407E-A947-70E740481C1C}">
                <a14:useLocalDpi xmlns:a14="http://schemas.microsoft.com/office/drawing/2010/main" val="0"/>
              </a:ext>
            </a:extLst>
          </a:blip>
          <a:srcRect l="25875" t="5555" r="5824" b="39630"/>
          <a:stretch/>
        </p:blipFill>
        <p:spPr>
          <a:xfrm>
            <a:off x="1278366" y="12700"/>
            <a:ext cx="6603144" cy="6858000"/>
          </a:xfrm>
          <a:prstGeom prst="rect">
            <a:avLst/>
          </a:prstGeom>
          <a:solidFill>
            <a:srgbClr val="FFFFFF"/>
          </a:solidFill>
        </p:spPr>
      </p:pic>
      <p:sp>
        <p:nvSpPr>
          <p:cNvPr id="3" name="TextBox 2"/>
          <p:cNvSpPr txBox="1"/>
          <p:nvPr/>
        </p:nvSpPr>
        <p:spPr>
          <a:xfrm>
            <a:off x="6299200" y="6477000"/>
            <a:ext cx="2108200" cy="369332"/>
          </a:xfrm>
          <a:prstGeom prst="rect">
            <a:avLst/>
          </a:prstGeom>
          <a:noFill/>
        </p:spPr>
        <p:txBody>
          <a:bodyPr wrap="square" rtlCol="0">
            <a:spAutoFit/>
          </a:bodyPr>
          <a:lstStyle/>
          <a:p>
            <a:r>
              <a:rPr lang="en-US" dirty="0" smtClean="0"/>
              <a:t>Foulger et al. (2015)</a:t>
            </a:r>
            <a:endParaRPr lang="en-US" dirty="0"/>
          </a:p>
        </p:txBody>
      </p:sp>
      <p:sp>
        <p:nvSpPr>
          <p:cNvPr id="4" name="Slide Number Placeholder 3"/>
          <p:cNvSpPr>
            <a:spLocks noGrp="1"/>
          </p:cNvSpPr>
          <p:nvPr>
            <p:ph type="sldNum" sz="quarter" idx="12"/>
          </p:nvPr>
        </p:nvSpPr>
        <p:spPr/>
        <p:txBody>
          <a:bodyPr/>
          <a:lstStyle/>
          <a:p>
            <a:fld id="{5E52903C-E813-B04C-B5BE-B79BBB963AD8}" type="slidenum">
              <a:rPr lang="en-US" smtClean="0"/>
              <a:t>116</a:t>
            </a:fld>
            <a:endParaRPr lang="en-US" dirty="0"/>
          </a:p>
        </p:txBody>
      </p:sp>
    </p:spTree>
    <p:extLst>
      <p:ext uri="{BB962C8B-B14F-4D97-AF65-F5344CB8AC3E}">
        <p14:creationId xmlns:p14="http://schemas.microsoft.com/office/powerpoint/2010/main" val="239179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aters of the Moon Wilderness 3.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65378" cy="6858000"/>
          </a:xfrm>
          <a:prstGeom prst="rect">
            <a:avLst/>
          </a:prstGeom>
        </p:spPr>
      </p:pic>
      <p:sp>
        <p:nvSpPr>
          <p:cNvPr id="5" name="TextBox 4"/>
          <p:cNvSpPr txBox="1"/>
          <p:nvPr/>
        </p:nvSpPr>
        <p:spPr>
          <a:xfrm>
            <a:off x="5232400" y="1320800"/>
            <a:ext cx="3695700" cy="1754327"/>
          </a:xfrm>
          <a:prstGeom prst="rect">
            <a:avLst/>
          </a:prstGeom>
          <a:noFill/>
        </p:spPr>
        <p:txBody>
          <a:bodyPr wrap="square" rtlCol="0">
            <a:spAutoFit/>
          </a:bodyPr>
          <a:lstStyle/>
          <a:p>
            <a:pPr algn="ctr"/>
            <a:r>
              <a:rPr lang="en-US" sz="3600" dirty="0" smtClean="0">
                <a:latin typeface="Times New Roman"/>
                <a:cs typeface="Times New Roman"/>
              </a:rPr>
              <a:t>Craters of the Moon National Monument</a:t>
            </a:r>
            <a:endParaRPr lang="en-US" sz="3600" dirty="0">
              <a:latin typeface="Times New Roman"/>
              <a:cs typeface="Times New Roman"/>
            </a:endParaRPr>
          </a:p>
        </p:txBody>
      </p:sp>
      <p:sp>
        <p:nvSpPr>
          <p:cNvPr id="3" name="Slide Number Placeholder 2"/>
          <p:cNvSpPr>
            <a:spLocks noGrp="1"/>
          </p:cNvSpPr>
          <p:nvPr>
            <p:ph type="sldNum" sz="quarter" idx="12"/>
          </p:nvPr>
        </p:nvSpPr>
        <p:spPr/>
        <p:txBody>
          <a:bodyPr/>
          <a:lstStyle/>
          <a:p>
            <a:fld id="{5E52903C-E813-B04C-B5BE-B79BBB963AD8}" type="slidenum">
              <a:rPr lang="en-US" smtClean="0"/>
              <a:t>117</a:t>
            </a:fld>
            <a:endParaRPr lang="en-US" dirty="0"/>
          </a:p>
        </p:txBody>
      </p:sp>
    </p:spTree>
    <p:extLst>
      <p:ext uri="{BB962C8B-B14F-4D97-AF65-F5344CB8AC3E}">
        <p14:creationId xmlns:p14="http://schemas.microsoft.com/office/powerpoint/2010/main" val="378495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aters of the Moon Wilderness 3.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65378" cy="6858000"/>
          </a:xfrm>
          <a:prstGeom prst="rect">
            <a:avLst/>
          </a:prstGeom>
        </p:spPr>
      </p:pic>
      <p:pic>
        <p:nvPicPr>
          <p:cNvPr id="3" name="Picture 2" descr="Lakagigar-seen-from-Laki-_-Flickr---Photo-Sharin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183" y="0"/>
            <a:ext cx="5473817" cy="6858000"/>
          </a:xfrm>
          <a:prstGeom prst="rect">
            <a:avLst/>
          </a:prstGeom>
        </p:spPr>
      </p:pic>
      <p:sp>
        <p:nvSpPr>
          <p:cNvPr id="4" name="TextBox 3"/>
          <p:cNvSpPr txBox="1"/>
          <p:nvPr/>
        </p:nvSpPr>
        <p:spPr>
          <a:xfrm>
            <a:off x="4673600" y="6121400"/>
            <a:ext cx="3695700" cy="646331"/>
          </a:xfrm>
          <a:prstGeom prst="rect">
            <a:avLst/>
          </a:prstGeom>
          <a:noFill/>
        </p:spPr>
        <p:txBody>
          <a:bodyPr wrap="square" rtlCol="0">
            <a:spAutoFit/>
          </a:bodyPr>
          <a:lstStyle/>
          <a:p>
            <a:pPr algn="ctr"/>
            <a:r>
              <a:rPr lang="en-US" sz="3600" dirty="0" err="1" smtClean="0">
                <a:solidFill>
                  <a:schemeClr val="bg1"/>
                </a:solidFill>
                <a:latin typeface="Times New Roman"/>
                <a:cs typeface="Times New Roman"/>
              </a:rPr>
              <a:t>Lakagigur</a:t>
            </a:r>
            <a:r>
              <a:rPr lang="en-US" sz="3600" dirty="0" smtClean="0">
                <a:solidFill>
                  <a:schemeClr val="bg1"/>
                </a:solidFill>
                <a:latin typeface="Times New Roman"/>
                <a:cs typeface="Times New Roman"/>
              </a:rPr>
              <a:t>, Iceland</a:t>
            </a:r>
            <a:endParaRPr lang="en-US" sz="3600" dirty="0">
              <a:solidFill>
                <a:schemeClr val="bg1"/>
              </a:solidFill>
              <a:latin typeface="Times New Roman"/>
              <a:cs typeface="Times New Roman"/>
            </a:endParaRPr>
          </a:p>
        </p:txBody>
      </p:sp>
      <p:sp>
        <p:nvSpPr>
          <p:cNvPr id="5" name="Slide Number Placeholder 4"/>
          <p:cNvSpPr>
            <a:spLocks noGrp="1"/>
          </p:cNvSpPr>
          <p:nvPr>
            <p:ph type="sldNum" sz="quarter" idx="12"/>
          </p:nvPr>
        </p:nvSpPr>
        <p:spPr/>
        <p:txBody>
          <a:bodyPr/>
          <a:lstStyle/>
          <a:p>
            <a:fld id="{5E52903C-E813-B04C-B5BE-B79BBB963AD8}" type="slidenum">
              <a:rPr lang="en-US" smtClean="0"/>
              <a:t>118</a:t>
            </a:fld>
            <a:endParaRPr lang="en-US" dirty="0"/>
          </a:p>
        </p:txBody>
      </p:sp>
    </p:spTree>
    <p:extLst>
      <p:ext uri="{BB962C8B-B14F-4D97-AF65-F5344CB8AC3E}">
        <p14:creationId xmlns:p14="http://schemas.microsoft.com/office/powerpoint/2010/main" val="1618855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507"/>
            <a:ext cx="9144000" cy="68574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49400" y="228600"/>
            <a:ext cx="3556000" cy="646331"/>
          </a:xfrm>
          <a:prstGeom prst="rect">
            <a:avLst/>
          </a:prstGeom>
          <a:noFill/>
        </p:spPr>
        <p:txBody>
          <a:bodyPr wrap="square" rtlCol="0">
            <a:spAutoFit/>
          </a:bodyPr>
          <a:lstStyle/>
          <a:p>
            <a:pPr algn="ctr"/>
            <a:r>
              <a:rPr lang="en-US" sz="3600" dirty="0" smtClean="0"/>
              <a:t>Iceland</a:t>
            </a:r>
            <a:endParaRPr lang="en-US" sz="3600" dirty="0"/>
          </a:p>
        </p:txBody>
      </p:sp>
      <p:sp>
        <p:nvSpPr>
          <p:cNvPr id="4" name="Slide Number Placeholder 3"/>
          <p:cNvSpPr>
            <a:spLocks noGrp="1"/>
          </p:cNvSpPr>
          <p:nvPr>
            <p:ph type="sldNum" sz="quarter" idx="12"/>
          </p:nvPr>
        </p:nvSpPr>
        <p:spPr/>
        <p:txBody>
          <a:bodyPr/>
          <a:lstStyle/>
          <a:p>
            <a:fld id="{5E52903C-E813-B04C-B5BE-B79BBB963AD8}" type="slidenum">
              <a:rPr lang="en-US" smtClean="0"/>
              <a:t>119</a:t>
            </a:fld>
            <a:endParaRPr lang="en-US" dirty="0"/>
          </a:p>
        </p:txBody>
      </p:sp>
    </p:spTree>
    <p:extLst>
      <p:ext uri="{BB962C8B-B14F-4D97-AF65-F5344CB8AC3E}">
        <p14:creationId xmlns:p14="http://schemas.microsoft.com/office/powerpoint/2010/main" val="4017693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926484-541A-4044-9BB4-A62ED7F551A1}" type="slidenum">
              <a:rPr lang="en-US"/>
              <a:pPr/>
              <a:t>12</a:t>
            </a:fld>
            <a:endParaRPr lang="en-US"/>
          </a:p>
        </p:txBody>
      </p:sp>
      <p:graphicFrame>
        <p:nvGraphicFramePr>
          <p:cNvPr id="439302" name="Object 6"/>
          <p:cNvGraphicFramePr>
            <a:graphicFrameLocks noChangeAspect="1"/>
          </p:cNvGraphicFramePr>
          <p:nvPr/>
        </p:nvGraphicFramePr>
        <p:xfrm>
          <a:off x="76200" y="1524000"/>
          <a:ext cx="9001125" cy="4570413"/>
        </p:xfrm>
        <a:graphic>
          <a:graphicData uri="http://schemas.openxmlformats.org/presentationml/2006/ole">
            <mc:AlternateContent xmlns:mc="http://schemas.openxmlformats.org/markup-compatibility/2006">
              <mc:Choice xmlns:v="urn:schemas-microsoft-com:vml" Requires="v">
                <p:oleObj spid="_x0000_s1065" name="Artwork" r:id="rId4" imgW="11250000" imgH="6525000" progId="">
                  <p:embed/>
                </p:oleObj>
              </mc:Choice>
              <mc:Fallback>
                <p:oleObj name="Artwork" r:id="rId4" imgW="11250000" imgH="6525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2445"/>
                      <a:stretch>
                        <a:fillRect/>
                      </a:stretch>
                    </p:blipFill>
                    <p:spPr bwMode="auto">
                      <a:xfrm>
                        <a:off x="76200" y="1524000"/>
                        <a:ext cx="900112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9303" name="Text Box 7"/>
          <p:cNvSpPr txBox="1">
            <a:spLocks noChangeArrowheads="1"/>
          </p:cNvSpPr>
          <p:nvPr/>
        </p:nvSpPr>
        <p:spPr bwMode="auto">
          <a:xfrm>
            <a:off x="5292080" y="6186488"/>
            <a:ext cx="2546302"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Coffin &amp; </a:t>
            </a:r>
            <a:r>
              <a:rPr lang="en-US" sz="1800" dirty="0" err="1">
                <a:solidFill>
                  <a:srgbClr val="000000"/>
                </a:solidFill>
                <a:latin typeface="Times New Roman"/>
                <a:cs typeface="Times New Roman"/>
              </a:rPr>
              <a:t>Eldholm</a:t>
            </a:r>
            <a:r>
              <a:rPr lang="en-US" sz="1800" dirty="0">
                <a:solidFill>
                  <a:srgbClr val="000000"/>
                </a:solidFill>
                <a:latin typeface="Times New Roman"/>
                <a:cs typeface="Times New Roman"/>
              </a:rPr>
              <a:t> (</a:t>
            </a:r>
            <a:r>
              <a:rPr lang="en-US" sz="1800" dirty="0" smtClean="0">
                <a:solidFill>
                  <a:srgbClr val="000000"/>
                </a:solidFill>
                <a:latin typeface="Times New Roman"/>
                <a:cs typeface="Times New Roman"/>
              </a:rPr>
              <a:t>1993)</a:t>
            </a:r>
            <a:endParaRPr lang="en-US" sz="1800" dirty="0">
              <a:solidFill>
                <a:srgbClr val="000000"/>
              </a:solidFill>
              <a:latin typeface="Times New Roman"/>
              <a:cs typeface="Times New Roman"/>
            </a:endParaRPr>
          </a:p>
        </p:txBody>
      </p:sp>
      <p:sp>
        <p:nvSpPr>
          <p:cNvPr id="439305" name="Rectangle 9"/>
          <p:cNvSpPr>
            <a:spLocks noGrp="1" noChangeArrowheads="1"/>
          </p:cNvSpPr>
          <p:nvPr>
            <p:ph type="title"/>
          </p:nvPr>
        </p:nvSpPr>
        <p:spPr/>
        <p:txBody>
          <a:bodyPr>
            <a:normAutofit/>
          </a:bodyPr>
          <a:lstStyle/>
          <a:p>
            <a:r>
              <a:rPr lang="en-US" dirty="0" smtClean="0"/>
              <a:t>Flood basalts</a:t>
            </a:r>
            <a:endParaRPr lang="en-US" dirty="0"/>
          </a:p>
        </p:txBody>
      </p:sp>
      <p:sp>
        <p:nvSpPr>
          <p:cNvPr id="2" name="Oval 1"/>
          <p:cNvSpPr/>
          <p:nvPr/>
        </p:nvSpPr>
        <p:spPr>
          <a:xfrm>
            <a:off x="5390444" y="1608667"/>
            <a:ext cx="1030112" cy="103011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704665" y="3270956"/>
            <a:ext cx="1126067" cy="112606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46080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lger_Figure12 copy.pdf"/>
          <p:cNvPicPr>
            <a:picLocks noChangeAspect="1"/>
          </p:cNvPicPr>
          <p:nvPr/>
        </p:nvPicPr>
        <p:blipFill rotWithShape="1">
          <a:blip r:embed="rId2">
            <a:extLst>
              <a:ext uri="{28A0092B-C50C-407E-A947-70E740481C1C}">
                <a14:useLocalDpi xmlns:a14="http://schemas.microsoft.com/office/drawing/2010/main" val="0"/>
              </a:ext>
            </a:extLst>
          </a:blip>
          <a:srcRect l="17814" t="29630" r="6136" b="23456"/>
          <a:stretch/>
        </p:blipFill>
        <p:spPr>
          <a:xfrm>
            <a:off x="338660" y="0"/>
            <a:ext cx="8590552" cy="6858000"/>
          </a:xfrm>
          <a:prstGeom prst="rect">
            <a:avLst/>
          </a:prstGeom>
          <a:solidFill>
            <a:srgbClr val="FFFFFF"/>
          </a:solidFill>
        </p:spPr>
      </p:pic>
      <p:sp>
        <p:nvSpPr>
          <p:cNvPr id="3" name="TextBox 2"/>
          <p:cNvSpPr txBox="1"/>
          <p:nvPr/>
        </p:nvSpPr>
        <p:spPr>
          <a:xfrm>
            <a:off x="6273800" y="6477000"/>
            <a:ext cx="2108200" cy="369332"/>
          </a:xfrm>
          <a:prstGeom prst="rect">
            <a:avLst/>
          </a:prstGeom>
          <a:noFill/>
        </p:spPr>
        <p:txBody>
          <a:bodyPr wrap="square" rtlCol="0">
            <a:spAutoFit/>
          </a:bodyPr>
          <a:lstStyle/>
          <a:p>
            <a:r>
              <a:rPr lang="en-US" dirty="0" smtClean="0"/>
              <a:t>Foulger et al. (2015)</a:t>
            </a:r>
            <a:endParaRPr lang="en-US" dirty="0"/>
          </a:p>
        </p:txBody>
      </p:sp>
      <p:sp>
        <p:nvSpPr>
          <p:cNvPr id="4" name="Slide Number Placeholder 3"/>
          <p:cNvSpPr>
            <a:spLocks noGrp="1"/>
          </p:cNvSpPr>
          <p:nvPr>
            <p:ph type="sldNum" sz="quarter" idx="12"/>
          </p:nvPr>
        </p:nvSpPr>
        <p:spPr/>
        <p:txBody>
          <a:bodyPr/>
          <a:lstStyle/>
          <a:p>
            <a:fld id="{5E52903C-E813-B04C-B5BE-B79BBB963AD8}" type="slidenum">
              <a:rPr lang="en-US" smtClean="0"/>
              <a:t>120</a:t>
            </a:fld>
            <a:endParaRPr lang="en-US" dirty="0"/>
          </a:p>
        </p:txBody>
      </p:sp>
    </p:spTree>
    <p:extLst>
      <p:ext uri="{BB962C8B-B14F-4D97-AF65-F5344CB8AC3E}">
        <p14:creationId xmlns:p14="http://schemas.microsoft.com/office/powerpoint/2010/main" val="3610640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Iceland: Fissure eruption</a:t>
            </a:r>
          </a:p>
        </p:txBody>
      </p:sp>
      <p:pic>
        <p:nvPicPr>
          <p:cNvPr id="197636" name="Picture 4" descr="KraflaFissureEruption.jpg                                      0010CC0AMacintosh HD                   B64C2AE3:"/>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067"/>
            <a:ext cx="9144000" cy="6858000"/>
          </a:xfrm>
        </p:spPr>
      </p:pic>
      <p:sp>
        <p:nvSpPr>
          <p:cNvPr id="2" name="Slide Number Placeholder 1"/>
          <p:cNvSpPr>
            <a:spLocks noGrp="1"/>
          </p:cNvSpPr>
          <p:nvPr>
            <p:ph type="sldNum" sz="quarter" idx="12"/>
          </p:nvPr>
        </p:nvSpPr>
        <p:spPr/>
        <p:txBody>
          <a:bodyPr/>
          <a:lstStyle/>
          <a:p>
            <a:fld id="{C291B92A-60D8-814E-895B-972A5D15B24C}" type="slidenum">
              <a:rPr lang="en-US" smtClean="0"/>
              <a:t>121</a:t>
            </a:fld>
            <a:endParaRPr lang="en-US"/>
          </a:p>
        </p:txBody>
      </p:sp>
    </p:spTree>
    <p:extLst>
      <p:ext uri="{BB962C8B-B14F-4D97-AF65-F5344CB8AC3E}">
        <p14:creationId xmlns:p14="http://schemas.microsoft.com/office/powerpoint/2010/main" val="382409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Galapagos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C291B92A-60D8-814E-895B-972A5D15B24C}" type="slidenum">
              <a:rPr lang="en-US" smtClean="0"/>
              <a:t>122</a:t>
            </a:fld>
            <a:endParaRPr lang="en-US"/>
          </a:p>
        </p:txBody>
      </p:sp>
    </p:spTree>
    <p:extLst>
      <p:ext uri="{BB962C8B-B14F-4D97-AF65-F5344CB8AC3E}">
        <p14:creationId xmlns:p14="http://schemas.microsoft.com/office/powerpoint/2010/main" val="423596079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5300C7F5-D0AE-274B-BA95-8E82282A7843}" type="slidenum">
              <a:rPr lang="en-US"/>
              <a:pPr/>
              <a:t>123</a:t>
            </a:fld>
            <a:endParaRPr lang="en-US"/>
          </a:p>
        </p:txBody>
      </p:sp>
      <p:sp>
        <p:nvSpPr>
          <p:cNvPr id="588802" name="Rectangle 2"/>
          <p:cNvSpPr>
            <a:spLocks noGrp="1" noChangeArrowheads="1"/>
          </p:cNvSpPr>
          <p:nvPr>
            <p:ph type="title"/>
          </p:nvPr>
        </p:nvSpPr>
        <p:spPr/>
        <p:txBody>
          <a:bodyPr/>
          <a:lstStyle/>
          <a:p>
            <a:endParaRPr lang="en-US"/>
          </a:p>
        </p:txBody>
      </p:sp>
      <p:pic>
        <p:nvPicPr>
          <p:cNvPr id="588803" name="Picture 3" descr="Fig3_Galapagos"/>
          <p:cNvPicPr>
            <a:picLocks noChangeAspect="1" noChangeArrowheads="1"/>
          </p:cNvPicPr>
          <p:nvPr/>
        </p:nvPicPr>
        <p:blipFill>
          <a:blip r:embed="rId3"/>
          <a:srcRect l="28482" t="18382" r="13338" b="20187"/>
          <a:stretch>
            <a:fillRect/>
          </a:stretch>
        </p:blipFill>
        <p:spPr bwMode="auto">
          <a:xfrm>
            <a:off x="3175" y="0"/>
            <a:ext cx="9140825" cy="6858000"/>
          </a:xfrm>
          <a:prstGeom prst="rect">
            <a:avLst/>
          </a:prstGeom>
          <a:noFill/>
        </p:spPr>
      </p:pic>
      <p:sp>
        <p:nvSpPr>
          <p:cNvPr id="2" name="Right Arrow 1"/>
          <p:cNvSpPr/>
          <p:nvPr/>
        </p:nvSpPr>
        <p:spPr bwMode="auto">
          <a:xfrm rot="19554857">
            <a:off x="4728262" y="659204"/>
            <a:ext cx="1368152" cy="720080"/>
          </a:xfrm>
          <a:prstGeom prst="rightArrow">
            <a:avLst/>
          </a:prstGeom>
          <a:solidFill>
            <a:srgbClr val="C0504D"/>
          </a:solidFill>
          <a:ln w="9525" cap="flat" cmpd="sng" algn="ctr">
            <a:solidFill>
              <a:schemeClr val="tx1"/>
            </a:solidFill>
            <a:prstDash val="solid"/>
            <a:round/>
            <a:headEnd type="none" w="med" len="med"/>
            <a:tailEnd type="none" w="med" len="med"/>
          </a:ln>
          <a:effectLst/>
          <a:scene3d>
            <a:camera prst="orthographicFron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3" charset="0"/>
            </a:endParaRPr>
          </a:p>
        </p:txBody>
      </p:sp>
      <p:sp>
        <p:nvSpPr>
          <p:cNvPr id="6" name="Right Arrow 5"/>
          <p:cNvSpPr/>
          <p:nvPr/>
        </p:nvSpPr>
        <p:spPr bwMode="auto">
          <a:xfrm rot="355685">
            <a:off x="5664366" y="5478715"/>
            <a:ext cx="1368152" cy="720080"/>
          </a:xfrm>
          <a:prstGeom prst="rightArrow">
            <a:avLst/>
          </a:prstGeom>
          <a:solidFill>
            <a:srgbClr val="C0504D"/>
          </a:solidFill>
          <a:ln w="9525" cap="flat" cmpd="sng" algn="ctr">
            <a:solidFill>
              <a:schemeClr val="tx1"/>
            </a:solidFill>
            <a:prstDash val="solid"/>
            <a:round/>
            <a:headEnd type="none" w="med" len="med"/>
            <a:tailEnd type="none" w="med" len="med"/>
          </a:ln>
          <a:effectLst/>
          <a:scene3d>
            <a:camera prst="orthographicFron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3" charset="0"/>
            </a:endParaRPr>
          </a:p>
        </p:txBody>
      </p:sp>
    </p:spTree>
    <p:extLst>
      <p:ext uri="{BB962C8B-B14F-4D97-AF65-F5344CB8AC3E}">
        <p14:creationId xmlns:p14="http://schemas.microsoft.com/office/powerpoint/2010/main" val="334224098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Fig2_14_Up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588"/>
            <a:ext cx="804703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C291B92A-60D8-814E-895B-972A5D15B24C}" type="slidenum">
              <a:rPr lang="en-US" smtClean="0"/>
              <a:t>124</a:t>
            </a:fld>
            <a:endParaRPr lang="en-US"/>
          </a:p>
        </p:txBody>
      </p:sp>
    </p:spTree>
    <p:extLst>
      <p:ext uri="{BB962C8B-B14F-4D97-AF65-F5344CB8AC3E}">
        <p14:creationId xmlns:p14="http://schemas.microsoft.com/office/powerpoint/2010/main" val="368040981"/>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3" descr="Fig3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69335" y="337080"/>
            <a:ext cx="1227666" cy="584776"/>
          </a:xfrm>
          <a:prstGeom prst="rect">
            <a:avLst/>
          </a:prstGeom>
          <a:noFill/>
        </p:spPr>
        <p:txBody>
          <a:bodyPr wrap="square" rtlCol="0">
            <a:spAutoFit/>
          </a:bodyPr>
          <a:lstStyle/>
          <a:p>
            <a:r>
              <a:rPr lang="en-US" sz="1600" dirty="0" smtClean="0"/>
              <a:t>Foulger (2010)</a:t>
            </a:r>
            <a:endParaRPr lang="en-US" sz="1600" dirty="0"/>
          </a:p>
        </p:txBody>
      </p:sp>
      <p:sp>
        <p:nvSpPr>
          <p:cNvPr id="4" name="Rectangle 3"/>
          <p:cNvSpPr/>
          <p:nvPr/>
        </p:nvSpPr>
        <p:spPr>
          <a:xfrm>
            <a:off x="2298700" y="2476500"/>
            <a:ext cx="6743879" cy="2400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9335" y="337080"/>
            <a:ext cx="825500" cy="9329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3" descr="Fig3_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75" y="0"/>
            <a:ext cx="4298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37680" y="6377634"/>
            <a:ext cx="1673820" cy="338554"/>
          </a:xfrm>
          <a:prstGeom prst="rect">
            <a:avLst/>
          </a:prstGeom>
          <a:solidFill>
            <a:schemeClr val="bg1"/>
          </a:solidFill>
        </p:spPr>
        <p:txBody>
          <a:bodyPr wrap="square" rtlCol="0">
            <a:spAutoFit/>
          </a:bodyPr>
          <a:lstStyle/>
          <a:p>
            <a:r>
              <a:rPr lang="en-US" sz="1600" dirty="0" smtClean="0"/>
              <a:t>Jones et al. (2002)</a:t>
            </a:r>
            <a:endParaRPr lang="en-US" sz="1600" dirty="0"/>
          </a:p>
        </p:txBody>
      </p:sp>
      <p:sp>
        <p:nvSpPr>
          <p:cNvPr id="11" name="Rectangle 2"/>
          <p:cNvSpPr>
            <a:spLocks noGrp="1" noChangeArrowheads="1"/>
          </p:cNvSpPr>
          <p:nvPr>
            <p:ph type="title"/>
          </p:nvPr>
        </p:nvSpPr>
        <p:spPr>
          <a:xfrm>
            <a:off x="6943904" y="2832100"/>
            <a:ext cx="2070100" cy="1943100"/>
          </a:xfrm>
          <a:solidFill>
            <a:srgbClr val="FFFFFF"/>
          </a:solidFill>
        </p:spPr>
        <p:txBody>
          <a:bodyPr>
            <a:normAutofit fontScale="90000"/>
          </a:bodyPr>
          <a:lstStyle/>
          <a:p>
            <a:pPr eaLnBrk="1" hangingPunct="1"/>
            <a:r>
              <a:rPr lang="en-US" dirty="0">
                <a:latin typeface="Arial" charset="0"/>
                <a:ea typeface="ＭＳ Ｐゴシック" charset="0"/>
                <a:cs typeface="ＭＳ Ｐゴシック" charset="0"/>
              </a:rPr>
              <a:t>The </a:t>
            </a:r>
            <a:r>
              <a:rPr lang="en-US" altLang="ja-JP" dirty="0" smtClean="0">
                <a:latin typeface="Arial" charset="0"/>
                <a:ea typeface="ＭＳ Ｐゴシック" charset="0"/>
                <a:cs typeface="ＭＳ Ｐゴシック" charset="0"/>
              </a:rPr>
              <a:t>chevron ridges</a:t>
            </a:r>
            <a:endParaRPr lang="en-US" dirty="0">
              <a:latin typeface="Arial" charset="0"/>
              <a:ea typeface="ＭＳ Ｐゴシック" charset="0"/>
              <a:cs typeface="ＭＳ Ｐゴシック" charset="0"/>
            </a:endParaRPr>
          </a:p>
        </p:txBody>
      </p:sp>
      <p:grpSp>
        <p:nvGrpSpPr>
          <p:cNvPr id="10" name="Group 8"/>
          <p:cNvGrpSpPr>
            <a:grpSpLocks/>
          </p:cNvGrpSpPr>
          <p:nvPr/>
        </p:nvGrpSpPr>
        <p:grpSpPr bwMode="auto">
          <a:xfrm rot="21430310">
            <a:off x="4279900" y="3200400"/>
            <a:ext cx="1219200" cy="2362200"/>
            <a:chOff x="864" y="2016"/>
            <a:chExt cx="768" cy="1488"/>
          </a:xfrm>
        </p:grpSpPr>
        <p:sp>
          <p:nvSpPr>
            <p:cNvPr id="12" name="Line 5"/>
            <p:cNvSpPr>
              <a:spLocks noChangeShapeType="1"/>
            </p:cNvSpPr>
            <p:nvPr/>
          </p:nvSpPr>
          <p:spPr bwMode="auto">
            <a:xfrm>
              <a:off x="864" y="2304"/>
              <a:ext cx="528" cy="1200"/>
            </a:xfrm>
            <a:prstGeom prst="line">
              <a:avLst/>
            </a:prstGeom>
            <a:noFill/>
            <a:ln w="571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6"/>
            <p:cNvSpPr>
              <a:spLocks noChangeShapeType="1"/>
            </p:cNvSpPr>
            <p:nvPr/>
          </p:nvSpPr>
          <p:spPr bwMode="auto">
            <a:xfrm flipH="1">
              <a:off x="1392" y="2304"/>
              <a:ext cx="240" cy="1200"/>
            </a:xfrm>
            <a:prstGeom prst="line">
              <a:avLst/>
            </a:prstGeom>
            <a:noFill/>
            <a:ln w="571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7"/>
            <p:cNvSpPr>
              <a:spLocks noChangeShapeType="1"/>
            </p:cNvSpPr>
            <p:nvPr/>
          </p:nvSpPr>
          <p:spPr bwMode="auto">
            <a:xfrm>
              <a:off x="1392" y="2016"/>
              <a:ext cx="0" cy="1488"/>
            </a:xfrm>
            <a:prstGeom prst="line">
              <a:avLst/>
            </a:prstGeom>
            <a:noFill/>
            <a:ln w="571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90026076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3" descr="Fig3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00" y="6377634"/>
            <a:ext cx="1422579" cy="338554"/>
          </a:xfrm>
          <a:prstGeom prst="rect">
            <a:avLst/>
          </a:prstGeom>
          <a:solidFill>
            <a:schemeClr val="bg1"/>
          </a:solidFill>
        </p:spPr>
        <p:txBody>
          <a:bodyPr wrap="square" rtlCol="0">
            <a:spAutoFit/>
          </a:bodyPr>
          <a:lstStyle/>
          <a:p>
            <a:r>
              <a:rPr lang="en-US" sz="1600" dirty="0" smtClean="0"/>
              <a:t>Foulger (2010)</a:t>
            </a:r>
            <a:endParaRPr lang="en-US" sz="1600" dirty="0"/>
          </a:p>
        </p:txBody>
      </p:sp>
      <p:sp>
        <p:nvSpPr>
          <p:cNvPr id="7" name="TextBox 6"/>
          <p:cNvSpPr txBox="1"/>
          <p:nvPr/>
        </p:nvSpPr>
        <p:spPr>
          <a:xfrm>
            <a:off x="169335" y="337080"/>
            <a:ext cx="1227666" cy="584776"/>
          </a:xfrm>
          <a:prstGeom prst="rect">
            <a:avLst/>
          </a:prstGeom>
          <a:noFill/>
        </p:spPr>
        <p:txBody>
          <a:bodyPr wrap="square" rtlCol="0">
            <a:spAutoFit/>
          </a:bodyPr>
          <a:lstStyle/>
          <a:p>
            <a:r>
              <a:rPr lang="en-US" sz="1600" dirty="0" smtClean="0"/>
              <a:t>Foulger (2010)</a:t>
            </a:r>
            <a:endParaRPr lang="en-US" sz="1600" dirty="0"/>
          </a:p>
        </p:txBody>
      </p:sp>
      <p:sp>
        <p:nvSpPr>
          <p:cNvPr id="4" name="Rectangle 3"/>
          <p:cNvSpPr/>
          <p:nvPr/>
        </p:nvSpPr>
        <p:spPr>
          <a:xfrm>
            <a:off x="2298700" y="2476500"/>
            <a:ext cx="6743879" cy="2400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9335" y="337080"/>
            <a:ext cx="825500" cy="9329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3" descr="Fig3_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75" y="0"/>
            <a:ext cx="4298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37680" y="6377634"/>
            <a:ext cx="1673820" cy="338554"/>
          </a:xfrm>
          <a:prstGeom prst="rect">
            <a:avLst/>
          </a:prstGeom>
          <a:solidFill>
            <a:schemeClr val="bg1"/>
          </a:solidFill>
        </p:spPr>
        <p:txBody>
          <a:bodyPr wrap="square" rtlCol="0">
            <a:spAutoFit/>
          </a:bodyPr>
          <a:lstStyle/>
          <a:p>
            <a:r>
              <a:rPr lang="en-US" sz="1600" dirty="0" smtClean="0"/>
              <a:t>Jones et al. (2002)</a:t>
            </a:r>
            <a:endParaRPr lang="en-US" sz="1600" dirty="0"/>
          </a:p>
        </p:txBody>
      </p:sp>
      <p:sp>
        <p:nvSpPr>
          <p:cNvPr id="11" name="Rectangle 2"/>
          <p:cNvSpPr>
            <a:spLocks noGrp="1" noChangeArrowheads="1"/>
          </p:cNvSpPr>
          <p:nvPr>
            <p:ph type="title"/>
          </p:nvPr>
        </p:nvSpPr>
        <p:spPr>
          <a:xfrm>
            <a:off x="6943904" y="2832100"/>
            <a:ext cx="2070100" cy="1943100"/>
          </a:xfrm>
          <a:solidFill>
            <a:srgbClr val="FFFFFF"/>
          </a:solidFill>
        </p:spPr>
        <p:txBody>
          <a:bodyPr>
            <a:normAutofit fontScale="90000"/>
          </a:bodyPr>
          <a:lstStyle/>
          <a:p>
            <a:pPr eaLnBrk="1" hangingPunct="1"/>
            <a:r>
              <a:rPr lang="en-US" dirty="0">
                <a:latin typeface="Arial" charset="0"/>
                <a:ea typeface="ＭＳ Ｐゴシック" charset="0"/>
                <a:cs typeface="ＭＳ Ｐゴシック" charset="0"/>
              </a:rPr>
              <a:t>The </a:t>
            </a:r>
            <a:r>
              <a:rPr lang="en-US" altLang="ja-JP" dirty="0" smtClean="0">
                <a:latin typeface="Arial" charset="0"/>
                <a:ea typeface="ＭＳ Ｐゴシック" charset="0"/>
                <a:cs typeface="ＭＳ Ｐゴシック" charset="0"/>
              </a:rPr>
              <a:t>chevron ridges</a:t>
            </a:r>
            <a:endParaRPr lang="en-US" dirty="0">
              <a:latin typeface="Arial" charset="0"/>
              <a:ea typeface="ＭＳ Ｐゴシック" charset="0"/>
              <a:cs typeface="ＭＳ Ｐゴシック" charset="0"/>
            </a:endParaRPr>
          </a:p>
        </p:txBody>
      </p:sp>
      <p:sp>
        <p:nvSpPr>
          <p:cNvPr id="15" name="Text Box 5"/>
          <p:cNvSpPr txBox="1">
            <a:spLocks noChangeArrowheads="1"/>
          </p:cNvSpPr>
          <p:nvPr/>
        </p:nvSpPr>
        <p:spPr bwMode="auto">
          <a:xfrm>
            <a:off x="107505" y="6131412"/>
            <a:ext cx="8976616" cy="584776"/>
          </a:xfrm>
          <a:prstGeom prst="rect">
            <a:avLst/>
          </a:prstGeom>
          <a:solidFill>
            <a:srgbClr val="FFFFFF"/>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dirty="0" smtClean="0">
                <a:hlinkClick r:id="rId5"/>
              </a:rPr>
              <a:t>http</a:t>
            </a:r>
            <a:r>
              <a:rPr lang="en-US" sz="3200" dirty="0">
                <a:hlinkClick r:id="rId5"/>
              </a:rPr>
              <a:t>://www.mantleplumes.org/Disclosure.html</a:t>
            </a:r>
            <a:endParaRPr lang="en-US" sz="3200" dirty="0"/>
          </a:p>
        </p:txBody>
      </p:sp>
      <p:grpSp>
        <p:nvGrpSpPr>
          <p:cNvPr id="28" name="Group 8"/>
          <p:cNvGrpSpPr>
            <a:grpSpLocks/>
          </p:cNvGrpSpPr>
          <p:nvPr/>
        </p:nvGrpSpPr>
        <p:grpSpPr bwMode="auto">
          <a:xfrm rot="21430310">
            <a:off x="4279900" y="3200400"/>
            <a:ext cx="1219200" cy="2362200"/>
            <a:chOff x="864" y="2016"/>
            <a:chExt cx="768" cy="1488"/>
          </a:xfrm>
        </p:grpSpPr>
        <p:sp>
          <p:nvSpPr>
            <p:cNvPr id="29" name="Line 5"/>
            <p:cNvSpPr>
              <a:spLocks noChangeShapeType="1"/>
            </p:cNvSpPr>
            <p:nvPr/>
          </p:nvSpPr>
          <p:spPr bwMode="auto">
            <a:xfrm>
              <a:off x="864" y="2304"/>
              <a:ext cx="528" cy="1200"/>
            </a:xfrm>
            <a:prstGeom prst="line">
              <a:avLst/>
            </a:prstGeom>
            <a:noFill/>
            <a:ln w="571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6"/>
            <p:cNvSpPr>
              <a:spLocks noChangeShapeType="1"/>
            </p:cNvSpPr>
            <p:nvPr/>
          </p:nvSpPr>
          <p:spPr bwMode="auto">
            <a:xfrm flipH="1">
              <a:off x="1392" y="2304"/>
              <a:ext cx="240" cy="1200"/>
            </a:xfrm>
            <a:prstGeom prst="line">
              <a:avLst/>
            </a:prstGeom>
            <a:noFill/>
            <a:ln w="571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7"/>
            <p:cNvSpPr>
              <a:spLocks noChangeShapeType="1"/>
            </p:cNvSpPr>
            <p:nvPr/>
          </p:nvSpPr>
          <p:spPr bwMode="auto">
            <a:xfrm>
              <a:off x="1392" y="2016"/>
              <a:ext cx="0" cy="1488"/>
            </a:xfrm>
            <a:prstGeom prst="line">
              <a:avLst/>
            </a:prstGeom>
            <a:noFill/>
            <a:ln w="571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888012008"/>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bsite.tif"/>
          <p:cNvPicPr>
            <a:picLocks/>
          </p:cNvPicPr>
          <p:nvPr/>
        </p:nvPicPr>
        <p:blipFill>
          <a:blip r:embed="rId2">
            <a:extLst>
              <a:ext uri="{28A0092B-C50C-407E-A947-70E740481C1C}">
                <a14:useLocalDpi xmlns:a14="http://schemas.microsoft.com/office/drawing/2010/main" val="0"/>
              </a:ext>
            </a:extLst>
          </a:blip>
          <a:stretch>
            <a:fillRect/>
          </a:stretch>
        </p:blipFill>
        <p:spPr>
          <a:xfrm>
            <a:off x="0" y="-12692"/>
            <a:ext cx="9144000" cy="6912864"/>
          </a:xfrm>
          <a:prstGeom prst="rect">
            <a:avLst/>
          </a:prstGeom>
        </p:spPr>
      </p:pic>
      <p:sp>
        <p:nvSpPr>
          <p:cNvPr id="3" name="Slide Number Placeholder 2"/>
          <p:cNvSpPr>
            <a:spLocks noGrp="1"/>
          </p:cNvSpPr>
          <p:nvPr>
            <p:ph type="sldNum" sz="quarter" idx="12"/>
          </p:nvPr>
        </p:nvSpPr>
        <p:spPr/>
        <p:txBody>
          <a:bodyPr/>
          <a:lstStyle/>
          <a:p>
            <a:fld id="{C291B92A-60D8-814E-895B-972A5D15B24C}" type="slidenum">
              <a:rPr lang="en-US" smtClean="0"/>
              <a:t>127</a:t>
            </a:fld>
            <a:endParaRPr lang="en-US"/>
          </a:p>
        </p:txBody>
      </p:sp>
    </p:spTree>
    <p:extLst>
      <p:ext uri="{BB962C8B-B14F-4D97-AF65-F5344CB8AC3E}">
        <p14:creationId xmlns:p14="http://schemas.microsoft.com/office/powerpoint/2010/main" val="4172781265"/>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ctrTitle"/>
          </p:nvPr>
        </p:nvSpPr>
        <p:spPr/>
        <p:txBody>
          <a:bodyPr>
            <a:normAutofit/>
          </a:bodyPr>
          <a:lstStyle/>
          <a:p>
            <a:r>
              <a:rPr lang="en-US" dirty="0" smtClean="0"/>
              <a:t>Predictions of the Plate hypothesis</a:t>
            </a:r>
            <a:endParaRPr lang="en-US" dirty="0"/>
          </a:p>
        </p:txBody>
      </p:sp>
      <p:sp>
        <p:nvSpPr>
          <p:cNvPr id="2" name="Subtitle 1"/>
          <p:cNvSpPr>
            <a:spLocks noGrp="1"/>
          </p:cNvSpPr>
          <p:nvPr>
            <p:ph type="subTitle" idx="1"/>
          </p:nvPr>
        </p:nvSpPr>
        <p:spPr/>
        <p:txBody>
          <a:bodyPr/>
          <a:lstStyle/>
          <a:p>
            <a:endParaRPr lang="en-US"/>
          </a:p>
        </p:txBody>
      </p:sp>
      <p:sp>
        <p:nvSpPr>
          <p:cNvPr id="4" name="Slide Number Placeholder 4"/>
          <p:cNvSpPr>
            <a:spLocks noGrp="1"/>
          </p:cNvSpPr>
          <p:nvPr>
            <p:ph type="sldNum" sz="quarter" idx="12"/>
          </p:nvPr>
        </p:nvSpPr>
        <p:spPr/>
        <p:txBody>
          <a:bodyPr/>
          <a:lstStyle/>
          <a:p>
            <a:fld id="{0455AD84-7378-854D-80D8-1478AD41F397}" type="slidenum">
              <a:rPr lang="en-US"/>
              <a:pPr/>
              <a:t>128</a:t>
            </a:fld>
            <a:endParaRPr lang="en-US"/>
          </a:p>
        </p:txBody>
      </p:sp>
      <p:sp>
        <p:nvSpPr>
          <p:cNvPr id="749571" name="Rectangle 3"/>
          <p:cNvSpPr>
            <a:spLocks noChangeArrowheads="1"/>
          </p:cNvSpPr>
          <p:nvPr/>
        </p:nvSpPr>
        <p:spPr bwMode="auto">
          <a:xfrm>
            <a:off x="457200" y="3733800"/>
            <a:ext cx="8305800" cy="609600"/>
          </a:xfrm>
          <a:prstGeom prst="rect">
            <a:avLst/>
          </a:prstGeom>
          <a:noFill/>
          <a:ln w="9525">
            <a:noFill/>
            <a:miter lim="800000"/>
            <a:headEnd/>
            <a:tailEnd/>
          </a:ln>
          <a:effectLst/>
        </p:spPr>
        <p:txBody>
          <a:bodyPr anchor="ctr">
            <a:prstTxWarp prst="textNoShape">
              <a:avLst/>
            </a:prstTxWarp>
          </a:bodyPr>
          <a:lstStyle/>
          <a:p>
            <a:pPr algn="ctr" eaLnBrk="1" hangingPunct="1"/>
            <a:endParaRPr lang="en-US" sz="4800">
              <a:solidFill>
                <a:schemeClr val="tx2"/>
              </a:solidFill>
            </a:endParaRPr>
          </a:p>
        </p:txBody>
      </p:sp>
    </p:spTree>
    <p:extLst>
      <p:ext uri="{BB962C8B-B14F-4D97-AF65-F5344CB8AC3E}">
        <p14:creationId xmlns:p14="http://schemas.microsoft.com/office/powerpoint/2010/main" val="2670923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49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normAutofit fontScale="90000"/>
          </a:bodyPr>
          <a:lstStyle/>
          <a:p>
            <a:r>
              <a:rPr lang="en-US" dirty="0" smtClean="0"/>
              <a:t>1. Volcanism associated with lithosphere extension</a:t>
            </a:r>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129</a:t>
            </a:fld>
            <a:endParaRPr lang="en-US"/>
          </a:p>
        </p:txBody>
      </p:sp>
      <p:pic>
        <p:nvPicPr>
          <p:cNvPr id="4" name="Picture 3" descr="Basin&amp;Range_shad_GTOP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283" y="1709019"/>
            <a:ext cx="4960207" cy="4965189"/>
          </a:xfrm>
          <a:prstGeom prst="rect">
            <a:avLst/>
          </a:prstGeom>
        </p:spPr>
      </p:pic>
      <p:graphicFrame>
        <p:nvGraphicFramePr>
          <p:cNvPr id="5" name="Object 6"/>
          <p:cNvGraphicFramePr>
            <a:graphicFrameLocks noChangeAspect="1"/>
          </p:cNvGraphicFramePr>
          <p:nvPr>
            <p:extLst>
              <p:ext uri="{D42A27DB-BD31-4B8C-83A1-F6EECF244321}">
                <p14:modId xmlns:p14="http://schemas.microsoft.com/office/powerpoint/2010/main" val="2567077017"/>
              </p:ext>
            </p:extLst>
          </p:nvPr>
        </p:nvGraphicFramePr>
        <p:xfrm>
          <a:off x="4180476" y="4324896"/>
          <a:ext cx="4963524" cy="2520280"/>
        </p:xfrm>
        <a:graphic>
          <a:graphicData uri="http://schemas.openxmlformats.org/presentationml/2006/ole">
            <mc:AlternateContent xmlns:mc="http://schemas.openxmlformats.org/markup-compatibility/2006">
              <mc:Choice xmlns:v="urn:schemas-microsoft-com:vml" Requires="v">
                <p:oleObj spid="_x0000_s6193" name="Artwork" r:id="rId5" imgW="11250000" imgH="6525000" progId="">
                  <p:embed/>
                </p:oleObj>
              </mc:Choice>
              <mc:Fallback>
                <p:oleObj name="Artwork" r:id="rId5" imgW="11250000" imgH="6525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12445"/>
                      <a:stretch>
                        <a:fillRect/>
                      </a:stretch>
                    </p:blipFill>
                    <p:spPr bwMode="auto">
                      <a:xfrm>
                        <a:off x="4180476" y="4324896"/>
                        <a:ext cx="4963524" cy="252028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160951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C291B92A-60D8-814E-895B-972A5D15B24C}" type="slidenum">
              <a:rPr lang="en-US" smtClean="0"/>
              <a:t>13</a:t>
            </a:fld>
            <a:endParaRPr lang="en-US"/>
          </a:p>
        </p:txBody>
      </p:sp>
      <p:grpSp>
        <p:nvGrpSpPr>
          <p:cNvPr id="22" name="Group 21"/>
          <p:cNvGrpSpPr/>
          <p:nvPr/>
        </p:nvGrpSpPr>
        <p:grpSpPr>
          <a:xfrm>
            <a:off x="0" y="0"/>
            <a:ext cx="6985000" cy="5065059"/>
            <a:chOff x="0" y="0"/>
            <a:chExt cx="6985000" cy="5065059"/>
          </a:xfrm>
        </p:grpSpPr>
        <p:pic>
          <p:nvPicPr>
            <p:cNvPr id="4" name="Picture 3" descr="Siberia.tiff"/>
            <p:cNvPicPr>
              <a:picLocks noChangeAspect="1"/>
            </p:cNvPicPr>
            <p:nvPr/>
          </p:nvPicPr>
          <p:blipFill rotWithShape="1">
            <a:blip r:embed="rId2">
              <a:extLst>
                <a:ext uri="{28A0092B-C50C-407E-A947-70E740481C1C}">
                  <a14:useLocalDpi xmlns:a14="http://schemas.microsoft.com/office/drawing/2010/main" val="0"/>
                </a:ext>
              </a:extLst>
            </a:blip>
            <a:srcRect t="10963" r="23611"/>
            <a:stretch/>
          </p:blipFill>
          <p:spPr>
            <a:xfrm>
              <a:off x="0" y="0"/>
              <a:ext cx="6985000" cy="5019753"/>
            </a:xfrm>
            <a:prstGeom prst="rect">
              <a:avLst/>
            </a:prstGeom>
          </p:spPr>
        </p:pic>
        <p:cxnSp>
          <p:nvCxnSpPr>
            <p:cNvPr id="19" name="Straight Connector 18"/>
            <p:cNvCxnSpPr/>
            <p:nvPr/>
          </p:nvCxnSpPr>
          <p:spPr>
            <a:xfrm>
              <a:off x="1703294" y="5065059"/>
              <a:ext cx="469153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33176" y="4826000"/>
              <a:ext cx="4586942"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17275187"/>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D82D17-C339-E744-9CCD-CFD314F68AF0}" type="slidenum">
              <a:rPr lang="en-US"/>
              <a:pPr/>
              <a:t>130</a:t>
            </a:fld>
            <a:endParaRPr lang="en-US"/>
          </a:p>
        </p:txBody>
      </p:sp>
      <p:sp>
        <p:nvSpPr>
          <p:cNvPr id="441355" name="Rectangle 11"/>
          <p:cNvSpPr>
            <a:spLocks noGrp="1" noChangeArrowheads="1"/>
          </p:cNvSpPr>
          <p:nvPr>
            <p:ph type="title"/>
          </p:nvPr>
        </p:nvSpPr>
        <p:spPr/>
        <p:txBody>
          <a:bodyPr>
            <a:normAutofit fontScale="90000"/>
          </a:bodyPr>
          <a:lstStyle/>
          <a:p>
            <a:r>
              <a:rPr lang="en-US" dirty="0" smtClean="0"/>
              <a:t>2. Space/Time distribution follows extension</a:t>
            </a:r>
            <a:endParaRPr lang="en-US" dirty="0"/>
          </a:p>
        </p:txBody>
      </p:sp>
      <p:pic>
        <p:nvPicPr>
          <p:cNvPr id="3" name="WUS_r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600" y="1371600"/>
            <a:ext cx="6858000" cy="5486400"/>
          </a:xfrm>
          <a:prstGeom prst="rect">
            <a:avLst/>
          </a:prstGeom>
        </p:spPr>
      </p:pic>
    </p:spTree>
    <p:extLst>
      <p:ext uri="{BB962C8B-B14F-4D97-AF65-F5344CB8AC3E}">
        <p14:creationId xmlns:p14="http://schemas.microsoft.com/office/powerpoint/2010/main" val="42860344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a:noFill/>
        </p:spPr>
        <p:txBody>
          <a:bodyPr/>
          <a:lstStyle/>
          <a:p>
            <a:fld id="{EEFD3481-27C1-6744-A85C-818BD9CA5F0E}" type="slidenum">
              <a:rPr lang="en-US"/>
              <a:pPr/>
              <a:t>131</a:t>
            </a:fld>
            <a:endParaRPr lang="en-US"/>
          </a:p>
        </p:txBody>
      </p:sp>
      <p:sp>
        <p:nvSpPr>
          <p:cNvPr id="442397" name="Rectangle 29"/>
          <p:cNvSpPr>
            <a:spLocks noGrp="1" noChangeArrowheads="1"/>
          </p:cNvSpPr>
          <p:nvPr>
            <p:ph type="title"/>
          </p:nvPr>
        </p:nvSpPr>
        <p:spPr>
          <a:noFill/>
        </p:spPr>
        <p:txBody>
          <a:bodyPr/>
          <a:lstStyle/>
          <a:p>
            <a:r>
              <a:rPr lang="en-US" dirty="0" smtClean="0"/>
              <a:t>4. Normal temperatures</a:t>
            </a:r>
            <a:endParaRPr lang="en-US" dirty="0"/>
          </a:p>
        </p:txBody>
      </p:sp>
      <p:pic>
        <p:nvPicPr>
          <p:cNvPr id="2" name="Picture 1" descr="Low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042" y="1484784"/>
            <a:ext cx="3277716" cy="4947790"/>
          </a:xfrm>
          <a:prstGeom prst="rect">
            <a:avLst/>
          </a:prstGeom>
        </p:spPr>
      </p:pic>
    </p:spTree>
    <p:extLst>
      <p:ext uri="{BB962C8B-B14F-4D97-AF65-F5344CB8AC3E}">
        <p14:creationId xmlns:p14="http://schemas.microsoft.com/office/powerpoint/2010/main" val="1669850682"/>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normAutofit/>
          </a:bodyPr>
          <a:lstStyle/>
          <a:p>
            <a:r>
              <a:rPr lang="en-US" dirty="0" smtClean="0"/>
              <a:t>5. Melt exists in the mantle</a:t>
            </a:r>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132</a:t>
            </a:fld>
            <a:endParaRPr lang="en-US"/>
          </a:p>
        </p:txBody>
      </p:sp>
      <p:pic>
        <p:nvPicPr>
          <p:cNvPr id="4" name="Picture 2" descr="Fig1_Silver"/>
          <p:cNvPicPr>
            <a:picLocks noChangeAspect="1" noChangeArrowheads="1"/>
          </p:cNvPicPr>
          <p:nvPr/>
        </p:nvPicPr>
        <p:blipFill>
          <a:blip r:embed="rId3"/>
          <a:srcRect/>
          <a:stretch>
            <a:fillRect/>
          </a:stretch>
        </p:blipFill>
        <p:spPr bwMode="auto">
          <a:xfrm>
            <a:off x="1105693" y="1772816"/>
            <a:ext cx="6856413" cy="4100512"/>
          </a:xfrm>
          <a:prstGeom prst="rect">
            <a:avLst/>
          </a:prstGeom>
          <a:noFill/>
        </p:spPr>
      </p:pic>
    </p:spTree>
    <p:extLst>
      <p:ext uri="{BB962C8B-B14F-4D97-AF65-F5344CB8AC3E}">
        <p14:creationId xmlns:p14="http://schemas.microsoft.com/office/powerpoint/2010/main" val="658792801"/>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p:txBody>
          <a:bodyPr/>
          <a:lstStyle/>
          <a:p>
            <a:pPr eaLnBrk="1" hangingPunct="1"/>
            <a:r>
              <a:rPr lang="en-US" dirty="0" smtClean="0">
                <a:latin typeface="Arial" charset="0"/>
                <a:ea typeface="ＭＳ Ｐゴシック" charset="0"/>
                <a:cs typeface="ＭＳ Ｐゴシック" charset="0"/>
              </a:rPr>
              <a:t>Two views of the mantle</a:t>
            </a:r>
            <a:endParaRPr lang="en-US" dirty="0">
              <a:latin typeface="Arial" charset="0"/>
              <a:ea typeface="ＭＳ Ｐゴシック" charset="0"/>
              <a:cs typeface="ＭＳ Ｐゴシック" charset="0"/>
            </a:endParaRPr>
          </a:p>
        </p:txBody>
      </p:sp>
      <p:sp>
        <p:nvSpPr>
          <p:cNvPr id="319490" name="Rectangle 3"/>
          <p:cNvSpPr>
            <a:spLocks noChangeArrowheads="1"/>
          </p:cNvSpPr>
          <p:nvPr/>
        </p:nvSpPr>
        <p:spPr bwMode="auto">
          <a:xfrm>
            <a:off x="685800" y="2209800"/>
            <a:ext cx="3581400" cy="3352800"/>
          </a:xfrm>
          <a:prstGeom prst="rect">
            <a:avLst/>
          </a:prstGeom>
          <a:solidFill>
            <a:srgbClr val="D2AF89"/>
          </a:solidFill>
          <a:ln w="9525">
            <a:solidFill>
              <a:schemeClr val="tx1"/>
            </a:solidFill>
            <a:miter lim="800000"/>
            <a:headEnd/>
            <a:tailEnd/>
          </a:ln>
        </p:spPr>
        <p:txBody>
          <a:bodyPr wrap="none" anchor="ctr"/>
          <a:lstStyle/>
          <a:p>
            <a:pPr algn="ctr"/>
            <a:endParaRPr lang="en-US"/>
          </a:p>
        </p:txBody>
      </p:sp>
      <p:sp>
        <p:nvSpPr>
          <p:cNvPr id="319491" name="Rectangle 4"/>
          <p:cNvSpPr>
            <a:spLocks noChangeArrowheads="1"/>
          </p:cNvSpPr>
          <p:nvPr/>
        </p:nvSpPr>
        <p:spPr bwMode="auto">
          <a:xfrm>
            <a:off x="685800" y="2209800"/>
            <a:ext cx="3581400" cy="304800"/>
          </a:xfrm>
          <a:prstGeom prst="rect">
            <a:avLst/>
          </a:prstGeom>
          <a:solidFill>
            <a:srgbClr val="ADF6AC"/>
          </a:solidFill>
          <a:ln w="9525">
            <a:solidFill>
              <a:schemeClr val="tx1"/>
            </a:solidFill>
            <a:miter lim="800000"/>
            <a:headEnd/>
            <a:tailEnd/>
          </a:ln>
        </p:spPr>
        <p:txBody>
          <a:bodyPr wrap="none" anchor="ctr"/>
          <a:lstStyle/>
          <a:p>
            <a:endParaRPr lang="en-US"/>
          </a:p>
        </p:txBody>
      </p:sp>
      <p:sp>
        <p:nvSpPr>
          <p:cNvPr id="319492" name="Rectangle 5"/>
          <p:cNvSpPr>
            <a:spLocks noChangeArrowheads="1"/>
          </p:cNvSpPr>
          <p:nvPr/>
        </p:nvSpPr>
        <p:spPr bwMode="auto">
          <a:xfrm>
            <a:off x="2209800" y="2209800"/>
            <a:ext cx="381000" cy="33528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19493" name="Text Box 6"/>
          <p:cNvSpPr txBox="1">
            <a:spLocks noChangeArrowheads="1"/>
          </p:cNvSpPr>
          <p:nvPr/>
        </p:nvSpPr>
        <p:spPr bwMode="auto">
          <a:xfrm>
            <a:off x="2193925" y="5654675"/>
            <a:ext cx="19970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Melt anomaly</a:t>
            </a:r>
          </a:p>
          <a:p>
            <a:r>
              <a:rPr lang="en-US"/>
              <a:t>source</a:t>
            </a:r>
          </a:p>
        </p:txBody>
      </p:sp>
      <p:sp>
        <p:nvSpPr>
          <p:cNvPr id="319494" name="Rectangle 7" descr="Paper bag"/>
          <p:cNvSpPr>
            <a:spLocks noChangeArrowheads="1"/>
          </p:cNvSpPr>
          <p:nvPr/>
        </p:nvSpPr>
        <p:spPr bwMode="auto">
          <a:xfrm>
            <a:off x="4876800" y="2209800"/>
            <a:ext cx="3581400" cy="33528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a:r>
              <a:rPr lang="en-US"/>
              <a:t>MORB source</a:t>
            </a:r>
          </a:p>
        </p:txBody>
      </p:sp>
      <p:sp>
        <p:nvSpPr>
          <p:cNvPr id="319495" name="Rectangle 8"/>
          <p:cNvSpPr>
            <a:spLocks noChangeArrowheads="1"/>
          </p:cNvSpPr>
          <p:nvPr/>
        </p:nvSpPr>
        <p:spPr bwMode="auto">
          <a:xfrm>
            <a:off x="4876800" y="2209800"/>
            <a:ext cx="3581400" cy="304800"/>
          </a:xfrm>
          <a:prstGeom prst="rect">
            <a:avLst/>
          </a:prstGeom>
          <a:solidFill>
            <a:srgbClr val="ADF6AC"/>
          </a:solidFill>
          <a:ln w="9525">
            <a:solidFill>
              <a:schemeClr val="tx1"/>
            </a:solidFill>
            <a:miter lim="800000"/>
            <a:headEnd/>
            <a:tailEnd/>
          </a:ln>
        </p:spPr>
        <p:txBody>
          <a:bodyPr wrap="none" anchor="ctr"/>
          <a:lstStyle/>
          <a:p>
            <a:endParaRPr lang="en-US"/>
          </a:p>
        </p:txBody>
      </p:sp>
      <p:sp>
        <p:nvSpPr>
          <p:cNvPr id="319496" name="Text Box 9"/>
          <p:cNvSpPr txBox="1">
            <a:spLocks noChangeArrowheads="1"/>
          </p:cNvSpPr>
          <p:nvPr/>
        </p:nvSpPr>
        <p:spPr bwMode="auto">
          <a:xfrm>
            <a:off x="7543800" y="990600"/>
            <a:ext cx="1371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Melt anomaly source</a:t>
            </a:r>
          </a:p>
        </p:txBody>
      </p:sp>
      <p:sp>
        <p:nvSpPr>
          <p:cNvPr id="319497" name="Freeform 10"/>
          <p:cNvSpPr>
            <a:spLocks/>
          </p:cNvSpPr>
          <p:nvPr/>
        </p:nvSpPr>
        <p:spPr bwMode="auto">
          <a:xfrm>
            <a:off x="5486400" y="2971800"/>
            <a:ext cx="739775" cy="512763"/>
          </a:xfrm>
          <a:custGeom>
            <a:avLst/>
            <a:gdLst>
              <a:gd name="T0" fmla="*/ 2147483647 w 466"/>
              <a:gd name="T1" fmla="*/ 2147483647 h 323"/>
              <a:gd name="T2" fmla="*/ 2147483647 w 466"/>
              <a:gd name="T3" fmla="*/ 2147483647 h 323"/>
              <a:gd name="T4" fmla="*/ 2147483647 w 466"/>
              <a:gd name="T5" fmla="*/ 2147483647 h 323"/>
              <a:gd name="T6" fmla="*/ 2147483647 w 466"/>
              <a:gd name="T7" fmla="*/ 2147483647 h 323"/>
              <a:gd name="T8" fmla="*/ 2147483647 w 466"/>
              <a:gd name="T9" fmla="*/ 2147483647 h 323"/>
              <a:gd name="T10" fmla="*/ 2147483647 w 466"/>
              <a:gd name="T11" fmla="*/ 2147483647 h 323"/>
              <a:gd name="T12" fmla="*/ 2147483647 w 466"/>
              <a:gd name="T13" fmla="*/ 2147483647 h 323"/>
              <a:gd name="T14" fmla="*/ 2147483647 w 466"/>
              <a:gd name="T15" fmla="*/ 2147483647 h 323"/>
              <a:gd name="T16" fmla="*/ 2147483647 w 466"/>
              <a:gd name="T17" fmla="*/ 2147483647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6" h="323">
                <a:moveTo>
                  <a:pt x="385" y="3"/>
                </a:moveTo>
                <a:cubicBezTo>
                  <a:pt x="307" y="35"/>
                  <a:pt x="137" y="115"/>
                  <a:pt x="17" y="158"/>
                </a:cubicBezTo>
                <a:cubicBezTo>
                  <a:pt x="13" y="163"/>
                  <a:pt x="6" y="168"/>
                  <a:pt x="5" y="175"/>
                </a:cubicBezTo>
                <a:cubicBezTo>
                  <a:pt x="0" y="198"/>
                  <a:pt x="39" y="247"/>
                  <a:pt x="63" y="256"/>
                </a:cubicBezTo>
                <a:cubicBezTo>
                  <a:pt x="98" y="281"/>
                  <a:pt x="106" y="279"/>
                  <a:pt x="155" y="285"/>
                </a:cubicBezTo>
                <a:cubicBezTo>
                  <a:pt x="258" y="323"/>
                  <a:pt x="353" y="262"/>
                  <a:pt x="454" y="239"/>
                </a:cubicBezTo>
                <a:cubicBezTo>
                  <a:pt x="445" y="192"/>
                  <a:pt x="434" y="163"/>
                  <a:pt x="414" y="124"/>
                </a:cubicBezTo>
                <a:cubicBezTo>
                  <a:pt x="425" y="89"/>
                  <a:pt x="444" y="71"/>
                  <a:pt x="466" y="43"/>
                </a:cubicBezTo>
                <a:cubicBezTo>
                  <a:pt x="455" y="0"/>
                  <a:pt x="422" y="7"/>
                  <a:pt x="385" y="3"/>
                </a:cubicBezTo>
                <a:close/>
              </a:path>
            </a:pathLst>
          </a:custGeom>
          <a:gradFill rotWithShape="0">
            <a:gsLst>
              <a:gs pos="0">
                <a:srgbClr val="FF0000"/>
              </a:gs>
              <a:gs pos="100000">
                <a:srgbClr val="F6DFD6"/>
              </a:gs>
            </a:gsLst>
            <a:path path="rect">
              <a:fillToRect r="100000" b="100000"/>
            </a:path>
          </a:gradFill>
          <a:ln w="9525">
            <a:solidFill>
              <a:schemeClr val="tx1"/>
            </a:solidFill>
            <a:round/>
            <a:headEnd/>
            <a:tailEnd/>
          </a:ln>
        </p:spPr>
        <p:txBody>
          <a:bodyPr wrap="none" anchor="ctr"/>
          <a:lstStyle/>
          <a:p>
            <a:endParaRPr lang="en-US"/>
          </a:p>
        </p:txBody>
      </p:sp>
      <p:sp>
        <p:nvSpPr>
          <p:cNvPr id="319498" name="Freeform 11"/>
          <p:cNvSpPr>
            <a:spLocks/>
          </p:cNvSpPr>
          <p:nvPr/>
        </p:nvSpPr>
        <p:spPr bwMode="auto">
          <a:xfrm>
            <a:off x="6900863" y="3049588"/>
            <a:ext cx="757237" cy="635000"/>
          </a:xfrm>
          <a:custGeom>
            <a:avLst/>
            <a:gdLst>
              <a:gd name="T0" fmla="*/ 2147483647 w 477"/>
              <a:gd name="T1" fmla="*/ 2147483647 h 400"/>
              <a:gd name="T2" fmla="*/ 2147483647 w 477"/>
              <a:gd name="T3" fmla="*/ 2147483647 h 400"/>
              <a:gd name="T4" fmla="*/ 2147483647 w 477"/>
              <a:gd name="T5" fmla="*/ 2147483647 h 400"/>
              <a:gd name="T6" fmla="*/ 2147483647 w 477"/>
              <a:gd name="T7" fmla="*/ 2147483647 h 400"/>
              <a:gd name="T8" fmla="*/ 2147483647 w 477"/>
              <a:gd name="T9" fmla="*/ 2147483647 h 400"/>
              <a:gd name="T10" fmla="*/ 2147483647 w 477"/>
              <a:gd name="T11" fmla="*/ 2147483647 h 400"/>
              <a:gd name="T12" fmla="*/ 2147483647 w 477"/>
              <a:gd name="T13" fmla="*/ 2147483647 h 400"/>
              <a:gd name="T14" fmla="*/ 2147483647 w 477"/>
              <a:gd name="T15" fmla="*/ 2147483647 h 400"/>
              <a:gd name="T16" fmla="*/ 2147483647 w 477"/>
              <a:gd name="T17" fmla="*/ 2147483647 h 400"/>
              <a:gd name="T18" fmla="*/ 2147483647 w 477"/>
              <a:gd name="T19" fmla="*/ 2147483647 h 400"/>
              <a:gd name="T20" fmla="*/ 2147483647 w 477"/>
              <a:gd name="T21" fmla="*/ 2147483647 h 400"/>
              <a:gd name="T22" fmla="*/ 2147483647 w 477"/>
              <a:gd name="T23" fmla="*/ 2147483647 h 400"/>
              <a:gd name="T24" fmla="*/ 2147483647 w 477"/>
              <a:gd name="T25" fmla="*/ 2147483647 h 400"/>
              <a:gd name="T26" fmla="*/ 2147483647 w 477"/>
              <a:gd name="T27" fmla="*/ 2147483647 h 4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7" h="400">
                <a:moveTo>
                  <a:pt x="50" y="139"/>
                </a:moveTo>
                <a:cubicBezTo>
                  <a:pt x="34" y="193"/>
                  <a:pt x="74" y="237"/>
                  <a:pt x="114" y="272"/>
                </a:cubicBezTo>
                <a:cubicBezTo>
                  <a:pt x="195" y="343"/>
                  <a:pt x="300" y="368"/>
                  <a:pt x="401" y="398"/>
                </a:cubicBezTo>
                <a:cubicBezTo>
                  <a:pt x="412" y="396"/>
                  <a:pt x="426" y="400"/>
                  <a:pt x="436" y="393"/>
                </a:cubicBezTo>
                <a:cubicBezTo>
                  <a:pt x="450" y="381"/>
                  <a:pt x="470" y="297"/>
                  <a:pt x="476" y="277"/>
                </a:cubicBezTo>
                <a:cubicBezTo>
                  <a:pt x="468" y="236"/>
                  <a:pt x="477" y="240"/>
                  <a:pt x="419" y="231"/>
                </a:cubicBezTo>
                <a:cubicBezTo>
                  <a:pt x="384" y="225"/>
                  <a:pt x="315" y="214"/>
                  <a:pt x="315" y="214"/>
                </a:cubicBezTo>
                <a:cubicBezTo>
                  <a:pt x="290" y="205"/>
                  <a:pt x="292" y="192"/>
                  <a:pt x="286" y="168"/>
                </a:cubicBezTo>
                <a:cubicBezTo>
                  <a:pt x="284" y="152"/>
                  <a:pt x="290" y="134"/>
                  <a:pt x="281" y="122"/>
                </a:cubicBezTo>
                <a:cubicBezTo>
                  <a:pt x="230" y="54"/>
                  <a:pt x="104" y="26"/>
                  <a:pt x="27" y="1"/>
                </a:cubicBezTo>
                <a:cubicBezTo>
                  <a:pt x="0" y="10"/>
                  <a:pt x="9" y="0"/>
                  <a:pt x="16" y="36"/>
                </a:cubicBezTo>
                <a:cubicBezTo>
                  <a:pt x="19" y="55"/>
                  <a:pt x="16" y="76"/>
                  <a:pt x="27" y="93"/>
                </a:cubicBezTo>
                <a:cubicBezTo>
                  <a:pt x="37" y="109"/>
                  <a:pt x="62" y="119"/>
                  <a:pt x="62" y="139"/>
                </a:cubicBezTo>
                <a:cubicBezTo>
                  <a:pt x="62" y="143"/>
                  <a:pt x="54" y="139"/>
                  <a:pt x="50" y="139"/>
                </a:cubicBezTo>
                <a:close/>
              </a:path>
            </a:pathLst>
          </a:custGeom>
          <a:gradFill rotWithShape="0">
            <a:gsLst>
              <a:gs pos="0">
                <a:schemeClr val="bg1"/>
              </a:gs>
              <a:gs pos="100000">
                <a:schemeClr val="hlink"/>
              </a:gs>
            </a:gsLst>
            <a:lin ang="18900000" scaled="1"/>
          </a:gradFill>
          <a:ln w="9525">
            <a:solidFill>
              <a:schemeClr val="tx1"/>
            </a:solidFill>
            <a:round/>
            <a:headEnd/>
            <a:tailEnd/>
          </a:ln>
        </p:spPr>
        <p:txBody>
          <a:bodyPr wrap="none" anchor="ctr"/>
          <a:lstStyle/>
          <a:p>
            <a:endParaRPr lang="en-US"/>
          </a:p>
        </p:txBody>
      </p:sp>
      <p:sp>
        <p:nvSpPr>
          <p:cNvPr id="319499" name="Freeform 12"/>
          <p:cNvSpPr>
            <a:spLocks/>
          </p:cNvSpPr>
          <p:nvPr/>
        </p:nvSpPr>
        <p:spPr bwMode="auto">
          <a:xfrm>
            <a:off x="5348288" y="3892550"/>
            <a:ext cx="1897062" cy="904875"/>
          </a:xfrm>
          <a:custGeom>
            <a:avLst/>
            <a:gdLst>
              <a:gd name="T0" fmla="*/ 2147483647 w 1195"/>
              <a:gd name="T1" fmla="*/ 0 h 570"/>
              <a:gd name="T2" fmla="*/ 2147483647 w 1195"/>
              <a:gd name="T3" fmla="*/ 2147483647 h 570"/>
              <a:gd name="T4" fmla="*/ 2147483647 w 1195"/>
              <a:gd name="T5" fmla="*/ 2147483647 h 570"/>
              <a:gd name="T6" fmla="*/ 2147483647 w 1195"/>
              <a:gd name="T7" fmla="*/ 2147483647 h 570"/>
              <a:gd name="T8" fmla="*/ 2147483647 w 1195"/>
              <a:gd name="T9" fmla="*/ 2147483647 h 570"/>
              <a:gd name="T10" fmla="*/ 2147483647 w 1195"/>
              <a:gd name="T11" fmla="*/ 2147483647 h 570"/>
              <a:gd name="T12" fmla="*/ 2147483647 w 1195"/>
              <a:gd name="T13" fmla="*/ 2147483647 h 570"/>
              <a:gd name="T14" fmla="*/ 2147483647 w 1195"/>
              <a:gd name="T15" fmla="*/ 2147483647 h 570"/>
              <a:gd name="T16" fmla="*/ 2147483647 w 1195"/>
              <a:gd name="T17" fmla="*/ 2147483647 h 570"/>
              <a:gd name="T18" fmla="*/ 2147483647 w 1195"/>
              <a:gd name="T19" fmla="*/ 2147483647 h 570"/>
              <a:gd name="T20" fmla="*/ 2147483647 w 1195"/>
              <a:gd name="T21" fmla="*/ 2147483647 h 570"/>
              <a:gd name="T22" fmla="*/ 2147483647 w 1195"/>
              <a:gd name="T23" fmla="*/ 2147483647 h 570"/>
              <a:gd name="T24" fmla="*/ 2147483647 w 1195"/>
              <a:gd name="T25" fmla="*/ 2147483647 h 570"/>
              <a:gd name="T26" fmla="*/ 2147483647 w 1195"/>
              <a:gd name="T27" fmla="*/ 2147483647 h 570"/>
              <a:gd name="T28" fmla="*/ 2147483647 w 1195"/>
              <a:gd name="T29" fmla="*/ 2147483647 h 570"/>
              <a:gd name="T30" fmla="*/ 2147483647 w 1195"/>
              <a:gd name="T31" fmla="*/ 2147483647 h 570"/>
              <a:gd name="T32" fmla="*/ 2147483647 w 1195"/>
              <a:gd name="T33" fmla="*/ 0 h 5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5" h="570">
                <a:moveTo>
                  <a:pt x="56" y="0"/>
                </a:moveTo>
                <a:cubicBezTo>
                  <a:pt x="101" y="13"/>
                  <a:pt x="143" y="36"/>
                  <a:pt x="188" y="52"/>
                </a:cubicBezTo>
                <a:cubicBezTo>
                  <a:pt x="295" y="91"/>
                  <a:pt x="400" y="119"/>
                  <a:pt x="510" y="149"/>
                </a:cubicBezTo>
                <a:cubicBezTo>
                  <a:pt x="566" y="164"/>
                  <a:pt x="618" y="187"/>
                  <a:pt x="677" y="195"/>
                </a:cubicBezTo>
                <a:cubicBezTo>
                  <a:pt x="729" y="187"/>
                  <a:pt x="747" y="182"/>
                  <a:pt x="815" y="195"/>
                </a:cubicBezTo>
                <a:cubicBezTo>
                  <a:pt x="835" y="198"/>
                  <a:pt x="915" y="278"/>
                  <a:pt x="936" y="293"/>
                </a:cubicBezTo>
                <a:cubicBezTo>
                  <a:pt x="1020" y="350"/>
                  <a:pt x="1108" y="404"/>
                  <a:pt x="1195" y="460"/>
                </a:cubicBezTo>
                <a:cubicBezTo>
                  <a:pt x="1162" y="570"/>
                  <a:pt x="1191" y="493"/>
                  <a:pt x="896" y="472"/>
                </a:cubicBezTo>
                <a:cubicBezTo>
                  <a:pt x="861" y="469"/>
                  <a:pt x="839" y="431"/>
                  <a:pt x="810" y="414"/>
                </a:cubicBezTo>
                <a:cubicBezTo>
                  <a:pt x="748" y="377"/>
                  <a:pt x="694" y="361"/>
                  <a:pt x="625" y="357"/>
                </a:cubicBezTo>
                <a:cubicBezTo>
                  <a:pt x="524" y="326"/>
                  <a:pt x="428" y="298"/>
                  <a:pt x="332" y="259"/>
                </a:cubicBezTo>
                <a:cubicBezTo>
                  <a:pt x="303" y="247"/>
                  <a:pt x="274" y="239"/>
                  <a:pt x="246" y="230"/>
                </a:cubicBezTo>
                <a:cubicBezTo>
                  <a:pt x="228" y="224"/>
                  <a:pt x="194" y="213"/>
                  <a:pt x="194" y="213"/>
                </a:cubicBezTo>
                <a:cubicBezTo>
                  <a:pt x="180" y="192"/>
                  <a:pt x="184" y="192"/>
                  <a:pt x="159" y="184"/>
                </a:cubicBezTo>
                <a:cubicBezTo>
                  <a:pt x="143" y="178"/>
                  <a:pt x="113" y="172"/>
                  <a:pt x="113" y="172"/>
                </a:cubicBezTo>
                <a:cubicBezTo>
                  <a:pt x="90" y="149"/>
                  <a:pt x="66" y="128"/>
                  <a:pt x="38" y="115"/>
                </a:cubicBezTo>
                <a:cubicBezTo>
                  <a:pt x="29" y="75"/>
                  <a:pt x="0" y="12"/>
                  <a:pt x="56" y="0"/>
                </a:cubicBezTo>
                <a:close/>
              </a:path>
            </a:pathLst>
          </a:custGeom>
          <a:solidFill>
            <a:srgbClr val="F6DFD6"/>
          </a:solidFill>
          <a:ln w="9525">
            <a:solidFill>
              <a:schemeClr val="tx1"/>
            </a:solidFill>
            <a:round/>
            <a:headEnd/>
            <a:tailEnd/>
          </a:ln>
        </p:spPr>
        <p:txBody>
          <a:bodyPr wrap="none" anchor="ctr"/>
          <a:lstStyle/>
          <a:p>
            <a:endParaRPr lang="en-US"/>
          </a:p>
        </p:txBody>
      </p:sp>
      <p:sp>
        <p:nvSpPr>
          <p:cNvPr id="319500" name="Freeform 13"/>
          <p:cNvSpPr>
            <a:spLocks/>
          </p:cNvSpPr>
          <p:nvPr/>
        </p:nvSpPr>
        <p:spPr bwMode="auto">
          <a:xfrm>
            <a:off x="7812088" y="4300538"/>
            <a:ext cx="612775" cy="733425"/>
          </a:xfrm>
          <a:custGeom>
            <a:avLst/>
            <a:gdLst>
              <a:gd name="T0" fmla="*/ 2147483647 w 386"/>
              <a:gd name="T1" fmla="*/ 2147483647 h 462"/>
              <a:gd name="T2" fmla="*/ 2147483647 w 386"/>
              <a:gd name="T3" fmla="*/ 2147483647 h 462"/>
              <a:gd name="T4" fmla="*/ 0 w 386"/>
              <a:gd name="T5" fmla="*/ 2147483647 h 462"/>
              <a:gd name="T6" fmla="*/ 2147483647 w 386"/>
              <a:gd name="T7" fmla="*/ 2147483647 h 462"/>
              <a:gd name="T8" fmla="*/ 2147483647 w 386"/>
              <a:gd name="T9" fmla="*/ 2147483647 h 462"/>
              <a:gd name="T10" fmla="*/ 2147483647 w 386"/>
              <a:gd name="T11" fmla="*/ 2147483647 h 462"/>
              <a:gd name="T12" fmla="*/ 2147483647 w 386"/>
              <a:gd name="T13" fmla="*/ 2147483647 h 462"/>
              <a:gd name="T14" fmla="*/ 2147483647 w 386"/>
              <a:gd name="T15" fmla="*/ 2147483647 h 462"/>
              <a:gd name="T16" fmla="*/ 2147483647 w 386"/>
              <a:gd name="T17" fmla="*/ 2147483647 h 462"/>
              <a:gd name="T18" fmla="*/ 2147483647 w 386"/>
              <a:gd name="T19" fmla="*/ 2147483647 h 462"/>
              <a:gd name="T20" fmla="*/ 2147483647 w 386"/>
              <a:gd name="T21" fmla="*/ 2147483647 h 462"/>
              <a:gd name="T22" fmla="*/ 2147483647 w 386"/>
              <a:gd name="T23" fmla="*/ 2147483647 h 462"/>
              <a:gd name="T24" fmla="*/ 2147483647 w 386"/>
              <a:gd name="T25" fmla="*/ 2147483647 h 462"/>
              <a:gd name="T26" fmla="*/ 2147483647 w 386"/>
              <a:gd name="T27" fmla="*/ 2147483647 h 462"/>
              <a:gd name="T28" fmla="*/ 2147483647 w 386"/>
              <a:gd name="T29" fmla="*/ 2147483647 h 462"/>
              <a:gd name="T30" fmla="*/ 2147483647 w 386"/>
              <a:gd name="T31" fmla="*/ 2147483647 h 462"/>
              <a:gd name="T32" fmla="*/ 2147483647 w 386"/>
              <a:gd name="T33" fmla="*/ 2147483647 h 462"/>
              <a:gd name="T34" fmla="*/ 2147483647 w 386"/>
              <a:gd name="T35" fmla="*/ 2147483647 h 4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6" h="462">
                <a:moveTo>
                  <a:pt x="52" y="82"/>
                </a:moveTo>
                <a:cubicBezTo>
                  <a:pt x="33" y="95"/>
                  <a:pt x="24" y="105"/>
                  <a:pt x="17" y="128"/>
                </a:cubicBezTo>
                <a:cubicBezTo>
                  <a:pt x="13" y="140"/>
                  <a:pt x="0" y="163"/>
                  <a:pt x="0" y="163"/>
                </a:cubicBezTo>
                <a:cubicBezTo>
                  <a:pt x="54" y="181"/>
                  <a:pt x="3" y="155"/>
                  <a:pt x="17" y="192"/>
                </a:cubicBezTo>
                <a:cubicBezTo>
                  <a:pt x="20" y="201"/>
                  <a:pt x="52" y="207"/>
                  <a:pt x="58" y="209"/>
                </a:cubicBezTo>
                <a:cubicBezTo>
                  <a:pt x="84" y="250"/>
                  <a:pt x="74" y="227"/>
                  <a:pt x="63" y="318"/>
                </a:cubicBezTo>
                <a:cubicBezTo>
                  <a:pt x="61" y="332"/>
                  <a:pt x="52" y="359"/>
                  <a:pt x="52" y="359"/>
                </a:cubicBezTo>
                <a:cubicBezTo>
                  <a:pt x="160" y="374"/>
                  <a:pt x="271" y="403"/>
                  <a:pt x="380" y="416"/>
                </a:cubicBezTo>
                <a:cubicBezTo>
                  <a:pt x="382" y="429"/>
                  <a:pt x="386" y="442"/>
                  <a:pt x="386" y="456"/>
                </a:cubicBezTo>
                <a:cubicBezTo>
                  <a:pt x="386" y="462"/>
                  <a:pt x="381" y="444"/>
                  <a:pt x="380" y="439"/>
                </a:cubicBezTo>
                <a:cubicBezTo>
                  <a:pt x="374" y="420"/>
                  <a:pt x="369" y="400"/>
                  <a:pt x="363" y="382"/>
                </a:cubicBezTo>
                <a:cubicBezTo>
                  <a:pt x="343" y="324"/>
                  <a:pt x="327" y="263"/>
                  <a:pt x="299" y="209"/>
                </a:cubicBezTo>
                <a:cubicBezTo>
                  <a:pt x="291" y="166"/>
                  <a:pt x="269" y="133"/>
                  <a:pt x="253" y="94"/>
                </a:cubicBezTo>
                <a:cubicBezTo>
                  <a:pt x="247" y="61"/>
                  <a:pt x="249" y="29"/>
                  <a:pt x="230" y="2"/>
                </a:cubicBezTo>
                <a:cubicBezTo>
                  <a:pt x="209" y="4"/>
                  <a:pt x="187" y="0"/>
                  <a:pt x="173" y="19"/>
                </a:cubicBezTo>
                <a:cubicBezTo>
                  <a:pt x="169" y="23"/>
                  <a:pt x="171" y="31"/>
                  <a:pt x="167" y="36"/>
                </a:cubicBezTo>
                <a:cubicBezTo>
                  <a:pt x="151" y="51"/>
                  <a:pt x="114" y="51"/>
                  <a:pt x="92" y="59"/>
                </a:cubicBezTo>
                <a:cubicBezTo>
                  <a:pt x="84" y="71"/>
                  <a:pt x="69" y="99"/>
                  <a:pt x="52" y="82"/>
                </a:cubicBezTo>
                <a:close/>
              </a:path>
            </a:pathLst>
          </a:custGeom>
          <a:solidFill>
            <a:schemeClr val="hlink"/>
          </a:solidFill>
          <a:ln w="9525">
            <a:solidFill>
              <a:schemeClr val="tx1"/>
            </a:solidFill>
            <a:round/>
            <a:headEnd/>
            <a:tailEnd/>
          </a:ln>
        </p:spPr>
        <p:txBody>
          <a:bodyPr wrap="none" anchor="ctr"/>
          <a:lstStyle/>
          <a:p>
            <a:endParaRPr lang="en-US"/>
          </a:p>
        </p:txBody>
      </p:sp>
      <p:sp>
        <p:nvSpPr>
          <p:cNvPr id="319501" name="Freeform 14"/>
          <p:cNvSpPr>
            <a:spLocks/>
          </p:cNvSpPr>
          <p:nvPr/>
        </p:nvSpPr>
        <p:spPr bwMode="auto">
          <a:xfrm>
            <a:off x="5327650" y="4537075"/>
            <a:ext cx="1049338" cy="560388"/>
          </a:xfrm>
          <a:custGeom>
            <a:avLst/>
            <a:gdLst>
              <a:gd name="T0" fmla="*/ 2147483647 w 661"/>
              <a:gd name="T1" fmla="*/ 2147483647 h 353"/>
              <a:gd name="T2" fmla="*/ 2147483647 w 661"/>
              <a:gd name="T3" fmla="*/ 2147483647 h 353"/>
              <a:gd name="T4" fmla="*/ 2147483647 w 661"/>
              <a:gd name="T5" fmla="*/ 2147483647 h 353"/>
              <a:gd name="T6" fmla="*/ 0 w 661"/>
              <a:gd name="T7" fmla="*/ 2147483647 h 353"/>
              <a:gd name="T8" fmla="*/ 2147483647 w 661"/>
              <a:gd name="T9" fmla="*/ 2147483647 h 353"/>
              <a:gd name="T10" fmla="*/ 2147483647 w 661"/>
              <a:gd name="T11" fmla="*/ 2147483647 h 353"/>
              <a:gd name="T12" fmla="*/ 2147483647 w 661"/>
              <a:gd name="T13" fmla="*/ 2147483647 h 353"/>
              <a:gd name="T14" fmla="*/ 2147483647 w 661"/>
              <a:gd name="T15" fmla="*/ 2147483647 h 353"/>
              <a:gd name="T16" fmla="*/ 2147483647 w 661"/>
              <a:gd name="T17" fmla="*/ 2147483647 h 353"/>
              <a:gd name="T18" fmla="*/ 2147483647 w 661"/>
              <a:gd name="T19" fmla="*/ 2147483647 h 353"/>
              <a:gd name="T20" fmla="*/ 2147483647 w 661"/>
              <a:gd name="T21" fmla="*/ 2147483647 h 353"/>
              <a:gd name="T22" fmla="*/ 2147483647 w 661"/>
              <a:gd name="T23" fmla="*/ 2147483647 h 353"/>
              <a:gd name="T24" fmla="*/ 2147483647 w 661"/>
              <a:gd name="T25" fmla="*/ 2147483647 h 353"/>
              <a:gd name="T26" fmla="*/ 2147483647 w 661"/>
              <a:gd name="T27" fmla="*/ 2147483647 h 353"/>
              <a:gd name="T28" fmla="*/ 2147483647 w 661"/>
              <a:gd name="T29" fmla="*/ 2147483647 h 353"/>
              <a:gd name="T30" fmla="*/ 2147483647 w 661"/>
              <a:gd name="T31" fmla="*/ 2147483647 h 353"/>
              <a:gd name="T32" fmla="*/ 2147483647 w 661"/>
              <a:gd name="T33" fmla="*/ 2147483647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1" h="353">
                <a:moveTo>
                  <a:pt x="148" y="70"/>
                </a:moveTo>
                <a:cubicBezTo>
                  <a:pt x="152" y="64"/>
                  <a:pt x="166" y="50"/>
                  <a:pt x="161" y="54"/>
                </a:cubicBezTo>
                <a:cubicBezTo>
                  <a:pt x="115" y="80"/>
                  <a:pt x="80" y="125"/>
                  <a:pt x="28" y="140"/>
                </a:cubicBezTo>
                <a:cubicBezTo>
                  <a:pt x="18" y="181"/>
                  <a:pt x="10" y="150"/>
                  <a:pt x="0" y="187"/>
                </a:cubicBezTo>
                <a:cubicBezTo>
                  <a:pt x="8" y="232"/>
                  <a:pt x="10" y="268"/>
                  <a:pt x="23" y="267"/>
                </a:cubicBezTo>
                <a:cubicBezTo>
                  <a:pt x="71" y="262"/>
                  <a:pt x="145" y="233"/>
                  <a:pt x="195" y="215"/>
                </a:cubicBezTo>
                <a:cubicBezTo>
                  <a:pt x="224" y="217"/>
                  <a:pt x="253" y="216"/>
                  <a:pt x="282" y="221"/>
                </a:cubicBezTo>
                <a:cubicBezTo>
                  <a:pt x="315" y="225"/>
                  <a:pt x="336" y="249"/>
                  <a:pt x="368" y="261"/>
                </a:cubicBezTo>
                <a:cubicBezTo>
                  <a:pt x="394" y="270"/>
                  <a:pt x="441" y="278"/>
                  <a:pt x="472" y="284"/>
                </a:cubicBezTo>
                <a:cubicBezTo>
                  <a:pt x="508" y="302"/>
                  <a:pt x="535" y="321"/>
                  <a:pt x="575" y="330"/>
                </a:cubicBezTo>
                <a:cubicBezTo>
                  <a:pt x="600" y="347"/>
                  <a:pt x="600" y="353"/>
                  <a:pt x="644" y="336"/>
                </a:cubicBezTo>
                <a:cubicBezTo>
                  <a:pt x="649" y="333"/>
                  <a:pt x="647" y="324"/>
                  <a:pt x="650" y="319"/>
                </a:cubicBezTo>
                <a:cubicBezTo>
                  <a:pt x="653" y="312"/>
                  <a:pt x="657" y="307"/>
                  <a:pt x="661" y="302"/>
                </a:cubicBezTo>
                <a:cubicBezTo>
                  <a:pt x="655" y="286"/>
                  <a:pt x="655" y="267"/>
                  <a:pt x="644" y="256"/>
                </a:cubicBezTo>
                <a:cubicBezTo>
                  <a:pt x="580" y="195"/>
                  <a:pt x="493" y="162"/>
                  <a:pt x="420" y="117"/>
                </a:cubicBezTo>
                <a:cubicBezTo>
                  <a:pt x="389" y="97"/>
                  <a:pt x="378" y="75"/>
                  <a:pt x="345" y="66"/>
                </a:cubicBezTo>
                <a:cubicBezTo>
                  <a:pt x="288" y="25"/>
                  <a:pt x="189" y="0"/>
                  <a:pt x="148" y="70"/>
                </a:cubicBezTo>
                <a:close/>
              </a:path>
            </a:pathLst>
          </a:custGeom>
          <a:solidFill>
            <a:srgbClr val="FF0000"/>
          </a:solidFill>
          <a:ln w="9525">
            <a:solidFill>
              <a:schemeClr val="tx1"/>
            </a:solidFill>
            <a:round/>
            <a:headEnd/>
            <a:tailEnd/>
          </a:ln>
        </p:spPr>
        <p:txBody>
          <a:bodyPr wrap="none" anchor="ctr"/>
          <a:lstStyle/>
          <a:p>
            <a:endParaRPr lang="en-US"/>
          </a:p>
        </p:txBody>
      </p:sp>
      <p:pic>
        <p:nvPicPr>
          <p:cNvPr id="319502" name="Picture 15" descr="Volc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29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03" name="Freeform 16"/>
          <p:cNvSpPr>
            <a:spLocks/>
          </p:cNvSpPr>
          <p:nvPr/>
        </p:nvSpPr>
        <p:spPr bwMode="auto">
          <a:xfrm>
            <a:off x="6629400" y="2209800"/>
            <a:ext cx="76200" cy="304800"/>
          </a:xfrm>
          <a:custGeom>
            <a:avLst/>
            <a:gdLst>
              <a:gd name="T0" fmla="*/ 2147483647 w 48"/>
              <a:gd name="T1" fmla="*/ 0 h 144"/>
              <a:gd name="T2" fmla="*/ 0 w 48"/>
              <a:gd name="T3" fmla="*/ 2147483647 h 144"/>
              <a:gd name="T4" fmla="*/ 2147483647 w 48"/>
              <a:gd name="T5" fmla="*/ 2147483647 h 144"/>
              <a:gd name="T6" fmla="*/ 0 60000 65536"/>
              <a:gd name="T7" fmla="*/ 0 60000 65536"/>
              <a:gd name="T8" fmla="*/ 0 60000 65536"/>
            </a:gdLst>
            <a:ahLst/>
            <a:cxnLst>
              <a:cxn ang="T6">
                <a:pos x="T0" y="T1"/>
              </a:cxn>
              <a:cxn ang="T7">
                <a:pos x="T2" y="T3"/>
              </a:cxn>
              <a:cxn ang="T8">
                <a:pos x="T4" y="T5"/>
              </a:cxn>
            </a:cxnLst>
            <a:rect l="0" t="0" r="r" b="b"/>
            <a:pathLst>
              <a:path w="48" h="144">
                <a:moveTo>
                  <a:pt x="48" y="0"/>
                </a:moveTo>
                <a:cubicBezTo>
                  <a:pt x="24" y="12"/>
                  <a:pt x="0" y="24"/>
                  <a:pt x="0" y="48"/>
                </a:cubicBezTo>
                <a:cubicBezTo>
                  <a:pt x="0" y="72"/>
                  <a:pt x="40" y="128"/>
                  <a:pt x="48" y="144"/>
                </a:cubicBezTo>
              </a:path>
            </a:pathLst>
          </a:custGeom>
          <a:noFill/>
          <a:ln w="76200" cmpd="sng">
            <a:solidFill>
              <a:srgbClr val="FF0000"/>
            </a:solidFill>
            <a:round/>
            <a:headEnd/>
            <a:tailEnd/>
          </a:ln>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319504" name="Rectangle 17"/>
          <p:cNvSpPr>
            <a:spLocks noChangeArrowheads="1"/>
          </p:cNvSpPr>
          <p:nvPr/>
        </p:nvSpPr>
        <p:spPr bwMode="auto">
          <a:xfrm>
            <a:off x="2743200" y="2514600"/>
            <a:ext cx="1098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MORB</a:t>
            </a:r>
            <a:br>
              <a:rPr lang="en-US"/>
            </a:br>
            <a:r>
              <a:rPr lang="en-US"/>
              <a:t>source</a:t>
            </a:r>
          </a:p>
        </p:txBody>
      </p:sp>
      <p:sp>
        <p:nvSpPr>
          <p:cNvPr id="319505" name="Line 18"/>
          <p:cNvSpPr>
            <a:spLocks noChangeShapeType="1"/>
          </p:cNvSpPr>
          <p:nvPr/>
        </p:nvSpPr>
        <p:spPr bwMode="auto">
          <a:xfrm flipV="1">
            <a:off x="2419350" y="4724400"/>
            <a:ext cx="0" cy="838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9506" name="Freeform 19"/>
          <p:cNvSpPr>
            <a:spLocks/>
          </p:cNvSpPr>
          <p:nvPr/>
        </p:nvSpPr>
        <p:spPr bwMode="auto">
          <a:xfrm>
            <a:off x="6249988" y="2463800"/>
            <a:ext cx="1485900" cy="647700"/>
          </a:xfrm>
          <a:custGeom>
            <a:avLst/>
            <a:gdLst>
              <a:gd name="T0" fmla="*/ 2147483647 w 936"/>
              <a:gd name="T1" fmla="*/ 2147483647 h 408"/>
              <a:gd name="T2" fmla="*/ 2147483647 w 936"/>
              <a:gd name="T3" fmla="*/ 2147483647 h 408"/>
              <a:gd name="T4" fmla="*/ 2147483647 w 936"/>
              <a:gd name="T5" fmla="*/ 2147483647 h 408"/>
              <a:gd name="T6" fmla="*/ 2147483647 w 936"/>
              <a:gd name="T7" fmla="*/ 2147483647 h 408"/>
              <a:gd name="T8" fmla="*/ 2147483647 w 936"/>
              <a:gd name="T9" fmla="*/ 2147483647 h 408"/>
              <a:gd name="T10" fmla="*/ 0 w 936"/>
              <a:gd name="T11" fmla="*/ 2147483647 h 408"/>
              <a:gd name="T12" fmla="*/ 2147483647 w 936"/>
              <a:gd name="T13" fmla="*/ 2147483647 h 408"/>
              <a:gd name="T14" fmla="*/ 2147483647 w 936"/>
              <a:gd name="T15" fmla="*/ 2147483647 h 408"/>
              <a:gd name="T16" fmla="*/ 2147483647 w 936"/>
              <a:gd name="T17" fmla="*/ 2147483647 h 408"/>
              <a:gd name="T18" fmla="*/ 2147483647 w 936"/>
              <a:gd name="T19" fmla="*/ 2147483647 h 408"/>
              <a:gd name="T20" fmla="*/ 2147483647 w 936"/>
              <a:gd name="T21" fmla="*/ 2147483647 h 408"/>
              <a:gd name="T22" fmla="*/ 2147483647 w 936"/>
              <a:gd name="T23" fmla="*/ 2147483647 h 408"/>
              <a:gd name="T24" fmla="*/ 2147483647 w 936"/>
              <a:gd name="T25" fmla="*/ 2147483647 h 408"/>
              <a:gd name="T26" fmla="*/ 2147483647 w 936"/>
              <a:gd name="T27" fmla="*/ 2147483647 h 408"/>
              <a:gd name="T28" fmla="*/ 2147483647 w 936"/>
              <a:gd name="T29" fmla="*/ 2147483647 h 408"/>
              <a:gd name="T30" fmla="*/ 2147483647 w 936"/>
              <a:gd name="T31" fmla="*/ 2147483647 h 408"/>
              <a:gd name="T32" fmla="*/ 2147483647 w 936"/>
              <a:gd name="T33" fmla="*/ 2147483647 h 408"/>
              <a:gd name="T34" fmla="*/ 2147483647 w 936"/>
              <a:gd name="T35" fmla="*/ 2147483647 h 408"/>
              <a:gd name="T36" fmla="*/ 2147483647 w 936"/>
              <a:gd name="T37" fmla="*/ 2147483647 h 408"/>
              <a:gd name="T38" fmla="*/ 2147483647 w 936"/>
              <a:gd name="T39" fmla="*/ 2147483647 h 408"/>
              <a:gd name="T40" fmla="*/ 2147483647 w 936"/>
              <a:gd name="T41" fmla="*/ 2147483647 h 408"/>
              <a:gd name="T42" fmla="*/ 2147483647 w 936"/>
              <a:gd name="T43" fmla="*/ 2147483647 h 408"/>
              <a:gd name="T44" fmla="*/ 2147483647 w 936"/>
              <a:gd name="T45" fmla="*/ 2147483647 h 4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6" h="408">
                <a:moveTo>
                  <a:pt x="265" y="54"/>
                </a:moveTo>
                <a:cubicBezTo>
                  <a:pt x="240" y="60"/>
                  <a:pt x="215" y="77"/>
                  <a:pt x="190" y="77"/>
                </a:cubicBezTo>
                <a:cubicBezTo>
                  <a:pt x="190" y="62"/>
                  <a:pt x="201" y="42"/>
                  <a:pt x="191" y="32"/>
                </a:cubicBezTo>
                <a:cubicBezTo>
                  <a:pt x="183" y="24"/>
                  <a:pt x="181" y="52"/>
                  <a:pt x="173" y="59"/>
                </a:cubicBezTo>
                <a:cubicBezTo>
                  <a:pt x="148" y="77"/>
                  <a:pt x="109" y="82"/>
                  <a:pt x="80" y="88"/>
                </a:cubicBezTo>
                <a:cubicBezTo>
                  <a:pt x="30" y="119"/>
                  <a:pt x="14" y="124"/>
                  <a:pt x="0" y="180"/>
                </a:cubicBezTo>
                <a:cubicBezTo>
                  <a:pt x="9" y="233"/>
                  <a:pt x="22" y="241"/>
                  <a:pt x="75" y="249"/>
                </a:cubicBezTo>
                <a:cubicBezTo>
                  <a:pt x="126" y="265"/>
                  <a:pt x="179" y="274"/>
                  <a:pt x="230" y="295"/>
                </a:cubicBezTo>
                <a:cubicBezTo>
                  <a:pt x="277" y="314"/>
                  <a:pt x="317" y="333"/>
                  <a:pt x="368" y="347"/>
                </a:cubicBezTo>
                <a:cubicBezTo>
                  <a:pt x="380" y="359"/>
                  <a:pt x="391" y="384"/>
                  <a:pt x="409" y="382"/>
                </a:cubicBezTo>
                <a:cubicBezTo>
                  <a:pt x="446" y="377"/>
                  <a:pt x="472" y="340"/>
                  <a:pt x="506" y="324"/>
                </a:cubicBezTo>
                <a:cubicBezTo>
                  <a:pt x="528" y="313"/>
                  <a:pt x="551" y="309"/>
                  <a:pt x="575" y="301"/>
                </a:cubicBezTo>
                <a:cubicBezTo>
                  <a:pt x="648" y="313"/>
                  <a:pt x="568" y="296"/>
                  <a:pt x="656" y="330"/>
                </a:cubicBezTo>
                <a:cubicBezTo>
                  <a:pt x="705" y="349"/>
                  <a:pt x="758" y="364"/>
                  <a:pt x="811" y="376"/>
                </a:cubicBezTo>
                <a:cubicBezTo>
                  <a:pt x="859" y="408"/>
                  <a:pt x="879" y="358"/>
                  <a:pt x="904" y="324"/>
                </a:cubicBezTo>
                <a:cubicBezTo>
                  <a:pt x="936" y="213"/>
                  <a:pt x="853" y="202"/>
                  <a:pt x="771" y="175"/>
                </a:cubicBezTo>
                <a:cubicBezTo>
                  <a:pt x="689" y="147"/>
                  <a:pt x="602" y="135"/>
                  <a:pt x="524" y="100"/>
                </a:cubicBezTo>
                <a:cubicBezTo>
                  <a:pt x="452" y="67"/>
                  <a:pt x="482" y="76"/>
                  <a:pt x="437" y="65"/>
                </a:cubicBezTo>
                <a:cubicBezTo>
                  <a:pt x="418" y="0"/>
                  <a:pt x="295" y="11"/>
                  <a:pt x="242" y="2"/>
                </a:cubicBezTo>
                <a:cubicBezTo>
                  <a:pt x="224" y="4"/>
                  <a:pt x="206" y="2"/>
                  <a:pt x="190" y="8"/>
                </a:cubicBezTo>
                <a:cubicBezTo>
                  <a:pt x="178" y="12"/>
                  <a:pt x="173" y="42"/>
                  <a:pt x="173" y="42"/>
                </a:cubicBezTo>
                <a:lnTo>
                  <a:pt x="191" y="80"/>
                </a:lnTo>
                <a:lnTo>
                  <a:pt x="143" y="80"/>
                </a:lnTo>
              </a:path>
            </a:pathLst>
          </a:custGeom>
          <a:solidFill>
            <a:schemeClr val="folHlink"/>
          </a:solidFill>
          <a:ln w="9525">
            <a:solidFill>
              <a:schemeClr val="tx1"/>
            </a:solidFill>
            <a:round/>
            <a:headEnd/>
            <a:tailEnd/>
          </a:ln>
        </p:spPr>
        <p:txBody>
          <a:bodyPr wrap="none" anchor="ctr"/>
          <a:lstStyle/>
          <a:p>
            <a:endParaRPr lang="en-US"/>
          </a:p>
        </p:txBody>
      </p:sp>
      <p:pic>
        <p:nvPicPr>
          <p:cNvPr id="319507" name="Picture 20" descr="Volc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9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08" name="Line 21"/>
          <p:cNvSpPr>
            <a:spLocks noChangeShapeType="1"/>
          </p:cNvSpPr>
          <p:nvPr/>
        </p:nvSpPr>
        <p:spPr bwMode="auto">
          <a:xfrm flipH="1">
            <a:off x="7010400" y="2133600"/>
            <a:ext cx="76200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9509" name="Text Box 22"/>
          <p:cNvSpPr txBox="1">
            <a:spLocks noChangeArrowheads="1"/>
          </p:cNvSpPr>
          <p:nvPr/>
        </p:nvSpPr>
        <p:spPr bwMode="auto">
          <a:xfrm>
            <a:off x="107504" y="3200400"/>
            <a:ext cx="19812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t>~200˚C hotter than surrounding mantle</a:t>
            </a:r>
          </a:p>
        </p:txBody>
      </p:sp>
      <p:sp>
        <p:nvSpPr>
          <p:cNvPr id="319510" name="Text Box 23"/>
          <p:cNvSpPr txBox="1">
            <a:spLocks noChangeArrowheads="1"/>
          </p:cNvSpPr>
          <p:nvPr/>
        </p:nvSpPr>
        <p:spPr bwMode="auto">
          <a:xfrm>
            <a:off x="5715000" y="57912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t>melting point varies</a:t>
            </a:r>
          </a:p>
        </p:txBody>
      </p:sp>
    </p:spTree>
    <p:extLst>
      <p:ext uri="{BB962C8B-B14F-4D97-AF65-F5344CB8AC3E}">
        <p14:creationId xmlns:p14="http://schemas.microsoft.com/office/powerpoint/2010/main" val="3693611941"/>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2"/>
          <p:cNvSpPr>
            <a:spLocks noGrp="1" noChangeArrowheads="1"/>
          </p:cNvSpPr>
          <p:nvPr>
            <p:ph type="title"/>
          </p:nvPr>
        </p:nvSpPr>
        <p:spPr>
          <a:xfrm>
            <a:off x="251520" y="304800"/>
            <a:ext cx="8640960" cy="762000"/>
          </a:xfrm>
        </p:spPr>
        <p:txBody>
          <a:bodyPr>
            <a:normAutofit fontScale="90000"/>
          </a:bodyPr>
          <a:lstStyle/>
          <a:p>
            <a:pPr eaLnBrk="1" hangingPunct="1"/>
            <a:r>
              <a:rPr lang="en-US" dirty="0" err="1" smtClean="0">
                <a:latin typeface="Arial" charset="0"/>
                <a:ea typeface="ＭＳ Ｐゴシック" charset="0"/>
                <a:cs typeface="ＭＳ Ｐゴシック" charset="0"/>
              </a:rPr>
              <a:t>Eruptives</a:t>
            </a:r>
            <a:r>
              <a:rPr lang="en-US" dirty="0" smtClean="0">
                <a:latin typeface="Arial" charset="0"/>
                <a:ea typeface="ＭＳ Ｐゴシック" charset="0"/>
                <a:cs typeface="ＭＳ Ｐゴシック" charset="0"/>
              </a:rPr>
              <a:t> contain “fertile” (i.e. low-melting-point) recycled material</a:t>
            </a:r>
            <a:endParaRPr lang="en-US" dirty="0">
              <a:latin typeface="Arial" charset="0"/>
              <a:ea typeface="ＭＳ Ｐゴシック" charset="0"/>
              <a:cs typeface="ＭＳ Ｐゴシック" charset="0"/>
            </a:endParaRPr>
          </a:p>
        </p:txBody>
      </p:sp>
      <p:pic>
        <p:nvPicPr>
          <p:cNvPr id="4" name="DeLamBlack.gif" descr="/Users/foulger/Documents/PPPresentations/AGU2003PP/DeLamBlack.gif">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1593248"/>
            <a:ext cx="9144000" cy="493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38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2_Iceland.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56" y="0"/>
            <a:ext cx="8044964" cy="6858000"/>
          </a:xfrm>
          <a:prstGeom prst="rect">
            <a:avLst/>
          </a:prstGeom>
        </p:spPr>
      </p:pic>
      <p:sp>
        <p:nvSpPr>
          <p:cNvPr id="2" name="Slide Number Placeholder 1"/>
          <p:cNvSpPr>
            <a:spLocks noGrp="1"/>
          </p:cNvSpPr>
          <p:nvPr>
            <p:ph type="sldNum" sz="quarter" idx="12"/>
          </p:nvPr>
        </p:nvSpPr>
        <p:spPr/>
        <p:txBody>
          <a:bodyPr/>
          <a:lstStyle/>
          <a:p>
            <a:fld id="{C291B92A-60D8-814E-895B-972A5D15B24C}" type="slidenum">
              <a:rPr lang="en-US" smtClean="0"/>
              <a:t>135</a:t>
            </a:fld>
            <a:endParaRPr lang="en-US"/>
          </a:p>
        </p:txBody>
      </p:sp>
    </p:spTree>
    <p:extLst>
      <p:ext uri="{BB962C8B-B14F-4D97-AF65-F5344CB8AC3E}">
        <p14:creationId xmlns:p14="http://schemas.microsoft.com/office/powerpoint/2010/main" val="2769779878"/>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ChangeArrowheads="1"/>
          </p:cNvSpPr>
          <p:nvPr>
            <p:ph type="ctrTitle"/>
          </p:nvPr>
        </p:nvSpPr>
        <p:spPr>
          <a:xfrm>
            <a:off x="304800" y="2286000"/>
            <a:ext cx="8534400" cy="1143000"/>
          </a:xfrm>
        </p:spPr>
        <p:txBody>
          <a:bodyPr>
            <a:normAutofit fontScale="90000"/>
          </a:bodyPr>
          <a:lstStyle/>
          <a:p>
            <a:r>
              <a:rPr lang="en-US" dirty="0"/>
              <a:t>No-one can agree on</a:t>
            </a:r>
            <a:br>
              <a:rPr lang="en-US" dirty="0"/>
            </a:br>
            <a:r>
              <a:rPr lang="en-US" b="1" u="sng" dirty="0">
                <a:solidFill>
                  <a:srgbClr val="FF0000"/>
                </a:solidFill>
              </a:rPr>
              <a:t>how many</a:t>
            </a:r>
            <a:r>
              <a:rPr lang="en-US" dirty="0"/>
              <a:t> plumes there are, </a:t>
            </a:r>
            <a:r>
              <a:rPr lang="en-US" dirty="0" smtClean="0"/>
              <a:t/>
            </a:r>
            <a:br>
              <a:rPr lang="en-US" dirty="0" smtClean="0"/>
            </a:br>
            <a:r>
              <a:rPr lang="en-US" dirty="0" smtClean="0"/>
              <a:t>or </a:t>
            </a:r>
            <a:r>
              <a:rPr lang="en-US" b="1" u="sng" dirty="0">
                <a:solidFill>
                  <a:srgbClr val="FF0000"/>
                </a:solidFill>
              </a:rPr>
              <a:t>where</a:t>
            </a:r>
            <a:r>
              <a:rPr lang="en-US" dirty="0"/>
              <a:t> they are</a:t>
            </a:r>
          </a:p>
        </p:txBody>
      </p:sp>
      <p:sp>
        <p:nvSpPr>
          <p:cNvPr id="753667" name="Rectangle 3"/>
          <p:cNvSpPr>
            <a:spLocks noGrp="1" noChangeArrowheads="1"/>
          </p:cNvSpPr>
          <p:nvPr>
            <p:ph type="subTitle" idx="1"/>
          </p:nvPr>
        </p:nvSpPr>
        <p:spPr/>
        <p:txBody>
          <a:bodyPr/>
          <a:lstStyle/>
          <a:p>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136</a:t>
            </a:fld>
            <a:endParaRPr lang="en-US"/>
          </a:p>
        </p:txBody>
      </p:sp>
    </p:spTree>
    <p:extLst>
      <p:ext uri="{BB962C8B-B14F-4D97-AF65-F5344CB8AC3E}">
        <p14:creationId xmlns:p14="http://schemas.microsoft.com/office/powerpoint/2010/main" val="2860981110"/>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9C5ED977-B39E-004C-B4E3-59A00BE84C9E}" type="slidenum">
              <a:rPr lang="en-US">
                <a:latin typeface="Times New Roman"/>
                <a:cs typeface="Times New Roman"/>
              </a:rPr>
              <a:pPr/>
              <a:t>137</a:t>
            </a:fld>
            <a:endParaRPr lang="en-US">
              <a:latin typeface="Times New Roman"/>
              <a:cs typeface="Times New Roman"/>
            </a:endParaRPr>
          </a:p>
        </p:txBody>
      </p:sp>
      <p:sp>
        <p:nvSpPr>
          <p:cNvPr id="812034" name="Rectangle 2"/>
          <p:cNvSpPr>
            <a:spLocks noGrp="1" noChangeArrowheads="1"/>
          </p:cNvSpPr>
          <p:nvPr>
            <p:ph type="title"/>
          </p:nvPr>
        </p:nvSpPr>
        <p:spPr/>
        <p:txBody>
          <a:bodyPr/>
          <a:lstStyle/>
          <a:p>
            <a:endParaRPr lang="en-US"/>
          </a:p>
        </p:txBody>
      </p:sp>
      <p:pic>
        <p:nvPicPr>
          <p:cNvPr id="812038" name="Picture 6" descr="Courtillot2003"/>
          <p:cNvPicPr>
            <a:picLocks noChangeAspect="1" noChangeArrowheads="1"/>
          </p:cNvPicPr>
          <p:nvPr/>
        </p:nvPicPr>
        <p:blipFill>
          <a:blip r:embed="rId3"/>
          <a:srcRect/>
          <a:stretch>
            <a:fillRect/>
          </a:stretch>
        </p:blipFill>
        <p:spPr bwMode="auto">
          <a:xfrm>
            <a:off x="1588" y="0"/>
            <a:ext cx="4570412" cy="2562225"/>
          </a:xfrm>
          <a:prstGeom prst="rect">
            <a:avLst/>
          </a:prstGeom>
          <a:noFill/>
        </p:spPr>
      </p:pic>
      <p:grpSp>
        <p:nvGrpSpPr>
          <p:cNvPr id="812044" name="Group 12"/>
          <p:cNvGrpSpPr>
            <a:grpSpLocks/>
          </p:cNvGrpSpPr>
          <p:nvPr/>
        </p:nvGrpSpPr>
        <p:grpSpPr bwMode="auto">
          <a:xfrm>
            <a:off x="0" y="3429000"/>
            <a:ext cx="4570413" cy="3165475"/>
            <a:chOff x="0" y="2160"/>
            <a:chExt cx="2879" cy="1994"/>
          </a:xfrm>
        </p:grpSpPr>
        <p:pic>
          <p:nvPicPr>
            <p:cNvPr id="812037" name="Picture 5" descr="Tholeiitic"/>
            <p:cNvPicPr>
              <a:picLocks noChangeAspect="1" noChangeArrowheads="1"/>
            </p:cNvPicPr>
            <p:nvPr/>
          </p:nvPicPr>
          <p:blipFill>
            <a:blip r:embed="rId4"/>
            <a:srcRect/>
            <a:stretch>
              <a:fillRect/>
            </a:stretch>
          </p:blipFill>
          <p:spPr bwMode="auto">
            <a:xfrm>
              <a:off x="0" y="2160"/>
              <a:ext cx="2879" cy="1614"/>
            </a:xfrm>
            <a:prstGeom prst="rect">
              <a:avLst/>
            </a:prstGeom>
            <a:noFill/>
          </p:spPr>
        </p:pic>
        <p:sp>
          <p:nvSpPr>
            <p:cNvPr id="812041" name="Text Box 9"/>
            <p:cNvSpPr txBox="1">
              <a:spLocks noChangeArrowheads="1"/>
            </p:cNvSpPr>
            <p:nvPr/>
          </p:nvSpPr>
          <p:spPr bwMode="auto">
            <a:xfrm>
              <a:off x="800" y="3921"/>
              <a:ext cx="1282" cy="233"/>
            </a:xfrm>
            <a:prstGeom prst="rect">
              <a:avLst/>
            </a:prstGeom>
            <a:noFill/>
            <a:ln w="9525">
              <a:noFill/>
              <a:miter lim="800000"/>
              <a:headEnd/>
              <a:tailEnd/>
            </a:ln>
            <a:effectLst/>
          </p:spPr>
          <p:txBody>
            <a:bodyPr wrap="none">
              <a:prstTxWarp prst="textNoShape">
                <a:avLst/>
              </a:prstTxWarp>
              <a:spAutoFit/>
            </a:bodyPr>
            <a:lstStyle/>
            <a:p>
              <a:r>
                <a:rPr lang="en-US" sz="1800" i="1">
                  <a:latin typeface="Times New Roman"/>
                  <a:cs typeface="Times New Roman"/>
                </a:rPr>
                <a:t>Tholeiitic provinces</a:t>
              </a:r>
              <a:endParaRPr lang="en-US">
                <a:latin typeface="Times New Roman"/>
                <a:cs typeface="Times New Roman"/>
              </a:endParaRPr>
            </a:p>
          </p:txBody>
        </p:sp>
      </p:grpSp>
      <p:grpSp>
        <p:nvGrpSpPr>
          <p:cNvPr id="812046" name="Group 14"/>
          <p:cNvGrpSpPr>
            <a:grpSpLocks/>
          </p:cNvGrpSpPr>
          <p:nvPr/>
        </p:nvGrpSpPr>
        <p:grpSpPr bwMode="auto">
          <a:xfrm>
            <a:off x="4572000" y="1588"/>
            <a:ext cx="4570413" cy="3111500"/>
            <a:chOff x="2880" y="1"/>
            <a:chExt cx="2879" cy="1960"/>
          </a:xfrm>
        </p:grpSpPr>
        <p:pic>
          <p:nvPicPr>
            <p:cNvPr id="812036" name="Picture 4" descr="Ritsema2003"/>
            <p:cNvPicPr>
              <a:picLocks noChangeAspect="1" noChangeArrowheads="1"/>
            </p:cNvPicPr>
            <p:nvPr/>
          </p:nvPicPr>
          <p:blipFill>
            <a:blip r:embed="rId5"/>
            <a:srcRect/>
            <a:stretch>
              <a:fillRect/>
            </a:stretch>
          </p:blipFill>
          <p:spPr bwMode="auto">
            <a:xfrm>
              <a:off x="2880" y="1"/>
              <a:ext cx="2879" cy="1614"/>
            </a:xfrm>
            <a:prstGeom prst="rect">
              <a:avLst/>
            </a:prstGeom>
            <a:noFill/>
          </p:spPr>
        </p:pic>
        <p:sp>
          <p:nvSpPr>
            <p:cNvPr id="812042" name="Text Box 10"/>
            <p:cNvSpPr txBox="1">
              <a:spLocks noChangeArrowheads="1"/>
            </p:cNvSpPr>
            <p:nvPr/>
          </p:nvSpPr>
          <p:spPr bwMode="auto">
            <a:xfrm>
              <a:off x="3552" y="1728"/>
              <a:ext cx="1511" cy="233"/>
            </a:xfrm>
            <a:prstGeom prst="rect">
              <a:avLst/>
            </a:prstGeom>
            <a:noFill/>
            <a:ln w="9525">
              <a:noFill/>
              <a:miter lim="800000"/>
              <a:headEnd/>
              <a:tailEnd/>
            </a:ln>
            <a:effectLst/>
          </p:spPr>
          <p:txBody>
            <a:bodyPr wrap="none">
              <a:prstTxWarp prst="textNoShape">
                <a:avLst/>
              </a:prstTxWarp>
              <a:spAutoFit/>
            </a:bodyPr>
            <a:lstStyle/>
            <a:p>
              <a:r>
                <a:rPr lang="en-US" sz="1800" i="1">
                  <a:latin typeface="Times New Roman"/>
                  <a:cs typeface="Times New Roman"/>
                </a:rPr>
                <a:t>Ritsema &amp; Allen</a:t>
              </a:r>
              <a:r>
                <a:rPr lang="en-US" sz="1800">
                  <a:latin typeface="Times New Roman"/>
                  <a:cs typeface="Times New Roman"/>
                </a:rPr>
                <a:t> (2003)</a:t>
              </a:r>
              <a:endParaRPr lang="en-US">
                <a:latin typeface="Times New Roman"/>
                <a:cs typeface="Times New Roman"/>
              </a:endParaRPr>
            </a:p>
          </p:txBody>
        </p:sp>
      </p:grpSp>
      <p:sp>
        <p:nvSpPr>
          <p:cNvPr id="812043" name="Text Box 11"/>
          <p:cNvSpPr txBox="1">
            <a:spLocks noChangeArrowheads="1"/>
          </p:cNvSpPr>
          <p:nvPr/>
        </p:nvSpPr>
        <p:spPr bwMode="auto">
          <a:xfrm>
            <a:off x="1143000" y="2743200"/>
            <a:ext cx="2306445" cy="369332"/>
          </a:xfrm>
          <a:prstGeom prst="rect">
            <a:avLst/>
          </a:prstGeom>
          <a:noFill/>
          <a:ln w="9525">
            <a:noFill/>
            <a:miter lim="800000"/>
            <a:headEnd/>
            <a:tailEnd/>
          </a:ln>
          <a:effectLst/>
        </p:spPr>
        <p:txBody>
          <a:bodyPr wrap="none">
            <a:prstTxWarp prst="textNoShape">
              <a:avLst/>
            </a:prstTxWarp>
            <a:spAutoFit/>
          </a:bodyPr>
          <a:lstStyle/>
          <a:p>
            <a:r>
              <a:rPr lang="en-US" sz="1800" i="1" dirty="0" err="1">
                <a:latin typeface="Times New Roman"/>
                <a:cs typeface="Times New Roman"/>
              </a:rPr>
              <a:t>Courtillot</a:t>
            </a:r>
            <a:r>
              <a:rPr lang="en-US" sz="1800" i="1" dirty="0">
                <a:latin typeface="Times New Roman"/>
                <a:cs typeface="Times New Roman"/>
              </a:rPr>
              <a:t> et al.</a:t>
            </a:r>
            <a:r>
              <a:rPr lang="en-US" sz="1800" dirty="0">
                <a:latin typeface="Times New Roman"/>
                <a:cs typeface="Times New Roman"/>
              </a:rPr>
              <a:t> (2003)</a:t>
            </a:r>
            <a:endParaRPr lang="en-US" dirty="0">
              <a:latin typeface="Times New Roman"/>
              <a:cs typeface="Times New Roman"/>
            </a:endParaRPr>
          </a:p>
        </p:txBody>
      </p:sp>
      <p:grpSp>
        <p:nvGrpSpPr>
          <p:cNvPr id="812048" name="Group 16"/>
          <p:cNvGrpSpPr>
            <a:grpSpLocks/>
          </p:cNvGrpSpPr>
          <p:nvPr/>
        </p:nvGrpSpPr>
        <p:grpSpPr bwMode="auto">
          <a:xfrm>
            <a:off x="4572000" y="3429000"/>
            <a:ext cx="4570413" cy="3165475"/>
            <a:chOff x="2880" y="2160"/>
            <a:chExt cx="2879" cy="1994"/>
          </a:xfrm>
        </p:grpSpPr>
        <p:sp>
          <p:nvSpPr>
            <p:cNvPr id="812040" name="Text Box 8"/>
            <p:cNvSpPr txBox="1">
              <a:spLocks noChangeArrowheads="1"/>
            </p:cNvSpPr>
            <p:nvPr/>
          </p:nvSpPr>
          <p:spPr bwMode="auto">
            <a:xfrm>
              <a:off x="3648" y="3921"/>
              <a:ext cx="1372" cy="233"/>
            </a:xfrm>
            <a:prstGeom prst="rect">
              <a:avLst/>
            </a:prstGeom>
            <a:noFill/>
            <a:ln w="9525">
              <a:noFill/>
              <a:miter lim="800000"/>
              <a:headEnd/>
              <a:tailEnd/>
            </a:ln>
            <a:effectLst/>
          </p:spPr>
          <p:txBody>
            <a:bodyPr wrap="none">
              <a:prstTxWarp prst="textNoShape">
                <a:avLst/>
              </a:prstTxWarp>
              <a:spAutoFit/>
            </a:bodyPr>
            <a:lstStyle/>
            <a:p>
              <a:r>
                <a:rPr lang="en-US" sz="1800" i="1">
                  <a:latin typeface="Times New Roman"/>
                  <a:cs typeface="Times New Roman"/>
                </a:rPr>
                <a:t>Montelli et al.</a:t>
              </a:r>
              <a:r>
                <a:rPr lang="en-US" sz="1800">
                  <a:latin typeface="Times New Roman"/>
                  <a:cs typeface="Times New Roman"/>
                </a:rPr>
                <a:t> (2006)</a:t>
              </a:r>
              <a:endParaRPr lang="en-US">
                <a:latin typeface="Times New Roman"/>
                <a:cs typeface="Times New Roman"/>
              </a:endParaRPr>
            </a:p>
          </p:txBody>
        </p:sp>
        <p:pic>
          <p:nvPicPr>
            <p:cNvPr id="812047" name="Picture 15" descr="MontelliS-waves2006"/>
            <p:cNvPicPr>
              <a:picLocks noChangeAspect="1" noChangeArrowheads="1"/>
            </p:cNvPicPr>
            <p:nvPr/>
          </p:nvPicPr>
          <p:blipFill>
            <a:blip r:embed="rId6"/>
            <a:srcRect/>
            <a:stretch>
              <a:fillRect/>
            </a:stretch>
          </p:blipFill>
          <p:spPr bwMode="auto">
            <a:xfrm>
              <a:off x="2880" y="2160"/>
              <a:ext cx="2879" cy="1614"/>
            </a:xfrm>
            <a:prstGeom prst="rect">
              <a:avLst/>
            </a:prstGeom>
            <a:noFill/>
          </p:spPr>
        </p:pic>
      </p:grpSp>
    </p:spTree>
    <p:extLst>
      <p:ext uri="{BB962C8B-B14F-4D97-AF65-F5344CB8AC3E}">
        <p14:creationId xmlns:p14="http://schemas.microsoft.com/office/powerpoint/2010/main" val="3189194712"/>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59C0219-A3E1-724E-BB08-B78026057BC9}" type="slidenum">
              <a:rPr lang="en-US"/>
              <a:pPr/>
              <a:t>138</a:t>
            </a:fld>
            <a:endParaRPr lang="en-US"/>
          </a:p>
        </p:txBody>
      </p:sp>
      <p:pic>
        <p:nvPicPr>
          <p:cNvPr id="586755" name="Picture 3" descr="Fig1_Beutel"/>
          <p:cNvPicPr>
            <a:picLocks noChangeAspect="1" noChangeArrowheads="1"/>
          </p:cNvPicPr>
          <p:nvPr/>
        </p:nvPicPr>
        <p:blipFill>
          <a:blip r:embed="rId3"/>
          <a:srcRect/>
          <a:stretch>
            <a:fillRect/>
          </a:stretch>
        </p:blipFill>
        <p:spPr bwMode="auto">
          <a:xfrm>
            <a:off x="1789113" y="2173288"/>
            <a:ext cx="5565775" cy="4570412"/>
          </a:xfrm>
          <a:prstGeom prst="rect">
            <a:avLst/>
          </a:prstGeom>
          <a:noFill/>
        </p:spPr>
      </p:pic>
      <p:sp>
        <p:nvSpPr>
          <p:cNvPr id="586756" name="Text Box 4"/>
          <p:cNvSpPr txBox="1">
            <a:spLocks noChangeArrowheads="1"/>
          </p:cNvSpPr>
          <p:nvPr/>
        </p:nvSpPr>
        <p:spPr bwMode="auto">
          <a:xfrm>
            <a:off x="304800" y="6477000"/>
            <a:ext cx="33528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i="1" dirty="0" err="1">
                <a:latin typeface="Times New Roman"/>
                <a:cs typeface="Times New Roman"/>
              </a:rPr>
              <a:t>Beutel</a:t>
            </a:r>
            <a:r>
              <a:rPr lang="en-US" sz="1800" i="1" dirty="0">
                <a:latin typeface="Times New Roman"/>
                <a:cs typeface="Times New Roman"/>
              </a:rPr>
              <a:t> (2005)</a:t>
            </a:r>
            <a:endParaRPr lang="en-US" dirty="0">
              <a:latin typeface="Times New Roman"/>
              <a:cs typeface="Times New Roman"/>
            </a:endParaRPr>
          </a:p>
        </p:txBody>
      </p:sp>
      <p:sp>
        <p:nvSpPr>
          <p:cNvPr id="586760" name="Rectangle 8"/>
          <p:cNvSpPr>
            <a:spLocks noGrp="1" noChangeArrowheads="1"/>
          </p:cNvSpPr>
          <p:nvPr>
            <p:ph type="title"/>
          </p:nvPr>
        </p:nvSpPr>
        <p:spPr>
          <a:xfrm>
            <a:off x="457200" y="685800"/>
            <a:ext cx="8305800" cy="609600"/>
          </a:xfrm>
        </p:spPr>
        <p:txBody>
          <a:bodyPr>
            <a:normAutofit fontScale="90000"/>
          </a:bodyPr>
          <a:lstStyle/>
          <a:p>
            <a:r>
              <a:rPr lang="en-US" dirty="0" smtClean="0"/>
              <a:t>Extensional </a:t>
            </a:r>
            <a:r>
              <a:rPr lang="en-US" dirty="0"/>
              <a:t>stress at plate boundary junctions</a:t>
            </a:r>
          </a:p>
        </p:txBody>
      </p:sp>
    </p:spTree>
    <p:extLst>
      <p:ext uri="{BB962C8B-B14F-4D97-AF65-F5344CB8AC3E}">
        <p14:creationId xmlns:p14="http://schemas.microsoft.com/office/powerpoint/2010/main" val="2037193608"/>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3" descr="Fig5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288"/>
            <a:ext cx="9140825"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Fig. 5.24</a:t>
            </a:r>
          </a:p>
        </p:txBody>
      </p:sp>
    </p:spTree>
    <p:extLst>
      <p:ext uri="{BB962C8B-B14F-4D97-AF65-F5344CB8AC3E}">
        <p14:creationId xmlns:p14="http://schemas.microsoft.com/office/powerpoint/2010/main" val="35304469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C291B92A-60D8-814E-895B-972A5D15B24C}" type="slidenum">
              <a:rPr lang="en-US" smtClean="0"/>
              <a:t>14</a:t>
            </a:fld>
            <a:endParaRPr lang="en-US"/>
          </a:p>
        </p:txBody>
      </p:sp>
      <p:pic>
        <p:nvPicPr>
          <p:cNvPr id="4" name="Picture 3" descr="Siberia.tiff"/>
          <p:cNvPicPr>
            <a:picLocks noChangeAspect="1"/>
          </p:cNvPicPr>
          <p:nvPr/>
        </p:nvPicPr>
        <p:blipFill rotWithShape="1">
          <a:blip r:embed="rId2">
            <a:extLst>
              <a:ext uri="{28A0092B-C50C-407E-A947-70E740481C1C}">
                <a14:useLocalDpi xmlns:a14="http://schemas.microsoft.com/office/drawing/2010/main" val="0"/>
              </a:ext>
            </a:extLst>
          </a:blip>
          <a:srcRect t="10963" r="23611"/>
          <a:stretch/>
        </p:blipFill>
        <p:spPr>
          <a:xfrm>
            <a:off x="0" y="0"/>
            <a:ext cx="6985000" cy="5019753"/>
          </a:xfrm>
          <a:prstGeom prst="rect">
            <a:avLst/>
          </a:prstGeom>
        </p:spPr>
      </p:pic>
      <p:grpSp>
        <p:nvGrpSpPr>
          <p:cNvPr id="13" name="Group 12"/>
          <p:cNvGrpSpPr/>
          <p:nvPr/>
        </p:nvGrpSpPr>
        <p:grpSpPr>
          <a:xfrm>
            <a:off x="1404470" y="1850698"/>
            <a:ext cx="7739530" cy="5007302"/>
            <a:chOff x="1404470" y="1850698"/>
            <a:chExt cx="7739530" cy="5007302"/>
          </a:xfrm>
        </p:grpSpPr>
        <p:pic>
          <p:nvPicPr>
            <p:cNvPr id="6" name="Picture 5" descr="OJ.tiff"/>
            <p:cNvPicPr>
              <a:picLocks noChangeAspect="1"/>
            </p:cNvPicPr>
            <p:nvPr/>
          </p:nvPicPr>
          <p:blipFill rotWithShape="1">
            <a:blip r:embed="rId3">
              <a:extLst>
                <a:ext uri="{28A0092B-C50C-407E-A947-70E740481C1C}">
                  <a14:useLocalDpi xmlns:a14="http://schemas.microsoft.com/office/drawing/2010/main" val="0"/>
                </a:ext>
              </a:extLst>
            </a:blip>
            <a:srcRect l="7680" t="11184" r="7680"/>
            <a:stretch/>
          </p:blipFill>
          <p:spPr>
            <a:xfrm>
              <a:off x="1404470" y="1850698"/>
              <a:ext cx="7739530" cy="5007302"/>
            </a:xfrm>
            <a:prstGeom prst="rect">
              <a:avLst/>
            </a:prstGeom>
          </p:spPr>
        </p:pic>
        <p:cxnSp>
          <p:nvCxnSpPr>
            <p:cNvPr id="9" name="Straight Connector 8"/>
            <p:cNvCxnSpPr/>
            <p:nvPr/>
          </p:nvCxnSpPr>
          <p:spPr>
            <a:xfrm>
              <a:off x="7590118" y="6409765"/>
              <a:ext cx="1553882"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49294" y="6618941"/>
              <a:ext cx="6454588"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838809"/>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39462" y="6417735"/>
            <a:ext cx="2438400" cy="369332"/>
          </a:xfrm>
          <a:prstGeom prst="rect">
            <a:avLst/>
          </a:prstGeom>
          <a:noFill/>
        </p:spPr>
        <p:txBody>
          <a:bodyPr wrap="square" rtlCol="0">
            <a:spAutoFit/>
          </a:bodyPr>
          <a:lstStyle/>
          <a:p>
            <a:r>
              <a:rPr lang="en-US" dirty="0" smtClean="0"/>
              <a:t>Burdick et al. (2014)</a:t>
            </a:r>
            <a:endParaRPr lang="en-US" dirty="0"/>
          </a:p>
        </p:txBody>
      </p:sp>
      <p:pic>
        <p:nvPicPr>
          <p:cNvPr id="20" name="Picture 19" descr="USGS_I-1523_1-pr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261" y="0"/>
            <a:ext cx="6268739" cy="6858000"/>
          </a:xfrm>
          <a:prstGeom prst="rect">
            <a:avLst/>
          </a:prstGeom>
        </p:spPr>
      </p:pic>
      <p:sp>
        <p:nvSpPr>
          <p:cNvPr id="8" name="TextBox 7"/>
          <p:cNvSpPr txBox="1"/>
          <p:nvPr/>
        </p:nvSpPr>
        <p:spPr>
          <a:xfrm>
            <a:off x="6337300" y="3962400"/>
            <a:ext cx="2565400" cy="369332"/>
          </a:xfrm>
          <a:prstGeom prst="rect">
            <a:avLst/>
          </a:prstGeom>
          <a:noFill/>
        </p:spPr>
        <p:txBody>
          <a:bodyPr wrap="square" rtlCol="0">
            <a:spAutoFit/>
          </a:bodyPr>
          <a:lstStyle/>
          <a:p>
            <a:r>
              <a:rPr lang="en-US" dirty="0" smtClean="0"/>
              <a:t>St. George volcanic zone</a:t>
            </a:r>
            <a:endParaRPr lang="en-US" dirty="0"/>
          </a:p>
        </p:txBody>
      </p:sp>
      <p:sp>
        <p:nvSpPr>
          <p:cNvPr id="60" name="TextBox 59"/>
          <p:cNvSpPr txBox="1"/>
          <p:nvPr/>
        </p:nvSpPr>
        <p:spPr>
          <a:xfrm>
            <a:off x="7133162" y="6048403"/>
            <a:ext cx="2044700" cy="369332"/>
          </a:xfrm>
          <a:prstGeom prst="rect">
            <a:avLst/>
          </a:prstGeom>
          <a:noFill/>
        </p:spPr>
        <p:txBody>
          <a:bodyPr wrap="square" rtlCol="0">
            <a:spAutoFit/>
          </a:bodyPr>
          <a:lstStyle/>
          <a:p>
            <a:r>
              <a:rPr lang="en-US" dirty="0" err="1" smtClean="0"/>
              <a:t>Valles</a:t>
            </a:r>
            <a:r>
              <a:rPr lang="en-US" dirty="0" smtClean="0"/>
              <a:t> volcanic zone</a:t>
            </a:r>
            <a:endParaRPr lang="en-US" dirty="0"/>
          </a:p>
        </p:txBody>
      </p:sp>
      <p:sp>
        <p:nvSpPr>
          <p:cNvPr id="2" name="Slide Number Placeholder 1"/>
          <p:cNvSpPr>
            <a:spLocks noGrp="1"/>
          </p:cNvSpPr>
          <p:nvPr>
            <p:ph type="sldNum" sz="quarter" idx="12"/>
          </p:nvPr>
        </p:nvSpPr>
        <p:spPr/>
        <p:txBody>
          <a:bodyPr/>
          <a:lstStyle/>
          <a:p>
            <a:fld id="{5E52903C-E813-B04C-B5BE-B79BBB963AD8}" type="slidenum">
              <a:rPr lang="en-US" smtClean="0"/>
              <a:t>140</a:t>
            </a:fld>
            <a:endParaRPr lang="en-US" dirty="0"/>
          </a:p>
        </p:txBody>
      </p:sp>
      <p:sp>
        <p:nvSpPr>
          <p:cNvPr id="3" name="TextBox 2"/>
          <p:cNvSpPr txBox="1"/>
          <p:nvPr/>
        </p:nvSpPr>
        <p:spPr>
          <a:xfrm>
            <a:off x="5994400" y="50803"/>
            <a:ext cx="3149601" cy="1077218"/>
          </a:xfrm>
          <a:prstGeom prst="rect">
            <a:avLst/>
          </a:prstGeom>
          <a:solidFill>
            <a:srgbClr val="FFFFFF"/>
          </a:solidFill>
        </p:spPr>
        <p:txBody>
          <a:bodyPr wrap="square" rtlCol="0">
            <a:spAutoFit/>
          </a:bodyPr>
          <a:lstStyle/>
          <a:p>
            <a:pPr algn="ctr"/>
            <a:r>
              <a:rPr lang="en-US" sz="3200" dirty="0" smtClean="0"/>
              <a:t>Late Cenozoic volcanic centers</a:t>
            </a:r>
            <a:endParaRPr lang="en-US" sz="3200" dirty="0"/>
          </a:p>
        </p:txBody>
      </p:sp>
    </p:spTree>
    <p:extLst>
      <p:ext uri="{BB962C8B-B14F-4D97-AF65-F5344CB8AC3E}">
        <p14:creationId xmlns:p14="http://schemas.microsoft.com/office/powerpoint/2010/main" val="389138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urdickEtal201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6702136" cy="6858000"/>
          </a:xfrm>
          <a:prstGeom prst="rect">
            <a:avLst/>
          </a:prstGeom>
        </p:spPr>
      </p:pic>
      <p:sp>
        <p:nvSpPr>
          <p:cNvPr id="10" name="TextBox 9"/>
          <p:cNvSpPr txBox="1"/>
          <p:nvPr/>
        </p:nvSpPr>
        <p:spPr>
          <a:xfrm>
            <a:off x="0" y="6385469"/>
            <a:ext cx="2438400" cy="369332"/>
          </a:xfrm>
          <a:prstGeom prst="rect">
            <a:avLst/>
          </a:prstGeom>
          <a:noFill/>
        </p:spPr>
        <p:txBody>
          <a:bodyPr wrap="square" rtlCol="0">
            <a:spAutoFit/>
          </a:bodyPr>
          <a:lstStyle/>
          <a:p>
            <a:r>
              <a:rPr lang="en-US" dirty="0" smtClean="0"/>
              <a:t>Burdick et al. (2014)</a:t>
            </a:r>
            <a:endParaRPr lang="en-US" dirty="0"/>
          </a:p>
        </p:txBody>
      </p:sp>
      <p:sp>
        <p:nvSpPr>
          <p:cNvPr id="7" name="TextBox 6"/>
          <p:cNvSpPr txBox="1"/>
          <p:nvPr/>
        </p:nvSpPr>
        <p:spPr>
          <a:xfrm>
            <a:off x="6739462" y="6417735"/>
            <a:ext cx="2438400" cy="369332"/>
          </a:xfrm>
          <a:prstGeom prst="rect">
            <a:avLst/>
          </a:prstGeom>
          <a:noFill/>
        </p:spPr>
        <p:txBody>
          <a:bodyPr wrap="square" rtlCol="0">
            <a:spAutoFit/>
          </a:bodyPr>
          <a:lstStyle/>
          <a:p>
            <a:r>
              <a:rPr lang="en-US" dirty="0" smtClean="0"/>
              <a:t>Burdick et al. (2014)</a:t>
            </a:r>
            <a:endParaRPr lang="en-US" dirty="0"/>
          </a:p>
        </p:txBody>
      </p:sp>
      <p:pic>
        <p:nvPicPr>
          <p:cNvPr id="20" name="Picture 19" descr="USGS_I-1523_1-pr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261" y="0"/>
            <a:ext cx="6268739" cy="6858000"/>
          </a:xfrm>
          <a:prstGeom prst="rect">
            <a:avLst/>
          </a:prstGeom>
        </p:spPr>
      </p:pic>
      <p:sp>
        <p:nvSpPr>
          <p:cNvPr id="8" name="TextBox 7"/>
          <p:cNvSpPr txBox="1"/>
          <p:nvPr/>
        </p:nvSpPr>
        <p:spPr>
          <a:xfrm>
            <a:off x="6337300" y="3962400"/>
            <a:ext cx="2565400" cy="369332"/>
          </a:xfrm>
          <a:prstGeom prst="rect">
            <a:avLst/>
          </a:prstGeom>
          <a:noFill/>
        </p:spPr>
        <p:txBody>
          <a:bodyPr wrap="square" rtlCol="0">
            <a:spAutoFit/>
          </a:bodyPr>
          <a:lstStyle/>
          <a:p>
            <a:r>
              <a:rPr lang="en-US" dirty="0" smtClean="0"/>
              <a:t>St. George volcanic zone</a:t>
            </a:r>
            <a:endParaRPr lang="en-US" dirty="0"/>
          </a:p>
        </p:txBody>
      </p:sp>
      <p:sp>
        <p:nvSpPr>
          <p:cNvPr id="60" name="TextBox 59"/>
          <p:cNvSpPr txBox="1"/>
          <p:nvPr/>
        </p:nvSpPr>
        <p:spPr>
          <a:xfrm>
            <a:off x="7133162" y="6048403"/>
            <a:ext cx="2044700" cy="369332"/>
          </a:xfrm>
          <a:prstGeom prst="rect">
            <a:avLst/>
          </a:prstGeom>
          <a:noFill/>
        </p:spPr>
        <p:txBody>
          <a:bodyPr wrap="square" rtlCol="0">
            <a:spAutoFit/>
          </a:bodyPr>
          <a:lstStyle/>
          <a:p>
            <a:r>
              <a:rPr lang="en-US" dirty="0" err="1" smtClean="0"/>
              <a:t>Valles</a:t>
            </a:r>
            <a:r>
              <a:rPr lang="en-US" dirty="0" smtClean="0"/>
              <a:t> volcanic zone</a:t>
            </a:r>
            <a:endParaRPr lang="en-US" dirty="0"/>
          </a:p>
        </p:txBody>
      </p:sp>
      <p:sp>
        <p:nvSpPr>
          <p:cNvPr id="2" name="Slide Number Placeholder 1"/>
          <p:cNvSpPr>
            <a:spLocks noGrp="1"/>
          </p:cNvSpPr>
          <p:nvPr>
            <p:ph type="sldNum" sz="quarter" idx="12"/>
          </p:nvPr>
        </p:nvSpPr>
        <p:spPr/>
        <p:txBody>
          <a:bodyPr/>
          <a:lstStyle/>
          <a:p>
            <a:fld id="{5E52903C-E813-B04C-B5BE-B79BBB963AD8}" type="slidenum">
              <a:rPr lang="en-US" smtClean="0"/>
              <a:t>141</a:t>
            </a:fld>
            <a:endParaRPr lang="en-US" dirty="0"/>
          </a:p>
        </p:txBody>
      </p:sp>
      <p:sp>
        <p:nvSpPr>
          <p:cNvPr id="3" name="TextBox 2"/>
          <p:cNvSpPr txBox="1"/>
          <p:nvPr/>
        </p:nvSpPr>
        <p:spPr>
          <a:xfrm>
            <a:off x="5994400" y="50803"/>
            <a:ext cx="3149601" cy="1077218"/>
          </a:xfrm>
          <a:prstGeom prst="rect">
            <a:avLst/>
          </a:prstGeom>
          <a:solidFill>
            <a:srgbClr val="FFFFFF"/>
          </a:solidFill>
        </p:spPr>
        <p:txBody>
          <a:bodyPr wrap="square" rtlCol="0">
            <a:spAutoFit/>
          </a:bodyPr>
          <a:lstStyle/>
          <a:p>
            <a:pPr algn="ctr"/>
            <a:r>
              <a:rPr lang="en-US" sz="3200" dirty="0" smtClean="0"/>
              <a:t>Late Cenozoic volcanic centers</a:t>
            </a:r>
            <a:endParaRPr lang="en-US" sz="3200" dirty="0"/>
          </a:p>
        </p:txBody>
      </p:sp>
    </p:spTree>
    <p:extLst>
      <p:ext uri="{BB962C8B-B14F-4D97-AF65-F5344CB8AC3E}">
        <p14:creationId xmlns:p14="http://schemas.microsoft.com/office/powerpoint/2010/main" val="363596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Yellowstone</a:t>
            </a:r>
          </a:p>
        </p:txBody>
      </p:sp>
      <p:pic>
        <p:nvPicPr>
          <p:cNvPr id="249858" name="Picture 3" descr="Fig5_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788" y="1676400"/>
            <a:ext cx="6400800" cy="437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2" name="Line 7"/>
          <p:cNvSpPr>
            <a:spLocks noChangeShapeType="1"/>
          </p:cNvSpPr>
          <p:nvPr/>
        </p:nvSpPr>
        <p:spPr bwMode="auto">
          <a:xfrm>
            <a:off x="4207931" y="1193800"/>
            <a:ext cx="314855" cy="1151466"/>
          </a:xfrm>
          <a:prstGeom prst="line">
            <a:avLst/>
          </a:prstGeom>
          <a:noFill/>
          <a:ln w="57150">
            <a:solidFill>
              <a:srgbClr val="0000FF"/>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 name="Text Box 7"/>
          <p:cNvSpPr txBox="1">
            <a:spLocks noChangeArrowheads="1"/>
          </p:cNvSpPr>
          <p:nvPr/>
        </p:nvSpPr>
        <p:spPr bwMode="auto">
          <a:xfrm>
            <a:off x="5808133" y="6491288"/>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dirty="0" err="1"/>
              <a:t>Ritsema</a:t>
            </a:r>
            <a:r>
              <a:rPr lang="en-US" sz="1800" i="1" dirty="0"/>
              <a:t> et al. (1999)</a:t>
            </a:r>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142</a:t>
            </a:fld>
            <a:endParaRPr lang="en-US"/>
          </a:p>
        </p:txBody>
      </p:sp>
    </p:spTree>
    <p:extLst>
      <p:ext uri="{BB962C8B-B14F-4D97-AF65-F5344CB8AC3E}">
        <p14:creationId xmlns:p14="http://schemas.microsoft.com/office/powerpoint/2010/main" val="5527880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2" descr="Fig6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373188"/>
            <a:ext cx="5653087"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6" name="Rectangle 3"/>
          <p:cNvSpPr>
            <a:spLocks noGrp="1" noChangeArrowheads="1"/>
          </p:cNvSpPr>
          <p:nvPr>
            <p:ph type="title"/>
          </p:nvPr>
        </p:nvSpPr>
        <p:spPr/>
        <p:txBody>
          <a:bodyPr>
            <a:normAutofit fontScale="90000"/>
          </a:bodyPr>
          <a:lstStyle/>
          <a:p>
            <a:pPr eaLnBrk="1" hangingPunct="1"/>
            <a:r>
              <a:rPr lang="en-US" dirty="0">
                <a:latin typeface="Arial" charset="0"/>
                <a:ea typeface="ＭＳ Ｐゴシック" charset="0"/>
                <a:cs typeface="ＭＳ Ｐゴシック" charset="0"/>
              </a:rPr>
              <a:t>Variation of </a:t>
            </a:r>
            <a:r>
              <a:rPr lang="en-US" dirty="0" smtClean="0">
                <a:latin typeface="Arial" charset="0"/>
                <a:ea typeface="ＭＳ Ｐゴシック" charset="0"/>
                <a:cs typeface="ＭＳ Ｐゴシック" charset="0"/>
              </a:rPr>
              <a:t>melting point with </a:t>
            </a:r>
            <a:r>
              <a:rPr lang="en-US" dirty="0">
                <a:latin typeface="Arial" charset="0"/>
                <a:ea typeface="ＭＳ Ｐゴシック" charset="0"/>
                <a:cs typeface="ＭＳ Ｐゴシック" charset="0"/>
              </a:rPr>
              <a:t>composition</a:t>
            </a:r>
          </a:p>
        </p:txBody>
      </p:sp>
    </p:spTree>
    <p:extLst>
      <p:ext uri="{BB962C8B-B14F-4D97-AF65-F5344CB8AC3E}">
        <p14:creationId xmlns:p14="http://schemas.microsoft.com/office/powerpoint/2010/main" val="3898269121"/>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Fig6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1373188"/>
            <a:ext cx="6523037"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4" name="Rectangle 3"/>
          <p:cNvSpPr>
            <a:spLocks noGrp="1" noChangeArrowheads="1"/>
          </p:cNvSpPr>
          <p:nvPr>
            <p:ph type="title"/>
          </p:nvPr>
        </p:nvSpPr>
        <p:spPr/>
        <p:txBody>
          <a:bodyPr>
            <a:normAutofit fontScale="90000"/>
          </a:bodyPr>
          <a:lstStyle/>
          <a:p>
            <a:pPr eaLnBrk="1" hangingPunct="1"/>
            <a:r>
              <a:rPr lang="en-US" dirty="0">
                <a:latin typeface="Arial" charset="0"/>
                <a:ea typeface="ＭＳ Ｐゴシック" charset="0"/>
                <a:cs typeface="ＭＳ Ｐゴシック" charset="0"/>
              </a:rPr>
              <a:t>Variation of </a:t>
            </a:r>
            <a:r>
              <a:rPr lang="en-US" dirty="0" smtClean="0">
                <a:latin typeface="Arial" charset="0"/>
                <a:ea typeface="ＭＳ Ｐゴシック" charset="0"/>
                <a:cs typeface="ＭＳ Ｐゴシック" charset="0"/>
              </a:rPr>
              <a:t>melting point with </a:t>
            </a:r>
            <a:r>
              <a:rPr lang="en-US" dirty="0">
                <a:latin typeface="Arial" charset="0"/>
                <a:ea typeface="ＭＳ Ｐゴシック" charset="0"/>
                <a:cs typeface="ＭＳ Ｐゴシック" charset="0"/>
              </a:rPr>
              <a:t>volatiles</a:t>
            </a:r>
          </a:p>
        </p:txBody>
      </p:sp>
    </p:spTree>
    <p:extLst>
      <p:ext uri="{BB962C8B-B14F-4D97-AF65-F5344CB8AC3E}">
        <p14:creationId xmlns:p14="http://schemas.microsoft.com/office/powerpoint/2010/main" val="1360535922"/>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438274"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438275" name="Picture 4" descr="H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442390"/>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descr="Fig3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563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6" name="Rectangle 2"/>
          <p:cNvSpPr>
            <a:spLocks noGrp="1" noChangeArrowheads="1"/>
          </p:cNvSpPr>
          <p:nvPr>
            <p:ph type="title"/>
          </p:nvPr>
        </p:nvSpPr>
        <p:spPr>
          <a:xfrm>
            <a:off x="5715000" y="2362200"/>
            <a:ext cx="3276600" cy="762000"/>
          </a:xfrm>
        </p:spPr>
        <p:txBody>
          <a:bodyPr>
            <a:normAutofit fontScale="90000"/>
          </a:bodyPr>
          <a:lstStyle/>
          <a:p>
            <a:pPr eaLnBrk="1" hangingPunct="1"/>
            <a:r>
              <a:rPr lang="en-US">
                <a:latin typeface="Arial" charset="0"/>
                <a:ea typeface="ＭＳ Ｐゴシック" charset="0"/>
                <a:cs typeface="ＭＳ Ｐゴシック" charset="0"/>
              </a:rPr>
              <a:t>Propagating ridges</a:t>
            </a:r>
          </a:p>
        </p:txBody>
      </p:sp>
    </p:spTree>
    <p:extLst>
      <p:ext uri="{BB962C8B-B14F-4D97-AF65-F5344CB8AC3E}">
        <p14:creationId xmlns:p14="http://schemas.microsoft.com/office/powerpoint/2010/main" val="1889059332"/>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5300C7F5-D0AE-274B-BA95-8E82282A7843}" type="slidenum">
              <a:rPr lang="en-US"/>
              <a:pPr/>
              <a:t>147</a:t>
            </a:fld>
            <a:endParaRPr lang="en-US"/>
          </a:p>
        </p:txBody>
      </p:sp>
      <p:sp>
        <p:nvSpPr>
          <p:cNvPr id="588802" name="Rectangle 2"/>
          <p:cNvSpPr>
            <a:spLocks noGrp="1" noChangeArrowheads="1"/>
          </p:cNvSpPr>
          <p:nvPr>
            <p:ph type="title"/>
          </p:nvPr>
        </p:nvSpPr>
        <p:spPr/>
        <p:txBody>
          <a:bodyPr/>
          <a:lstStyle/>
          <a:p>
            <a:endParaRPr lang="en-US"/>
          </a:p>
        </p:txBody>
      </p:sp>
      <p:pic>
        <p:nvPicPr>
          <p:cNvPr id="588803" name="Picture 3" descr="Fig3_Galapagos"/>
          <p:cNvPicPr>
            <a:picLocks noChangeAspect="1" noChangeArrowheads="1"/>
          </p:cNvPicPr>
          <p:nvPr/>
        </p:nvPicPr>
        <p:blipFill>
          <a:blip r:embed="rId3"/>
          <a:srcRect l="28482" t="18382" r="13338" b="20187"/>
          <a:stretch>
            <a:fillRect/>
          </a:stretch>
        </p:blipFill>
        <p:spPr bwMode="auto">
          <a:xfrm>
            <a:off x="3175" y="0"/>
            <a:ext cx="9140825" cy="6858000"/>
          </a:xfrm>
          <a:prstGeom prst="rect">
            <a:avLst/>
          </a:prstGeom>
          <a:noFill/>
        </p:spPr>
      </p:pic>
      <p:sp>
        <p:nvSpPr>
          <p:cNvPr id="2" name="Right Arrow 1"/>
          <p:cNvSpPr/>
          <p:nvPr/>
        </p:nvSpPr>
        <p:spPr bwMode="auto">
          <a:xfrm rot="19554857">
            <a:off x="4728262" y="659204"/>
            <a:ext cx="1368152" cy="720080"/>
          </a:xfrm>
          <a:prstGeom prst="rightArrow">
            <a:avLst/>
          </a:prstGeom>
          <a:solidFill>
            <a:srgbClr val="C0504D"/>
          </a:solidFill>
          <a:ln w="9525" cap="flat" cmpd="sng" algn="ctr">
            <a:solidFill>
              <a:schemeClr val="tx1"/>
            </a:solidFill>
            <a:prstDash val="solid"/>
            <a:round/>
            <a:headEnd type="none" w="med" len="med"/>
            <a:tailEnd type="none" w="med" len="med"/>
          </a:ln>
          <a:effectLst/>
          <a:scene3d>
            <a:camera prst="orthographicFron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3" charset="0"/>
            </a:endParaRPr>
          </a:p>
        </p:txBody>
      </p:sp>
      <p:sp>
        <p:nvSpPr>
          <p:cNvPr id="6" name="Right Arrow 5"/>
          <p:cNvSpPr/>
          <p:nvPr/>
        </p:nvSpPr>
        <p:spPr bwMode="auto">
          <a:xfrm rot="355685">
            <a:off x="5664366" y="5478715"/>
            <a:ext cx="1368152" cy="720080"/>
          </a:xfrm>
          <a:prstGeom prst="rightArrow">
            <a:avLst/>
          </a:prstGeom>
          <a:solidFill>
            <a:srgbClr val="C0504D"/>
          </a:solidFill>
          <a:ln w="9525" cap="flat" cmpd="sng" algn="ctr">
            <a:solidFill>
              <a:schemeClr val="tx1"/>
            </a:solidFill>
            <a:prstDash val="solid"/>
            <a:round/>
            <a:headEnd type="none" w="med" len="med"/>
            <a:tailEnd type="none" w="med" len="med"/>
          </a:ln>
          <a:effectLst/>
          <a:scene3d>
            <a:camera prst="orthographicFron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3" charset="0"/>
            </a:endParaRPr>
          </a:p>
        </p:txBody>
      </p:sp>
    </p:spTree>
    <p:extLst>
      <p:ext uri="{BB962C8B-B14F-4D97-AF65-F5344CB8AC3E}">
        <p14:creationId xmlns:p14="http://schemas.microsoft.com/office/powerpoint/2010/main" val="521304117"/>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RP_Dik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8229600" cy="6004130"/>
          </a:xfrm>
          <a:prstGeom prst="rect">
            <a:avLst/>
          </a:prstGeom>
        </p:spPr>
      </p:pic>
      <p:sp>
        <p:nvSpPr>
          <p:cNvPr id="2" name="TextBox 1"/>
          <p:cNvSpPr txBox="1"/>
          <p:nvPr/>
        </p:nvSpPr>
        <p:spPr>
          <a:xfrm>
            <a:off x="381000" y="5932269"/>
            <a:ext cx="8229600" cy="584776"/>
          </a:xfrm>
          <a:prstGeom prst="rect">
            <a:avLst/>
          </a:prstGeom>
          <a:solidFill>
            <a:srgbClr val="FFFFFF"/>
          </a:solidFill>
        </p:spPr>
        <p:txBody>
          <a:bodyPr wrap="square" rtlCol="0">
            <a:spAutoFit/>
          </a:bodyPr>
          <a:lstStyle/>
          <a:p>
            <a:pPr algn="ctr"/>
            <a:r>
              <a:rPr lang="en-US" sz="3200" dirty="0" smtClean="0"/>
              <a:t>~ 10% of a slowly spreading plate boundary</a:t>
            </a:r>
            <a:endParaRPr lang="en-US" sz="3200" dirty="0"/>
          </a:p>
        </p:txBody>
      </p:sp>
      <p:sp>
        <p:nvSpPr>
          <p:cNvPr id="4" name="TextBox 3"/>
          <p:cNvSpPr txBox="1"/>
          <p:nvPr/>
        </p:nvSpPr>
        <p:spPr>
          <a:xfrm>
            <a:off x="381000" y="6509160"/>
            <a:ext cx="8229600" cy="369332"/>
          </a:xfrm>
          <a:prstGeom prst="rect">
            <a:avLst/>
          </a:prstGeom>
          <a:solidFill>
            <a:srgbClr val="FFFFFF"/>
          </a:solidFill>
        </p:spPr>
        <p:txBody>
          <a:bodyPr wrap="square" rtlCol="0">
            <a:spAutoFit/>
          </a:bodyPr>
          <a:lstStyle/>
          <a:p>
            <a:pPr algn="ctr"/>
            <a:r>
              <a:rPr lang="en-US" dirty="0" smtClean="0"/>
              <a:t>Parsons et al. (1998)</a:t>
            </a:r>
            <a:endParaRPr lang="en-US" dirty="0"/>
          </a:p>
        </p:txBody>
      </p:sp>
      <p:sp>
        <p:nvSpPr>
          <p:cNvPr id="5" name="Slide Number Placeholder 4"/>
          <p:cNvSpPr>
            <a:spLocks noGrp="1"/>
          </p:cNvSpPr>
          <p:nvPr>
            <p:ph type="sldNum" sz="quarter" idx="12"/>
          </p:nvPr>
        </p:nvSpPr>
        <p:spPr/>
        <p:txBody>
          <a:bodyPr/>
          <a:lstStyle/>
          <a:p>
            <a:fld id="{5E52903C-E813-B04C-B5BE-B79BBB963AD8}" type="slidenum">
              <a:rPr lang="en-US" smtClean="0"/>
              <a:t>148</a:t>
            </a:fld>
            <a:endParaRPr lang="en-US" dirty="0"/>
          </a:p>
        </p:txBody>
      </p:sp>
    </p:spTree>
    <p:extLst>
      <p:ext uri="{BB962C8B-B14F-4D97-AF65-F5344CB8AC3E}">
        <p14:creationId xmlns:p14="http://schemas.microsoft.com/office/powerpoint/2010/main" val="1644561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3" descr="Fig3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69335" y="337080"/>
            <a:ext cx="1227666" cy="584776"/>
          </a:xfrm>
          <a:prstGeom prst="rect">
            <a:avLst/>
          </a:prstGeom>
          <a:noFill/>
        </p:spPr>
        <p:txBody>
          <a:bodyPr wrap="square" rtlCol="0">
            <a:spAutoFit/>
          </a:bodyPr>
          <a:lstStyle/>
          <a:p>
            <a:r>
              <a:rPr lang="en-US" sz="1600" dirty="0" smtClean="0"/>
              <a:t>Foulger (2010)</a:t>
            </a:r>
            <a:endParaRPr lang="en-US" sz="1600" dirty="0"/>
          </a:p>
        </p:txBody>
      </p:sp>
      <p:sp>
        <p:nvSpPr>
          <p:cNvPr id="4" name="Rectangle 3"/>
          <p:cNvSpPr/>
          <p:nvPr/>
        </p:nvSpPr>
        <p:spPr>
          <a:xfrm>
            <a:off x="2298700" y="2476500"/>
            <a:ext cx="6743879" cy="2400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9335" y="337080"/>
            <a:ext cx="825500" cy="9329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3" descr="Fig3_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75" y="0"/>
            <a:ext cx="4298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37680" y="6377634"/>
            <a:ext cx="1673820" cy="338554"/>
          </a:xfrm>
          <a:prstGeom prst="rect">
            <a:avLst/>
          </a:prstGeom>
          <a:solidFill>
            <a:schemeClr val="bg1"/>
          </a:solidFill>
        </p:spPr>
        <p:txBody>
          <a:bodyPr wrap="square" rtlCol="0">
            <a:spAutoFit/>
          </a:bodyPr>
          <a:lstStyle/>
          <a:p>
            <a:r>
              <a:rPr lang="en-US" sz="1600" dirty="0" smtClean="0"/>
              <a:t>Jones et al. (2002)</a:t>
            </a:r>
            <a:endParaRPr lang="en-US" sz="1600" dirty="0"/>
          </a:p>
        </p:txBody>
      </p:sp>
      <p:sp>
        <p:nvSpPr>
          <p:cNvPr id="11" name="Rectangle 2"/>
          <p:cNvSpPr>
            <a:spLocks noGrp="1" noChangeArrowheads="1"/>
          </p:cNvSpPr>
          <p:nvPr>
            <p:ph type="title"/>
          </p:nvPr>
        </p:nvSpPr>
        <p:spPr>
          <a:xfrm>
            <a:off x="6943904" y="2832100"/>
            <a:ext cx="2070100" cy="1943100"/>
          </a:xfrm>
          <a:solidFill>
            <a:srgbClr val="FFFFFF"/>
          </a:solidFill>
        </p:spPr>
        <p:txBody>
          <a:bodyPr>
            <a:normAutofit fontScale="90000"/>
          </a:bodyPr>
          <a:lstStyle/>
          <a:p>
            <a:pPr eaLnBrk="1" hangingPunct="1"/>
            <a:r>
              <a:rPr lang="en-US" dirty="0" smtClean="0">
                <a:latin typeface="Arial" charset="0"/>
                <a:ea typeface="ＭＳ Ｐゴシック" charset="0"/>
                <a:cs typeface="ＭＳ Ｐゴシック" charset="0"/>
              </a:rPr>
              <a:t>The </a:t>
            </a:r>
            <a:r>
              <a:rPr lang="en-US" altLang="ja-JP" dirty="0" smtClean="0">
                <a:latin typeface="Arial" charset="0"/>
                <a:ea typeface="ＭＳ Ｐゴシック" charset="0"/>
                <a:cs typeface="ＭＳ Ｐゴシック" charset="0"/>
              </a:rPr>
              <a:t>chevron ridges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487995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926484-541A-4044-9BB4-A62ED7F551A1}" type="slidenum">
              <a:rPr lang="en-US"/>
              <a:pPr/>
              <a:t>15</a:t>
            </a:fld>
            <a:endParaRPr lang="en-US"/>
          </a:p>
        </p:txBody>
      </p:sp>
      <p:graphicFrame>
        <p:nvGraphicFramePr>
          <p:cNvPr id="439302" name="Object 6"/>
          <p:cNvGraphicFramePr>
            <a:graphicFrameLocks noChangeAspect="1"/>
          </p:cNvGraphicFramePr>
          <p:nvPr/>
        </p:nvGraphicFramePr>
        <p:xfrm>
          <a:off x="76200" y="1524000"/>
          <a:ext cx="9001125" cy="4570413"/>
        </p:xfrm>
        <a:graphic>
          <a:graphicData uri="http://schemas.openxmlformats.org/presentationml/2006/ole">
            <mc:AlternateContent xmlns:mc="http://schemas.openxmlformats.org/markup-compatibility/2006">
              <mc:Choice xmlns:v="urn:schemas-microsoft-com:vml" Requires="v">
                <p:oleObj spid="_x0000_s13322" name="Artwork" r:id="rId4" imgW="11250000" imgH="6525000" progId="">
                  <p:embed/>
                </p:oleObj>
              </mc:Choice>
              <mc:Fallback>
                <p:oleObj name="Artwork" r:id="rId4" imgW="11250000" imgH="6525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2445"/>
                      <a:stretch>
                        <a:fillRect/>
                      </a:stretch>
                    </p:blipFill>
                    <p:spPr bwMode="auto">
                      <a:xfrm>
                        <a:off x="76200" y="1524000"/>
                        <a:ext cx="900112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9303" name="Text Box 7"/>
          <p:cNvSpPr txBox="1">
            <a:spLocks noChangeArrowheads="1"/>
          </p:cNvSpPr>
          <p:nvPr/>
        </p:nvSpPr>
        <p:spPr bwMode="auto">
          <a:xfrm>
            <a:off x="5292080" y="6186488"/>
            <a:ext cx="2546302"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Coffin &amp; </a:t>
            </a:r>
            <a:r>
              <a:rPr lang="en-US" sz="1800" dirty="0" err="1">
                <a:solidFill>
                  <a:srgbClr val="000000"/>
                </a:solidFill>
                <a:latin typeface="Times New Roman"/>
                <a:cs typeface="Times New Roman"/>
              </a:rPr>
              <a:t>Eldholm</a:t>
            </a:r>
            <a:r>
              <a:rPr lang="en-US" sz="1800" dirty="0">
                <a:solidFill>
                  <a:srgbClr val="000000"/>
                </a:solidFill>
                <a:latin typeface="Times New Roman"/>
                <a:cs typeface="Times New Roman"/>
              </a:rPr>
              <a:t> (</a:t>
            </a:r>
            <a:r>
              <a:rPr lang="en-US" sz="1800" dirty="0" smtClean="0">
                <a:solidFill>
                  <a:srgbClr val="000000"/>
                </a:solidFill>
                <a:latin typeface="Times New Roman"/>
                <a:cs typeface="Times New Roman"/>
              </a:rPr>
              <a:t>1993)</a:t>
            </a:r>
            <a:endParaRPr lang="en-US" sz="1800" dirty="0">
              <a:solidFill>
                <a:srgbClr val="000000"/>
              </a:solidFill>
              <a:latin typeface="Times New Roman"/>
              <a:cs typeface="Times New Roman"/>
            </a:endParaRPr>
          </a:p>
        </p:txBody>
      </p:sp>
      <p:sp>
        <p:nvSpPr>
          <p:cNvPr id="439305" name="Rectangle 9"/>
          <p:cNvSpPr>
            <a:spLocks noGrp="1" noChangeArrowheads="1"/>
          </p:cNvSpPr>
          <p:nvPr>
            <p:ph type="title"/>
          </p:nvPr>
        </p:nvSpPr>
        <p:spPr/>
        <p:txBody>
          <a:bodyPr>
            <a:normAutofit fontScale="90000"/>
          </a:bodyPr>
          <a:lstStyle/>
          <a:p>
            <a:r>
              <a:rPr lang="en-US" dirty="0"/>
              <a:t>2. </a:t>
            </a:r>
            <a:r>
              <a:rPr lang="en-US" dirty="0" smtClean="0"/>
              <a:t>Followed by a “plume head” flood </a:t>
            </a:r>
            <a:r>
              <a:rPr lang="en-US" dirty="0"/>
              <a:t>basalt </a:t>
            </a:r>
            <a:r>
              <a:rPr lang="en-US" dirty="0" smtClean="0"/>
              <a:t>eruption</a:t>
            </a:r>
            <a:endParaRPr lang="en-US" dirty="0"/>
          </a:p>
        </p:txBody>
      </p:sp>
    </p:spTree>
    <p:extLst>
      <p:ext uri="{BB962C8B-B14F-4D97-AF65-F5344CB8AC3E}">
        <p14:creationId xmlns:p14="http://schemas.microsoft.com/office/powerpoint/2010/main" val="1136932522"/>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D82D17-C339-E744-9CCD-CFD314F68AF0}" type="slidenum">
              <a:rPr lang="en-US"/>
              <a:pPr/>
              <a:t>150</a:t>
            </a:fld>
            <a:endParaRPr lang="en-US"/>
          </a:p>
        </p:txBody>
      </p:sp>
      <p:sp>
        <p:nvSpPr>
          <p:cNvPr id="441355" name="Rectangle 11"/>
          <p:cNvSpPr>
            <a:spLocks noGrp="1" noChangeArrowheads="1"/>
          </p:cNvSpPr>
          <p:nvPr>
            <p:ph type="title"/>
          </p:nvPr>
        </p:nvSpPr>
        <p:spPr/>
        <p:txBody>
          <a:bodyPr>
            <a:normAutofit fontScale="90000"/>
          </a:bodyPr>
          <a:lstStyle/>
          <a:p>
            <a:r>
              <a:rPr lang="en-US" dirty="0" smtClean="0"/>
              <a:t>2. Space/Time distribution follows extension</a:t>
            </a:r>
            <a:endParaRPr lang="en-US" dirty="0"/>
          </a:p>
        </p:txBody>
      </p:sp>
      <p:pic>
        <p:nvPicPr>
          <p:cNvPr id="3" name="WUS_r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600" y="1371600"/>
            <a:ext cx="6858000" cy="5486400"/>
          </a:xfrm>
          <a:prstGeom prst="rect">
            <a:avLst/>
          </a:prstGeom>
        </p:spPr>
      </p:pic>
    </p:spTree>
    <p:extLst>
      <p:ext uri="{BB962C8B-B14F-4D97-AF65-F5344CB8AC3E}">
        <p14:creationId xmlns:p14="http://schemas.microsoft.com/office/powerpoint/2010/main" val="14789251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Shallow-mantle structure</a:t>
            </a:r>
            <a:endParaRPr lang="en-US" dirty="0"/>
          </a:p>
        </p:txBody>
      </p:sp>
      <p:sp>
        <p:nvSpPr>
          <p:cNvPr id="4" name="Text Box 7"/>
          <p:cNvSpPr txBox="1">
            <a:spLocks noChangeArrowheads="1"/>
          </p:cNvSpPr>
          <p:nvPr/>
        </p:nvSpPr>
        <p:spPr bwMode="auto">
          <a:xfrm>
            <a:off x="152400" y="5029201"/>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dirty="0" err="1"/>
              <a:t>Ritsema</a:t>
            </a:r>
            <a:r>
              <a:rPr lang="en-US" sz="1800" i="1" dirty="0"/>
              <a:t> et al. (1999)</a:t>
            </a:r>
            <a:endParaRPr lang="en-US" dirty="0"/>
          </a:p>
        </p:txBody>
      </p:sp>
      <p:pic>
        <p:nvPicPr>
          <p:cNvPr id="6" name="Picture 3" descr="Fig5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194448"/>
            <a:ext cx="5364088" cy="36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celandWithoutMap.jpg"/>
          <p:cNvPicPr>
            <a:picLocks noChangeAspect="1"/>
          </p:cNvPicPr>
          <p:nvPr/>
        </p:nvPicPr>
        <p:blipFill rotWithShape="1">
          <a:blip r:embed="rId3">
            <a:extLst>
              <a:ext uri="{28A0092B-C50C-407E-A947-70E740481C1C}">
                <a14:useLocalDpi xmlns:a14="http://schemas.microsoft.com/office/drawing/2010/main" val="0"/>
              </a:ext>
            </a:extLst>
          </a:blip>
          <a:srcRect l="1953"/>
          <a:stretch/>
        </p:blipFill>
        <p:spPr>
          <a:xfrm>
            <a:off x="0" y="1935336"/>
            <a:ext cx="5292080" cy="2717800"/>
          </a:xfrm>
          <a:prstGeom prst="rect">
            <a:avLst/>
          </a:prstGeom>
        </p:spPr>
      </p:pic>
    </p:spTree>
    <p:extLst>
      <p:ext uri="{BB962C8B-B14F-4D97-AF65-F5344CB8AC3E}">
        <p14:creationId xmlns:p14="http://schemas.microsoft.com/office/powerpoint/2010/main" val="1185460419"/>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a:noFill/>
        </p:spPr>
        <p:txBody>
          <a:bodyPr/>
          <a:lstStyle/>
          <a:p>
            <a:fld id="{EEFD3481-27C1-6744-A85C-818BD9CA5F0E}" type="slidenum">
              <a:rPr lang="en-US"/>
              <a:pPr/>
              <a:t>152</a:t>
            </a:fld>
            <a:endParaRPr lang="en-US"/>
          </a:p>
        </p:txBody>
      </p:sp>
      <p:sp>
        <p:nvSpPr>
          <p:cNvPr id="442397" name="Rectangle 29"/>
          <p:cNvSpPr>
            <a:spLocks noGrp="1" noChangeArrowheads="1"/>
          </p:cNvSpPr>
          <p:nvPr>
            <p:ph type="title"/>
          </p:nvPr>
        </p:nvSpPr>
        <p:spPr>
          <a:noFill/>
        </p:spPr>
        <p:txBody>
          <a:bodyPr/>
          <a:lstStyle/>
          <a:p>
            <a:r>
              <a:rPr lang="en-US" dirty="0" smtClean="0"/>
              <a:t>4. Normal temperatures</a:t>
            </a:r>
            <a:endParaRPr lang="en-US" dirty="0"/>
          </a:p>
        </p:txBody>
      </p:sp>
      <p:pic>
        <p:nvPicPr>
          <p:cNvPr id="2" name="Picture 1" descr="Low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042" y="1484784"/>
            <a:ext cx="3277716" cy="4947790"/>
          </a:xfrm>
          <a:prstGeom prst="rect">
            <a:avLst/>
          </a:prstGeom>
        </p:spPr>
      </p:pic>
    </p:spTree>
    <p:extLst>
      <p:ext uri="{BB962C8B-B14F-4D97-AF65-F5344CB8AC3E}">
        <p14:creationId xmlns:p14="http://schemas.microsoft.com/office/powerpoint/2010/main" val="2335367403"/>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p:txBody>
          <a:bodyPr/>
          <a:lstStyle/>
          <a:p>
            <a:pPr eaLnBrk="1" hangingPunct="1"/>
            <a:r>
              <a:rPr lang="en-US" dirty="0" smtClean="0">
                <a:latin typeface="Arial" charset="0"/>
                <a:ea typeface="ＭＳ Ｐゴシック" charset="0"/>
                <a:cs typeface="ＭＳ Ｐゴシック" charset="0"/>
              </a:rPr>
              <a:t>Two views of the mantle</a:t>
            </a:r>
            <a:endParaRPr lang="en-US" dirty="0">
              <a:latin typeface="Arial" charset="0"/>
              <a:ea typeface="ＭＳ Ｐゴシック" charset="0"/>
              <a:cs typeface="ＭＳ Ｐゴシック" charset="0"/>
            </a:endParaRPr>
          </a:p>
        </p:txBody>
      </p:sp>
      <p:sp>
        <p:nvSpPr>
          <p:cNvPr id="319490" name="Rectangle 3"/>
          <p:cNvSpPr>
            <a:spLocks noChangeArrowheads="1"/>
          </p:cNvSpPr>
          <p:nvPr/>
        </p:nvSpPr>
        <p:spPr bwMode="auto">
          <a:xfrm>
            <a:off x="685800" y="2209800"/>
            <a:ext cx="3581400" cy="3352800"/>
          </a:xfrm>
          <a:prstGeom prst="rect">
            <a:avLst/>
          </a:prstGeom>
          <a:solidFill>
            <a:srgbClr val="D2AF89"/>
          </a:solidFill>
          <a:ln w="9525">
            <a:solidFill>
              <a:schemeClr val="tx1"/>
            </a:solidFill>
            <a:miter lim="800000"/>
            <a:headEnd/>
            <a:tailEnd/>
          </a:ln>
        </p:spPr>
        <p:txBody>
          <a:bodyPr wrap="none" anchor="ctr"/>
          <a:lstStyle/>
          <a:p>
            <a:pPr algn="ctr"/>
            <a:endParaRPr lang="en-US"/>
          </a:p>
        </p:txBody>
      </p:sp>
      <p:sp>
        <p:nvSpPr>
          <p:cNvPr id="319491" name="Rectangle 4"/>
          <p:cNvSpPr>
            <a:spLocks noChangeArrowheads="1"/>
          </p:cNvSpPr>
          <p:nvPr/>
        </p:nvSpPr>
        <p:spPr bwMode="auto">
          <a:xfrm>
            <a:off x="685800" y="2209800"/>
            <a:ext cx="3581400" cy="304800"/>
          </a:xfrm>
          <a:prstGeom prst="rect">
            <a:avLst/>
          </a:prstGeom>
          <a:solidFill>
            <a:srgbClr val="ADF6AC"/>
          </a:solidFill>
          <a:ln w="9525">
            <a:solidFill>
              <a:schemeClr val="tx1"/>
            </a:solidFill>
            <a:miter lim="800000"/>
            <a:headEnd/>
            <a:tailEnd/>
          </a:ln>
        </p:spPr>
        <p:txBody>
          <a:bodyPr wrap="none" anchor="ctr"/>
          <a:lstStyle/>
          <a:p>
            <a:endParaRPr lang="en-US"/>
          </a:p>
        </p:txBody>
      </p:sp>
      <p:sp>
        <p:nvSpPr>
          <p:cNvPr id="319492" name="Rectangle 5"/>
          <p:cNvSpPr>
            <a:spLocks noChangeArrowheads="1"/>
          </p:cNvSpPr>
          <p:nvPr/>
        </p:nvSpPr>
        <p:spPr bwMode="auto">
          <a:xfrm>
            <a:off x="2209800" y="2209800"/>
            <a:ext cx="381000" cy="33528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19493" name="Text Box 6"/>
          <p:cNvSpPr txBox="1">
            <a:spLocks noChangeArrowheads="1"/>
          </p:cNvSpPr>
          <p:nvPr/>
        </p:nvSpPr>
        <p:spPr bwMode="auto">
          <a:xfrm>
            <a:off x="2193925" y="5654675"/>
            <a:ext cx="19970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Melt anomaly</a:t>
            </a:r>
          </a:p>
          <a:p>
            <a:r>
              <a:rPr lang="en-US"/>
              <a:t>source</a:t>
            </a:r>
          </a:p>
        </p:txBody>
      </p:sp>
      <p:pic>
        <p:nvPicPr>
          <p:cNvPr id="319502" name="Picture 15" descr="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04" name="Rectangle 17"/>
          <p:cNvSpPr>
            <a:spLocks noChangeArrowheads="1"/>
          </p:cNvSpPr>
          <p:nvPr/>
        </p:nvSpPr>
        <p:spPr bwMode="auto">
          <a:xfrm>
            <a:off x="2743200" y="2514600"/>
            <a:ext cx="1098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MORB</a:t>
            </a:r>
            <a:br>
              <a:rPr lang="en-US"/>
            </a:br>
            <a:r>
              <a:rPr lang="en-US"/>
              <a:t>source</a:t>
            </a:r>
          </a:p>
        </p:txBody>
      </p:sp>
      <p:sp>
        <p:nvSpPr>
          <p:cNvPr id="319505" name="Line 18"/>
          <p:cNvSpPr>
            <a:spLocks noChangeShapeType="1"/>
          </p:cNvSpPr>
          <p:nvPr/>
        </p:nvSpPr>
        <p:spPr bwMode="auto">
          <a:xfrm flipV="1">
            <a:off x="2419350" y="4724400"/>
            <a:ext cx="0" cy="838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9509" name="Text Box 22"/>
          <p:cNvSpPr txBox="1">
            <a:spLocks noChangeArrowheads="1"/>
          </p:cNvSpPr>
          <p:nvPr/>
        </p:nvSpPr>
        <p:spPr bwMode="auto">
          <a:xfrm>
            <a:off x="107504" y="3200400"/>
            <a:ext cx="19812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t>~200˚C hotter than surrounding mantle</a:t>
            </a:r>
          </a:p>
        </p:txBody>
      </p:sp>
      <p:grpSp>
        <p:nvGrpSpPr>
          <p:cNvPr id="3" name="Group 2"/>
          <p:cNvGrpSpPr/>
          <p:nvPr/>
        </p:nvGrpSpPr>
        <p:grpSpPr>
          <a:xfrm>
            <a:off x="4876800" y="990600"/>
            <a:ext cx="4038600" cy="5622925"/>
            <a:chOff x="4876800" y="990600"/>
            <a:chExt cx="4038600" cy="5622925"/>
          </a:xfrm>
        </p:grpSpPr>
        <p:sp>
          <p:nvSpPr>
            <p:cNvPr id="319496" name="Text Box 9"/>
            <p:cNvSpPr txBox="1">
              <a:spLocks noChangeArrowheads="1"/>
            </p:cNvSpPr>
            <p:nvPr/>
          </p:nvSpPr>
          <p:spPr bwMode="auto">
            <a:xfrm>
              <a:off x="7543800" y="990600"/>
              <a:ext cx="1371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Melt anomaly source</a:t>
              </a:r>
            </a:p>
          </p:txBody>
        </p:sp>
        <p:grpSp>
          <p:nvGrpSpPr>
            <p:cNvPr id="2" name="Group 1"/>
            <p:cNvGrpSpPr/>
            <p:nvPr/>
          </p:nvGrpSpPr>
          <p:grpSpPr>
            <a:xfrm>
              <a:off x="4876800" y="1295400"/>
              <a:ext cx="3581400" cy="4267200"/>
              <a:chOff x="4876800" y="1295400"/>
              <a:chExt cx="3581400" cy="4267200"/>
            </a:xfrm>
          </p:grpSpPr>
          <p:sp>
            <p:nvSpPr>
              <p:cNvPr id="319494" name="Rectangle 7" descr="Paper bag"/>
              <p:cNvSpPr>
                <a:spLocks noChangeArrowheads="1"/>
              </p:cNvSpPr>
              <p:nvPr/>
            </p:nvSpPr>
            <p:spPr bwMode="auto">
              <a:xfrm>
                <a:off x="4876800" y="2209800"/>
                <a:ext cx="3581400" cy="33528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r>
                  <a:rPr lang="en-US"/>
                  <a:t>MORB source</a:t>
                </a:r>
              </a:p>
            </p:txBody>
          </p:sp>
          <p:sp>
            <p:nvSpPr>
              <p:cNvPr id="319495" name="Rectangle 8"/>
              <p:cNvSpPr>
                <a:spLocks noChangeArrowheads="1"/>
              </p:cNvSpPr>
              <p:nvPr/>
            </p:nvSpPr>
            <p:spPr bwMode="auto">
              <a:xfrm>
                <a:off x="4876800" y="2209800"/>
                <a:ext cx="3581400" cy="304800"/>
              </a:xfrm>
              <a:prstGeom prst="rect">
                <a:avLst/>
              </a:prstGeom>
              <a:solidFill>
                <a:srgbClr val="ADF6AC"/>
              </a:solidFill>
              <a:ln w="9525">
                <a:solidFill>
                  <a:schemeClr val="tx1"/>
                </a:solidFill>
                <a:miter lim="800000"/>
                <a:headEnd/>
                <a:tailEnd/>
              </a:ln>
            </p:spPr>
            <p:txBody>
              <a:bodyPr wrap="none" anchor="ctr"/>
              <a:lstStyle/>
              <a:p>
                <a:endParaRPr lang="en-US"/>
              </a:p>
            </p:txBody>
          </p:sp>
          <p:sp>
            <p:nvSpPr>
              <p:cNvPr id="319497" name="Freeform 10"/>
              <p:cNvSpPr>
                <a:spLocks/>
              </p:cNvSpPr>
              <p:nvPr/>
            </p:nvSpPr>
            <p:spPr bwMode="auto">
              <a:xfrm>
                <a:off x="5486400" y="2971800"/>
                <a:ext cx="739775" cy="512763"/>
              </a:xfrm>
              <a:custGeom>
                <a:avLst/>
                <a:gdLst>
                  <a:gd name="T0" fmla="*/ 2147483647 w 466"/>
                  <a:gd name="T1" fmla="*/ 2147483647 h 323"/>
                  <a:gd name="T2" fmla="*/ 2147483647 w 466"/>
                  <a:gd name="T3" fmla="*/ 2147483647 h 323"/>
                  <a:gd name="T4" fmla="*/ 2147483647 w 466"/>
                  <a:gd name="T5" fmla="*/ 2147483647 h 323"/>
                  <a:gd name="T6" fmla="*/ 2147483647 w 466"/>
                  <a:gd name="T7" fmla="*/ 2147483647 h 323"/>
                  <a:gd name="T8" fmla="*/ 2147483647 w 466"/>
                  <a:gd name="T9" fmla="*/ 2147483647 h 323"/>
                  <a:gd name="T10" fmla="*/ 2147483647 w 466"/>
                  <a:gd name="T11" fmla="*/ 2147483647 h 323"/>
                  <a:gd name="T12" fmla="*/ 2147483647 w 466"/>
                  <a:gd name="T13" fmla="*/ 2147483647 h 323"/>
                  <a:gd name="T14" fmla="*/ 2147483647 w 466"/>
                  <a:gd name="T15" fmla="*/ 2147483647 h 323"/>
                  <a:gd name="T16" fmla="*/ 2147483647 w 466"/>
                  <a:gd name="T17" fmla="*/ 2147483647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6" h="323">
                    <a:moveTo>
                      <a:pt x="385" y="3"/>
                    </a:moveTo>
                    <a:cubicBezTo>
                      <a:pt x="307" y="35"/>
                      <a:pt x="137" y="115"/>
                      <a:pt x="17" y="158"/>
                    </a:cubicBezTo>
                    <a:cubicBezTo>
                      <a:pt x="13" y="163"/>
                      <a:pt x="6" y="168"/>
                      <a:pt x="5" y="175"/>
                    </a:cubicBezTo>
                    <a:cubicBezTo>
                      <a:pt x="0" y="198"/>
                      <a:pt x="39" y="247"/>
                      <a:pt x="63" y="256"/>
                    </a:cubicBezTo>
                    <a:cubicBezTo>
                      <a:pt x="98" y="281"/>
                      <a:pt x="106" y="279"/>
                      <a:pt x="155" y="285"/>
                    </a:cubicBezTo>
                    <a:cubicBezTo>
                      <a:pt x="258" y="323"/>
                      <a:pt x="353" y="262"/>
                      <a:pt x="454" y="239"/>
                    </a:cubicBezTo>
                    <a:cubicBezTo>
                      <a:pt x="445" y="192"/>
                      <a:pt x="434" y="163"/>
                      <a:pt x="414" y="124"/>
                    </a:cubicBezTo>
                    <a:cubicBezTo>
                      <a:pt x="425" y="89"/>
                      <a:pt x="444" y="71"/>
                      <a:pt x="466" y="43"/>
                    </a:cubicBezTo>
                    <a:cubicBezTo>
                      <a:pt x="455" y="0"/>
                      <a:pt x="422" y="7"/>
                      <a:pt x="385" y="3"/>
                    </a:cubicBezTo>
                    <a:close/>
                  </a:path>
                </a:pathLst>
              </a:custGeom>
              <a:gradFill rotWithShape="0">
                <a:gsLst>
                  <a:gs pos="0">
                    <a:srgbClr val="FF0000"/>
                  </a:gs>
                  <a:gs pos="100000">
                    <a:srgbClr val="F6DFD6"/>
                  </a:gs>
                </a:gsLst>
                <a:path path="rect">
                  <a:fillToRect r="100000" b="100000"/>
                </a:path>
              </a:gradFill>
              <a:ln w="9525">
                <a:solidFill>
                  <a:schemeClr val="tx1"/>
                </a:solidFill>
                <a:round/>
                <a:headEnd/>
                <a:tailEnd/>
              </a:ln>
            </p:spPr>
            <p:txBody>
              <a:bodyPr wrap="none" anchor="ctr"/>
              <a:lstStyle/>
              <a:p>
                <a:endParaRPr lang="en-US"/>
              </a:p>
            </p:txBody>
          </p:sp>
          <p:sp>
            <p:nvSpPr>
              <p:cNvPr id="319498" name="Freeform 11"/>
              <p:cNvSpPr>
                <a:spLocks/>
              </p:cNvSpPr>
              <p:nvPr/>
            </p:nvSpPr>
            <p:spPr bwMode="auto">
              <a:xfrm>
                <a:off x="6900863" y="3049588"/>
                <a:ext cx="757237" cy="635000"/>
              </a:xfrm>
              <a:custGeom>
                <a:avLst/>
                <a:gdLst>
                  <a:gd name="T0" fmla="*/ 2147483647 w 477"/>
                  <a:gd name="T1" fmla="*/ 2147483647 h 400"/>
                  <a:gd name="T2" fmla="*/ 2147483647 w 477"/>
                  <a:gd name="T3" fmla="*/ 2147483647 h 400"/>
                  <a:gd name="T4" fmla="*/ 2147483647 w 477"/>
                  <a:gd name="T5" fmla="*/ 2147483647 h 400"/>
                  <a:gd name="T6" fmla="*/ 2147483647 w 477"/>
                  <a:gd name="T7" fmla="*/ 2147483647 h 400"/>
                  <a:gd name="T8" fmla="*/ 2147483647 w 477"/>
                  <a:gd name="T9" fmla="*/ 2147483647 h 400"/>
                  <a:gd name="T10" fmla="*/ 2147483647 w 477"/>
                  <a:gd name="T11" fmla="*/ 2147483647 h 400"/>
                  <a:gd name="T12" fmla="*/ 2147483647 w 477"/>
                  <a:gd name="T13" fmla="*/ 2147483647 h 400"/>
                  <a:gd name="T14" fmla="*/ 2147483647 w 477"/>
                  <a:gd name="T15" fmla="*/ 2147483647 h 400"/>
                  <a:gd name="T16" fmla="*/ 2147483647 w 477"/>
                  <a:gd name="T17" fmla="*/ 2147483647 h 400"/>
                  <a:gd name="T18" fmla="*/ 2147483647 w 477"/>
                  <a:gd name="T19" fmla="*/ 2147483647 h 400"/>
                  <a:gd name="T20" fmla="*/ 2147483647 w 477"/>
                  <a:gd name="T21" fmla="*/ 2147483647 h 400"/>
                  <a:gd name="T22" fmla="*/ 2147483647 w 477"/>
                  <a:gd name="T23" fmla="*/ 2147483647 h 400"/>
                  <a:gd name="T24" fmla="*/ 2147483647 w 477"/>
                  <a:gd name="T25" fmla="*/ 2147483647 h 400"/>
                  <a:gd name="T26" fmla="*/ 2147483647 w 477"/>
                  <a:gd name="T27" fmla="*/ 2147483647 h 4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7" h="400">
                    <a:moveTo>
                      <a:pt x="50" y="139"/>
                    </a:moveTo>
                    <a:cubicBezTo>
                      <a:pt x="34" y="193"/>
                      <a:pt x="74" y="237"/>
                      <a:pt x="114" y="272"/>
                    </a:cubicBezTo>
                    <a:cubicBezTo>
                      <a:pt x="195" y="343"/>
                      <a:pt x="300" y="368"/>
                      <a:pt x="401" y="398"/>
                    </a:cubicBezTo>
                    <a:cubicBezTo>
                      <a:pt x="412" y="396"/>
                      <a:pt x="426" y="400"/>
                      <a:pt x="436" y="393"/>
                    </a:cubicBezTo>
                    <a:cubicBezTo>
                      <a:pt x="450" y="381"/>
                      <a:pt x="470" y="297"/>
                      <a:pt x="476" y="277"/>
                    </a:cubicBezTo>
                    <a:cubicBezTo>
                      <a:pt x="468" y="236"/>
                      <a:pt x="477" y="240"/>
                      <a:pt x="419" y="231"/>
                    </a:cubicBezTo>
                    <a:cubicBezTo>
                      <a:pt x="384" y="225"/>
                      <a:pt x="315" y="214"/>
                      <a:pt x="315" y="214"/>
                    </a:cubicBezTo>
                    <a:cubicBezTo>
                      <a:pt x="290" y="205"/>
                      <a:pt x="292" y="192"/>
                      <a:pt x="286" y="168"/>
                    </a:cubicBezTo>
                    <a:cubicBezTo>
                      <a:pt x="284" y="152"/>
                      <a:pt x="290" y="134"/>
                      <a:pt x="281" y="122"/>
                    </a:cubicBezTo>
                    <a:cubicBezTo>
                      <a:pt x="230" y="54"/>
                      <a:pt x="104" y="26"/>
                      <a:pt x="27" y="1"/>
                    </a:cubicBezTo>
                    <a:cubicBezTo>
                      <a:pt x="0" y="10"/>
                      <a:pt x="9" y="0"/>
                      <a:pt x="16" y="36"/>
                    </a:cubicBezTo>
                    <a:cubicBezTo>
                      <a:pt x="19" y="55"/>
                      <a:pt x="16" y="76"/>
                      <a:pt x="27" y="93"/>
                    </a:cubicBezTo>
                    <a:cubicBezTo>
                      <a:pt x="37" y="109"/>
                      <a:pt x="62" y="119"/>
                      <a:pt x="62" y="139"/>
                    </a:cubicBezTo>
                    <a:cubicBezTo>
                      <a:pt x="62" y="143"/>
                      <a:pt x="54" y="139"/>
                      <a:pt x="50" y="139"/>
                    </a:cubicBezTo>
                    <a:close/>
                  </a:path>
                </a:pathLst>
              </a:custGeom>
              <a:gradFill rotWithShape="0">
                <a:gsLst>
                  <a:gs pos="0">
                    <a:schemeClr val="bg1"/>
                  </a:gs>
                  <a:gs pos="100000">
                    <a:schemeClr val="hlink"/>
                  </a:gs>
                </a:gsLst>
                <a:lin ang="18900000" scaled="1"/>
              </a:gradFill>
              <a:ln w="9525">
                <a:solidFill>
                  <a:schemeClr val="tx1"/>
                </a:solidFill>
                <a:round/>
                <a:headEnd/>
                <a:tailEnd/>
              </a:ln>
            </p:spPr>
            <p:txBody>
              <a:bodyPr wrap="none" anchor="ctr"/>
              <a:lstStyle/>
              <a:p>
                <a:endParaRPr lang="en-US"/>
              </a:p>
            </p:txBody>
          </p:sp>
          <p:sp>
            <p:nvSpPr>
              <p:cNvPr id="319499" name="Freeform 12"/>
              <p:cNvSpPr>
                <a:spLocks/>
              </p:cNvSpPr>
              <p:nvPr/>
            </p:nvSpPr>
            <p:spPr bwMode="auto">
              <a:xfrm>
                <a:off x="5348288" y="3892550"/>
                <a:ext cx="1897062" cy="904875"/>
              </a:xfrm>
              <a:custGeom>
                <a:avLst/>
                <a:gdLst>
                  <a:gd name="T0" fmla="*/ 2147483647 w 1195"/>
                  <a:gd name="T1" fmla="*/ 0 h 570"/>
                  <a:gd name="T2" fmla="*/ 2147483647 w 1195"/>
                  <a:gd name="T3" fmla="*/ 2147483647 h 570"/>
                  <a:gd name="T4" fmla="*/ 2147483647 w 1195"/>
                  <a:gd name="T5" fmla="*/ 2147483647 h 570"/>
                  <a:gd name="T6" fmla="*/ 2147483647 w 1195"/>
                  <a:gd name="T7" fmla="*/ 2147483647 h 570"/>
                  <a:gd name="T8" fmla="*/ 2147483647 w 1195"/>
                  <a:gd name="T9" fmla="*/ 2147483647 h 570"/>
                  <a:gd name="T10" fmla="*/ 2147483647 w 1195"/>
                  <a:gd name="T11" fmla="*/ 2147483647 h 570"/>
                  <a:gd name="T12" fmla="*/ 2147483647 w 1195"/>
                  <a:gd name="T13" fmla="*/ 2147483647 h 570"/>
                  <a:gd name="T14" fmla="*/ 2147483647 w 1195"/>
                  <a:gd name="T15" fmla="*/ 2147483647 h 570"/>
                  <a:gd name="T16" fmla="*/ 2147483647 w 1195"/>
                  <a:gd name="T17" fmla="*/ 2147483647 h 570"/>
                  <a:gd name="T18" fmla="*/ 2147483647 w 1195"/>
                  <a:gd name="T19" fmla="*/ 2147483647 h 570"/>
                  <a:gd name="T20" fmla="*/ 2147483647 w 1195"/>
                  <a:gd name="T21" fmla="*/ 2147483647 h 570"/>
                  <a:gd name="T22" fmla="*/ 2147483647 w 1195"/>
                  <a:gd name="T23" fmla="*/ 2147483647 h 570"/>
                  <a:gd name="T24" fmla="*/ 2147483647 w 1195"/>
                  <a:gd name="T25" fmla="*/ 2147483647 h 570"/>
                  <a:gd name="T26" fmla="*/ 2147483647 w 1195"/>
                  <a:gd name="T27" fmla="*/ 2147483647 h 570"/>
                  <a:gd name="T28" fmla="*/ 2147483647 w 1195"/>
                  <a:gd name="T29" fmla="*/ 2147483647 h 570"/>
                  <a:gd name="T30" fmla="*/ 2147483647 w 1195"/>
                  <a:gd name="T31" fmla="*/ 2147483647 h 570"/>
                  <a:gd name="T32" fmla="*/ 2147483647 w 1195"/>
                  <a:gd name="T33" fmla="*/ 0 h 5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5" h="570">
                    <a:moveTo>
                      <a:pt x="56" y="0"/>
                    </a:moveTo>
                    <a:cubicBezTo>
                      <a:pt x="101" y="13"/>
                      <a:pt x="143" y="36"/>
                      <a:pt x="188" y="52"/>
                    </a:cubicBezTo>
                    <a:cubicBezTo>
                      <a:pt x="295" y="91"/>
                      <a:pt x="400" y="119"/>
                      <a:pt x="510" y="149"/>
                    </a:cubicBezTo>
                    <a:cubicBezTo>
                      <a:pt x="566" y="164"/>
                      <a:pt x="618" y="187"/>
                      <a:pt x="677" y="195"/>
                    </a:cubicBezTo>
                    <a:cubicBezTo>
                      <a:pt x="729" y="187"/>
                      <a:pt x="747" y="182"/>
                      <a:pt x="815" y="195"/>
                    </a:cubicBezTo>
                    <a:cubicBezTo>
                      <a:pt x="835" y="198"/>
                      <a:pt x="915" y="278"/>
                      <a:pt x="936" y="293"/>
                    </a:cubicBezTo>
                    <a:cubicBezTo>
                      <a:pt x="1020" y="350"/>
                      <a:pt x="1108" y="404"/>
                      <a:pt x="1195" y="460"/>
                    </a:cubicBezTo>
                    <a:cubicBezTo>
                      <a:pt x="1162" y="570"/>
                      <a:pt x="1191" y="493"/>
                      <a:pt x="896" y="472"/>
                    </a:cubicBezTo>
                    <a:cubicBezTo>
                      <a:pt x="861" y="469"/>
                      <a:pt x="839" y="431"/>
                      <a:pt x="810" y="414"/>
                    </a:cubicBezTo>
                    <a:cubicBezTo>
                      <a:pt x="748" y="377"/>
                      <a:pt x="694" y="361"/>
                      <a:pt x="625" y="357"/>
                    </a:cubicBezTo>
                    <a:cubicBezTo>
                      <a:pt x="524" y="326"/>
                      <a:pt x="428" y="298"/>
                      <a:pt x="332" y="259"/>
                    </a:cubicBezTo>
                    <a:cubicBezTo>
                      <a:pt x="303" y="247"/>
                      <a:pt x="274" y="239"/>
                      <a:pt x="246" y="230"/>
                    </a:cubicBezTo>
                    <a:cubicBezTo>
                      <a:pt x="228" y="224"/>
                      <a:pt x="194" y="213"/>
                      <a:pt x="194" y="213"/>
                    </a:cubicBezTo>
                    <a:cubicBezTo>
                      <a:pt x="180" y="192"/>
                      <a:pt x="184" y="192"/>
                      <a:pt x="159" y="184"/>
                    </a:cubicBezTo>
                    <a:cubicBezTo>
                      <a:pt x="143" y="178"/>
                      <a:pt x="113" y="172"/>
                      <a:pt x="113" y="172"/>
                    </a:cubicBezTo>
                    <a:cubicBezTo>
                      <a:pt x="90" y="149"/>
                      <a:pt x="66" y="128"/>
                      <a:pt x="38" y="115"/>
                    </a:cubicBezTo>
                    <a:cubicBezTo>
                      <a:pt x="29" y="75"/>
                      <a:pt x="0" y="12"/>
                      <a:pt x="56" y="0"/>
                    </a:cubicBezTo>
                    <a:close/>
                  </a:path>
                </a:pathLst>
              </a:custGeom>
              <a:solidFill>
                <a:srgbClr val="F6DFD6"/>
              </a:solidFill>
              <a:ln w="9525">
                <a:solidFill>
                  <a:schemeClr val="tx1"/>
                </a:solidFill>
                <a:round/>
                <a:headEnd/>
                <a:tailEnd/>
              </a:ln>
            </p:spPr>
            <p:txBody>
              <a:bodyPr wrap="none" anchor="ctr"/>
              <a:lstStyle/>
              <a:p>
                <a:endParaRPr lang="en-US"/>
              </a:p>
            </p:txBody>
          </p:sp>
          <p:sp>
            <p:nvSpPr>
              <p:cNvPr id="319500" name="Freeform 13"/>
              <p:cNvSpPr>
                <a:spLocks/>
              </p:cNvSpPr>
              <p:nvPr/>
            </p:nvSpPr>
            <p:spPr bwMode="auto">
              <a:xfrm>
                <a:off x="7812088" y="4300538"/>
                <a:ext cx="612775" cy="733425"/>
              </a:xfrm>
              <a:custGeom>
                <a:avLst/>
                <a:gdLst>
                  <a:gd name="T0" fmla="*/ 2147483647 w 386"/>
                  <a:gd name="T1" fmla="*/ 2147483647 h 462"/>
                  <a:gd name="T2" fmla="*/ 2147483647 w 386"/>
                  <a:gd name="T3" fmla="*/ 2147483647 h 462"/>
                  <a:gd name="T4" fmla="*/ 0 w 386"/>
                  <a:gd name="T5" fmla="*/ 2147483647 h 462"/>
                  <a:gd name="T6" fmla="*/ 2147483647 w 386"/>
                  <a:gd name="T7" fmla="*/ 2147483647 h 462"/>
                  <a:gd name="T8" fmla="*/ 2147483647 w 386"/>
                  <a:gd name="T9" fmla="*/ 2147483647 h 462"/>
                  <a:gd name="T10" fmla="*/ 2147483647 w 386"/>
                  <a:gd name="T11" fmla="*/ 2147483647 h 462"/>
                  <a:gd name="T12" fmla="*/ 2147483647 w 386"/>
                  <a:gd name="T13" fmla="*/ 2147483647 h 462"/>
                  <a:gd name="T14" fmla="*/ 2147483647 w 386"/>
                  <a:gd name="T15" fmla="*/ 2147483647 h 462"/>
                  <a:gd name="T16" fmla="*/ 2147483647 w 386"/>
                  <a:gd name="T17" fmla="*/ 2147483647 h 462"/>
                  <a:gd name="T18" fmla="*/ 2147483647 w 386"/>
                  <a:gd name="T19" fmla="*/ 2147483647 h 462"/>
                  <a:gd name="T20" fmla="*/ 2147483647 w 386"/>
                  <a:gd name="T21" fmla="*/ 2147483647 h 462"/>
                  <a:gd name="T22" fmla="*/ 2147483647 w 386"/>
                  <a:gd name="T23" fmla="*/ 2147483647 h 462"/>
                  <a:gd name="T24" fmla="*/ 2147483647 w 386"/>
                  <a:gd name="T25" fmla="*/ 2147483647 h 462"/>
                  <a:gd name="T26" fmla="*/ 2147483647 w 386"/>
                  <a:gd name="T27" fmla="*/ 2147483647 h 462"/>
                  <a:gd name="T28" fmla="*/ 2147483647 w 386"/>
                  <a:gd name="T29" fmla="*/ 2147483647 h 462"/>
                  <a:gd name="T30" fmla="*/ 2147483647 w 386"/>
                  <a:gd name="T31" fmla="*/ 2147483647 h 462"/>
                  <a:gd name="T32" fmla="*/ 2147483647 w 386"/>
                  <a:gd name="T33" fmla="*/ 2147483647 h 462"/>
                  <a:gd name="T34" fmla="*/ 2147483647 w 386"/>
                  <a:gd name="T35" fmla="*/ 2147483647 h 4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6" h="462">
                    <a:moveTo>
                      <a:pt x="52" y="82"/>
                    </a:moveTo>
                    <a:cubicBezTo>
                      <a:pt x="33" y="95"/>
                      <a:pt x="24" y="105"/>
                      <a:pt x="17" y="128"/>
                    </a:cubicBezTo>
                    <a:cubicBezTo>
                      <a:pt x="13" y="140"/>
                      <a:pt x="0" y="163"/>
                      <a:pt x="0" y="163"/>
                    </a:cubicBezTo>
                    <a:cubicBezTo>
                      <a:pt x="54" y="181"/>
                      <a:pt x="3" y="155"/>
                      <a:pt x="17" y="192"/>
                    </a:cubicBezTo>
                    <a:cubicBezTo>
                      <a:pt x="20" y="201"/>
                      <a:pt x="52" y="207"/>
                      <a:pt x="58" y="209"/>
                    </a:cubicBezTo>
                    <a:cubicBezTo>
                      <a:pt x="84" y="250"/>
                      <a:pt x="74" y="227"/>
                      <a:pt x="63" y="318"/>
                    </a:cubicBezTo>
                    <a:cubicBezTo>
                      <a:pt x="61" y="332"/>
                      <a:pt x="52" y="359"/>
                      <a:pt x="52" y="359"/>
                    </a:cubicBezTo>
                    <a:cubicBezTo>
                      <a:pt x="160" y="374"/>
                      <a:pt x="271" y="403"/>
                      <a:pt x="380" y="416"/>
                    </a:cubicBezTo>
                    <a:cubicBezTo>
                      <a:pt x="382" y="429"/>
                      <a:pt x="386" y="442"/>
                      <a:pt x="386" y="456"/>
                    </a:cubicBezTo>
                    <a:cubicBezTo>
                      <a:pt x="386" y="462"/>
                      <a:pt x="381" y="444"/>
                      <a:pt x="380" y="439"/>
                    </a:cubicBezTo>
                    <a:cubicBezTo>
                      <a:pt x="374" y="420"/>
                      <a:pt x="369" y="400"/>
                      <a:pt x="363" y="382"/>
                    </a:cubicBezTo>
                    <a:cubicBezTo>
                      <a:pt x="343" y="324"/>
                      <a:pt x="327" y="263"/>
                      <a:pt x="299" y="209"/>
                    </a:cubicBezTo>
                    <a:cubicBezTo>
                      <a:pt x="291" y="166"/>
                      <a:pt x="269" y="133"/>
                      <a:pt x="253" y="94"/>
                    </a:cubicBezTo>
                    <a:cubicBezTo>
                      <a:pt x="247" y="61"/>
                      <a:pt x="249" y="29"/>
                      <a:pt x="230" y="2"/>
                    </a:cubicBezTo>
                    <a:cubicBezTo>
                      <a:pt x="209" y="4"/>
                      <a:pt x="187" y="0"/>
                      <a:pt x="173" y="19"/>
                    </a:cubicBezTo>
                    <a:cubicBezTo>
                      <a:pt x="169" y="23"/>
                      <a:pt x="171" y="31"/>
                      <a:pt x="167" y="36"/>
                    </a:cubicBezTo>
                    <a:cubicBezTo>
                      <a:pt x="151" y="51"/>
                      <a:pt x="114" y="51"/>
                      <a:pt x="92" y="59"/>
                    </a:cubicBezTo>
                    <a:cubicBezTo>
                      <a:pt x="84" y="71"/>
                      <a:pt x="69" y="99"/>
                      <a:pt x="52" y="82"/>
                    </a:cubicBezTo>
                    <a:close/>
                  </a:path>
                </a:pathLst>
              </a:custGeom>
              <a:solidFill>
                <a:schemeClr val="hlink"/>
              </a:solidFill>
              <a:ln w="9525">
                <a:solidFill>
                  <a:schemeClr val="tx1"/>
                </a:solidFill>
                <a:round/>
                <a:headEnd/>
                <a:tailEnd/>
              </a:ln>
            </p:spPr>
            <p:txBody>
              <a:bodyPr wrap="none" anchor="ctr"/>
              <a:lstStyle/>
              <a:p>
                <a:endParaRPr lang="en-US"/>
              </a:p>
            </p:txBody>
          </p:sp>
          <p:sp>
            <p:nvSpPr>
              <p:cNvPr id="319501" name="Freeform 14"/>
              <p:cNvSpPr>
                <a:spLocks/>
              </p:cNvSpPr>
              <p:nvPr/>
            </p:nvSpPr>
            <p:spPr bwMode="auto">
              <a:xfrm>
                <a:off x="5327650" y="4537075"/>
                <a:ext cx="1049338" cy="560388"/>
              </a:xfrm>
              <a:custGeom>
                <a:avLst/>
                <a:gdLst>
                  <a:gd name="T0" fmla="*/ 2147483647 w 661"/>
                  <a:gd name="T1" fmla="*/ 2147483647 h 353"/>
                  <a:gd name="T2" fmla="*/ 2147483647 w 661"/>
                  <a:gd name="T3" fmla="*/ 2147483647 h 353"/>
                  <a:gd name="T4" fmla="*/ 2147483647 w 661"/>
                  <a:gd name="T5" fmla="*/ 2147483647 h 353"/>
                  <a:gd name="T6" fmla="*/ 0 w 661"/>
                  <a:gd name="T7" fmla="*/ 2147483647 h 353"/>
                  <a:gd name="T8" fmla="*/ 2147483647 w 661"/>
                  <a:gd name="T9" fmla="*/ 2147483647 h 353"/>
                  <a:gd name="T10" fmla="*/ 2147483647 w 661"/>
                  <a:gd name="T11" fmla="*/ 2147483647 h 353"/>
                  <a:gd name="T12" fmla="*/ 2147483647 w 661"/>
                  <a:gd name="T13" fmla="*/ 2147483647 h 353"/>
                  <a:gd name="T14" fmla="*/ 2147483647 w 661"/>
                  <a:gd name="T15" fmla="*/ 2147483647 h 353"/>
                  <a:gd name="T16" fmla="*/ 2147483647 w 661"/>
                  <a:gd name="T17" fmla="*/ 2147483647 h 353"/>
                  <a:gd name="T18" fmla="*/ 2147483647 w 661"/>
                  <a:gd name="T19" fmla="*/ 2147483647 h 353"/>
                  <a:gd name="T20" fmla="*/ 2147483647 w 661"/>
                  <a:gd name="T21" fmla="*/ 2147483647 h 353"/>
                  <a:gd name="T22" fmla="*/ 2147483647 w 661"/>
                  <a:gd name="T23" fmla="*/ 2147483647 h 353"/>
                  <a:gd name="T24" fmla="*/ 2147483647 w 661"/>
                  <a:gd name="T25" fmla="*/ 2147483647 h 353"/>
                  <a:gd name="T26" fmla="*/ 2147483647 w 661"/>
                  <a:gd name="T27" fmla="*/ 2147483647 h 353"/>
                  <a:gd name="T28" fmla="*/ 2147483647 w 661"/>
                  <a:gd name="T29" fmla="*/ 2147483647 h 353"/>
                  <a:gd name="T30" fmla="*/ 2147483647 w 661"/>
                  <a:gd name="T31" fmla="*/ 2147483647 h 353"/>
                  <a:gd name="T32" fmla="*/ 2147483647 w 661"/>
                  <a:gd name="T33" fmla="*/ 2147483647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1" h="353">
                    <a:moveTo>
                      <a:pt x="148" y="70"/>
                    </a:moveTo>
                    <a:cubicBezTo>
                      <a:pt x="152" y="64"/>
                      <a:pt x="166" y="50"/>
                      <a:pt x="161" y="54"/>
                    </a:cubicBezTo>
                    <a:cubicBezTo>
                      <a:pt x="115" y="80"/>
                      <a:pt x="80" y="125"/>
                      <a:pt x="28" y="140"/>
                    </a:cubicBezTo>
                    <a:cubicBezTo>
                      <a:pt x="18" y="181"/>
                      <a:pt x="10" y="150"/>
                      <a:pt x="0" y="187"/>
                    </a:cubicBezTo>
                    <a:cubicBezTo>
                      <a:pt x="8" y="232"/>
                      <a:pt x="10" y="268"/>
                      <a:pt x="23" y="267"/>
                    </a:cubicBezTo>
                    <a:cubicBezTo>
                      <a:pt x="71" y="262"/>
                      <a:pt x="145" y="233"/>
                      <a:pt x="195" y="215"/>
                    </a:cubicBezTo>
                    <a:cubicBezTo>
                      <a:pt x="224" y="217"/>
                      <a:pt x="253" y="216"/>
                      <a:pt x="282" y="221"/>
                    </a:cubicBezTo>
                    <a:cubicBezTo>
                      <a:pt x="315" y="225"/>
                      <a:pt x="336" y="249"/>
                      <a:pt x="368" y="261"/>
                    </a:cubicBezTo>
                    <a:cubicBezTo>
                      <a:pt x="394" y="270"/>
                      <a:pt x="441" y="278"/>
                      <a:pt x="472" y="284"/>
                    </a:cubicBezTo>
                    <a:cubicBezTo>
                      <a:pt x="508" y="302"/>
                      <a:pt x="535" y="321"/>
                      <a:pt x="575" y="330"/>
                    </a:cubicBezTo>
                    <a:cubicBezTo>
                      <a:pt x="600" y="347"/>
                      <a:pt x="600" y="353"/>
                      <a:pt x="644" y="336"/>
                    </a:cubicBezTo>
                    <a:cubicBezTo>
                      <a:pt x="649" y="333"/>
                      <a:pt x="647" y="324"/>
                      <a:pt x="650" y="319"/>
                    </a:cubicBezTo>
                    <a:cubicBezTo>
                      <a:pt x="653" y="312"/>
                      <a:pt x="657" y="307"/>
                      <a:pt x="661" y="302"/>
                    </a:cubicBezTo>
                    <a:cubicBezTo>
                      <a:pt x="655" y="286"/>
                      <a:pt x="655" y="267"/>
                      <a:pt x="644" y="256"/>
                    </a:cubicBezTo>
                    <a:cubicBezTo>
                      <a:pt x="580" y="195"/>
                      <a:pt x="493" y="162"/>
                      <a:pt x="420" y="117"/>
                    </a:cubicBezTo>
                    <a:cubicBezTo>
                      <a:pt x="389" y="97"/>
                      <a:pt x="378" y="75"/>
                      <a:pt x="345" y="66"/>
                    </a:cubicBezTo>
                    <a:cubicBezTo>
                      <a:pt x="288" y="25"/>
                      <a:pt x="189" y="0"/>
                      <a:pt x="148" y="70"/>
                    </a:cubicBezTo>
                    <a:close/>
                  </a:path>
                </a:pathLst>
              </a:custGeom>
              <a:solidFill>
                <a:srgbClr val="FF0000"/>
              </a:solidFill>
              <a:ln w="9525">
                <a:solidFill>
                  <a:schemeClr val="tx1"/>
                </a:solidFill>
                <a:round/>
                <a:headEnd/>
                <a:tailEnd/>
              </a:ln>
            </p:spPr>
            <p:txBody>
              <a:bodyPr wrap="none" anchor="ctr"/>
              <a:lstStyle/>
              <a:p>
                <a:endParaRPr lang="en-US"/>
              </a:p>
            </p:txBody>
          </p:sp>
          <p:sp>
            <p:nvSpPr>
              <p:cNvPr id="319503" name="Freeform 16"/>
              <p:cNvSpPr>
                <a:spLocks/>
              </p:cNvSpPr>
              <p:nvPr/>
            </p:nvSpPr>
            <p:spPr bwMode="auto">
              <a:xfrm>
                <a:off x="6629400" y="2209800"/>
                <a:ext cx="76200" cy="304800"/>
              </a:xfrm>
              <a:custGeom>
                <a:avLst/>
                <a:gdLst>
                  <a:gd name="T0" fmla="*/ 2147483647 w 48"/>
                  <a:gd name="T1" fmla="*/ 0 h 144"/>
                  <a:gd name="T2" fmla="*/ 0 w 48"/>
                  <a:gd name="T3" fmla="*/ 2147483647 h 144"/>
                  <a:gd name="T4" fmla="*/ 2147483647 w 48"/>
                  <a:gd name="T5" fmla="*/ 2147483647 h 144"/>
                  <a:gd name="T6" fmla="*/ 0 60000 65536"/>
                  <a:gd name="T7" fmla="*/ 0 60000 65536"/>
                  <a:gd name="T8" fmla="*/ 0 60000 65536"/>
                </a:gdLst>
                <a:ahLst/>
                <a:cxnLst>
                  <a:cxn ang="T6">
                    <a:pos x="T0" y="T1"/>
                  </a:cxn>
                  <a:cxn ang="T7">
                    <a:pos x="T2" y="T3"/>
                  </a:cxn>
                  <a:cxn ang="T8">
                    <a:pos x="T4" y="T5"/>
                  </a:cxn>
                </a:cxnLst>
                <a:rect l="0" t="0" r="r" b="b"/>
                <a:pathLst>
                  <a:path w="48" h="144">
                    <a:moveTo>
                      <a:pt x="48" y="0"/>
                    </a:moveTo>
                    <a:cubicBezTo>
                      <a:pt x="24" y="12"/>
                      <a:pt x="0" y="24"/>
                      <a:pt x="0" y="48"/>
                    </a:cubicBezTo>
                    <a:cubicBezTo>
                      <a:pt x="0" y="72"/>
                      <a:pt x="40" y="128"/>
                      <a:pt x="48" y="144"/>
                    </a:cubicBezTo>
                  </a:path>
                </a:pathLst>
              </a:custGeom>
              <a:noFill/>
              <a:ln w="76200" cmpd="sng">
                <a:solidFill>
                  <a:srgbClr val="FF0000"/>
                </a:solidFill>
                <a:round/>
                <a:headEnd/>
                <a:tailEnd/>
              </a:ln>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319506" name="Freeform 19"/>
              <p:cNvSpPr>
                <a:spLocks/>
              </p:cNvSpPr>
              <p:nvPr/>
            </p:nvSpPr>
            <p:spPr bwMode="auto">
              <a:xfrm>
                <a:off x="6249988" y="2463800"/>
                <a:ext cx="1485900" cy="647700"/>
              </a:xfrm>
              <a:custGeom>
                <a:avLst/>
                <a:gdLst>
                  <a:gd name="T0" fmla="*/ 2147483647 w 936"/>
                  <a:gd name="T1" fmla="*/ 2147483647 h 408"/>
                  <a:gd name="T2" fmla="*/ 2147483647 w 936"/>
                  <a:gd name="T3" fmla="*/ 2147483647 h 408"/>
                  <a:gd name="T4" fmla="*/ 2147483647 w 936"/>
                  <a:gd name="T5" fmla="*/ 2147483647 h 408"/>
                  <a:gd name="T6" fmla="*/ 2147483647 w 936"/>
                  <a:gd name="T7" fmla="*/ 2147483647 h 408"/>
                  <a:gd name="T8" fmla="*/ 2147483647 w 936"/>
                  <a:gd name="T9" fmla="*/ 2147483647 h 408"/>
                  <a:gd name="T10" fmla="*/ 0 w 936"/>
                  <a:gd name="T11" fmla="*/ 2147483647 h 408"/>
                  <a:gd name="T12" fmla="*/ 2147483647 w 936"/>
                  <a:gd name="T13" fmla="*/ 2147483647 h 408"/>
                  <a:gd name="T14" fmla="*/ 2147483647 w 936"/>
                  <a:gd name="T15" fmla="*/ 2147483647 h 408"/>
                  <a:gd name="T16" fmla="*/ 2147483647 w 936"/>
                  <a:gd name="T17" fmla="*/ 2147483647 h 408"/>
                  <a:gd name="T18" fmla="*/ 2147483647 w 936"/>
                  <a:gd name="T19" fmla="*/ 2147483647 h 408"/>
                  <a:gd name="T20" fmla="*/ 2147483647 w 936"/>
                  <a:gd name="T21" fmla="*/ 2147483647 h 408"/>
                  <a:gd name="T22" fmla="*/ 2147483647 w 936"/>
                  <a:gd name="T23" fmla="*/ 2147483647 h 408"/>
                  <a:gd name="T24" fmla="*/ 2147483647 w 936"/>
                  <a:gd name="T25" fmla="*/ 2147483647 h 408"/>
                  <a:gd name="T26" fmla="*/ 2147483647 w 936"/>
                  <a:gd name="T27" fmla="*/ 2147483647 h 408"/>
                  <a:gd name="T28" fmla="*/ 2147483647 w 936"/>
                  <a:gd name="T29" fmla="*/ 2147483647 h 408"/>
                  <a:gd name="T30" fmla="*/ 2147483647 w 936"/>
                  <a:gd name="T31" fmla="*/ 2147483647 h 408"/>
                  <a:gd name="T32" fmla="*/ 2147483647 w 936"/>
                  <a:gd name="T33" fmla="*/ 2147483647 h 408"/>
                  <a:gd name="T34" fmla="*/ 2147483647 w 936"/>
                  <a:gd name="T35" fmla="*/ 2147483647 h 408"/>
                  <a:gd name="T36" fmla="*/ 2147483647 w 936"/>
                  <a:gd name="T37" fmla="*/ 2147483647 h 408"/>
                  <a:gd name="T38" fmla="*/ 2147483647 w 936"/>
                  <a:gd name="T39" fmla="*/ 2147483647 h 408"/>
                  <a:gd name="T40" fmla="*/ 2147483647 w 936"/>
                  <a:gd name="T41" fmla="*/ 2147483647 h 408"/>
                  <a:gd name="T42" fmla="*/ 2147483647 w 936"/>
                  <a:gd name="T43" fmla="*/ 2147483647 h 408"/>
                  <a:gd name="T44" fmla="*/ 2147483647 w 936"/>
                  <a:gd name="T45" fmla="*/ 2147483647 h 4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6" h="408">
                    <a:moveTo>
                      <a:pt x="265" y="54"/>
                    </a:moveTo>
                    <a:cubicBezTo>
                      <a:pt x="240" y="60"/>
                      <a:pt x="215" y="77"/>
                      <a:pt x="190" y="77"/>
                    </a:cubicBezTo>
                    <a:cubicBezTo>
                      <a:pt x="190" y="62"/>
                      <a:pt x="201" y="42"/>
                      <a:pt x="191" y="32"/>
                    </a:cubicBezTo>
                    <a:cubicBezTo>
                      <a:pt x="183" y="24"/>
                      <a:pt x="181" y="52"/>
                      <a:pt x="173" y="59"/>
                    </a:cubicBezTo>
                    <a:cubicBezTo>
                      <a:pt x="148" y="77"/>
                      <a:pt x="109" y="82"/>
                      <a:pt x="80" y="88"/>
                    </a:cubicBezTo>
                    <a:cubicBezTo>
                      <a:pt x="30" y="119"/>
                      <a:pt x="14" y="124"/>
                      <a:pt x="0" y="180"/>
                    </a:cubicBezTo>
                    <a:cubicBezTo>
                      <a:pt x="9" y="233"/>
                      <a:pt x="22" y="241"/>
                      <a:pt x="75" y="249"/>
                    </a:cubicBezTo>
                    <a:cubicBezTo>
                      <a:pt x="126" y="265"/>
                      <a:pt x="179" y="274"/>
                      <a:pt x="230" y="295"/>
                    </a:cubicBezTo>
                    <a:cubicBezTo>
                      <a:pt x="277" y="314"/>
                      <a:pt x="317" y="333"/>
                      <a:pt x="368" y="347"/>
                    </a:cubicBezTo>
                    <a:cubicBezTo>
                      <a:pt x="380" y="359"/>
                      <a:pt x="391" y="384"/>
                      <a:pt x="409" y="382"/>
                    </a:cubicBezTo>
                    <a:cubicBezTo>
                      <a:pt x="446" y="377"/>
                      <a:pt x="472" y="340"/>
                      <a:pt x="506" y="324"/>
                    </a:cubicBezTo>
                    <a:cubicBezTo>
                      <a:pt x="528" y="313"/>
                      <a:pt x="551" y="309"/>
                      <a:pt x="575" y="301"/>
                    </a:cubicBezTo>
                    <a:cubicBezTo>
                      <a:pt x="648" y="313"/>
                      <a:pt x="568" y="296"/>
                      <a:pt x="656" y="330"/>
                    </a:cubicBezTo>
                    <a:cubicBezTo>
                      <a:pt x="705" y="349"/>
                      <a:pt x="758" y="364"/>
                      <a:pt x="811" y="376"/>
                    </a:cubicBezTo>
                    <a:cubicBezTo>
                      <a:pt x="859" y="408"/>
                      <a:pt x="879" y="358"/>
                      <a:pt x="904" y="324"/>
                    </a:cubicBezTo>
                    <a:cubicBezTo>
                      <a:pt x="936" y="213"/>
                      <a:pt x="853" y="202"/>
                      <a:pt x="771" y="175"/>
                    </a:cubicBezTo>
                    <a:cubicBezTo>
                      <a:pt x="689" y="147"/>
                      <a:pt x="602" y="135"/>
                      <a:pt x="524" y="100"/>
                    </a:cubicBezTo>
                    <a:cubicBezTo>
                      <a:pt x="452" y="67"/>
                      <a:pt x="482" y="76"/>
                      <a:pt x="437" y="65"/>
                    </a:cubicBezTo>
                    <a:cubicBezTo>
                      <a:pt x="418" y="0"/>
                      <a:pt x="295" y="11"/>
                      <a:pt x="242" y="2"/>
                    </a:cubicBezTo>
                    <a:cubicBezTo>
                      <a:pt x="224" y="4"/>
                      <a:pt x="206" y="2"/>
                      <a:pt x="190" y="8"/>
                    </a:cubicBezTo>
                    <a:cubicBezTo>
                      <a:pt x="178" y="12"/>
                      <a:pt x="173" y="42"/>
                      <a:pt x="173" y="42"/>
                    </a:cubicBezTo>
                    <a:lnTo>
                      <a:pt x="191" y="80"/>
                    </a:lnTo>
                    <a:lnTo>
                      <a:pt x="143" y="80"/>
                    </a:lnTo>
                  </a:path>
                </a:pathLst>
              </a:custGeom>
              <a:solidFill>
                <a:schemeClr val="folHlink"/>
              </a:solidFill>
              <a:ln w="9525">
                <a:solidFill>
                  <a:schemeClr val="tx1"/>
                </a:solidFill>
                <a:round/>
                <a:headEnd/>
                <a:tailEnd/>
              </a:ln>
            </p:spPr>
            <p:txBody>
              <a:bodyPr wrap="none" anchor="ctr"/>
              <a:lstStyle/>
              <a:p>
                <a:endParaRPr lang="en-US"/>
              </a:p>
            </p:txBody>
          </p:sp>
          <p:pic>
            <p:nvPicPr>
              <p:cNvPr id="319507" name="Picture 20" descr="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9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08" name="Line 21"/>
              <p:cNvSpPr>
                <a:spLocks noChangeShapeType="1"/>
              </p:cNvSpPr>
              <p:nvPr/>
            </p:nvSpPr>
            <p:spPr bwMode="auto">
              <a:xfrm flipH="1">
                <a:off x="7010400" y="2133600"/>
                <a:ext cx="76200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19510" name="Text Box 23"/>
            <p:cNvSpPr txBox="1">
              <a:spLocks noChangeArrowheads="1"/>
            </p:cNvSpPr>
            <p:nvPr/>
          </p:nvSpPr>
          <p:spPr bwMode="auto">
            <a:xfrm>
              <a:off x="5715000" y="57912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dirty="0"/>
                <a:t>melting point varies</a:t>
              </a:r>
            </a:p>
          </p:txBody>
        </p:sp>
      </p:grpSp>
    </p:spTree>
    <p:extLst>
      <p:ext uri="{BB962C8B-B14F-4D97-AF65-F5344CB8AC3E}">
        <p14:creationId xmlns:p14="http://schemas.microsoft.com/office/powerpoint/2010/main" val="3572382135"/>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2"/>
          <p:cNvSpPr>
            <a:spLocks noGrp="1" noChangeArrowheads="1"/>
          </p:cNvSpPr>
          <p:nvPr>
            <p:ph type="title"/>
          </p:nvPr>
        </p:nvSpPr>
        <p:spPr>
          <a:xfrm>
            <a:off x="251520" y="304800"/>
            <a:ext cx="8640960" cy="762000"/>
          </a:xfrm>
        </p:spPr>
        <p:txBody>
          <a:bodyPr>
            <a:normAutofit fontScale="90000"/>
          </a:bodyPr>
          <a:lstStyle/>
          <a:p>
            <a:pPr eaLnBrk="1" hangingPunct="1"/>
            <a:r>
              <a:rPr lang="en-US" dirty="0" err="1" smtClean="0">
                <a:latin typeface="Arial" charset="0"/>
                <a:ea typeface="ＭＳ Ｐゴシック" charset="0"/>
                <a:cs typeface="ＭＳ Ｐゴシック" charset="0"/>
              </a:rPr>
              <a:t>Eruptives</a:t>
            </a:r>
            <a:r>
              <a:rPr lang="en-US" dirty="0" smtClean="0">
                <a:latin typeface="Arial" charset="0"/>
                <a:ea typeface="ＭＳ Ｐゴシック" charset="0"/>
                <a:cs typeface="ＭＳ Ｐゴシック" charset="0"/>
              </a:rPr>
              <a:t> contain “fertile” (i.e. low-melting-point) recycled material</a:t>
            </a:r>
            <a:endParaRPr lang="en-US" dirty="0">
              <a:latin typeface="Arial" charset="0"/>
              <a:ea typeface="ＭＳ Ｐゴシック" charset="0"/>
              <a:cs typeface="ＭＳ Ｐゴシック" charset="0"/>
            </a:endParaRPr>
          </a:p>
        </p:txBody>
      </p:sp>
      <p:pic>
        <p:nvPicPr>
          <p:cNvPr id="4" name="DeLamBlack.gif" descr="/Users/foulger/Documents/PPPresentations/AGU2003PP/DeLamBlack.gif">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1593248"/>
            <a:ext cx="9144000" cy="493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496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p:cNvSpPr>
            <a:spLocks noGrp="1" noChangeArrowheads="1"/>
          </p:cNvSpPr>
          <p:nvPr>
            <p:ph type="title"/>
          </p:nvPr>
        </p:nvSpPr>
        <p:spPr/>
        <p:txBody>
          <a:bodyPr/>
          <a:lstStyle/>
          <a:p>
            <a:r>
              <a:rPr lang="en-US" dirty="0" smtClean="0"/>
              <a:t>Plates </a:t>
            </a:r>
            <a:r>
              <a:rPr lang="en-US" dirty="0" smtClean="0"/>
              <a:t>or Plumes?</a:t>
            </a:r>
            <a:endParaRPr lang="en-US" dirty="0"/>
          </a:p>
        </p:txBody>
      </p:sp>
      <p:pic>
        <p:nvPicPr>
          <p:cNvPr id="584706" name="Picture 4"/>
          <p:cNvPicPr>
            <a:picLocks noChangeArrowheads="1"/>
          </p:cNvPicPr>
          <p:nvPr/>
        </p:nvPicPr>
        <p:blipFill>
          <a:blip r:embed="rId3">
            <a:extLst>
              <a:ext uri="{28A0092B-C50C-407E-A947-70E740481C1C}">
                <a14:useLocalDpi xmlns:a14="http://schemas.microsoft.com/office/drawing/2010/main" val="0"/>
              </a:ext>
            </a:extLst>
          </a:blip>
          <a:srcRect l="4196" t="20158" r="52052" b="5872"/>
          <a:stretch>
            <a:fillRect/>
          </a:stretch>
        </p:blipFill>
        <p:spPr bwMode="auto">
          <a:xfrm>
            <a:off x="5384794" y="1371600"/>
            <a:ext cx="3996267"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7" name="Picture 5" descr="Fig4_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7" y="1373188"/>
            <a:ext cx="3826935"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Which-.jpg"/>
          <p:cNvPicPr>
            <a:picLocks noChangeAspect="1"/>
          </p:cNvPicPr>
          <p:nvPr/>
        </p:nvPicPr>
        <p:blipFill rotWithShape="1">
          <a:blip r:embed="rId5">
            <a:extLst>
              <a:ext uri="{28A0092B-C50C-407E-A947-70E740481C1C}">
                <a14:useLocalDpi xmlns:a14="http://schemas.microsoft.com/office/drawing/2010/main" val="0"/>
              </a:ext>
            </a:extLst>
          </a:blip>
          <a:srcRect r="6546"/>
          <a:stretch/>
        </p:blipFill>
        <p:spPr>
          <a:xfrm>
            <a:off x="3512962" y="4572000"/>
            <a:ext cx="2140653" cy="2286000"/>
          </a:xfrm>
          <a:prstGeom prst="rect">
            <a:avLst/>
          </a:prstGeom>
        </p:spPr>
      </p:pic>
    </p:spTree>
    <p:extLst>
      <p:ext uri="{BB962C8B-B14F-4D97-AF65-F5344CB8AC3E}">
        <p14:creationId xmlns:p14="http://schemas.microsoft.com/office/powerpoint/2010/main" val="1475098082"/>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p:txBody>
          <a:bodyPr/>
          <a:lstStyle/>
          <a:p>
            <a:fld id="{2EA5A0DF-01C1-484D-87D0-D0EA179EE69C}" type="slidenum">
              <a:rPr lang="en-US"/>
              <a:pPr/>
              <a:t>156</a:t>
            </a:fld>
            <a:endParaRPr lang="en-US"/>
          </a:p>
        </p:txBody>
      </p:sp>
      <p:sp>
        <p:nvSpPr>
          <p:cNvPr id="435205" name="Rectangle 5"/>
          <p:cNvSpPr>
            <a:spLocks noGrp="1" noChangeArrowheads="1"/>
          </p:cNvSpPr>
          <p:nvPr>
            <p:ph type="title"/>
          </p:nvPr>
        </p:nvSpPr>
        <p:spPr>
          <a:xfrm>
            <a:off x="457200" y="2667000"/>
            <a:ext cx="8305800" cy="609600"/>
          </a:xfrm>
        </p:spPr>
        <p:txBody>
          <a:bodyPr>
            <a:normAutofit fontScale="90000"/>
          </a:bodyPr>
          <a:lstStyle/>
          <a:p>
            <a:r>
              <a:rPr lang="en-US" dirty="0" smtClean="0"/>
              <a:t>Five Predictions </a:t>
            </a:r>
            <a:r>
              <a:rPr lang="en-US" dirty="0"/>
              <a:t>of the </a:t>
            </a:r>
            <a:r>
              <a:rPr lang="en-US" dirty="0" smtClean="0"/>
              <a:t>Plate </a:t>
            </a:r>
            <a:r>
              <a:rPr lang="en-US" dirty="0"/>
              <a:t>Hypothesis</a:t>
            </a:r>
          </a:p>
        </p:txBody>
      </p:sp>
      <p:pic>
        <p:nvPicPr>
          <p:cNvPr id="15" name="Picture 14" descr="LowT_2.jpg"/>
          <p:cNvPicPr>
            <a:picLocks noChangeAspect="1"/>
          </p:cNvPicPr>
          <p:nvPr/>
        </p:nvPicPr>
        <p:blipFill rotWithShape="1">
          <a:blip r:embed="rId3">
            <a:extLst>
              <a:ext uri="{28A0092B-C50C-407E-A947-70E740481C1C}">
                <a14:useLocalDpi xmlns:a14="http://schemas.microsoft.com/office/drawing/2010/main" val="0"/>
              </a:ext>
            </a:extLst>
          </a:blip>
          <a:srcRect l="6834"/>
          <a:stretch/>
        </p:blipFill>
        <p:spPr>
          <a:xfrm>
            <a:off x="7331076" y="3256623"/>
            <a:ext cx="1793137" cy="3624795"/>
          </a:xfrm>
          <a:prstGeom prst="rect">
            <a:avLst/>
          </a:prstGeom>
        </p:spPr>
      </p:pic>
    </p:spTree>
    <p:extLst>
      <p:ext uri="{BB962C8B-B14F-4D97-AF65-F5344CB8AC3E}">
        <p14:creationId xmlns:p14="http://schemas.microsoft.com/office/powerpoint/2010/main" val="374572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p:txBody>
          <a:bodyPr/>
          <a:lstStyle/>
          <a:p>
            <a:fld id="{2EA5A0DF-01C1-484D-87D0-D0EA179EE69C}" type="slidenum">
              <a:rPr lang="en-US"/>
              <a:pPr/>
              <a:t>157</a:t>
            </a:fld>
            <a:endParaRPr lang="en-US"/>
          </a:p>
        </p:txBody>
      </p:sp>
      <p:sp>
        <p:nvSpPr>
          <p:cNvPr id="435205" name="Rectangle 5"/>
          <p:cNvSpPr>
            <a:spLocks noGrp="1" noChangeArrowheads="1"/>
          </p:cNvSpPr>
          <p:nvPr>
            <p:ph type="title"/>
          </p:nvPr>
        </p:nvSpPr>
        <p:spPr>
          <a:xfrm>
            <a:off x="457200" y="2667000"/>
            <a:ext cx="8305800" cy="609600"/>
          </a:xfrm>
        </p:spPr>
        <p:txBody>
          <a:bodyPr>
            <a:normAutofit fontScale="90000"/>
          </a:bodyPr>
          <a:lstStyle/>
          <a:p>
            <a:r>
              <a:rPr lang="en-US" dirty="0" smtClean="0"/>
              <a:t>Five Predictions </a:t>
            </a:r>
            <a:r>
              <a:rPr lang="en-US" dirty="0"/>
              <a:t>of the </a:t>
            </a:r>
            <a:r>
              <a:rPr lang="en-US" dirty="0" smtClean="0"/>
              <a:t>Plate </a:t>
            </a:r>
            <a:r>
              <a:rPr lang="en-US" dirty="0"/>
              <a:t>Hypothesis</a:t>
            </a:r>
          </a:p>
        </p:txBody>
      </p:sp>
      <p:pic>
        <p:nvPicPr>
          <p:cNvPr id="15" name="Picture 14" descr="LowT_2.jpg"/>
          <p:cNvPicPr>
            <a:picLocks noChangeAspect="1"/>
          </p:cNvPicPr>
          <p:nvPr/>
        </p:nvPicPr>
        <p:blipFill rotWithShape="1">
          <a:blip r:embed="rId3">
            <a:extLst>
              <a:ext uri="{28A0092B-C50C-407E-A947-70E740481C1C}">
                <a14:useLocalDpi xmlns:a14="http://schemas.microsoft.com/office/drawing/2010/main" val="0"/>
              </a:ext>
            </a:extLst>
          </a:blip>
          <a:srcRect l="6834"/>
          <a:stretch/>
        </p:blipFill>
        <p:spPr>
          <a:xfrm>
            <a:off x="7331076" y="3256623"/>
            <a:ext cx="1793137" cy="3624795"/>
          </a:xfrm>
          <a:prstGeom prst="rect">
            <a:avLst/>
          </a:prstGeom>
        </p:spPr>
      </p:pic>
      <p:sp>
        <p:nvSpPr>
          <p:cNvPr id="16" name="TextBox 15"/>
          <p:cNvSpPr txBox="1"/>
          <p:nvPr/>
        </p:nvSpPr>
        <p:spPr>
          <a:xfrm>
            <a:off x="7365997" y="3945470"/>
            <a:ext cx="711200" cy="769441"/>
          </a:xfrm>
          <a:prstGeom prst="rect">
            <a:avLst/>
          </a:prstGeom>
          <a:noFill/>
        </p:spPr>
        <p:txBody>
          <a:bodyPr wrap="square" rtlCol="0">
            <a:spAutoFit/>
          </a:bodyPr>
          <a:lstStyle/>
          <a:p>
            <a:r>
              <a:rPr lang="en-US" sz="4400" dirty="0" smtClean="0">
                <a:latin typeface="Times New Roman"/>
                <a:cs typeface="Times New Roman"/>
              </a:rPr>
              <a:t>1.</a:t>
            </a:r>
            <a:endParaRPr lang="en-US" sz="4400" dirty="0">
              <a:latin typeface="Times New Roman"/>
              <a:cs typeface="Times New Roman"/>
            </a:endParaRPr>
          </a:p>
        </p:txBody>
      </p:sp>
    </p:spTree>
    <p:extLst>
      <p:ext uri="{BB962C8B-B14F-4D97-AF65-F5344CB8AC3E}">
        <p14:creationId xmlns:p14="http://schemas.microsoft.com/office/powerpoint/2010/main" val="1593024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normAutofit/>
          </a:bodyPr>
          <a:lstStyle/>
          <a:p>
            <a:r>
              <a:rPr lang="en-US" dirty="0" smtClean="0"/>
              <a:t>2. Lithosphere extension</a:t>
            </a:r>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158</a:t>
            </a:fld>
            <a:endParaRPr lang="en-US"/>
          </a:p>
        </p:txBody>
      </p:sp>
      <p:pic>
        <p:nvPicPr>
          <p:cNvPr id="4" name="Picture 3" descr="Basin&amp;Range_shad_GTOP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79" y="1251828"/>
            <a:ext cx="5600549" cy="5606173"/>
          </a:xfrm>
          <a:prstGeom prst="rect">
            <a:avLst/>
          </a:prstGeom>
        </p:spPr>
      </p:pic>
      <p:pic>
        <p:nvPicPr>
          <p:cNvPr id="8" name="Picture 7" descr="LowT_2.jpg"/>
          <p:cNvPicPr>
            <a:picLocks noChangeAspect="1"/>
          </p:cNvPicPr>
          <p:nvPr/>
        </p:nvPicPr>
        <p:blipFill rotWithShape="1">
          <a:blip r:embed="rId4">
            <a:extLst>
              <a:ext uri="{28A0092B-C50C-407E-A947-70E740481C1C}">
                <a14:useLocalDpi xmlns:a14="http://schemas.microsoft.com/office/drawing/2010/main" val="0"/>
              </a:ext>
            </a:extLst>
          </a:blip>
          <a:srcRect l="6834"/>
          <a:stretch/>
        </p:blipFill>
        <p:spPr>
          <a:xfrm>
            <a:off x="7331076" y="3256623"/>
            <a:ext cx="1793137" cy="3624795"/>
          </a:xfrm>
          <a:prstGeom prst="rect">
            <a:avLst/>
          </a:prstGeom>
        </p:spPr>
      </p:pic>
      <p:sp>
        <p:nvSpPr>
          <p:cNvPr id="7" name="TextBox 6"/>
          <p:cNvSpPr txBox="1"/>
          <p:nvPr/>
        </p:nvSpPr>
        <p:spPr>
          <a:xfrm>
            <a:off x="6468533" y="1625600"/>
            <a:ext cx="2489200" cy="2308324"/>
          </a:xfrm>
          <a:prstGeom prst="rect">
            <a:avLst/>
          </a:prstGeom>
          <a:noFill/>
        </p:spPr>
        <p:txBody>
          <a:bodyPr wrap="square" rtlCol="0">
            <a:spAutoFit/>
          </a:bodyPr>
          <a:lstStyle/>
          <a:p>
            <a:pPr algn="ctr"/>
            <a:r>
              <a:rPr lang="en-US" sz="3600" dirty="0" smtClean="0">
                <a:latin typeface="Times New Roman"/>
                <a:cs typeface="Times New Roman"/>
              </a:rPr>
              <a:t>Basin &amp; Range Province, USA</a:t>
            </a:r>
            <a:endParaRPr lang="en-US" sz="3600" dirty="0">
              <a:latin typeface="Times New Roman"/>
              <a:cs typeface="Times New Roman"/>
            </a:endParaRPr>
          </a:p>
        </p:txBody>
      </p:sp>
    </p:spTree>
    <p:extLst>
      <p:ext uri="{BB962C8B-B14F-4D97-AF65-F5344CB8AC3E}">
        <p14:creationId xmlns:p14="http://schemas.microsoft.com/office/powerpoint/2010/main" val="2205949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wT_2.jpg"/>
          <p:cNvPicPr>
            <a:picLocks noChangeAspect="1"/>
          </p:cNvPicPr>
          <p:nvPr/>
        </p:nvPicPr>
        <p:blipFill rotWithShape="1">
          <a:blip r:embed="rId3">
            <a:extLst>
              <a:ext uri="{28A0092B-C50C-407E-A947-70E740481C1C}">
                <a14:useLocalDpi xmlns:a14="http://schemas.microsoft.com/office/drawing/2010/main" val="0"/>
              </a:ext>
            </a:extLst>
          </a:blip>
          <a:srcRect l="6834"/>
          <a:stretch/>
        </p:blipFill>
        <p:spPr>
          <a:xfrm>
            <a:off x="7331076" y="3256623"/>
            <a:ext cx="1793137" cy="3624795"/>
          </a:xfrm>
          <a:prstGeom prst="rect">
            <a:avLst/>
          </a:prstGeom>
        </p:spPr>
      </p:pic>
      <p:sp>
        <p:nvSpPr>
          <p:cNvPr id="8" name="Slide Number Placeholder 4"/>
          <p:cNvSpPr>
            <a:spLocks noGrp="1"/>
          </p:cNvSpPr>
          <p:nvPr>
            <p:ph type="sldNum" sz="quarter" idx="12"/>
          </p:nvPr>
        </p:nvSpPr>
        <p:spPr/>
        <p:txBody>
          <a:bodyPr/>
          <a:lstStyle/>
          <a:p>
            <a:fld id="{490A0F8E-1989-0D4C-8E4A-596378E7DD07}" type="slidenum">
              <a:rPr lang="en-US"/>
              <a:pPr/>
              <a:t>159</a:t>
            </a:fld>
            <a:endParaRPr lang="en-US" dirty="0"/>
          </a:p>
        </p:txBody>
      </p:sp>
      <p:grpSp>
        <p:nvGrpSpPr>
          <p:cNvPr id="1408024" name="Group 24"/>
          <p:cNvGrpSpPr>
            <a:grpSpLocks noChangeAspect="1"/>
          </p:cNvGrpSpPr>
          <p:nvPr/>
        </p:nvGrpSpPr>
        <p:grpSpPr bwMode="auto">
          <a:xfrm>
            <a:off x="16934" y="0"/>
            <a:ext cx="4318999" cy="4572000"/>
            <a:chOff x="1248" y="864"/>
            <a:chExt cx="3264" cy="3162"/>
          </a:xfrm>
        </p:grpSpPr>
        <p:pic>
          <p:nvPicPr>
            <p:cNvPr id="14080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864"/>
              <a:ext cx="3264" cy="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1408005" name="Text Box 5"/>
            <p:cNvSpPr txBox="1">
              <a:spLocks noChangeArrowheads="1"/>
            </p:cNvSpPr>
            <p:nvPr/>
          </p:nvSpPr>
          <p:spPr bwMode="auto">
            <a:xfrm>
              <a:off x="3175" y="1636"/>
              <a:ext cx="458"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13141E"/>
                  </a:solidFill>
                </a:rPr>
                <a:t>Pyrolite</a:t>
              </a:r>
              <a:endParaRPr lang="en-US"/>
            </a:p>
          </p:txBody>
        </p:sp>
        <p:sp>
          <p:nvSpPr>
            <p:cNvPr id="1408006" name="Text Box 6"/>
            <p:cNvSpPr txBox="1">
              <a:spLocks noChangeArrowheads="1"/>
            </p:cNvSpPr>
            <p:nvPr/>
          </p:nvSpPr>
          <p:spPr bwMode="auto">
            <a:xfrm>
              <a:off x="2349" y="2665"/>
              <a:ext cx="465"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err="1">
                  <a:solidFill>
                    <a:srgbClr val="13141E"/>
                  </a:solidFill>
                </a:rPr>
                <a:t>Eclogite</a:t>
              </a:r>
              <a:endParaRPr lang="en-US" dirty="0">
                <a:solidFill>
                  <a:schemeClr val="bg1"/>
                </a:solidFill>
              </a:endParaRPr>
            </a:p>
          </p:txBody>
        </p:sp>
      </p:grpSp>
      <p:sp>
        <p:nvSpPr>
          <p:cNvPr id="1408003" name="Text Box 3"/>
          <p:cNvSpPr txBox="1">
            <a:spLocks noChangeArrowheads="1"/>
          </p:cNvSpPr>
          <p:nvPr/>
        </p:nvSpPr>
        <p:spPr bwMode="auto">
          <a:xfrm>
            <a:off x="170717" y="4465377"/>
            <a:ext cx="2209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dirty="0" err="1">
                <a:solidFill>
                  <a:srgbClr val="13141E"/>
                </a:solidFill>
              </a:rPr>
              <a:t>Cordery</a:t>
            </a:r>
            <a:r>
              <a:rPr lang="en-US" sz="1800" i="1" dirty="0">
                <a:solidFill>
                  <a:srgbClr val="13141E"/>
                </a:solidFill>
              </a:rPr>
              <a:t> et al. (1997)</a:t>
            </a:r>
            <a:endParaRPr lang="en-US" sz="1800" dirty="0">
              <a:solidFill>
                <a:srgbClr val="13141E"/>
              </a:solidFill>
            </a:endParaRPr>
          </a:p>
        </p:txBody>
      </p:sp>
      <p:sp>
        <p:nvSpPr>
          <p:cNvPr id="1408025" name="Rectangle 25"/>
          <p:cNvSpPr>
            <a:spLocks noGrp="1" noChangeArrowheads="1"/>
          </p:cNvSpPr>
          <p:nvPr>
            <p:ph type="title"/>
          </p:nvPr>
        </p:nvSpPr>
        <p:spPr>
          <a:xfrm>
            <a:off x="457200" y="116422"/>
            <a:ext cx="5080000" cy="951977"/>
          </a:xfrm>
        </p:spPr>
        <p:txBody>
          <a:bodyPr/>
          <a:lstStyle/>
          <a:p>
            <a:r>
              <a:rPr lang="en-US" sz="4000" dirty="0" smtClean="0">
                <a:solidFill>
                  <a:srgbClr val="FF0000"/>
                </a:solidFill>
              </a:rPr>
              <a:t>Composition</a:t>
            </a:r>
            <a:endParaRPr lang="en-US" sz="4000" dirty="0">
              <a:solidFill>
                <a:srgbClr val="FF0000"/>
              </a:solidFill>
            </a:endParaRPr>
          </a:p>
        </p:txBody>
      </p:sp>
      <p:pic>
        <p:nvPicPr>
          <p:cNvPr id="9" name="Picture 4" descr="Fig6_HallCO2H2O"/>
          <p:cNvPicPr>
            <a:picLocks noChangeAspect="1" noChangeArrowheads="1"/>
          </p:cNvPicPr>
          <p:nvPr/>
        </p:nvPicPr>
        <p:blipFill rotWithShape="1">
          <a:blip r:embed="rId5">
            <a:extLst>
              <a:ext uri="{28A0092B-C50C-407E-A947-70E740481C1C}">
                <a14:useLocalDpi xmlns:a14="http://schemas.microsoft.com/office/drawing/2010/main" val="0"/>
              </a:ext>
            </a:extLst>
          </a:blip>
          <a:srcRect l="2974" r="5286"/>
          <a:stretch/>
        </p:blipFill>
        <p:spPr bwMode="auto">
          <a:xfrm>
            <a:off x="3104016" y="2743191"/>
            <a:ext cx="4232027" cy="4114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5"/>
          <p:cNvSpPr txBox="1">
            <a:spLocks noChangeArrowheads="1"/>
          </p:cNvSpPr>
          <p:nvPr/>
        </p:nvSpPr>
        <p:spPr>
          <a:xfrm>
            <a:off x="5207026" y="3600177"/>
            <a:ext cx="2768601" cy="9519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4000" dirty="0">
                <a:solidFill>
                  <a:srgbClr val="FF0000"/>
                </a:solidFill>
              </a:rPr>
              <a:t>Volatiles</a:t>
            </a:r>
          </a:p>
        </p:txBody>
      </p:sp>
      <p:sp>
        <p:nvSpPr>
          <p:cNvPr id="12" name="Rectangle 25"/>
          <p:cNvSpPr txBox="1">
            <a:spLocks noChangeArrowheads="1"/>
          </p:cNvSpPr>
          <p:nvPr/>
        </p:nvSpPr>
        <p:spPr>
          <a:xfrm>
            <a:off x="4570942" y="964676"/>
            <a:ext cx="4573058" cy="9519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dirty="0" smtClean="0"/>
              <a:t>3. Volume Related to Fusibility</a:t>
            </a:r>
            <a:endParaRPr lang="en-US" dirty="0"/>
          </a:p>
        </p:txBody>
      </p:sp>
    </p:spTree>
    <p:extLst>
      <p:ext uri="{BB962C8B-B14F-4D97-AF65-F5344CB8AC3E}">
        <p14:creationId xmlns:p14="http://schemas.microsoft.com/office/powerpoint/2010/main" val="2448426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8" name="Picture 6" descr="Courtillot2003"/>
          <p:cNvPicPr>
            <a:picLocks noChangeAspect="1" noChangeArrowheads="1"/>
          </p:cNvPicPr>
          <p:nvPr/>
        </p:nvPicPr>
        <p:blipFill>
          <a:blip r:embed="rId3"/>
          <a:srcRect/>
          <a:stretch>
            <a:fillRect/>
          </a:stretch>
        </p:blipFill>
        <p:spPr bwMode="auto">
          <a:xfrm>
            <a:off x="1588" y="753533"/>
            <a:ext cx="9144000" cy="5126231"/>
          </a:xfrm>
          <a:prstGeom prst="rect">
            <a:avLst/>
          </a:prstGeom>
          <a:solidFill>
            <a:srgbClr val="000000"/>
          </a:solidFill>
        </p:spPr>
      </p:pic>
      <p:sp>
        <p:nvSpPr>
          <p:cNvPr id="5" name="TextBox 4"/>
          <p:cNvSpPr txBox="1"/>
          <p:nvPr/>
        </p:nvSpPr>
        <p:spPr>
          <a:xfrm>
            <a:off x="736600" y="6087533"/>
            <a:ext cx="7713133" cy="646331"/>
          </a:xfrm>
          <a:prstGeom prst="rect">
            <a:avLst/>
          </a:prstGeom>
          <a:noFill/>
        </p:spPr>
        <p:txBody>
          <a:bodyPr wrap="square" rtlCol="0">
            <a:spAutoFit/>
          </a:bodyPr>
          <a:lstStyle/>
          <a:p>
            <a:r>
              <a:rPr lang="en-US" dirty="0" smtClean="0">
                <a:latin typeface="Times New Roman"/>
                <a:cs typeface="Times New Roman"/>
              </a:rPr>
              <a:t>From: </a:t>
            </a:r>
            <a:r>
              <a:rPr lang="en-US" i="1" dirty="0" err="1">
                <a:latin typeface="Times New Roman"/>
                <a:cs typeface="Times New Roman"/>
              </a:rPr>
              <a:t>Courtillot</a:t>
            </a:r>
            <a:r>
              <a:rPr lang="en-US" i="1" dirty="0">
                <a:latin typeface="Times New Roman"/>
                <a:cs typeface="Times New Roman"/>
              </a:rPr>
              <a:t>, V., A. </a:t>
            </a:r>
            <a:r>
              <a:rPr lang="en-US" i="1" dirty="0" err="1">
                <a:latin typeface="Times New Roman"/>
                <a:cs typeface="Times New Roman"/>
              </a:rPr>
              <a:t>Davaillie</a:t>
            </a:r>
            <a:r>
              <a:rPr lang="en-US" i="1" dirty="0">
                <a:latin typeface="Times New Roman"/>
                <a:cs typeface="Times New Roman"/>
              </a:rPr>
              <a:t>, J. </a:t>
            </a:r>
            <a:r>
              <a:rPr lang="en-US" i="1" dirty="0" err="1">
                <a:latin typeface="Times New Roman"/>
                <a:cs typeface="Times New Roman"/>
              </a:rPr>
              <a:t>Besse</a:t>
            </a:r>
            <a:r>
              <a:rPr lang="en-US" i="1" dirty="0">
                <a:latin typeface="Times New Roman"/>
                <a:cs typeface="Times New Roman"/>
              </a:rPr>
              <a:t>, and J. Stock (2003), Three distinct types of hotspots in the Earth's mantle, Earth planet. Sci. </a:t>
            </a:r>
            <a:r>
              <a:rPr lang="en-US" i="1" dirty="0" err="1">
                <a:latin typeface="Times New Roman"/>
                <a:cs typeface="Times New Roman"/>
              </a:rPr>
              <a:t>Lett</a:t>
            </a:r>
            <a:r>
              <a:rPr lang="en-US" i="1" dirty="0">
                <a:latin typeface="Times New Roman"/>
                <a:cs typeface="Times New Roman"/>
              </a:rPr>
              <a:t>., 205, 295-308.</a:t>
            </a:r>
          </a:p>
        </p:txBody>
      </p:sp>
      <p:sp>
        <p:nvSpPr>
          <p:cNvPr id="6" name="Title 5"/>
          <p:cNvSpPr>
            <a:spLocks noGrp="1"/>
          </p:cNvSpPr>
          <p:nvPr>
            <p:ph type="title"/>
          </p:nvPr>
        </p:nvSpPr>
        <p:spPr>
          <a:xfrm>
            <a:off x="465666" y="0"/>
            <a:ext cx="8229600" cy="749829"/>
          </a:xfrm>
        </p:spPr>
        <p:txBody>
          <a:bodyPr>
            <a:normAutofit fontScale="90000"/>
          </a:bodyPr>
          <a:lstStyle/>
          <a:p>
            <a:r>
              <a:rPr lang="en-US" dirty="0" smtClean="0"/>
              <a:t>Recent list of 49 “hot spots”</a:t>
            </a:r>
            <a:endParaRPr lang="en-US" dirty="0"/>
          </a:p>
        </p:txBody>
      </p:sp>
    </p:spTree>
    <p:extLst>
      <p:ext uri="{BB962C8B-B14F-4D97-AF65-F5344CB8AC3E}">
        <p14:creationId xmlns:p14="http://schemas.microsoft.com/office/powerpoint/2010/main" val="455774827"/>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Shallow-mantle structure</a:t>
            </a:r>
            <a:endParaRPr lang="en-US" dirty="0"/>
          </a:p>
        </p:txBody>
      </p:sp>
      <p:sp>
        <p:nvSpPr>
          <p:cNvPr id="4" name="Text Box 7"/>
          <p:cNvSpPr txBox="1">
            <a:spLocks noChangeArrowheads="1"/>
          </p:cNvSpPr>
          <p:nvPr/>
        </p:nvSpPr>
        <p:spPr bwMode="auto">
          <a:xfrm>
            <a:off x="152400" y="5029201"/>
            <a:ext cx="21364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dirty="0" err="1"/>
              <a:t>Ritsema</a:t>
            </a:r>
            <a:r>
              <a:rPr lang="en-US" sz="1800" i="1" dirty="0"/>
              <a:t> et al. (1999)</a:t>
            </a:r>
            <a:endParaRPr lang="en-US" dirty="0"/>
          </a:p>
        </p:txBody>
      </p:sp>
      <p:pic>
        <p:nvPicPr>
          <p:cNvPr id="7" name="Picture 6" descr="IcelandWithoutMap.jpg"/>
          <p:cNvPicPr>
            <a:picLocks noChangeAspect="1"/>
          </p:cNvPicPr>
          <p:nvPr/>
        </p:nvPicPr>
        <p:blipFill rotWithShape="1">
          <a:blip r:embed="rId2">
            <a:extLst>
              <a:ext uri="{28A0092B-C50C-407E-A947-70E740481C1C}">
                <a14:useLocalDpi xmlns:a14="http://schemas.microsoft.com/office/drawing/2010/main" val="0"/>
              </a:ext>
            </a:extLst>
          </a:blip>
          <a:srcRect l="1953"/>
          <a:stretch/>
        </p:blipFill>
        <p:spPr>
          <a:xfrm>
            <a:off x="0" y="1020940"/>
            <a:ext cx="5292080" cy="2717800"/>
          </a:xfrm>
          <a:prstGeom prst="rect">
            <a:avLst/>
          </a:prstGeom>
        </p:spPr>
      </p:pic>
      <p:pic>
        <p:nvPicPr>
          <p:cNvPr id="6" name="Picture 3" descr="Fig5_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245" y="3217334"/>
            <a:ext cx="5364088" cy="36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owT_2.jpg"/>
          <p:cNvPicPr>
            <a:picLocks noChangeAspect="1"/>
          </p:cNvPicPr>
          <p:nvPr/>
        </p:nvPicPr>
        <p:blipFill rotWithShape="1">
          <a:blip r:embed="rId4">
            <a:extLst>
              <a:ext uri="{28A0092B-C50C-407E-A947-70E740481C1C}">
                <a14:useLocalDpi xmlns:a14="http://schemas.microsoft.com/office/drawing/2010/main" val="0"/>
              </a:ext>
            </a:extLst>
          </a:blip>
          <a:srcRect l="6834"/>
          <a:stretch/>
        </p:blipFill>
        <p:spPr>
          <a:xfrm>
            <a:off x="7331076" y="3256623"/>
            <a:ext cx="1793137" cy="3624795"/>
          </a:xfrm>
          <a:prstGeom prst="rect">
            <a:avLst/>
          </a:prstGeom>
        </p:spPr>
      </p:pic>
      <p:sp>
        <p:nvSpPr>
          <p:cNvPr id="3" name="TextBox 2"/>
          <p:cNvSpPr txBox="1"/>
          <p:nvPr/>
        </p:nvSpPr>
        <p:spPr>
          <a:xfrm>
            <a:off x="5232402" y="1286936"/>
            <a:ext cx="1778000" cy="646331"/>
          </a:xfrm>
          <a:prstGeom prst="rect">
            <a:avLst/>
          </a:prstGeom>
          <a:noFill/>
        </p:spPr>
        <p:txBody>
          <a:bodyPr wrap="square" rtlCol="0">
            <a:spAutoFit/>
          </a:bodyPr>
          <a:lstStyle/>
          <a:p>
            <a:r>
              <a:rPr lang="en-US" sz="3600" dirty="0" smtClean="0"/>
              <a:t>Iceland</a:t>
            </a:r>
            <a:endParaRPr lang="en-US" sz="3600" dirty="0"/>
          </a:p>
        </p:txBody>
      </p:sp>
      <p:cxnSp>
        <p:nvCxnSpPr>
          <p:cNvPr id="30" name="Straight Arrow Connector 29"/>
          <p:cNvCxnSpPr/>
          <p:nvPr/>
        </p:nvCxnSpPr>
        <p:spPr>
          <a:xfrm flipH="1">
            <a:off x="3098800" y="1286933"/>
            <a:ext cx="1625601" cy="33867"/>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316133" y="2743202"/>
            <a:ext cx="2607734" cy="646331"/>
          </a:xfrm>
          <a:prstGeom prst="rect">
            <a:avLst/>
          </a:prstGeom>
          <a:noFill/>
        </p:spPr>
        <p:txBody>
          <a:bodyPr wrap="square" rtlCol="0">
            <a:spAutoFit/>
          </a:bodyPr>
          <a:lstStyle/>
          <a:p>
            <a:r>
              <a:rPr lang="en-US" sz="3600" dirty="0" smtClean="0"/>
              <a:t>Yellowstone</a:t>
            </a:r>
            <a:endParaRPr lang="en-US" sz="3600" dirty="0"/>
          </a:p>
        </p:txBody>
      </p:sp>
      <p:cxnSp>
        <p:nvCxnSpPr>
          <p:cNvPr id="32" name="Straight Arrow Connector 31"/>
          <p:cNvCxnSpPr/>
          <p:nvPr/>
        </p:nvCxnSpPr>
        <p:spPr>
          <a:xfrm flipH="1">
            <a:off x="5198534" y="3437467"/>
            <a:ext cx="1320799" cy="321733"/>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3628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D82D17-C339-E744-9CCD-CFD314F68AF0}" type="slidenum">
              <a:rPr lang="en-US"/>
              <a:pPr/>
              <a:t>161</a:t>
            </a:fld>
            <a:endParaRPr lang="en-US"/>
          </a:p>
        </p:txBody>
      </p:sp>
      <p:sp>
        <p:nvSpPr>
          <p:cNvPr id="441355" name="Rectangle 11"/>
          <p:cNvSpPr>
            <a:spLocks noGrp="1" noChangeArrowheads="1"/>
          </p:cNvSpPr>
          <p:nvPr>
            <p:ph type="title"/>
          </p:nvPr>
        </p:nvSpPr>
        <p:spPr/>
        <p:txBody>
          <a:bodyPr>
            <a:normAutofit fontScale="90000"/>
          </a:bodyPr>
          <a:lstStyle/>
          <a:p>
            <a:r>
              <a:rPr lang="en-US" dirty="0" smtClean="0"/>
              <a:t>5. Space/Time distribution follows extension</a:t>
            </a:r>
            <a:endParaRPr lang="en-US" dirty="0"/>
          </a:p>
        </p:txBody>
      </p:sp>
      <p:pic>
        <p:nvPicPr>
          <p:cNvPr id="3" name="WUS_r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71600"/>
            <a:ext cx="6858000" cy="5486400"/>
          </a:xfrm>
          <a:prstGeom prst="rect">
            <a:avLst/>
          </a:prstGeom>
          <a:solidFill>
            <a:srgbClr val="FFFFFF"/>
          </a:solidFill>
        </p:spPr>
      </p:pic>
      <p:pic>
        <p:nvPicPr>
          <p:cNvPr id="8" name="Picture 7" descr="LowT_2.jpg"/>
          <p:cNvPicPr>
            <a:picLocks noChangeAspect="1"/>
          </p:cNvPicPr>
          <p:nvPr/>
        </p:nvPicPr>
        <p:blipFill rotWithShape="1">
          <a:blip r:embed="rId6">
            <a:extLst>
              <a:ext uri="{28A0092B-C50C-407E-A947-70E740481C1C}">
                <a14:useLocalDpi xmlns:a14="http://schemas.microsoft.com/office/drawing/2010/main" val="0"/>
              </a:ext>
            </a:extLst>
          </a:blip>
          <a:srcRect l="6834"/>
          <a:stretch/>
        </p:blipFill>
        <p:spPr>
          <a:xfrm>
            <a:off x="7331076" y="3256623"/>
            <a:ext cx="1793137" cy="3624795"/>
          </a:xfrm>
          <a:prstGeom prst="rect">
            <a:avLst/>
          </a:prstGeom>
        </p:spPr>
      </p:pic>
      <p:sp>
        <p:nvSpPr>
          <p:cNvPr id="9" name="TextBox 8"/>
          <p:cNvSpPr txBox="1"/>
          <p:nvPr/>
        </p:nvSpPr>
        <p:spPr>
          <a:xfrm>
            <a:off x="6654796" y="1066811"/>
            <a:ext cx="2489200" cy="2862322"/>
          </a:xfrm>
          <a:prstGeom prst="rect">
            <a:avLst/>
          </a:prstGeom>
          <a:noFill/>
        </p:spPr>
        <p:txBody>
          <a:bodyPr wrap="square" rtlCol="0">
            <a:spAutoFit/>
          </a:bodyPr>
          <a:lstStyle/>
          <a:p>
            <a:pPr algn="ctr"/>
            <a:r>
              <a:rPr lang="en-US" sz="3600" dirty="0" smtClean="0">
                <a:latin typeface="Times New Roman"/>
                <a:cs typeface="Times New Roman"/>
              </a:rPr>
              <a:t>Basin &amp; Range Province</a:t>
            </a:r>
          </a:p>
          <a:p>
            <a:pPr algn="ctr"/>
            <a:r>
              <a:rPr lang="en-US" sz="3600" dirty="0" smtClean="0">
                <a:latin typeface="Times New Roman"/>
                <a:cs typeface="Times New Roman"/>
              </a:rPr>
              <a:t>65 Ma - present</a:t>
            </a:r>
            <a:endParaRPr lang="en-US" sz="3600" dirty="0">
              <a:latin typeface="Times New Roman"/>
              <a:cs typeface="Times New Roman"/>
            </a:endParaRPr>
          </a:p>
        </p:txBody>
      </p:sp>
    </p:spTree>
    <p:extLst>
      <p:ext uri="{BB962C8B-B14F-4D97-AF65-F5344CB8AC3E}">
        <p14:creationId xmlns:p14="http://schemas.microsoft.com/office/powerpoint/2010/main" val="273595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Down Arrow 9"/>
          <p:cNvSpPr/>
          <p:nvPr/>
        </p:nvSpPr>
        <p:spPr>
          <a:xfrm rot="16200000">
            <a:off x="2497652" y="1175298"/>
            <a:ext cx="1066800" cy="3285096"/>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3"/>
          <p:cNvSpPr>
            <a:spLocks noGrp="1"/>
          </p:cNvSpPr>
          <p:nvPr>
            <p:ph type="ctrTitle"/>
          </p:nvPr>
        </p:nvSpPr>
        <p:spPr>
          <a:xfrm>
            <a:off x="650875" y="233893"/>
            <a:ext cx="3901310" cy="1470025"/>
          </a:xfrm>
        </p:spPr>
        <p:txBody>
          <a:bodyPr>
            <a:normAutofit/>
          </a:bodyPr>
          <a:lstStyle/>
          <a:p>
            <a:r>
              <a:rPr lang="en-US" dirty="0" smtClean="0"/>
              <a:t>Melt in mantle NOT sufficient</a:t>
            </a:r>
            <a:endParaRPr lang="en-US" dirty="0"/>
          </a:p>
        </p:txBody>
      </p:sp>
      <p:sp>
        <p:nvSpPr>
          <p:cNvPr id="6" name="TextBox 5"/>
          <p:cNvSpPr txBox="1"/>
          <p:nvPr/>
        </p:nvSpPr>
        <p:spPr>
          <a:xfrm>
            <a:off x="6231490" y="4101456"/>
            <a:ext cx="1524000" cy="1938992"/>
          </a:xfrm>
          <a:prstGeom prst="rect">
            <a:avLst/>
          </a:prstGeom>
          <a:noFill/>
        </p:spPr>
        <p:txBody>
          <a:bodyPr wrap="square" rtlCol="0">
            <a:spAutoFit/>
          </a:bodyPr>
          <a:lstStyle/>
          <a:p>
            <a:r>
              <a:rPr lang="en-US" sz="12000" dirty="0" smtClean="0">
                <a:solidFill>
                  <a:srgbClr val="FF0000"/>
                </a:solidFill>
                <a:latin typeface="Zapf Dingbats"/>
                <a:ea typeface="Zapf Dingbats"/>
                <a:cs typeface="Zapf Dingbats"/>
                <a:sym typeface="Zapf Dingbats"/>
              </a:rPr>
              <a:t>✔</a:t>
            </a:r>
            <a:endParaRPr lang="en-US" sz="12000" dirty="0">
              <a:solidFill>
                <a:srgbClr val="FF0000"/>
              </a:solidFill>
            </a:endParaRPr>
          </a:p>
        </p:txBody>
      </p:sp>
      <p:sp>
        <p:nvSpPr>
          <p:cNvPr id="9" name="TextBox 8"/>
          <p:cNvSpPr txBox="1"/>
          <p:nvPr/>
        </p:nvSpPr>
        <p:spPr>
          <a:xfrm>
            <a:off x="6282248" y="1833594"/>
            <a:ext cx="1778000" cy="1938992"/>
          </a:xfrm>
          <a:prstGeom prst="rect">
            <a:avLst/>
          </a:prstGeom>
          <a:noFill/>
        </p:spPr>
        <p:txBody>
          <a:bodyPr wrap="square" rtlCol="0">
            <a:spAutoFit/>
          </a:bodyPr>
          <a:lstStyle/>
          <a:p>
            <a:r>
              <a:rPr lang="en-US" sz="12000" dirty="0">
                <a:solidFill>
                  <a:srgbClr val="FF0000"/>
                </a:solidFill>
                <a:latin typeface="Zapf Dingbats"/>
                <a:ea typeface="Zapf Dingbats"/>
                <a:cs typeface="Zapf Dingbats"/>
                <a:sym typeface="Zapf Dingbats"/>
              </a:rPr>
              <a:t>✖</a:t>
            </a:r>
            <a:endParaRPr lang="en-US" sz="12000" dirty="0">
              <a:solidFill>
                <a:srgbClr val="FF0000"/>
              </a:solidFill>
            </a:endParaRPr>
          </a:p>
        </p:txBody>
      </p:sp>
      <p:sp>
        <p:nvSpPr>
          <p:cNvPr id="31" name="Title 3"/>
          <p:cNvSpPr txBox="1">
            <a:spLocks/>
          </p:cNvSpPr>
          <p:nvPr/>
        </p:nvSpPr>
        <p:spPr>
          <a:xfrm>
            <a:off x="4583170" y="233893"/>
            <a:ext cx="3901310" cy="14700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dirty="0"/>
              <a:t>Extension is required</a:t>
            </a:r>
          </a:p>
        </p:txBody>
      </p:sp>
      <p:sp>
        <p:nvSpPr>
          <p:cNvPr id="32" name="Rectangle 31"/>
          <p:cNvSpPr/>
          <p:nvPr/>
        </p:nvSpPr>
        <p:spPr>
          <a:xfrm>
            <a:off x="1269999" y="5537200"/>
            <a:ext cx="3572934" cy="1320800"/>
          </a:xfrm>
          <a:prstGeom prst="rect">
            <a:avLst/>
          </a:prstGeom>
          <a:pattFill prst="plaid">
            <a:fgClr>
              <a:srgbClr val="FF0000"/>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Up-Down Arrow 25"/>
          <p:cNvSpPr/>
          <p:nvPr/>
        </p:nvSpPr>
        <p:spPr>
          <a:xfrm rot="16200000">
            <a:off x="2497652" y="2889112"/>
            <a:ext cx="1066800" cy="4673630"/>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810597" y="4515762"/>
            <a:ext cx="617272" cy="9726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964267" y="3132667"/>
            <a:ext cx="2184400" cy="1100666"/>
          </a:xfrm>
          <a:prstGeom prst="rect">
            <a:avLst/>
          </a:prstGeom>
          <a:pattFill prst="plaid">
            <a:fgClr>
              <a:srgbClr val="FF0000"/>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Curved Connector 33"/>
          <p:cNvCxnSpPr/>
          <p:nvPr/>
        </p:nvCxnSpPr>
        <p:spPr>
          <a:xfrm rot="16200000" flipV="1">
            <a:off x="2048940" y="2675464"/>
            <a:ext cx="1981194" cy="524931"/>
          </a:xfrm>
          <a:prstGeom prst="curvedConnector3">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6200000" flipV="1">
            <a:off x="2269074" y="5300132"/>
            <a:ext cx="1981194" cy="524931"/>
          </a:xfrm>
          <a:prstGeom prst="curvedConnector3">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Slide Number Placeholder 2"/>
          <p:cNvSpPr>
            <a:spLocks noGrp="1"/>
          </p:cNvSpPr>
          <p:nvPr>
            <p:ph type="sldNum" sz="quarter" idx="12"/>
          </p:nvPr>
        </p:nvSpPr>
        <p:spPr>
          <a:xfrm>
            <a:off x="220133" y="6356351"/>
            <a:ext cx="2133600" cy="365125"/>
          </a:xfrm>
        </p:spPr>
        <p:txBody>
          <a:bodyPr/>
          <a:lstStyle/>
          <a:p>
            <a:fld id="{C291B92A-60D8-814E-895B-972A5D15B24C}" type="slidenum">
              <a:rPr lang="en-US" smtClean="0"/>
              <a:pPr/>
              <a:t>162</a:t>
            </a:fld>
            <a:endParaRPr lang="en-US" dirty="0"/>
          </a:p>
        </p:txBody>
      </p:sp>
    </p:spTree>
    <p:extLst>
      <p:ext uri="{BB962C8B-B14F-4D97-AF65-F5344CB8AC3E}">
        <p14:creationId xmlns:p14="http://schemas.microsoft.com/office/powerpoint/2010/main" val="325352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8" name="Picture 6" descr="Courtillot2003"/>
          <p:cNvPicPr>
            <a:picLocks noChangeAspect="1" noChangeArrowheads="1"/>
          </p:cNvPicPr>
          <p:nvPr/>
        </p:nvPicPr>
        <p:blipFill>
          <a:blip r:embed="rId3"/>
          <a:srcRect/>
          <a:stretch>
            <a:fillRect/>
          </a:stretch>
        </p:blipFill>
        <p:spPr bwMode="auto">
          <a:xfrm>
            <a:off x="1588" y="753533"/>
            <a:ext cx="9144000" cy="5126231"/>
          </a:xfrm>
          <a:prstGeom prst="rect">
            <a:avLst/>
          </a:prstGeom>
          <a:solidFill>
            <a:srgbClr val="000000"/>
          </a:solidFill>
        </p:spPr>
      </p:pic>
      <p:sp>
        <p:nvSpPr>
          <p:cNvPr id="3" name="Multiply 2"/>
          <p:cNvSpPr/>
          <p:nvPr/>
        </p:nvSpPr>
        <p:spPr>
          <a:xfrm>
            <a:off x="7831666" y="32083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ultiply 16"/>
          <p:cNvSpPr/>
          <p:nvPr/>
        </p:nvSpPr>
        <p:spPr>
          <a:xfrm>
            <a:off x="3598333" y="39703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ultiply 17"/>
          <p:cNvSpPr/>
          <p:nvPr/>
        </p:nvSpPr>
        <p:spPr>
          <a:xfrm>
            <a:off x="7162799" y="17859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Multiply 18"/>
          <p:cNvSpPr/>
          <p:nvPr/>
        </p:nvSpPr>
        <p:spPr>
          <a:xfrm>
            <a:off x="5681133" y="22431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ultiply 19"/>
          <p:cNvSpPr/>
          <p:nvPr/>
        </p:nvSpPr>
        <p:spPr>
          <a:xfrm>
            <a:off x="4131733" y="47154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1540933" y="46138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702733" y="28358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Multiply 23"/>
          <p:cNvSpPr/>
          <p:nvPr/>
        </p:nvSpPr>
        <p:spPr>
          <a:xfrm>
            <a:off x="5113866" y="15573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Multiply 24"/>
          <p:cNvSpPr/>
          <p:nvPr/>
        </p:nvSpPr>
        <p:spPr>
          <a:xfrm>
            <a:off x="7484533" y="2090739"/>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7653865" y="2531005"/>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3979333" y="2835806"/>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1447800" y="3326873"/>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Multiply 29"/>
          <p:cNvSpPr/>
          <p:nvPr/>
        </p:nvSpPr>
        <p:spPr>
          <a:xfrm>
            <a:off x="1066799" y="2564871"/>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Multiply 30"/>
          <p:cNvSpPr/>
          <p:nvPr/>
        </p:nvSpPr>
        <p:spPr>
          <a:xfrm>
            <a:off x="1109133" y="43005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Multiply 31"/>
          <p:cNvSpPr/>
          <p:nvPr/>
        </p:nvSpPr>
        <p:spPr>
          <a:xfrm>
            <a:off x="5232399" y="17605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Multiply 32"/>
          <p:cNvSpPr/>
          <p:nvPr/>
        </p:nvSpPr>
        <p:spPr>
          <a:xfrm>
            <a:off x="1439333" y="14388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ultiply 33"/>
          <p:cNvSpPr/>
          <p:nvPr/>
        </p:nvSpPr>
        <p:spPr>
          <a:xfrm>
            <a:off x="778933" y="2234671"/>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Multiply 34"/>
          <p:cNvSpPr/>
          <p:nvPr/>
        </p:nvSpPr>
        <p:spPr>
          <a:xfrm>
            <a:off x="6206066" y="39110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Multiply 35"/>
          <p:cNvSpPr/>
          <p:nvPr/>
        </p:nvSpPr>
        <p:spPr>
          <a:xfrm>
            <a:off x="3894666" y="38348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Multiply 36"/>
          <p:cNvSpPr/>
          <p:nvPr/>
        </p:nvSpPr>
        <p:spPr>
          <a:xfrm>
            <a:off x="7416799" y="35808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Multiply 37"/>
          <p:cNvSpPr/>
          <p:nvPr/>
        </p:nvSpPr>
        <p:spPr>
          <a:xfrm>
            <a:off x="5791199" y="1972205"/>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Multiply 38"/>
          <p:cNvSpPr/>
          <p:nvPr/>
        </p:nvSpPr>
        <p:spPr>
          <a:xfrm>
            <a:off x="5333999" y="3648605"/>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p:nvPr/>
        </p:nvSpPr>
        <p:spPr>
          <a:xfrm>
            <a:off x="7916332" y="34792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Multiply 41"/>
          <p:cNvSpPr/>
          <p:nvPr/>
        </p:nvSpPr>
        <p:spPr>
          <a:xfrm>
            <a:off x="6349999" y="36824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Multiply 42"/>
          <p:cNvSpPr/>
          <p:nvPr/>
        </p:nvSpPr>
        <p:spPr>
          <a:xfrm>
            <a:off x="5757332" y="2480206"/>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Multiply 43"/>
          <p:cNvSpPr/>
          <p:nvPr/>
        </p:nvSpPr>
        <p:spPr>
          <a:xfrm>
            <a:off x="4936066" y="3445406"/>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p:nvPr/>
        </p:nvSpPr>
        <p:spPr>
          <a:xfrm>
            <a:off x="3793066" y="4021140"/>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Multiply 45"/>
          <p:cNvSpPr/>
          <p:nvPr/>
        </p:nvSpPr>
        <p:spPr>
          <a:xfrm>
            <a:off x="1007532" y="231087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Multiply 46"/>
          <p:cNvSpPr/>
          <p:nvPr/>
        </p:nvSpPr>
        <p:spPr>
          <a:xfrm>
            <a:off x="4809066" y="2454806"/>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36600" y="6087533"/>
            <a:ext cx="7713133" cy="646331"/>
          </a:xfrm>
          <a:prstGeom prst="rect">
            <a:avLst/>
          </a:prstGeom>
          <a:noFill/>
        </p:spPr>
        <p:txBody>
          <a:bodyPr wrap="square" rtlCol="0">
            <a:spAutoFit/>
          </a:bodyPr>
          <a:lstStyle/>
          <a:p>
            <a:r>
              <a:rPr lang="en-US" dirty="0" smtClean="0">
                <a:latin typeface="Times New Roman"/>
                <a:cs typeface="Times New Roman"/>
              </a:rPr>
              <a:t>From: </a:t>
            </a:r>
            <a:r>
              <a:rPr lang="en-US" i="1" dirty="0" err="1">
                <a:latin typeface="Times New Roman"/>
                <a:cs typeface="Times New Roman"/>
              </a:rPr>
              <a:t>Courtillot</a:t>
            </a:r>
            <a:r>
              <a:rPr lang="en-US" i="1" dirty="0">
                <a:latin typeface="Times New Roman"/>
                <a:cs typeface="Times New Roman"/>
              </a:rPr>
              <a:t>, V., A. </a:t>
            </a:r>
            <a:r>
              <a:rPr lang="en-US" i="1" dirty="0" err="1">
                <a:latin typeface="Times New Roman"/>
                <a:cs typeface="Times New Roman"/>
              </a:rPr>
              <a:t>Davaillie</a:t>
            </a:r>
            <a:r>
              <a:rPr lang="en-US" i="1" dirty="0">
                <a:latin typeface="Times New Roman"/>
                <a:cs typeface="Times New Roman"/>
              </a:rPr>
              <a:t>, J. </a:t>
            </a:r>
            <a:r>
              <a:rPr lang="en-US" i="1" dirty="0" err="1">
                <a:latin typeface="Times New Roman"/>
                <a:cs typeface="Times New Roman"/>
              </a:rPr>
              <a:t>Besse</a:t>
            </a:r>
            <a:r>
              <a:rPr lang="en-US" i="1" dirty="0">
                <a:latin typeface="Times New Roman"/>
                <a:cs typeface="Times New Roman"/>
              </a:rPr>
              <a:t>, and J. Stock (2003), Three distinct types of hotspots in the Earth's mantle, Earth planet. Sci. </a:t>
            </a:r>
            <a:r>
              <a:rPr lang="en-US" i="1" dirty="0" err="1">
                <a:latin typeface="Times New Roman"/>
                <a:cs typeface="Times New Roman"/>
              </a:rPr>
              <a:t>Lett</a:t>
            </a:r>
            <a:r>
              <a:rPr lang="en-US" i="1" dirty="0">
                <a:latin typeface="Times New Roman"/>
                <a:cs typeface="Times New Roman"/>
              </a:rPr>
              <a:t>., 205, 295-308.</a:t>
            </a:r>
          </a:p>
        </p:txBody>
      </p:sp>
      <p:sp>
        <p:nvSpPr>
          <p:cNvPr id="40" name="Title 5"/>
          <p:cNvSpPr txBox="1">
            <a:spLocks/>
          </p:cNvSpPr>
          <p:nvPr/>
        </p:nvSpPr>
        <p:spPr>
          <a:xfrm>
            <a:off x="465666" y="0"/>
            <a:ext cx="8229600" cy="749829"/>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dirty="0" smtClean="0"/>
              <a:t>Those </a:t>
            </a:r>
            <a:r>
              <a:rPr lang="en-US" dirty="0" smtClean="0"/>
              <a:t>with </a:t>
            </a:r>
            <a:r>
              <a:rPr lang="en-US" dirty="0" smtClean="0"/>
              <a:t>“plume-head” flood basalts</a:t>
            </a:r>
            <a:endParaRPr lang="en-US" dirty="0"/>
          </a:p>
        </p:txBody>
      </p:sp>
    </p:spTree>
    <p:extLst>
      <p:ext uri="{BB962C8B-B14F-4D97-AF65-F5344CB8AC3E}">
        <p14:creationId xmlns:p14="http://schemas.microsoft.com/office/powerpoint/2010/main" val="18714049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311E25-56D1-F24B-917D-5D929D6D23D5}" type="slidenum">
              <a:rPr lang="en-US"/>
              <a:pPr/>
              <a:t>18</a:t>
            </a:fld>
            <a:endParaRPr lang="en-US"/>
          </a:p>
        </p:txBody>
      </p:sp>
      <p:pic>
        <p:nvPicPr>
          <p:cNvPr id="440326" name="Picture 6"/>
          <p:cNvPicPr>
            <a:picLocks noChangeAspect="1" noChangeArrowheads="1"/>
          </p:cNvPicPr>
          <p:nvPr/>
        </p:nvPicPr>
        <p:blipFill>
          <a:blip r:embed="rId3"/>
          <a:srcRect l="32155" t="12106" r="23923" b="16806"/>
          <a:stretch>
            <a:fillRect/>
          </a:stretch>
        </p:blipFill>
        <p:spPr bwMode="auto">
          <a:xfrm>
            <a:off x="3352800" y="2057400"/>
            <a:ext cx="2314575" cy="4800600"/>
          </a:xfrm>
          <a:prstGeom prst="rect">
            <a:avLst/>
          </a:prstGeom>
          <a:noFill/>
        </p:spPr>
      </p:pic>
      <p:sp>
        <p:nvSpPr>
          <p:cNvPr id="440327" name="Text Box 7"/>
          <p:cNvSpPr txBox="1">
            <a:spLocks noChangeArrowheads="1"/>
          </p:cNvSpPr>
          <p:nvPr/>
        </p:nvSpPr>
        <p:spPr bwMode="auto">
          <a:xfrm>
            <a:off x="5867400" y="6491288"/>
            <a:ext cx="1774110"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Campbell (2005)</a:t>
            </a:r>
            <a:endParaRPr lang="en-US" dirty="0">
              <a:solidFill>
                <a:srgbClr val="000000"/>
              </a:solidFill>
              <a:latin typeface="Times New Roman"/>
              <a:cs typeface="Times New Roman"/>
            </a:endParaRPr>
          </a:p>
        </p:txBody>
      </p:sp>
      <p:sp>
        <p:nvSpPr>
          <p:cNvPr id="440332" name="Rectangle 12"/>
          <p:cNvSpPr>
            <a:spLocks noGrp="1" noChangeArrowheads="1"/>
          </p:cNvSpPr>
          <p:nvPr>
            <p:ph type="title"/>
          </p:nvPr>
        </p:nvSpPr>
        <p:spPr>
          <a:xfrm>
            <a:off x="457200" y="685800"/>
            <a:ext cx="8305800" cy="609600"/>
          </a:xfrm>
        </p:spPr>
        <p:txBody>
          <a:bodyPr>
            <a:normAutofit fontScale="90000"/>
          </a:bodyPr>
          <a:lstStyle/>
          <a:p>
            <a:r>
              <a:rPr lang="en-US"/>
              <a:t>3. Plume “tail” to the core-mantle boundary</a:t>
            </a:r>
          </a:p>
        </p:txBody>
      </p:sp>
    </p:spTree>
    <p:extLst>
      <p:ext uri="{BB962C8B-B14F-4D97-AF65-F5344CB8AC3E}">
        <p14:creationId xmlns:p14="http://schemas.microsoft.com/office/powerpoint/2010/main" val="41714296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Seismic cross sections through Earth</a:t>
            </a:r>
            <a:endParaRPr lang="en-US" dirty="0"/>
          </a:p>
        </p:txBody>
      </p:sp>
      <p:sp>
        <p:nvSpPr>
          <p:cNvPr id="4" name="Text Box 7"/>
          <p:cNvSpPr txBox="1">
            <a:spLocks noChangeArrowheads="1"/>
          </p:cNvSpPr>
          <p:nvPr/>
        </p:nvSpPr>
        <p:spPr bwMode="auto">
          <a:xfrm>
            <a:off x="1024467" y="5300135"/>
            <a:ext cx="213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dirty="0" err="1">
                <a:latin typeface="Times New Roman"/>
                <a:cs typeface="Times New Roman"/>
              </a:rPr>
              <a:t>Ritsema</a:t>
            </a:r>
            <a:r>
              <a:rPr lang="en-US" sz="1800" i="1" dirty="0">
                <a:latin typeface="Times New Roman"/>
                <a:cs typeface="Times New Roman"/>
              </a:rPr>
              <a:t> et al. (1999)</a:t>
            </a:r>
            <a:endParaRPr lang="en-US" dirty="0">
              <a:latin typeface="Times New Roman"/>
              <a:cs typeface="Times New Roman"/>
            </a:endParaRPr>
          </a:p>
        </p:txBody>
      </p:sp>
      <p:pic>
        <p:nvPicPr>
          <p:cNvPr id="6" name="Picture 3" descr="Fig5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194448"/>
            <a:ext cx="5364088" cy="36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celandWithoutMap.jpg"/>
          <p:cNvPicPr>
            <a:picLocks noChangeAspect="1"/>
          </p:cNvPicPr>
          <p:nvPr/>
        </p:nvPicPr>
        <p:blipFill rotWithShape="1">
          <a:blip r:embed="rId3">
            <a:extLst>
              <a:ext uri="{28A0092B-C50C-407E-A947-70E740481C1C}">
                <a14:useLocalDpi xmlns:a14="http://schemas.microsoft.com/office/drawing/2010/main" val="0"/>
              </a:ext>
            </a:extLst>
          </a:blip>
          <a:srcRect l="1953"/>
          <a:stretch/>
        </p:blipFill>
        <p:spPr>
          <a:xfrm>
            <a:off x="0" y="1935336"/>
            <a:ext cx="5292080" cy="2717800"/>
          </a:xfrm>
          <a:prstGeom prst="rect">
            <a:avLst/>
          </a:prstGeom>
        </p:spPr>
      </p:pic>
      <p:sp>
        <p:nvSpPr>
          <p:cNvPr id="3" name="TextBox 2"/>
          <p:cNvSpPr txBox="1"/>
          <p:nvPr/>
        </p:nvSpPr>
        <p:spPr>
          <a:xfrm>
            <a:off x="1515533" y="1811869"/>
            <a:ext cx="2108200" cy="461665"/>
          </a:xfrm>
          <a:prstGeom prst="rect">
            <a:avLst/>
          </a:prstGeom>
          <a:noFill/>
        </p:spPr>
        <p:txBody>
          <a:bodyPr wrap="square" rtlCol="0">
            <a:spAutoFit/>
          </a:bodyPr>
          <a:lstStyle/>
          <a:p>
            <a:pPr algn="ctr"/>
            <a:r>
              <a:rPr lang="en-US" sz="2400" dirty="0" smtClean="0">
                <a:latin typeface="Times New Roman"/>
                <a:cs typeface="Times New Roman"/>
              </a:rPr>
              <a:t>Iceland</a:t>
            </a:r>
            <a:endParaRPr lang="en-US" sz="2400" dirty="0">
              <a:latin typeface="Times New Roman"/>
              <a:cs typeface="Times New Roman"/>
            </a:endParaRPr>
          </a:p>
        </p:txBody>
      </p:sp>
      <p:sp>
        <p:nvSpPr>
          <p:cNvPr id="8" name="TextBox 7"/>
          <p:cNvSpPr txBox="1"/>
          <p:nvPr/>
        </p:nvSpPr>
        <p:spPr>
          <a:xfrm>
            <a:off x="5401733" y="3191933"/>
            <a:ext cx="2108200" cy="461665"/>
          </a:xfrm>
          <a:prstGeom prst="rect">
            <a:avLst/>
          </a:prstGeom>
          <a:noFill/>
        </p:spPr>
        <p:txBody>
          <a:bodyPr wrap="square" rtlCol="0">
            <a:spAutoFit/>
          </a:bodyPr>
          <a:lstStyle/>
          <a:p>
            <a:pPr algn="ctr"/>
            <a:r>
              <a:rPr lang="en-US" sz="2400" dirty="0" smtClean="0">
                <a:latin typeface="Times New Roman"/>
                <a:cs typeface="Times New Roman"/>
              </a:rPr>
              <a:t>Yellowstone</a:t>
            </a:r>
            <a:endParaRPr lang="en-US" sz="2400" dirty="0">
              <a:latin typeface="Times New Roman"/>
              <a:cs typeface="Times New Roman"/>
            </a:endParaRPr>
          </a:p>
        </p:txBody>
      </p:sp>
    </p:spTree>
    <p:extLst>
      <p:ext uri="{BB962C8B-B14F-4D97-AF65-F5344CB8AC3E}">
        <p14:creationId xmlns:p14="http://schemas.microsoft.com/office/powerpoint/2010/main" val="15325071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p:cNvSpPr>
            <a:spLocks noGrp="1" noChangeArrowheads="1"/>
          </p:cNvSpPr>
          <p:nvPr>
            <p:ph type="title"/>
          </p:nvPr>
        </p:nvSpPr>
        <p:spPr/>
        <p:txBody>
          <a:bodyPr/>
          <a:lstStyle/>
          <a:p>
            <a:r>
              <a:rPr lang="en-US" dirty="0" smtClean="0"/>
              <a:t>Plates </a:t>
            </a:r>
            <a:r>
              <a:rPr lang="en-US" dirty="0" smtClean="0"/>
              <a:t>or Plumes?</a:t>
            </a:r>
            <a:endParaRPr lang="en-US" dirty="0"/>
          </a:p>
        </p:txBody>
      </p:sp>
      <p:pic>
        <p:nvPicPr>
          <p:cNvPr id="584706" name="Picture 4"/>
          <p:cNvPicPr>
            <a:picLocks noChangeArrowheads="1"/>
          </p:cNvPicPr>
          <p:nvPr/>
        </p:nvPicPr>
        <p:blipFill>
          <a:blip r:embed="rId3">
            <a:extLst>
              <a:ext uri="{28A0092B-C50C-407E-A947-70E740481C1C}">
                <a14:useLocalDpi xmlns:a14="http://schemas.microsoft.com/office/drawing/2010/main" val="0"/>
              </a:ext>
            </a:extLst>
          </a:blip>
          <a:srcRect l="4196" t="20158" r="52052" b="5872"/>
          <a:stretch>
            <a:fillRect/>
          </a:stretch>
        </p:blipFill>
        <p:spPr bwMode="auto">
          <a:xfrm>
            <a:off x="5384794" y="1371600"/>
            <a:ext cx="3996267"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7" name="Picture 5" descr="Fig4_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7" y="1373188"/>
            <a:ext cx="3826935"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Which-.jpg"/>
          <p:cNvPicPr>
            <a:picLocks noChangeAspect="1"/>
          </p:cNvPicPr>
          <p:nvPr/>
        </p:nvPicPr>
        <p:blipFill rotWithShape="1">
          <a:blip r:embed="rId5">
            <a:extLst>
              <a:ext uri="{28A0092B-C50C-407E-A947-70E740481C1C}">
                <a14:useLocalDpi xmlns:a14="http://schemas.microsoft.com/office/drawing/2010/main" val="0"/>
              </a:ext>
            </a:extLst>
          </a:blip>
          <a:srcRect r="6546"/>
          <a:stretch/>
        </p:blipFill>
        <p:spPr>
          <a:xfrm>
            <a:off x="3512962" y="4572000"/>
            <a:ext cx="2140653" cy="2286000"/>
          </a:xfrm>
          <a:prstGeom prst="rect">
            <a:avLst/>
          </a:prstGeom>
        </p:spPr>
      </p:pic>
    </p:spTree>
    <p:extLst>
      <p:ext uri="{BB962C8B-B14F-4D97-AF65-F5344CB8AC3E}">
        <p14:creationId xmlns:p14="http://schemas.microsoft.com/office/powerpoint/2010/main" val="2116897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_grav_m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12"/>
          </p:nvPr>
        </p:nvSpPr>
        <p:spPr/>
        <p:txBody>
          <a:bodyPr/>
          <a:lstStyle/>
          <a:p>
            <a:fld id="{5FD82D17-C339-E744-9CCD-CFD314F68AF0}" type="slidenum">
              <a:rPr lang="en-US" smtClean="0"/>
              <a:pPr/>
              <a:t>20</a:t>
            </a:fld>
            <a:endParaRPr lang="en-US"/>
          </a:p>
        </p:txBody>
      </p:sp>
      <p:sp>
        <p:nvSpPr>
          <p:cNvPr id="3" name="TextBox 2"/>
          <p:cNvSpPr txBox="1"/>
          <p:nvPr/>
        </p:nvSpPr>
        <p:spPr>
          <a:xfrm>
            <a:off x="5317067" y="3615267"/>
            <a:ext cx="1879600" cy="369332"/>
          </a:xfrm>
          <a:prstGeom prst="rect">
            <a:avLst/>
          </a:prstGeom>
          <a:noFill/>
        </p:spPr>
        <p:txBody>
          <a:bodyPr wrap="square" rtlCol="0">
            <a:spAutoFit/>
          </a:bodyPr>
          <a:lstStyle/>
          <a:p>
            <a:r>
              <a:rPr lang="en-US" dirty="0" smtClean="0"/>
              <a:t>Hawaii</a:t>
            </a:r>
            <a:endParaRPr lang="en-US" dirty="0"/>
          </a:p>
        </p:txBody>
      </p:sp>
      <p:cxnSp>
        <p:nvCxnSpPr>
          <p:cNvPr id="6" name="Straight Arrow Connector 5"/>
          <p:cNvCxnSpPr/>
          <p:nvPr/>
        </p:nvCxnSpPr>
        <p:spPr>
          <a:xfrm flipH="1" flipV="1">
            <a:off x="5317068" y="3251201"/>
            <a:ext cx="516465" cy="474132"/>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endParaRPr lang="en-US"/>
          </a:p>
        </p:txBody>
      </p:sp>
      <p:sp>
        <p:nvSpPr>
          <p:cNvPr id="8" name="Rectangle 11"/>
          <p:cNvSpPr txBox="1">
            <a:spLocks noChangeArrowheads="1"/>
          </p:cNvSpPr>
          <p:nvPr/>
        </p:nvSpPr>
        <p:spPr>
          <a:xfrm>
            <a:off x="609600" y="427038"/>
            <a:ext cx="8229600" cy="1143000"/>
          </a:xfrm>
          <a:prstGeom prst="rect">
            <a:avLst/>
          </a:prstGeom>
          <a:solidFill>
            <a:srgbClr val="FFFFF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3600" smtClean="0"/>
              <a:t>4. Fixed relative to one another, resulting in time-progressive volcanic chains</a:t>
            </a:r>
            <a:endParaRPr lang="en-US" sz="3600" dirty="0"/>
          </a:p>
        </p:txBody>
      </p:sp>
    </p:spTree>
    <p:extLst>
      <p:ext uri="{BB962C8B-B14F-4D97-AF65-F5344CB8AC3E}">
        <p14:creationId xmlns:p14="http://schemas.microsoft.com/office/powerpoint/2010/main" val="10054814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p:txBody>
          <a:bodyPr/>
          <a:lstStyle/>
          <a:p>
            <a:fld id="{84FDE70E-469A-3141-A559-8DA0EA780C2F}" type="slidenum">
              <a:rPr lang="en-US"/>
              <a:pPr/>
              <a:t>21</a:t>
            </a:fld>
            <a:endParaRPr lang="en-US"/>
          </a:p>
        </p:txBody>
      </p:sp>
      <p:pic>
        <p:nvPicPr>
          <p:cNvPr id="760834" name="Picture 2" descr="Fig4_10"/>
          <p:cNvPicPr>
            <a:picLocks noChangeAspect="1" noChangeArrowheads="1"/>
          </p:cNvPicPr>
          <p:nvPr/>
        </p:nvPicPr>
        <p:blipFill>
          <a:blip r:embed="rId3"/>
          <a:srcRect/>
          <a:stretch>
            <a:fillRect/>
          </a:stretch>
        </p:blipFill>
        <p:spPr bwMode="auto">
          <a:xfrm>
            <a:off x="192088" y="1588"/>
            <a:ext cx="8723312" cy="6856412"/>
          </a:xfrm>
          <a:prstGeom prst="rect">
            <a:avLst/>
          </a:prstGeom>
          <a:noFill/>
        </p:spPr>
      </p:pic>
      <p:sp>
        <p:nvSpPr>
          <p:cNvPr id="2" name="TextBox 1"/>
          <p:cNvSpPr txBox="1"/>
          <p:nvPr/>
        </p:nvSpPr>
        <p:spPr>
          <a:xfrm>
            <a:off x="6028267" y="6400795"/>
            <a:ext cx="2887133" cy="369332"/>
          </a:xfrm>
          <a:prstGeom prst="rect">
            <a:avLst/>
          </a:prstGeom>
          <a:solidFill>
            <a:srgbClr val="FFFFFF"/>
          </a:solidFill>
        </p:spPr>
        <p:txBody>
          <a:bodyPr wrap="square" rtlCol="0">
            <a:spAutoFit/>
          </a:bodyPr>
          <a:lstStyle/>
          <a:p>
            <a:r>
              <a:rPr lang="en-US" dirty="0" smtClean="0"/>
              <a:t>Raymond et al. (2000)</a:t>
            </a:r>
            <a:endParaRPr lang="en-US" dirty="0"/>
          </a:p>
        </p:txBody>
      </p:sp>
    </p:spTree>
    <p:extLst>
      <p:ext uri="{BB962C8B-B14F-4D97-AF65-F5344CB8AC3E}">
        <p14:creationId xmlns:p14="http://schemas.microsoft.com/office/powerpoint/2010/main" val="6746206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a:noFill/>
        </p:spPr>
        <p:txBody>
          <a:bodyPr/>
          <a:lstStyle/>
          <a:p>
            <a:fld id="{EEFD3481-27C1-6744-A85C-818BD9CA5F0E}" type="slidenum">
              <a:rPr lang="en-US"/>
              <a:pPr/>
              <a:t>22</a:t>
            </a:fld>
            <a:endParaRPr lang="en-US"/>
          </a:p>
        </p:txBody>
      </p:sp>
      <p:grpSp>
        <p:nvGrpSpPr>
          <p:cNvPr id="2" name="Group 1"/>
          <p:cNvGrpSpPr/>
          <p:nvPr/>
        </p:nvGrpSpPr>
        <p:grpSpPr>
          <a:xfrm>
            <a:off x="3429000" y="1600200"/>
            <a:ext cx="2247900" cy="4329113"/>
            <a:chOff x="3429000" y="1600200"/>
            <a:chExt cx="2247900" cy="4329113"/>
          </a:xfrm>
          <a:noFill/>
        </p:grpSpPr>
        <p:sp>
          <p:nvSpPr>
            <p:cNvPr id="442395" name="Rectangle 27"/>
            <p:cNvSpPr>
              <a:spLocks noChangeArrowheads="1"/>
            </p:cNvSpPr>
            <p:nvPr/>
          </p:nvSpPr>
          <p:spPr bwMode="auto">
            <a:xfrm>
              <a:off x="3429000" y="4557713"/>
              <a:ext cx="2095500" cy="1371600"/>
            </a:xfrm>
            <a:prstGeom prst="rect">
              <a:avLst/>
            </a:prstGeom>
            <a:grpFill/>
            <a:ln w="9525">
              <a:noFill/>
              <a:miter lim="800000"/>
              <a:headEnd/>
              <a:tailEnd/>
            </a:ln>
            <a:effectLst/>
          </p:spPr>
          <p:txBody>
            <a:bodyPr wrap="none" anchor="ctr">
              <a:prstTxWarp prst="textNoShape">
                <a:avLst/>
              </a:prstTxWarp>
            </a:bodyPr>
            <a:lstStyle/>
            <a:p>
              <a:endParaRPr lang="en-US"/>
            </a:p>
          </p:txBody>
        </p:sp>
        <p:pic>
          <p:nvPicPr>
            <p:cNvPr id="442394" name="Picture 26" descr="Devil4Flipped"/>
            <p:cNvPicPr>
              <a:picLocks noChangeAspect="1" noChangeArrowheads="1"/>
            </p:cNvPicPr>
            <p:nvPr/>
          </p:nvPicPr>
          <p:blipFill>
            <a:blip r:embed="rId3"/>
            <a:srcRect/>
            <a:stretch>
              <a:fillRect/>
            </a:stretch>
          </p:blipFill>
          <p:spPr bwMode="auto">
            <a:xfrm>
              <a:off x="3657600" y="4633913"/>
              <a:ext cx="1327150" cy="1284288"/>
            </a:xfrm>
            <a:prstGeom prst="rect">
              <a:avLst/>
            </a:prstGeom>
            <a:grpFill/>
          </p:spPr>
        </p:pic>
        <p:grpSp>
          <p:nvGrpSpPr>
            <p:cNvPr id="442392" name="Group 24"/>
            <p:cNvGrpSpPr>
              <a:grpSpLocks/>
            </p:cNvGrpSpPr>
            <p:nvPr/>
          </p:nvGrpSpPr>
          <p:grpSpPr bwMode="auto">
            <a:xfrm>
              <a:off x="4419600" y="1600200"/>
              <a:ext cx="1257300" cy="3643313"/>
              <a:chOff x="4520" y="1160"/>
              <a:chExt cx="792" cy="2295"/>
            </a:xfrm>
            <a:grpFill/>
          </p:grpSpPr>
          <p:pic>
            <p:nvPicPr>
              <p:cNvPr id="442377" name="Picture 9" descr="Thermometer"/>
              <p:cNvPicPr>
                <a:picLocks noChangeAspect="1" noChangeArrowheads="1"/>
              </p:cNvPicPr>
              <p:nvPr/>
            </p:nvPicPr>
            <p:blipFill>
              <a:blip r:embed="rId4"/>
              <a:srcRect/>
              <a:stretch>
                <a:fillRect/>
              </a:stretch>
            </p:blipFill>
            <p:spPr bwMode="auto">
              <a:xfrm>
                <a:off x="4752" y="1728"/>
                <a:ext cx="474" cy="1727"/>
              </a:xfrm>
              <a:prstGeom prst="rect">
                <a:avLst/>
              </a:prstGeom>
              <a:grpFill/>
            </p:spPr>
          </p:pic>
          <p:sp>
            <p:nvSpPr>
              <p:cNvPr id="442384" name="Oval 16"/>
              <p:cNvSpPr>
                <a:spLocks noChangeArrowheads="1"/>
              </p:cNvSpPr>
              <p:nvPr/>
            </p:nvSpPr>
            <p:spPr bwMode="auto">
              <a:xfrm>
                <a:off x="4800" y="3024"/>
                <a:ext cx="384" cy="384"/>
              </a:xfrm>
              <a:prstGeom prst="ellipse">
                <a:avLst/>
              </a:prstGeom>
              <a:grpFill/>
              <a:ln w="9525">
                <a:solidFill>
                  <a:schemeClr val="tx1"/>
                </a:solidFill>
                <a:round/>
                <a:headEnd/>
                <a:tailEnd/>
              </a:ln>
              <a:effectLst/>
            </p:spPr>
            <p:txBody>
              <a:bodyPr wrap="none" anchor="ctr">
                <a:prstTxWarp prst="textNoShape">
                  <a:avLst/>
                </a:prstTxWarp>
              </a:bodyPr>
              <a:lstStyle/>
              <a:p>
                <a:endParaRPr lang="en-US"/>
              </a:p>
            </p:txBody>
          </p:sp>
          <p:sp>
            <p:nvSpPr>
              <p:cNvPr id="442382" name="Line 14"/>
              <p:cNvSpPr>
                <a:spLocks noChangeShapeType="1"/>
              </p:cNvSpPr>
              <p:nvPr/>
            </p:nvSpPr>
            <p:spPr bwMode="auto">
              <a:xfrm flipV="1">
                <a:off x="4992" y="1680"/>
                <a:ext cx="0" cy="1392"/>
              </a:xfrm>
              <a:prstGeom prst="line">
                <a:avLst/>
              </a:prstGeom>
              <a:grpFill/>
              <a:ln w="152400">
                <a:solidFill>
                  <a:srgbClr val="F20202"/>
                </a:solidFill>
                <a:round/>
                <a:headEnd/>
                <a:tailEnd/>
              </a:ln>
              <a:effectLst/>
            </p:spPr>
            <p:txBody>
              <a:bodyPr wrap="none" anchor="ctr">
                <a:prstTxWarp prst="textNoShape">
                  <a:avLst/>
                </a:prstTxWarp>
              </a:bodyPr>
              <a:lstStyle/>
              <a:p>
                <a:endParaRPr lang="en-US"/>
              </a:p>
            </p:txBody>
          </p:sp>
          <p:sp>
            <p:nvSpPr>
              <p:cNvPr id="442386" name="Freeform 18"/>
              <p:cNvSpPr>
                <a:spLocks/>
              </p:cNvSpPr>
              <p:nvPr/>
            </p:nvSpPr>
            <p:spPr bwMode="auto">
              <a:xfrm>
                <a:off x="5010" y="1464"/>
                <a:ext cx="239" cy="265"/>
              </a:xfrm>
              <a:custGeom>
                <a:avLst/>
                <a:gdLst/>
                <a:ahLst/>
                <a:cxnLst>
                  <a:cxn ang="0">
                    <a:pos x="0" y="480"/>
                  </a:cxn>
                  <a:cxn ang="0">
                    <a:pos x="288" y="48"/>
                  </a:cxn>
                  <a:cxn ang="0">
                    <a:pos x="432" y="192"/>
                  </a:cxn>
                </a:cxnLst>
                <a:rect l="0" t="0" r="r" b="b"/>
                <a:pathLst>
                  <a:path w="432" h="480">
                    <a:moveTo>
                      <a:pt x="0" y="480"/>
                    </a:moveTo>
                    <a:cubicBezTo>
                      <a:pt x="108" y="288"/>
                      <a:pt x="216" y="96"/>
                      <a:pt x="288" y="48"/>
                    </a:cubicBezTo>
                    <a:cubicBezTo>
                      <a:pt x="360" y="0"/>
                      <a:pt x="396" y="96"/>
                      <a:pt x="432" y="19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7" name="Freeform 19"/>
              <p:cNvSpPr>
                <a:spLocks/>
              </p:cNvSpPr>
              <p:nvPr/>
            </p:nvSpPr>
            <p:spPr bwMode="auto">
              <a:xfrm>
                <a:off x="4994" y="1160"/>
                <a:ext cx="318" cy="569"/>
              </a:xfrm>
              <a:custGeom>
                <a:avLst/>
                <a:gdLst/>
                <a:ahLst/>
                <a:cxnLst>
                  <a:cxn ang="0">
                    <a:pos x="0" y="1032"/>
                  </a:cxn>
                  <a:cxn ang="0">
                    <a:pos x="144" y="120"/>
                  </a:cxn>
                  <a:cxn ang="0">
                    <a:pos x="576" y="312"/>
                  </a:cxn>
                </a:cxnLst>
                <a:rect l="0" t="0" r="r" b="b"/>
                <a:pathLst>
                  <a:path w="576" h="1032">
                    <a:moveTo>
                      <a:pt x="0" y="1032"/>
                    </a:moveTo>
                    <a:cubicBezTo>
                      <a:pt x="24" y="636"/>
                      <a:pt x="48" y="240"/>
                      <a:pt x="144" y="120"/>
                    </a:cubicBezTo>
                    <a:cubicBezTo>
                      <a:pt x="240" y="0"/>
                      <a:pt x="408" y="156"/>
                      <a:pt x="576" y="31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8" name="Freeform 20"/>
              <p:cNvSpPr>
                <a:spLocks/>
              </p:cNvSpPr>
              <p:nvPr/>
            </p:nvSpPr>
            <p:spPr bwMode="auto">
              <a:xfrm>
                <a:off x="4520" y="1464"/>
                <a:ext cx="450" cy="256"/>
              </a:xfrm>
              <a:custGeom>
                <a:avLst/>
                <a:gdLst/>
                <a:ahLst/>
                <a:cxnLst>
                  <a:cxn ang="0">
                    <a:pos x="816" y="464"/>
                  </a:cxn>
                  <a:cxn ang="0">
                    <a:pos x="336" y="32"/>
                  </a:cxn>
                  <a:cxn ang="0">
                    <a:pos x="0" y="272"/>
                  </a:cxn>
                </a:cxnLst>
                <a:rect l="0" t="0" r="r" b="b"/>
                <a:pathLst>
                  <a:path w="816" h="464">
                    <a:moveTo>
                      <a:pt x="816" y="464"/>
                    </a:moveTo>
                    <a:cubicBezTo>
                      <a:pt x="644" y="264"/>
                      <a:pt x="472" y="64"/>
                      <a:pt x="336" y="32"/>
                    </a:cubicBezTo>
                    <a:cubicBezTo>
                      <a:pt x="200" y="0"/>
                      <a:pt x="100" y="136"/>
                      <a:pt x="0" y="27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9" name="Freeform 21"/>
              <p:cNvSpPr>
                <a:spLocks/>
              </p:cNvSpPr>
              <p:nvPr/>
            </p:nvSpPr>
            <p:spPr bwMode="auto">
              <a:xfrm>
                <a:off x="4782" y="1358"/>
                <a:ext cx="212" cy="362"/>
              </a:xfrm>
              <a:custGeom>
                <a:avLst/>
                <a:gdLst/>
                <a:ahLst/>
                <a:cxnLst>
                  <a:cxn ang="0">
                    <a:pos x="384" y="656"/>
                  </a:cxn>
                  <a:cxn ang="0">
                    <a:pos x="240" y="80"/>
                  </a:cxn>
                  <a:cxn ang="0">
                    <a:pos x="0" y="176"/>
                  </a:cxn>
                </a:cxnLst>
                <a:rect l="0" t="0" r="r" b="b"/>
                <a:pathLst>
                  <a:path w="384" h="656">
                    <a:moveTo>
                      <a:pt x="384" y="656"/>
                    </a:moveTo>
                    <a:cubicBezTo>
                      <a:pt x="344" y="408"/>
                      <a:pt x="304" y="160"/>
                      <a:pt x="240" y="80"/>
                    </a:cubicBezTo>
                    <a:cubicBezTo>
                      <a:pt x="176" y="0"/>
                      <a:pt x="88" y="88"/>
                      <a:pt x="0" y="176"/>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grpSp>
      </p:grpSp>
      <p:sp>
        <p:nvSpPr>
          <p:cNvPr id="442397" name="Rectangle 29"/>
          <p:cNvSpPr>
            <a:spLocks noGrp="1" noChangeArrowheads="1"/>
          </p:cNvSpPr>
          <p:nvPr>
            <p:ph type="title"/>
          </p:nvPr>
        </p:nvSpPr>
        <p:spPr>
          <a:noFill/>
        </p:spPr>
        <p:txBody>
          <a:bodyPr>
            <a:normAutofit fontScale="90000"/>
          </a:bodyPr>
          <a:lstStyle/>
          <a:p>
            <a:r>
              <a:rPr lang="en-US" dirty="0"/>
              <a:t>5. </a:t>
            </a:r>
            <a:r>
              <a:rPr lang="en-US" dirty="0" smtClean="0"/>
              <a:t>High magma source temperatures</a:t>
            </a:r>
            <a:endParaRPr lang="en-US" dirty="0"/>
          </a:p>
        </p:txBody>
      </p:sp>
    </p:spTree>
    <p:extLst>
      <p:ext uri="{BB962C8B-B14F-4D97-AF65-F5344CB8AC3E}">
        <p14:creationId xmlns:p14="http://schemas.microsoft.com/office/powerpoint/2010/main" val="33444485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8" name="Picture 6" descr="Courtillot2003"/>
          <p:cNvPicPr>
            <a:picLocks noChangeAspect="1" noChangeArrowheads="1"/>
          </p:cNvPicPr>
          <p:nvPr/>
        </p:nvPicPr>
        <p:blipFill>
          <a:blip r:embed="rId3"/>
          <a:srcRect/>
          <a:stretch>
            <a:fillRect/>
          </a:stretch>
        </p:blipFill>
        <p:spPr bwMode="auto">
          <a:xfrm>
            <a:off x="1588" y="753533"/>
            <a:ext cx="9144000" cy="5126231"/>
          </a:xfrm>
          <a:prstGeom prst="rect">
            <a:avLst/>
          </a:prstGeom>
          <a:solidFill>
            <a:srgbClr val="000000"/>
          </a:solidFill>
        </p:spPr>
      </p:pic>
      <p:sp>
        <p:nvSpPr>
          <p:cNvPr id="3" name="Multiply 2"/>
          <p:cNvSpPr/>
          <p:nvPr/>
        </p:nvSpPr>
        <p:spPr>
          <a:xfrm>
            <a:off x="7831666" y="32083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ultiply 16"/>
          <p:cNvSpPr/>
          <p:nvPr/>
        </p:nvSpPr>
        <p:spPr>
          <a:xfrm>
            <a:off x="3598333" y="39703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ultiply 17"/>
          <p:cNvSpPr/>
          <p:nvPr/>
        </p:nvSpPr>
        <p:spPr>
          <a:xfrm>
            <a:off x="7162799" y="17859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Multiply 18"/>
          <p:cNvSpPr/>
          <p:nvPr/>
        </p:nvSpPr>
        <p:spPr>
          <a:xfrm>
            <a:off x="5681133" y="22431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ultiply 19"/>
          <p:cNvSpPr/>
          <p:nvPr/>
        </p:nvSpPr>
        <p:spPr>
          <a:xfrm>
            <a:off x="4131733" y="47154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1540933" y="46138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702733" y="28358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Multiply 23"/>
          <p:cNvSpPr/>
          <p:nvPr/>
        </p:nvSpPr>
        <p:spPr>
          <a:xfrm>
            <a:off x="5113866" y="15573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Multiply 24"/>
          <p:cNvSpPr/>
          <p:nvPr/>
        </p:nvSpPr>
        <p:spPr>
          <a:xfrm>
            <a:off x="7484533" y="2090739"/>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7653865" y="2531005"/>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3979333" y="2835806"/>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1447800" y="3326873"/>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Multiply 29"/>
          <p:cNvSpPr/>
          <p:nvPr/>
        </p:nvSpPr>
        <p:spPr>
          <a:xfrm>
            <a:off x="1066799" y="2564871"/>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Multiply 30"/>
          <p:cNvSpPr/>
          <p:nvPr/>
        </p:nvSpPr>
        <p:spPr>
          <a:xfrm>
            <a:off x="1109133" y="43005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Multiply 31"/>
          <p:cNvSpPr/>
          <p:nvPr/>
        </p:nvSpPr>
        <p:spPr>
          <a:xfrm>
            <a:off x="5232399" y="17605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Multiply 32"/>
          <p:cNvSpPr/>
          <p:nvPr/>
        </p:nvSpPr>
        <p:spPr>
          <a:xfrm>
            <a:off x="1439333" y="14388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Multiply 33"/>
          <p:cNvSpPr/>
          <p:nvPr/>
        </p:nvSpPr>
        <p:spPr>
          <a:xfrm>
            <a:off x="778933" y="2234671"/>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Multiply 34"/>
          <p:cNvSpPr/>
          <p:nvPr/>
        </p:nvSpPr>
        <p:spPr>
          <a:xfrm>
            <a:off x="6206066" y="39110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Multiply 35"/>
          <p:cNvSpPr/>
          <p:nvPr/>
        </p:nvSpPr>
        <p:spPr>
          <a:xfrm>
            <a:off x="3894666" y="38348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Multiply 36"/>
          <p:cNvSpPr/>
          <p:nvPr/>
        </p:nvSpPr>
        <p:spPr>
          <a:xfrm>
            <a:off x="7416799" y="35808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Multiply 37"/>
          <p:cNvSpPr/>
          <p:nvPr/>
        </p:nvSpPr>
        <p:spPr>
          <a:xfrm>
            <a:off x="5791199" y="1972205"/>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Multiply 38"/>
          <p:cNvSpPr/>
          <p:nvPr/>
        </p:nvSpPr>
        <p:spPr>
          <a:xfrm>
            <a:off x="5333999" y="3648605"/>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p:nvPr/>
        </p:nvSpPr>
        <p:spPr>
          <a:xfrm>
            <a:off x="7916332" y="34792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Multiply 41"/>
          <p:cNvSpPr/>
          <p:nvPr/>
        </p:nvSpPr>
        <p:spPr>
          <a:xfrm>
            <a:off x="6349999" y="36824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Multiply 42"/>
          <p:cNvSpPr/>
          <p:nvPr/>
        </p:nvSpPr>
        <p:spPr>
          <a:xfrm>
            <a:off x="5757332" y="2480206"/>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Multiply 43"/>
          <p:cNvSpPr/>
          <p:nvPr/>
        </p:nvSpPr>
        <p:spPr>
          <a:xfrm>
            <a:off x="4936066" y="3445406"/>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p:nvPr/>
        </p:nvSpPr>
        <p:spPr>
          <a:xfrm>
            <a:off x="3793066" y="4021140"/>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Multiply 45"/>
          <p:cNvSpPr/>
          <p:nvPr/>
        </p:nvSpPr>
        <p:spPr>
          <a:xfrm>
            <a:off x="1007532" y="231087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Multiply 46"/>
          <p:cNvSpPr/>
          <p:nvPr/>
        </p:nvSpPr>
        <p:spPr>
          <a:xfrm>
            <a:off x="5731933" y="3690940"/>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36600" y="6087533"/>
            <a:ext cx="7713133" cy="646331"/>
          </a:xfrm>
          <a:prstGeom prst="rect">
            <a:avLst/>
          </a:prstGeom>
          <a:noFill/>
        </p:spPr>
        <p:txBody>
          <a:bodyPr wrap="square" rtlCol="0">
            <a:spAutoFit/>
          </a:bodyPr>
          <a:lstStyle/>
          <a:p>
            <a:r>
              <a:rPr lang="en-US" dirty="0" smtClean="0">
                <a:latin typeface="Times New Roman"/>
                <a:cs typeface="Times New Roman"/>
              </a:rPr>
              <a:t>From: </a:t>
            </a:r>
            <a:r>
              <a:rPr lang="en-US" i="1" dirty="0" err="1">
                <a:latin typeface="Times New Roman"/>
                <a:cs typeface="Times New Roman"/>
              </a:rPr>
              <a:t>Courtillot</a:t>
            </a:r>
            <a:r>
              <a:rPr lang="en-US" i="1" dirty="0">
                <a:latin typeface="Times New Roman"/>
                <a:cs typeface="Times New Roman"/>
              </a:rPr>
              <a:t>, V., A. </a:t>
            </a:r>
            <a:r>
              <a:rPr lang="en-US" i="1" dirty="0" err="1">
                <a:latin typeface="Times New Roman"/>
                <a:cs typeface="Times New Roman"/>
              </a:rPr>
              <a:t>Davaillie</a:t>
            </a:r>
            <a:r>
              <a:rPr lang="en-US" i="1" dirty="0">
                <a:latin typeface="Times New Roman"/>
                <a:cs typeface="Times New Roman"/>
              </a:rPr>
              <a:t>, J. </a:t>
            </a:r>
            <a:r>
              <a:rPr lang="en-US" i="1" dirty="0" err="1">
                <a:latin typeface="Times New Roman"/>
                <a:cs typeface="Times New Roman"/>
              </a:rPr>
              <a:t>Besse</a:t>
            </a:r>
            <a:r>
              <a:rPr lang="en-US" i="1" dirty="0">
                <a:latin typeface="Times New Roman"/>
                <a:cs typeface="Times New Roman"/>
              </a:rPr>
              <a:t>, and J. Stock (2003), Three distinct types of hotspots in the Earth's mantle, Earth planet. Sci. </a:t>
            </a:r>
            <a:r>
              <a:rPr lang="en-US" i="1" dirty="0" err="1">
                <a:latin typeface="Times New Roman"/>
                <a:cs typeface="Times New Roman"/>
              </a:rPr>
              <a:t>Lett</a:t>
            </a:r>
            <a:r>
              <a:rPr lang="en-US" i="1" dirty="0">
                <a:latin typeface="Times New Roman"/>
                <a:cs typeface="Times New Roman"/>
              </a:rPr>
              <a:t>., 205, 295-308.</a:t>
            </a:r>
          </a:p>
        </p:txBody>
      </p:sp>
      <p:sp>
        <p:nvSpPr>
          <p:cNvPr id="40" name="Title 5"/>
          <p:cNvSpPr txBox="1">
            <a:spLocks/>
          </p:cNvSpPr>
          <p:nvPr/>
        </p:nvSpPr>
        <p:spPr>
          <a:xfrm>
            <a:off x="465666" y="0"/>
            <a:ext cx="8229600" cy="749829"/>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dirty="0" smtClean="0"/>
              <a:t>“Hot spots” with </a:t>
            </a:r>
            <a:r>
              <a:rPr lang="en-US" dirty="0" err="1" smtClean="0"/>
              <a:t>picrite</a:t>
            </a:r>
            <a:r>
              <a:rPr lang="en-US" dirty="0" smtClean="0"/>
              <a:t> glass</a:t>
            </a:r>
            <a:endParaRPr lang="en-US" dirty="0"/>
          </a:p>
        </p:txBody>
      </p:sp>
      <p:sp>
        <p:nvSpPr>
          <p:cNvPr id="48" name="Multiply 47"/>
          <p:cNvSpPr/>
          <p:nvPr/>
        </p:nvSpPr>
        <p:spPr>
          <a:xfrm>
            <a:off x="1439333" y="2674937"/>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Multiply 48"/>
          <p:cNvSpPr/>
          <p:nvPr/>
        </p:nvSpPr>
        <p:spPr>
          <a:xfrm>
            <a:off x="1786467" y="3580871"/>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Multiply 49"/>
          <p:cNvSpPr/>
          <p:nvPr/>
        </p:nvSpPr>
        <p:spPr>
          <a:xfrm>
            <a:off x="4538134" y="3326872"/>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Multiply 50"/>
          <p:cNvSpPr/>
          <p:nvPr/>
        </p:nvSpPr>
        <p:spPr>
          <a:xfrm>
            <a:off x="5198533" y="32337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Multiply 51"/>
          <p:cNvSpPr/>
          <p:nvPr/>
        </p:nvSpPr>
        <p:spPr>
          <a:xfrm>
            <a:off x="5105400" y="37502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Multiply 52"/>
          <p:cNvSpPr/>
          <p:nvPr/>
        </p:nvSpPr>
        <p:spPr>
          <a:xfrm>
            <a:off x="6189133" y="2971271"/>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Multiply 53"/>
          <p:cNvSpPr/>
          <p:nvPr/>
        </p:nvSpPr>
        <p:spPr>
          <a:xfrm>
            <a:off x="5588000" y="17944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Multiply 54"/>
          <p:cNvSpPr/>
          <p:nvPr/>
        </p:nvSpPr>
        <p:spPr>
          <a:xfrm>
            <a:off x="6510866" y="2039937"/>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Multiply 55"/>
          <p:cNvSpPr/>
          <p:nvPr/>
        </p:nvSpPr>
        <p:spPr>
          <a:xfrm>
            <a:off x="6587066" y="1125537"/>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Multiply 56"/>
          <p:cNvSpPr/>
          <p:nvPr/>
        </p:nvSpPr>
        <p:spPr>
          <a:xfrm>
            <a:off x="6468533" y="9731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Multiply 57"/>
          <p:cNvSpPr/>
          <p:nvPr/>
        </p:nvSpPr>
        <p:spPr>
          <a:xfrm>
            <a:off x="7255933" y="2141537"/>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Multiply 58"/>
          <p:cNvSpPr/>
          <p:nvPr/>
        </p:nvSpPr>
        <p:spPr>
          <a:xfrm>
            <a:off x="7459133" y="3081337"/>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Multiply 59"/>
          <p:cNvSpPr/>
          <p:nvPr/>
        </p:nvSpPr>
        <p:spPr>
          <a:xfrm>
            <a:off x="5020733" y="43090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Multiply 60"/>
          <p:cNvSpPr/>
          <p:nvPr/>
        </p:nvSpPr>
        <p:spPr>
          <a:xfrm>
            <a:off x="7484533" y="41312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Multiply 61"/>
          <p:cNvSpPr/>
          <p:nvPr/>
        </p:nvSpPr>
        <p:spPr>
          <a:xfrm>
            <a:off x="2379133" y="4325937"/>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Multiply 62"/>
          <p:cNvSpPr/>
          <p:nvPr/>
        </p:nvSpPr>
        <p:spPr>
          <a:xfrm>
            <a:off x="2006599" y="4232804"/>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Multiply 63"/>
          <p:cNvSpPr/>
          <p:nvPr/>
        </p:nvSpPr>
        <p:spPr>
          <a:xfrm>
            <a:off x="1837267" y="4325938"/>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Multiply 64"/>
          <p:cNvSpPr/>
          <p:nvPr/>
        </p:nvSpPr>
        <p:spPr>
          <a:xfrm>
            <a:off x="939799" y="4021137"/>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Multiply 65"/>
          <p:cNvSpPr/>
          <p:nvPr/>
        </p:nvSpPr>
        <p:spPr>
          <a:xfrm>
            <a:off x="1405466" y="4571470"/>
            <a:ext cx="457200" cy="457200"/>
          </a:xfrm>
          <a:prstGeom prst="mathMultiply">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85675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p:txBody>
          <a:bodyPr/>
          <a:lstStyle/>
          <a:p>
            <a:fld id="{2EA5A0DF-01C1-484D-87D0-D0EA179EE69C}" type="slidenum">
              <a:rPr lang="en-US"/>
              <a:pPr/>
              <a:t>24</a:t>
            </a:fld>
            <a:endParaRPr lang="en-US"/>
          </a:p>
        </p:txBody>
      </p:sp>
      <p:sp>
        <p:nvSpPr>
          <p:cNvPr id="435205" name="Rectangle 5"/>
          <p:cNvSpPr>
            <a:spLocks noGrp="1" noChangeArrowheads="1"/>
          </p:cNvSpPr>
          <p:nvPr>
            <p:ph type="title"/>
          </p:nvPr>
        </p:nvSpPr>
        <p:spPr>
          <a:xfrm>
            <a:off x="3979332" y="2667000"/>
            <a:ext cx="4783667" cy="609600"/>
          </a:xfrm>
        </p:spPr>
        <p:txBody>
          <a:bodyPr>
            <a:normAutofit fontScale="90000"/>
          </a:bodyPr>
          <a:lstStyle/>
          <a:p>
            <a:r>
              <a:rPr lang="en-US" dirty="0" smtClean="0"/>
              <a:t>The </a:t>
            </a:r>
            <a:r>
              <a:rPr lang="en-US" dirty="0" smtClean="0"/>
              <a:t>Plate </a:t>
            </a:r>
            <a:r>
              <a:rPr lang="en-US" dirty="0"/>
              <a:t>Hypothesis</a:t>
            </a:r>
          </a:p>
        </p:txBody>
      </p:sp>
      <p:pic>
        <p:nvPicPr>
          <p:cNvPr id="5" name="Picture 5" descr="Fig4_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319"/>
            <a:ext cx="3826935"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txBox="1">
            <a:spLocks noChangeArrowheads="1"/>
          </p:cNvSpPr>
          <p:nvPr/>
        </p:nvSpPr>
        <p:spPr>
          <a:xfrm>
            <a:off x="4131732" y="4411134"/>
            <a:ext cx="4783667" cy="6096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dirty="0" smtClean="0"/>
              <a:t>Predictions</a:t>
            </a:r>
            <a:endParaRPr lang="en-US" dirty="0"/>
          </a:p>
        </p:txBody>
      </p:sp>
    </p:spTree>
    <p:extLst>
      <p:ext uri="{BB962C8B-B14F-4D97-AF65-F5344CB8AC3E}">
        <p14:creationId xmlns:p14="http://schemas.microsoft.com/office/powerpoint/2010/main" val="570411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normAutofit fontScale="90000"/>
          </a:bodyPr>
          <a:lstStyle/>
          <a:p>
            <a:r>
              <a:rPr lang="en-US" dirty="0" smtClean="0"/>
              <a:t>1. Volcanism associated with lithosphere extension</a:t>
            </a:r>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25</a:t>
            </a:fld>
            <a:endParaRPr lang="en-US"/>
          </a:p>
        </p:txBody>
      </p:sp>
      <p:pic>
        <p:nvPicPr>
          <p:cNvPr id="3" name="Picture 2" descr="Japan.tiff"/>
          <p:cNvPicPr>
            <a:picLocks noChangeAspect="1"/>
          </p:cNvPicPr>
          <p:nvPr/>
        </p:nvPicPr>
        <p:blipFill rotWithShape="1">
          <a:blip r:embed="rId3">
            <a:extLst>
              <a:ext uri="{28A0092B-C50C-407E-A947-70E740481C1C}">
                <a14:useLocalDpi xmlns:a14="http://schemas.microsoft.com/office/drawing/2010/main" val="0"/>
              </a:ext>
            </a:extLst>
          </a:blip>
          <a:srcRect l="27963" t="7538" r="6667" b="2622"/>
          <a:stretch/>
        </p:blipFill>
        <p:spPr>
          <a:xfrm>
            <a:off x="1599141" y="1879600"/>
            <a:ext cx="5977468" cy="4995333"/>
          </a:xfrm>
          <a:prstGeom prst="rect">
            <a:avLst/>
          </a:prstGeom>
        </p:spPr>
      </p:pic>
    </p:spTree>
    <p:extLst>
      <p:ext uri="{BB962C8B-B14F-4D97-AF65-F5344CB8AC3E}">
        <p14:creationId xmlns:p14="http://schemas.microsoft.com/office/powerpoint/2010/main" val="32126742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3454400" y="274638"/>
            <a:ext cx="5232400" cy="1143000"/>
          </a:xfrm>
        </p:spPr>
        <p:txBody>
          <a:bodyPr>
            <a:normAutofit fontScale="90000"/>
          </a:bodyPr>
          <a:lstStyle/>
          <a:p>
            <a:r>
              <a:rPr lang="en-US" dirty="0" smtClean="0"/>
              <a:t>2. </a:t>
            </a:r>
            <a:r>
              <a:rPr lang="en-US" dirty="0" smtClean="0"/>
              <a:t>Melt exists in the mantle</a:t>
            </a:r>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26</a:t>
            </a:fld>
            <a:endParaRPr lang="en-US"/>
          </a:p>
        </p:txBody>
      </p:sp>
      <p:pic>
        <p:nvPicPr>
          <p:cNvPr id="3" name="Picture 2" descr="VinnikF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
            <a:ext cx="3279228" cy="5486400"/>
          </a:xfrm>
          <a:prstGeom prst="rect">
            <a:avLst/>
          </a:prstGeom>
        </p:spPr>
      </p:pic>
      <p:pic>
        <p:nvPicPr>
          <p:cNvPr id="4" name="Picture 2" descr="Fig1_Silver"/>
          <p:cNvPicPr>
            <a:picLocks noChangeAspect="1" noChangeArrowheads="1"/>
          </p:cNvPicPr>
          <p:nvPr/>
        </p:nvPicPr>
        <p:blipFill rotWithShape="1">
          <a:blip r:embed="rId4"/>
          <a:srcRect l="4446" r="4446"/>
          <a:stretch/>
        </p:blipFill>
        <p:spPr bwMode="auto">
          <a:xfrm>
            <a:off x="2931047" y="2757488"/>
            <a:ext cx="6246814" cy="4100512"/>
          </a:xfrm>
          <a:prstGeom prst="rect">
            <a:avLst/>
          </a:prstGeom>
          <a:noFill/>
        </p:spPr>
      </p:pic>
    </p:spTree>
    <p:extLst>
      <p:ext uri="{BB962C8B-B14F-4D97-AF65-F5344CB8AC3E}">
        <p14:creationId xmlns:p14="http://schemas.microsoft.com/office/powerpoint/2010/main" val="3139256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3877733" y="511704"/>
            <a:ext cx="4826000" cy="1143000"/>
          </a:xfrm>
        </p:spPr>
        <p:txBody>
          <a:bodyPr>
            <a:normAutofit fontScale="90000"/>
          </a:bodyPr>
          <a:lstStyle/>
          <a:p>
            <a:r>
              <a:rPr lang="en-US" dirty="0" smtClean="0"/>
              <a:t>2. …and solid material near its melting point</a:t>
            </a:r>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27</a:t>
            </a:fld>
            <a:endParaRPr lang="en-US"/>
          </a:p>
        </p:txBody>
      </p:sp>
      <p:pic>
        <p:nvPicPr>
          <p:cNvPr id="3" name="Picture 2" descr="VinnikF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
            <a:ext cx="3279228" cy="5486400"/>
          </a:xfrm>
          <a:prstGeom prst="rect">
            <a:avLst/>
          </a:prstGeom>
        </p:spPr>
      </p:pic>
      <p:pic>
        <p:nvPicPr>
          <p:cNvPr id="4" name="Picture 2" descr="Fig1_Silver"/>
          <p:cNvPicPr>
            <a:picLocks noChangeAspect="1" noChangeArrowheads="1"/>
          </p:cNvPicPr>
          <p:nvPr/>
        </p:nvPicPr>
        <p:blipFill rotWithShape="1">
          <a:blip r:embed="rId4"/>
          <a:srcRect l="4446" r="4446"/>
          <a:stretch/>
        </p:blipFill>
        <p:spPr bwMode="auto">
          <a:xfrm>
            <a:off x="2931047" y="2757488"/>
            <a:ext cx="6246814" cy="4100512"/>
          </a:xfrm>
          <a:prstGeom prst="rect">
            <a:avLst/>
          </a:prstGeom>
          <a:noFill/>
        </p:spPr>
      </p:pic>
      <p:sp>
        <p:nvSpPr>
          <p:cNvPr id="5" name="Rectangle 4"/>
          <p:cNvSpPr/>
          <p:nvPr/>
        </p:nvSpPr>
        <p:spPr>
          <a:xfrm>
            <a:off x="0" y="948267"/>
            <a:ext cx="4334933" cy="590973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152413" y="1116544"/>
            <a:ext cx="4038600" cy="5622925"/>
            <a:chOff x="4876800" y="990600"/>
            <a:chExt cx="4038600" cy="5622925"/>
          </a:xfrm>
        </p:grpSpPr>
        <p:sp>
          <p:nvSpPr>
            <p:cNvPr id="24" name="Text Box 9"/>
            <p:cNvSpPr txBox="1">
              <a:spLocks noChangeArrowheads="1"/>
            </p:cNvSpPr>
            <p:nvPr/>
          </p:nvSpPr>
          <p:spPr bwMode="auto">
            <a:xfrm>
              <a:off x="7543800" y="990600"/>
              <a:ext cx="1371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Melt anomaly source</a:t>
              </a:r>
            </a:p>
          </p:txBody>
        </p:sp>
        <p:grpSp>
          <p:nvGrpSpPr>
            <p:cNvPr id="25" name="Group 24"/>
            <p:cNvGrpSpPr/>
            <p:nvPr/>
          </p:nvGrpSpPr>
          <p:grpSpPr>
            <a:xfrm>
              <a:off x="4876800" y="1295400"/>
              <a:ext cx="3581400" cy="4267200"/>
              <a:chOff x="4876800" y="1295400"/>
              <a:chExt cx="3581400" cy="4267200"/>
            </a:xfrm>
          </p:grpSpPr>
          <p:sp>
            <p:nvSpPr>
              <p:cNvPr id="27" name="Rectangle 7" descr="Paper bag"/>
              <p:cNvSpPr>
                <a:spLocks noChangeArrowheads="1"/>
              </p:cNvSpPr>
              <p:nvPr/>
            </p:nvSpPr>
            <p:spPr bwMode="auto">
              <a:xfrm>
                <a:off x="4876800" y="2209800"/>
                <a:ext cx="3581400" cy="33528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algn="ctr"/>
                <a:r>
                  <a:rPr lang="en-US" sz="2400" b="1" dirty="0"/>
                  <a:t>MORB source</a:t>
                </a:r>
              </a:p>
            </p:txBody>
          </p:sp>
          <p:sp>
            <p:nvSpPr>
              <p:cNvPr id="28" name="Rectangle 8"/>
              <p:cNvSpPr>
                <a:spLocks noChangeArrowheads="1"/>
              </p:cNvSpPr>
              <p:nvPr/>
            </p:nvSpPr>
            <p:spPr bwMode="auto">
              <a:xfrm>
                <a:off x="4876800" y="2209800"/>
                <a:ext cx="3581400" cy="304800"/>
              </a:xfrm>
              <a:prstGeom prst="rect">
                <a:avLst/>
              </a:prstGeom>
              <a:solidFill>
                <a:srgbClr val="ADF6AC"/>
              </a:solidFill>
              <a:ln w="9525">
                <a:solidFill>
                  <a:schemeClr val="tx1"/>
                </a:solidFill>
                <a:miter lim="800000"/>
                <a:headEnd/>
                <a:tailEnd/>
              </a:ln>
            </p:spPr>
            <p:txBody>
              <a:bodyPr wrap="none" anchor="ctr"/>
              <a:lstStyle/>
              <a:p>
                <a:endParaRPr lang="en-US"/>
              </a:p>
            </p:txBody>
          </p:sp>
          <p:sp>
            <p:nvSpPr>
              <p:cNvPr id="29" name="Freeform 10"/>
              <p:cNvSpPr>
                <a:spLocks/>
              </p:cNvSpPr>
              <p:nvPr/>
            </p:nvSpPr>
            <p:spPr bwMode="auto">
              <a:xfrm>
                <a:off x="5486400" y="2971800"/>
                <a:ext cx="739775" cy="512763"/>
              </a:xfrm>
              <a:custGeom>
                <a:avLst/>
                <a:gdLst>
                  <a:gd name="T0" fmla="*/ 2147483647 w 466"/>
                  <a:gd name="T1" fmla="*/ 2147483647 h 323"/>
                  <a:gd name="T2" fmla="*/ 2147483647 w 466"/>
                  <a:gd name="T3" fmla="*/ 2147483647 h 323"/>
                  <a:gd name="T4" fmla="*/ 2147483647 w 466"/>
                  <a:gd name="T5" fmla="*/ 2147483647 h 323"/>
                  <a:gd name="T6" fmla="*/ 2147483647 w 466"/>
                  <a:gd name="T7" fmla="*/ 2147483647 h 323"/>
                  <a:gd name="T8" fmla="*/ 2147483647 w 466"/>
                  <a:gd name="T9" fmla="*/ 2147483647 h 323"/>
                  <a:gd name="T10" fmla="*/ 2147483647 w 466"/>
                  <a:gd name="T11" fmla="*/ 2147483647 h 323"/>
                  <a:gd name="T12" fmla="*/ 2147483647 w 466"/>
                  <a:gd name="T13" fmla="*/ 2147483647 h 323"/>
                  <a:gd name="T14" fmla="*/ 2147483647 w 466"/>
                  <a:gd name="T15" fmla="*/ 2147483647 h 323"/>
                  <a:gd name="T16" fmla="*/ 2147483647 w 466"/>
                  <a:gd name="T17" fmla="*/ 2147483647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6" h="323">
                    <a:moveTo>
                      <a:pt x="385" y="3"/>
                    </a:moveTo>
                    <a:cubicBezTo>
                      <a:pt x="307" y="35"/>
                      <a:pt x="137" y="115"/>
                      <a:pt x="17" y="158"/>
                    </a:cubicBezTo>
                    <a:cubicBezTo>
                      <a:pt x="13" y="163"/>
                      <a:pt x="6" y="168"/>
                      <a:pt x="5" y="175"/>
                    </a:cubicBezTo>
                    <a:cubicBezTo>
                      <a:pt x="0" y="198"/>
                      <a:pt x="39" y="247"/>
                      <a:pt x="63" y="256"/>
                    </a:cubicBezTo>
                    <a:cubicBezTo>
                      <a:pt x="98" y="281"/>
                      <a:pt x="106" y="279"/>
                      <a:pt x="155" y="285"/>
                    </a:cubicBezTo>
                    <a:cubicBezTo>
                      <a:pt x="258" y="323"/>
                      <a:pt x="353" y="262"/>
                      <a:pt x="454" y="239"/>
                    </a:cubicBezTo>
                    <a:cubicBezTo>
                      <a:pt x="445" y="192"/>
                      <a:pt x="434" y="163"/>
                      <a:pt x="414" y="124"/>
                    </a:cubicBezTo>
                    <a:cubicBezTo>
                      <a:pt x="425" y="89"/>
                      <a:pt x="444" y="71"/>
                      <a:pt x="466" y="43"/>
                    </a:cubicBezTo>
                    <a:cubicBezTo>
                      <a:pt x="455" y="0"/>
                      <a:pt x="422" y="7"/>
                      <a:pt x="385" y="3"/>
                    </a:cubicBezTo>
                    <a:close/>
                  </a:path>
                </a:pathLst>
              </a:custGeom>
              <a:gradFill rotWithShape="0">
                <a:gsLst>
                  <a:gs pos="0">
                    <a:srgbClr val="FF0000"/>
                  </a:gs>
                  <a:gs pos="100000">
                    <a:srgbClr val="F6DFD6"/>
                  </a:gs>
                </a:gsLst>
                <a:path path="rect">
                  <a:fillToRect r="100000" b="100000"/>
                </a:path>
              </a:gradFill>
              <a:ln w="9525">
                <a:solidFill>
                  <a:schemeClr val="tx1"/>
                </a:solidFill>
                <a:round/>
                <a:headEnd/>
                <a:tailEnd/>
              </a:ln>
            </p:spPr>
            <p:txBody>
              <a:bodyPr wrap="none" anchor="ctr"/>
              <a:lstStyle/>
              <a:p>
                <a:endParaRPr lang="en-US"/>
              </a:p>
            </p:txBody>
          </p:sp>
          <p:sp>
            <p:nvSpPr>
              <p:cNvPr id="30" name="Freeform 11"/>
              <p:cNvSpPr>
                <a:spLocks/>
              </p:cNvSpPr>
              <p:nvPr/>
            </p:nvSpPr>
            <p:spPr bwMode="auto">
              <a:xfrm>
                <a:off x="6900863" y="3049588"/>
                <a:ext cx="757237" cy="635000"/>
              </a:xfrm>
              <a:custGeom>
                <a:avLst/>
                <a:gdLst>
                  <a:gd name="T0" fmla="*/ 2147483647 w 477"/>
                  <a:gd name="T1" fmla="*/ 2147483647 h 400"/>
                  <a:gd name="T2" fmla="*/ 2147483647 w 477"/>
                  <a:gd name="T3" fmla="*/ 2147483647 h 400"/>
                  <a:gd name="T4" fmla="*/ 2147483647 w 477"/>
                  <a:gd name="T5" fmla="*/ 2147483647 h 400"/>
                  <a:gd name="T6" fmla="*/ 2147483647 w 477"/>
                  <a:gd name="T7" fmla="*/ 2147483647 h 400"/>
                  <a:gd name="T8" fmla="*/ 2147483647 w 477"/>
                  <a:gd name="T9" fmla="*/ 2147483647 h 400"/>
                  <a:gd name="T10" fmla="*/ 2147483647 w 477"/>
                  <a:gd name="T11" fmla="*/ 2147483647 h 400"/>
                  <a:gd name="T12" fmla="*/ 2147483647 w 477"/>
                  <a:gd name="T13" fmla="*/ 2147483647 h 400"/>
                  <a:gd name="T14" fmla="*/ 2147483647 w 477"/>
                  <a:gd name="T15" fmla="*/ 2147483647 h 400"/>
                  <a:gd name="T16" fmla="*/ 2147483647 w 477"/>
                  <a:gd name="T17" fmla="*/ 2147483647 h 400"/>
                  <a:gd name="T18" fmla="*/ 2147483647 w 477"/>
                  <a:gd name="T19" fmla="*/ 2147483647 h 400"/>
                  <a:gd name="T20" fmla="*/ 2147483647 w 477"/>
                  <a:gd name="T21" fmla="*/ 2147483647 h 400"/>
                  <a:gd name="T22" fmla="*/ 2147483647 w 477"/>
                  <a:gd name="T23" fmla="*/ 2147483647 h 400"/>
                  <a:gd name="T24" fmla="*/ 2147483647 w 477"/>
                  <a:gd name="T25" fmla="*/ 2147483647 h 400"/>
                  <a:gd name="T26" fmla="*/ 2147483647 w 477"/>
                  <a:gd name="T27" fmla="*/ 2147483647 h 4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7" h="400">
                    <a:moveTo>
                      <a:pt x="50" y="139"/>
                    </a:moveTo>
                    <a:cubicBezTo>
                      <a:pt x="34" y="193"/>
                      <a:pt x="74" y="237"/>
                      <a:pt x="114" y="272"/>
                    </a:cubicBezTo>
                    <a:cubicBezTo>
                      <a:pt x="195" y="343"/>
                      <a:pt x="300" y="368"/>
                      <a:pt x="401" y="398"/>
                    </a:cubicBezTo>
                    <a:cubicBezTo>
                      <a:pt x="412" y="396"/>
                      <a:pt x="426" y="400"/>
                      <a:pt x="436" y="393"/>
                    </a:cubicBezTo>
                    <a:cubicBezTo>
                      <a:pt x="450" y="381"/>
                      <a:pt x="470" y="297"/>
                      <a:pt x="476" y="277"/>
                    </a:cubicBezTo>
                    <a:cubicBezTo>
                      <a:pt x="468" y="236"/>
                      <a:pt x="477" y="240"/>
                      <a:pt x="419" y="231"/>
                    </a:cubicBezTo>
                    <a:cubicBezTo>
                      <a:pt x="384" y="225"/>
                      <a:pt x="315" y="214"/>
                      <a:pt x="315" y="214"/>
                    </a:cubicBezTo>
                    <a:cubicBezTo>
                      <a:pt x="290" y="205"/>
                      <a:pt x="292" y="192"/>
                      <a:pt x="286" y="168"/>
                    </a:cubicBezTo>
                    <a:cubicBezTo>
                      <a:pt x="284" y="152"/>
                      <a:pt x="290" y="134"/>
                      <a:pt x="281" y="122"/>
                    </a:cubicBezTo>
                    <a:cubicBezTo>
                      <a:pt x="230" y="54"/>
                      <a:pt x="104" y="26"/>
                      <a:pt x="27" y="1"/>
                    </a:cubicBezTo>
                    <a:cubicBezTo>
                      <a:pt x="0" y="10"/>
                      <a:pt x="9" y="0"/>
                      <a:pt x="16" y="36"/>
                    </a:cubicBezTo>
                    <a:cubicBezTo>
                      <a:pt x="19" y="55"/>
                      <a:pt x="16" y="76"/>
                      <a:pt x="27" y="93"/>
                    </a:cubicBezTo>
                    <a:cubicBezTo>
                      <a:pt x="37" y="109"/>
                      <a:pt x="62" y="119"/>
                      <a:pt x="62" y="139"/>
                    </a:cubicBezTo>
                    <a:cubicBezTo>
                      <a:pt x="62" y="143"/>
                      <a:pt x="54" y="139"/>
                      <a:pt x="50" y="139"/>
                    </a:cubicBezTo>
                    <a:close/>
                  </a:path>
                </a:pathLst>
              </a:custGeom>
              <a:gradFill rotWithShape="0">
                <a:gsLst>
                  <a:gs pos="0">
                    <a:schemeClr val="bg1"/>
                  </a:gs>
                  <a:gs pos="100000">
                    <a:schemeClr val="hlink"/>
                  </a:gs>
                </a:gsLst>
                <a:lin ang="18900000" scaled="1"/>
              </a:gradFill>
              <a:ln w="9525">
                <a:solidFill>
                  <a:schemeClr val="tx1"/>
                </a:solidFill>
                <a:round/>
                <a:headEnd/>
                <a:tailEnd/>
              </a:ln>
            </p:spPr>
            <p:txBody>
              <a:bodyPr wrap="none" anchor="ctr"/>
              <a:lstStyle/>
              <a:p>
                <a:endParaRPr lang="en-US"/>
              </a:p>
            </p:txBody>
          </p:sp>
          <p:sp>
            <p:nvSpPr>
              <p:cNvPr id="31" name="Freeform 12"/>
              <p:cNvSpPr>
                <a:spLocks/>
              </p:cNvSpPr>
              <p:nvPr/>
            </p:nvSpPr>
            <p:spPr bwMode="auto">
              <a:xfrm>
                <a:off x="5348288" y="3892550"/>
                <a:ext cx="1897062" cy="904875"/>
              </a:xfrm>
              <a:custGeom>
                <a:avLst/>
                <a:gdLst>
                  <a:gd name="T0" fmla="*/ 2147483647 w 1195"/>
                  <a:gd name="T1" fmla="*/ 0 h 570"/>
                  <a:gd name="T2" fmla="*/ 2147483647 w 1195"/>
                  <a:gd name="T3" fmla="*/ 2147483647 h 570"/>
                  <a:gd name="T4" fmla="*/ 2147483647 w 1195"/>
                  <a:gd name="T5" fmla="*/ 2147483647 h 570"/>
                  <a:gd name="T6" fmla="*/ 2147483647 w 1195"/>
                  <a:gd name="T7" fmla="*/ 2147483647 h 570"/>
                  <a:gd name="T8" fmla="*/ 2147483647 w 1195"/>
                  <a:gd name="T9" fmla="*/ 2147483647 h 570"/>
                  <a:gd name="T10" fmla="*/ 2147483647 w 1195"/>
                  <a:gd name="T11" fmla="*/ 2147483647 h 570"/>
                  <a:gd name="T12" fmla="*/ 2147483647 w 1195"/>
                  <a:gd name="T13" fmla="*/ 2147483647 h 570"/>
                  <a:gd name="T14" fmla="*/ 2147483647 w 1195"/>
                  <a:gd name="T15" fmla="*/ 2147483647 h 570"/>
                  <a:gd name="T16" fmla="*/ 2147483647 w 1195"/>
                  <a:gd name="T17" fmla="*/ 2147483647 h 570"/>
                  <a:gd name="T18" fmla="*/ 2147483647 w 1195"/>
                  <a:gd name="T19" fmla="*/ 2147483647 h 570"/>
                  <a:gd name="T20" fmla="*/ 2147483647 w 1195"/>
                  <a:gd name="T21" fmla="*/ 2147483647 h 570"/>
                  <a:gd name="T22" fmla="*/ 2147483647 w 1195"/>
                  <a:gd name="T23" fmla="*/ 2147483647 h 570"/>
                  <a:gd name="T24" fmla="*/ 2147483647 w 1195"/>
                  <a:gd name="T25" fmla="*/ 2147483647 h 570"/>
                  <a:gd name="T26" fmla="*/ 2147483647 w 1195"/>
                  <a:gd name="T27" fmla="*/ 2147483647 h 570"/>
                  <a:gd name="T28" fmla="*/ 2147483647 w 1195"/>
                  <a:gd name="T29" fmla="*/ 2147483647 h 570"/>
                  <a:gd name="T30" fmla="*/ 2147483647 w 1195"/>
                  <a:gd name="T31" fmla="*/ 2147483647 h 570"/>
                  <a:gd name="T32" fmla="*/ 2147483647 w 1195"/>
                  <a:gd name="T33" fmla="*/ 0 h 5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5" h="570">
                    <a:moveTo>
                      <a:pt x="56" y="0"/>
                    </a:moveTo>
                    <a:cubicBezTo>
                      <a:pt x="101" y="13"/>
                      <a:pt x="143" y="36"/>
                      <a:pt x="188" y="52"/>
                    </a:cubicBezTo>
                    <a:cubicBezTo>
                      <a:pt x="295" y="91"/>
                      <a:pt x="400" y="119"/>
                      <a:pt x="510" y="149"/>
                    </a:cubicBezTo>
                    <a:cubicBezTo>
                      <a:pt x="566" y="164"/>
                      <a:pt x="618" y="187"/>
                      <a:pt x="677" y="195"/>
                    </a:cubicBezTo>
                    <a:cubicBezTo>
                      <a:pt x="729" y="187"/>
                      <a:pt x="747" y="182"/>
                      <a:pt x="815" y="195"/>
                    </a:cubicBezTo>
                    <a:cubicBezTo>
                      <a:pt x="835" y="198"/>
                      <a:pt x="915" y="278"/>
                      <a:pt x="936" y="293"/>
                    </a:cubicBezTo>
                    <a:cubicBezTo>
                      <a:pt x="1020" y="350"/>
                      <a:pt x="1108" y="404"/>
                      <a:pt x="1195" y="460"/>
                    </a:cubicBezTo>
                    <a:cubicBezTo>
                      <a:pt x="1162" y="570"/>
                      <a:pt x="1191" y="493"/>
                      <a:pt x="896" y="472"/>
                    </a:cubicBezTo>
                    <a:cubicBezTo>
                      <a:pt x="861" y="469"/>
                      <a:pt x="839" y="431"/>
                      <a:pt x="810" y="414"/>
                    </a:cubicBezTo>
                    <a:cubicBezTo>
                      <a:pt x="748" y="377"/>
                      <a:pt x="694" y="361"/>
                      <a:pt x="625" y="357"/>
                    </a:cubicBezTo>
                    <a:cubicBezTo>
                      <a:pt x="524" y="326"/>
                      <a:pt x="428" y="298"/>
                      <a:pt x="332" y="259"/>
                    </a:cubicBezTo>
                    <a:cubicBezTo>
                      <a:pt x="303" y="247"/>
                      <a:pt x="274" y="239"/>
                      <a:pt x="246" y="230"/>
                    </a:cubicBezTo>
                    <a:cubicBezTo>
                      <a:pt x="228" y="224"/>
                      <a:pt x="194" y="213"/>
                      <a:pt x="194" y="213"/>
                    </a:cubicBezTo>
                    <a:cubicBezTo>
                      <a:pt x="180" y="192"/>
                      <a:pt x="184" y="192"/>
                      <a:pt x="159" y="184"/>
                    </a:cubicBezTo>
                    <a:cubicBezTo>
                      <a:pt x="143" y="178"/>
                      <a:pt x="113" y="172"/>
                      <a:pt x="113" y="172"/>
                    </a:cubicBezTo>
                    <a:cubicBezTo>
                      <a:pt x="90" y="149"/>
                      <a:pt x="66" y="128"/>
                      <a:pt x="38" y="115"/>
                    </a:cubicBezTo>
                    <a:cubicBezTo>
                      <a:pt x="29" y="75"/>
                      <a:pt x="0" y="12"/>
                      <a:pt x="56" y="0"/>
                    </a:cubicBezTo>
                    <a:close/>
                  </a:path>
                </a:pathLst>
              </a:custGeom>
              <a:solidFill>
                <a:srgbClr val="F6DFD6"/>
              </a:solidFill>
              <a:ln w="9525">
                <a:solidFill>
                  <a:schemeClr val="tx1"/>
                </a:solidFill>
                <a:round/>
                <a:headEnd/>
                <a:tailEnd/>
              </a:ln>
            </p:spPr>
            <p:txBody>
              <a:bodyPr wrap="none" anchor="ctr"/>
              <a:lstStyle/>
              <a:p>
                <a:endParaRPr lang="en-US"/>
              </a:p>
            </p:txBody>
          </p:sp>
          <p:sp>
            <p:nvSpPr>
              <p:cNvPr id="32" name="Freeform 13"/>
              <p:cNvSpPr>
                <a:spLocks/>
              </p:cNvSpPr>
              <p:nvPr/>
            </p:nvSpPr>
            <p:spPr bwMode="auto">
              <a:xfrm>
                <a:off x="7812088" y="4300538"/>
                <a:ext cx="612775" cy="733425"/>
              </a:xfrm>
              <a:custGeom>
                <a:avLst/>
                <a:gdLst>
                  <a:gd name="T0" fmla="*/ 2147483647 w 386"/>
                  <a:gd name="T1" fmla="*/ 2147483647 h 462"/>
                  <a:gd name="T2" fmla="*/ 2147483647 w 386"/>
                  <a:gd name="T3" fmla="*/ 2147483647 h 462"/>
                  <a:gd name="T4" fmla="*/ 0 w 386"/>
                  <a:gd name="T5" fmla="*/ 2147483647 h 462"/>
                  <a:gd name="T6" fmla="*/ 2147483647 w 386"/>
                  <a:gd name="T7" fmla="*/ 2147483647 h 462"/>
                  <a:gd name="T8" fmla="*/ 2147483647 w 386"/>
                  <a:gd name="T9" fmla="*/ 2147483647 h 462"/>
                  <a:gd name="T10" fmla="*/ 2147483647 w 386"/>
                  <a:gd name="T11" fmla="*/ 2147483647 h 462"/>
                  <a:gd name="T12" fmla="*/ 2147483647 w 386"/>
                  <a:gd name="T13" fmla="*/ 2147483647 h 462"/>
                  <a:gd name="T14" fmla="*/ 2147483647 w 386"/>
                  <a:gd name="T15" fmla="*/ 2147483647 h 462"/>
                  <a:gd name="T16" fmla="*/ 2147483647 w 386"/>
                  <a:gd name="T17" fmla="*/ 2147483647 h 462"/>
                  <a:gd name="T18" fmla="*/ 2147483647 w 386"/>
                  <a:gd name="T19" fmla="*/ 2147483647 h 462"/>
                  <a:gd name="T20" fmla="*/ 2147483647 w 386"/>
                  <a:gd name="T21" fmla="*/ 2147483647 h 462"/>
                  <a:gd name="T22" fmla="*/ 2147483647 w 386"/>
                  <a:gd name="T23" fmla="*/ 2147483647 h 462"/>
                  <a:gd name="T24" fmla="*/ 2147483647 w 386"/>
                  <a:gd name="T25" fmla="*/ 2147483647 h 462"/>
                  <a:gd name="T26" fmla="*/ 2147483647 w 386"/>
                  <a:gd name="T27" fmla="*/ 2147483647 h 462"/>
                  <a:gd name="T28" fmla="*/ 2147483647 w 386"/>
                  <a:gd name="T29" fmla="*/ 2147483647 h 462"/>
                  <a:gd name="T30" fmla="*/ 2147483647 w 386"/>
                  <a:gd name="T31" fmla="*/ 2147483647 h 462"/>
                  <a:gd name="T32" fmla="*/ 2147483647 w 386"/>
                  <a:gd name="T33" fmla="*/ 2147483647 h 462"/>
                  <a:gd name="T34" fmla="*/ 2147483647 w 386"/>
                  <a:gd name="T35" fmla="*/ 2147483647 h 4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6" h="462">
                    <a:moveTo>
                      <a:pt x="52" y="82"/>
                    </a:moveTo>
                    <a:cubicBezTo>
                      <a:pt x="33" y="95"/>
                      <a:pt x="24" y="105"/>
                      <a:pt x="17" y="128"/>
                    </a:cubicBezTo>
                    <a:cubicBezTo>
                      <a:pt x="13" y="140"/>
                      <a:pt x="0" y="163"/>
                      <a:pt x="0" y="163"/>
                    </a:cubicBezTo>
                    <a:cubicBezTo>
                      <a:pt x="54" y="181"/>
                      <a:pt x="3" y="155"/>
                      <a:pt x="17" y="192"/>
                    </a:cubicBezTo>
                    <a:cubicBezTo>
                      <a:pt x="20" y="201"/>
                      <a:pt x="52" y="207"/>
                      <a:pt x="58" y="209"/>
                    </a:cubicBezTo>
                    <a:cubicBezTo>
                      <a:pt x="84" y="250"/>
                      <a:pt x="74" y="227"/>
                      <a:pt x="63" y="318"/>
                    </a:cubicBezTo>
                    <a:cubicBezTo>
                      <a:pt x="61" y="332"/>
                      <a:pt x="52" y="359"/>
                      <a:pt x="52" y="359"/>
                    </a:cubicBezTo>
                    <a:cubicBezTo>
                      <a:pt x="160" y="374"/>
                      <a:pt x="271" y="403"/>
                      <a:pt x="380" y="416"/>
                    </a:cubicBezTo>
                    <a:cubicBezTo>
                      <a:pt x="382" y="429"/>
                      <a:pt x="386" y="442"/>
                      <a:pt x="386" y="456"/>
                    </a:cubicBezTo>
                    <a:cubicBezTo>
                      <a:pt x="386" y="462"/>
                      <a:pt x="381" y="444"/>
                      <a:pt x="380" y="439"/>
                    </a:cubicBezTo>
                    <a:cubicBezTo>
                      <a:pt x="374" y="420"/>
                      <a:pt x="369" y="400"/>
                      <a:pt x="363" y="382"/>
                    </a:cubicBezTo>
                    <a:cubicBezTo>
                      <a:pt x="343" y="324"/>
                      <a:pt x="327" y="263"/>
                      <a:pt x="299" y="209"/>
                    </a:cubicBezTo>
                    <a:cubicBezTo>
                      <a:pt x="291" y="166"/>
                      <a:pt x="269" y="133"/>
                      <a:pt x="253" y="94"/>
                    </a:cubicBezTo>
                    <a:cubicBezTo>
                      <a:pt x="247" y="61"/>
                      <a:pt x="249" y="29"/>
                      <a:pt x="230" y="2"/>
                    </a:cubicBezTo>
                    <a:cubicBezTo>
                      <a:pt x="209" y="4"/>
                      <a:pt x="187" y="0"/>
                      <a:pt x="173" y="19"/>
                    </a:cubicBezTo>
                    <a:cubicBezTo>
                      <a:pt x="169" y="23"/>
                      <a:pt x="171" y="31"/>
                      <a:pt x="167" y="36"/>
                    </a:cubicBezTo>
                    <a:cubicBezTo>
                      <a:pt x="151" y="51"/>
                      <a:pt x="114" y="51"/>
                      <a:pt x="92" y="59"/>
                    </a:cubicBezTo>
                    <a:cubicBezTo>
                      <a:pt x="84" y="71"/>
                      <a:pt x="69" y="99"/>
                      <a:pt x="52" y="82"/>
                    </a:cubicBezTo>
                    <a:close/>
                  </a:path>
                </a:pathLst>
              </a:custGeom>
              <a:solidFill>
                <a:schemeClr val="hlink"/>
              </a:solidFill>
              <a:ln w="9525">
                <a:solidFill>
                  <a:schemeClr val="tx1"/>
                </a:solidFill>
                <a:round/>
                <a:headEnd/>
                <a:tailEnd/>
              </a:ln>
            </p:spPr>
            <p:txBody>
              <a:bodyPr wrap="none" anchor="ctr"/>
              <a:lstStyle/>
              <a:p>
                <a:endParaRPr lang="en-US"/>
              </a:p>
            </p:txBody>
          </p:sp>
          <p:sp>
            <p:nvSpPr>
              <p:cNvPr id="33" name="Freeform 14"/>
              <p:cNvSpPr>
                <a:spLocks/>
              </p:cNvSpPr>
              <p:nvPr/>
            </p:nvSpPr>
            <p:spPr bwMode="auto">
              <a:xfrm>
                <a:off x="5327650" y="4537075"/>
                <a:ext cx="1049338" cy="560388"/>
              </a:xfrm>
              <a:custGeom>
                <a:avLst/>
                <a:gdLst>
                  <a:gd name="T0" fmla="*/ 2147483647 w 661"/>
                  <a:gd name="T1" fmla="*/ 2147483647 h 353"/>
                  <a:gd name="T2" fmla="*/ 2147483647 w 661"/>
                  <a:gd name="T3" fmla="*/ 2147483647 h 353"/>
                  <a:gd name="T4" fmla="*/ 2147483647 w 661"/>
                  <a:gd name="T5" fmla="*/ 2147483647 h 353"/>
                  <a:gd name="T6" fmla="*/ 0 w 661"/>
                  <a:gd name="T7" fmla="*/ 2147483647 h 353"/>
                  <a:gd name="T8" fmla="*/ 2147483647 w 661"/>
                  <a:gd name="T9" fmla="*/ 2147483647 h 353"/>
                  <a:gd name="T10" fmla="*/ 2147483647 w 661"/>
                  <a:gd name="T11" fmla="*/ 2147483647 h 353"/>
                  <a:gd name="T12" fmla="*/ 2147483647 w 661"/>
                  <a:gd name="T13" fmla="*/ 2147483647 h 353"/>
                  <a:gd name="T14" fmla="*/ 2147483647 w 661"/>
                  <a:gd name="T15" fmla="*/ 2147483647 h 353"/>
                  <a:gd name="T16" fmla="*/ 2147483647 w 661"/>
                  <a:gd name="T17" fmla="*/ 2147483647 h 353"/>
                  <a:gd name="T18" fmla="*/ 2147483647 w 661"/>
                  <a:gd name="T19" fmla="*/ 2147483647 h 353"/>
                  <a:gd name="T20" fmla="*/ 2147483647 w 661"/>
                  <a:gd name="T21" fmla="*/ 2147483647 h 353"/>
                  <a:gd name="T22" fmla="*/ 2147483647 w 661"/>
                  <a:gd name="T23" fmla="*/ 2147483647 h 353"/>
                  <a:gd name="T24" fmla="*/ 2147483647 w 661"/>
                  <a:gd name="T25" fmla="*/ 2147483647 h 353"/>
                  <a:gd name="T26" fmla="*/ 2147483647 w 661"/>
                  <a:gd name="T27" fmla="*/ 2147483647 h 353"/>
                  <a:gd name="T28" fmla="*/ 2147483647 w 661"/>
                  <a:gd name="T29" fmla="*/ 2147483647 h 353"/>
                  <a:gd name="T30" fmla="*/ 2147483647 w 661"/>
                  <a:gd name="T31" fmla="*/ 2147483647 h 353"/>
                  <a:gd name="T32" fmla="*/ 2147483647 w 661"/>
                  <a:gd name="T33" fmla="*/ 2147483647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1" h="353">
                    <a:moveTo>
                      <a:pt x="148" y="70"/>
                    </a:moveTo>
                    <a:cubicBezTo>
                      <a:pt x="152" y="64"/>
                      <a:pt x="166" y="50"/>
                      <a:pt x="161" y="54"/>
                    </a:cubicBezTo>
                    <a:cubicBezTo>
                      <a:pt x="115" y="80"/>
                      <a:pt x="80" y="125"/>
                      <a:pt x="28" y="140"/>
                    </a:cubicBezTo>
                    <a:cubicBezTo>
                      <a:pt x="18" y="181"/>
                      <a:pt x="10" y="150"/>
                      <a:pt x="0" y="187"/>
                    </a:cubicBezTo>
                    <a:cubicBezTo>
                      <a:pt x="8" y="232"/>
                      <a:pt x="10" y="268"/>
                      <a:pt x="23" y="267"/>
                    </a:cubicBezTo>
                    <a:cubicBezTo>
                      <a:pt x="71" y="262"/>
                      <a:pt x="145" y="233"/>
                      <a:pt x="195" y="215"/>
                    </a:cubicBezTo>
                    <a:cubicBezTo>
                      <a:pt x="224" y="217"/>
                      <a:pt x="253" y="216"/>
                      <a:pt x="282" y="221"/>
                    </a:cubicBezTo>
                    <a:cubicBezTo>
                      <a:pt x="315" y="225"/>
                      <a:pt x="336" y="249"/>
                      <a:pt x="368" y="261"/>
                    </a:cubicBezTo>
                    <a:cubicBezTo>
                      <a:pt x="394" y="270"/>
                      <a:pt x="441" y="278"/>
                      <a:pt x="472" y="284"/>
                    </a:cubicBezTo>
                    <a:cubicBezTo>
                      <a:pt x="508" y="302"/>
                      <a:pt x="535" y="321"/>
                      <a:pt x="575" y="330"/>
                    </a:cubicBezTo>
                    <a:cubicBezTo>
                      <a:pt x="600" y="347"/>
                      <a:pt x="600" y="353"/>
                      <a:pt x="644" y="336"/>
                    </a:cubicBezTo>
                    <a:cubicBezTo>
                      <a:pt x="649" y="333"/>
                      <a:pt x="647" y="324"/>
                      <a:pt x="650" y="319"/>
                    </a:cubicBezTo>
                    <a:cubicBezTo>
                      <a:pt x="653" y="312"/>
                      <a:pt x="657" y="307"/>
                      <a:pt x="661" y="302"/>
                    </a:cubicBezTo>
                    <a:cubicBezTo>
                      <a:pt x="655" y="286"/>
                      <a:pt x="655" y="267"/>
                      <a:pt x="644" y="256"/>
                    </a:cubicBezTo>
                    <a:cubicBezTo>
                      <a:pt x="580" y="195"/>
                      <a:pt x="493" y="162"/>
                      <a:pt x="420" y="117"/>
                    </a:cubicBezTo>
                    <a:cubicBezTo>
                      <a:pt x="389" y="97"/>
                      <a:pt x="378" y="75"/>
                      <a:pt x="345" y="66"/>
                    </a:cubicBezTo>
                    <a:cubicBezTo>
                      <a:pt x="288" y="25"/>
                      <a:pt x="189" y="0"/>
                      <a:pt x="148" y="70"/>
                    </a:cubicBezTo>
                    <a:close/>
                  </a:path>
                </a:pathLst>
              </a:custGeom>
              <a:solidFill>
                <a:srgbClr val="FF0000"/>
              </a:solidFill>
              <a:ln w="9525">
                <a:solidFill>
                  <a:schemeClr val="tx1"/>
                </a:solidFill>
                <a:round/>
                <a:headEnd/>
                <a:tailEnd/>
              </a:ln>
            </p:spPr>
            <p:txBody>
              <a:bodyPr wrap="none" anchor="ctr"/>
              <a:lstStyle/>
              <a:p>
                <a:endParaRPr lang="en-US"/>
              </a:p>
            </p:txBody>
          </p:sp>
          <p:sp>
            <p:nvSpPr>
              <p:cNvPr id="34" name="Freeform 16"/>
              <p:cNvSpPr>
                <a:spLocks/>
              </p:cNvSpPr>
              <p:nvPr/>
            </p:nvSpPr>
            <p:spPr bwMode="auto">
              <a:xfrm>
                <a:off x="6629400" y="2209800"/>
                <a:ext cx="76200" cy="304800"/>
              </a:xfrm>
              <a:custGeom>
                <a:avLst/>
                <a:gdLst>
                  <a:gd name="T0" fmla="*/ 2147483647 w 48"/>
                  <a:gd name="T1" fmla="*/ 0 h 144"/>
                  <a:gd name="T2" fmla="*/ 0 w 48"/>
                  <a:gd name="T3" fmla="*/ 2147483647 h 144"/>
                  <a:gd name="T4" fmla="*/ 2147483647 w 48"/>
                  <a:gd name="T5" fmla="*/ 2147483647 h 144"/>
                  <a:gd name="T6" fmla="*/ 0 60000 65536"/>
                  <a:gd name="T7" fmla="*/ 0 60000 65536"/>
                  <a:gd name="T8" fmla="*/ 0 60000 65536"/>
                </a:gdLst>
                <a:ahLst/>
                <a:cxnLst>
                  <a:cxn ang="T6">
                    <a:pos x="T0" y="T1"/>
                  </a:cxn>
                  <a:cxn ang="T7">
                    <a:pos x="T2" y="T3"/>
                  </a:cxn>
                  <a:cxn ang="T8">
                    <a:pos x="T4" y="T5"/>
                  </a:cxn>
                </a:cxnLst>
                <a:rect l="0" t="0" r="r" b="b"/>
                <a:pathLst>
                  <a:path w="48" h="144">
                    <a:moveTo>
                      <a:pt x="48" y="0"/>
                    </a:moveTo>
                    <a:cubicBezTo>
                      <a:pt x="24" y="12"/>
                      <a:pt x="0" y="24"/>
                      <a:pt x="0" y="48"/>
                    </a:cubicBezTo>
                    <a:cubicBezTo>
                      <a:pt x="0" y="72"/>
                      <a:pt x="40" y="128"/>
                      <a:pt x="48" y="144"/>
                    </a:cubicBezTo>
                  </a:path>
                </a:pathLst>
              </a:custGeom>
              <a:noFill/>
              <a:ln w="76200" cmpd="sng">
                <a:solidFill>
                  <a:srgbClr val="FF0000"/>
                </a:solidFill>
                <a:round/>
                <a:headEnd/>
                <a:tailEnd/>
              </a:ln>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35" name="Freeform 19"/>
              <p:cNvSpPr>
                <a:spLocks/>
              </p:cNvSpPr>
              <p:nvPr/>
            </p:nvSpPr>
            <p:spPr bwMode="auto">
              <a:xfrm>
                <a:off x="6249988" y="2463800"/>
                <a:ext cx="1485900" cy="647700"/>
              </a:xfrm>
              <a:custGeom>
                <a:avLst/>
                <a:gdLst>
                  <a:gd name="T0" fmla="*/ 2147483647 w 936"/>
                  <a:gd name="T1" fmla="*/ 2147483647 h 408"/>
                  <a:gd name="T2" fmla="*/ 2147483647 w 936"/>
                  <a:gd name="T3" fmla="*/ 2147483647 h 408"/>
                  <a:gd name="T4" fmla="*/ 2147483647 w 936"/>
                  <a:gd name="T5" fmla="*/ 2147483647 h 408"/>
                  <a:gd name="T6" fmla="*/ 2147483647 w 936"/>
                  <a:gd name="T7" fmla="*/ 2147483647 h 408"/>
                  <a:gd name="T8" fmla="*/ 2147483647 w 936"/>
                  <a:gd name="T9" fmla="*/ 2147483647 h 408"/>
                  <a:gd name="T10" fmla="*/ 0 w 936"/>
                  <a:gd name="T11" fmla="*/ 2147483647 h 408"/>
                  <a:gd name="T12" fmla="*/ 2147483647 w 936"/>
                  <a:gd name="T13" fmla="*/ 2147483647 h 408"/>
                  <a:gd name="T14" fmla="*/ 2147483647 w 936"/>
                  <a:gd name="T15" fmla="*/ 2147483647 h 408"/>
                  <a:gd name="T16" fmla="*/ 2147483647 w 936"/>
                  <a:gd name="T17" fmla="*/ 2147483647 h 408"/>
                  <a:gd name="T18" fmla="*/ 2147483647 w 936"/>
                  <a:gd name="T19" fmla="*/ 2147483647 h 408"/>
                  <a:gd name="T20" fmla="*/ 2147483647 w 936"/>
                  <a:gd name="T21" fmla="*/ 2147483647 h 408"/>
                  <a:gd name="T22" fmla="*/ 2147483647 w 936"/>
                  <a:gd name="T23" fmla="*/ 2147483647 h 408"/>
                  <a:gd name="T24" fmla="*/ 2147483647 w 936"/>
                  <a:gd name="T25" fmla="*/ 2147483647 h 408"/>
                  <a:gd name="T26" fmla="*/ 2147483647 w 936"/>
                  <a:gd name="T27" fmla="*/ 2147483647 h 408"/>
                  <a:gd name="T28" fmla="*/ 2147483647 w 936"/>
                  <a:gd name="T29" fmla="*/ 2147483647 h 408"/>
                  <a:gd name="T30" fmla="*/ 2147483647 w 936"/>
                  <a:gd name="T31" fmla="*/ 2147483647 h 408"/>
                  <a:gd name="T32" fmla="*/ 2147483647 w 936"/>
                  <a:gd name="T33" fmla="*/ 2147483647 h 408"/>
                  <a:gd name="T34" fmla="*/ 2147483647 w 936"/>
                  <a:gd name="T35" fmla="*/ 2147483647 h 408"/>
                  <a:gd name="T36" fmla="*/ 2147483647 w 936"/>
                  <a:gd name="T37" fmla="*/ 2147483647 h 408"/>
                  <a:gd name="T38" fmla="*/ 2147483647 w 936"/>
                  <a:gd name="T39" fmla="*/ 2147483647 h 408"/>
                  <a:gd name="T40" fmla="*/ 2147483647 w 936"/>
                  <a:gd name="T41" fmla="*/ 2147483647 h 408"/>
                  <a:gd name="T42" fmla="*/ 2147483647 w 936"/>
                  <a:gd name="T43" fmla="*/ 2147483647 h 408"/>
                  <a:gd name="T44" fmla="*/ 2147483647 w 936"/>
                  <a:gd name="T45" fmla="*/ 2147483647 h 4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6" h="408">
                    <a:moveTo>
                      <a:pt x="265" y="54"/>
                    </a:moveTo>
                    <a:cubicBezTo>
                      <a:pt x="240" y="60"/>
                      <a:pt x="215" y="77"/>
                      <a:pt x="190" y="77"/>
                    </a:cubicBezTo>
                    <a:cubicBezTo>
                      <a:pt x="190" y="62"/>
                      <a:pt x="201" y="42"/>
                      <a:pt x="191" y="32"/>
                    </a:cubicBezTo>
                    <a:cubicBezTo>
                      <a:pt x="183" y="24"/>
                      <a:pt x="181" y="52"/>
                      <a:pt x="173" y="59"/>
                    </a:cubicBezTo>
                    <a:cubicBezTo>
                      <a:pt x="148" y="77"/>
                      <a:pt x="109" y="82"/>
                      <a:pt x="80" y="88"/>
                    </a:cubicBezTo>
                    <a:cubicBezTo>
                      <a:pt x="30" y="119"/>
                      <a:pt x="14" y="124"/>
                      <a:pt x="0" y="180"/>
                    </a:cubicBezTo>
                    <a:cubicBezTo>
                      <a:pt x="9" y="233"/>
                      <a:pt x="22" y="241"/>
                      <a:pt x="75" y="249"/>
                    </a:cubicBezTo>
                    <a:cubicBezTo>
                      <a:pt x="126" y="265"/>
                      <a:pt x="179" y="274"/>
                      <a:pt x="230" y="295"/>
                    </a:cubicBezTo>
                    <a:cubicBezTo>
                      <a:pt x="277" y="314"/>
                      <a:pt x="317" y="333"/>
                      <a:pt x="368" y="347"/>
                    </a:cubicBezTo>
                    <a:cubicBezTo>
                      <a:pt x="380" y="359"/>
                      <a:pt x="391" y="384"/>
                      <a:pt x="409" y="382"/>
                    </a:cubicBezTo>
                    <a:cubicBezTo>
                      <a:pt x="446" y="377"/>
                      <a:pt x="472" y="340"/>
                      <a:pt x="506" y="324"/>
                    </a:cubicBezTo>
                    <a:cubicBezTo>
                      <a:pt x="528" y="313"/>
                      <a:pt x="551" y="309"/>
                      <a:pt x="575" y="301"/>
                    </a:cubicBezTo>
                    <a:cubicBezTo>
                      <a:pt x="648" y="313"/>
                      <a:pt x="568" y="296"/>
                      <a:pt x="656" y="330"/>
                    </a:cubicBezTo>
                    <a:cubicBezTo>
                      <a:pt x="705" y="349"/>
                      <a:pt x="758" y="364"/>
                      <a:pt x="811" y="376"/>
                    </a:cubicBezTo>
                    <a:cubicBezTo>
                      <a:pt x="859" y="408"/>
                      <a:pt x="879" y="358"/>
                      <a:pt x="904" y="324"/>
                    </a:cubicBezTo>
                    <a:cubicBezTo>
                      <a:pt x="936" y="213"/>
                      <a:pt x="853" y="202"/>
                      <a:pt x="771" y="175"/>
                    </a:cubicBezTo>
                    <a:cubicBezTo>
                      <a:pt x="689" y="147"/>
                      <a:pt x="602" y="135"/>
                      <a:pt x="524" y="100"/>
                    </a:cubicBezTo>
                    <a:cubicBezTo>
                      <a:pt x="452" y="67"/>
                      <a:pt x="482" y="76"/>
                      <a:pt x="437" y="65"/>
                    </a:cubicBezTo>
                    <a:cubicBezTo>
                      <a:pt x="418" y="0"/>
                      <a:pt x="295" y="11"/>
                      <a:pt x="242" y="2"/>
                    </a:cubicBezTo>
                    <a:cubicBezTo>
                      <a:pt x="224" y="4"/>
                      <a:pt x="206" y="2"/>
                      <a:pt x="190" y="8"/>
                    </a:cubicBezTo>
                    <a:cubicBezTo>
                      <a:pt x="178" y="12"/>
                      <a:pt x="173" y="42"/>
                      <a:pt x="173" y="42"/>
                    </a:cubicBezTo>
                    <a:lnTo>
                      <a:pt x="191" y="80"/>
                    </a:lnTo>
                    <a:lnTo>
                      <a:pt x="143" y="80"/>
                    </a:lnTo>
                  </a:path>
                </a:pathLst>
              </a:custGeom>
              <a:solidFill>
                <a:schemeClr val="folHlink"/>
              </a:solidFill>
              <a:ln w="9525">
                <a:solidFill>
                  <a:schemeClr val="tx1"/>
                </a:solidFill>
                <a:round/>
                <a:headEnd/>
                <a:tailEnd/>
              </a:ln>
            </p:spPr>
            <p:txBody>
              <a:bodyPr wrap="none" anchor="ctr"/>
              <a:lstStyle/>
              <a:p>
                <a:endParaRPr lang="en-US"/>
              </a:p>
            </p:txBody>
          </p:sp>
          <p:pic>
            <p:nvPicPr>
              <p:cNvPr id="36" name="Picture 20" descr="Volca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29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21"/>
              <p:cNvSpPr>
                <a:spLocks noChangeShapeType="1"/>
              </p:cNvSpPr>
              <p:nvPr/>
            </p:nvSpPr>
            <p:spPr bwMode="auto">
              <a:xfrm flipH="1">
                <a:off x="7010400" y="2133600"/>
                <a:ext cx="76200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6" name="Text Box 23"/>
            <p:cNvSpPr txBox="1">
              <a:spLocks noChangeArrowheads="1"/>
            </p:cNvSpPr>
            <p:nvPr/>
          </p:nvSpPr>
          <p:spPr bwMode="auto">
            <a:xfrm>
              <a:off x="5715000" y="57912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dirty="0"/>
                <a:t>melting point varies</a:t>
              </a:r>
            </a:p>
          </p:txBody>
        </p:sp>
      </p:grpSp>
    </p:spTree>
    <p:extLst>
      <p:ext uri="{BB962C8B-B14F-4D97-AF65-F5344CB8AC3E}">
        <p14:creationId xmlns:p14="http://schemas.microsoft.com/office/powerpoint/2010/main" val="41762314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DDB3F13-E07B-1D48-AABF-103CB62134AB}" type="slidenum">
              <a:rPr lang="en-US"/>
              <a:pPr/>
              <a:t>28</a:t>
            </a:fld>
            <a:endParaRPr lang="en-US"/>
          </a:p>
        </p:txBody>
      </p:sp>
      <p:sp>
        <p:nvSpPr>
          <p:cNvPr id="436229" name="Text Box 5"/>
          <p:cNvSpPr txBox="1">
            <a:spLocks noChangeArrowheads="1"/>
          </p:cNvSpPr>
          <p:nvPr/>
        </p:nvSpPr>
        <p:spPr bwMode="auto">
          <a:xfrm>
            <a:off x="5181600" y="6491288"/>
            <a:ext cx="1432032" cy="369332"/>
          </a:xfrm>
          <a:prstGeom prst="rect">
            <a:avLst/>
          </a:prstGeom>
          <a:noFill/>
          <a:ln w="9525">
            <a:noFill/>
            <a:miter lim="800000"/>
            <a:headEnd/>
            <a:tailEnd/>
          </a:ln>
          <a:effectLst/>
        </p:spPr>
        <p:txBody>
          <a:bodyPr wrap="none">
            <a:prstTxWarp prst="textNoShape">
              <a:avLst/>
            </a:prstTxWarp>
            <a:spAutoFit/>
          </a:bodyPr>
          <a:lstStyle/>
          <a:p>
            <a:r>
              <a:rPr lang="en-US" sz="1800" dirty="0" err="1">
                <a:solidFill>
                  <a:srgbClr val="000000"/>
                </a:solidFill>
                <a:latin typeface="Times New Roman"/>
                <a:cs typeface="Times New Roman"/>
              </a:rPr>
              <a:t>Burov</a:t>
            </a:r>
            <a:r>
              <a:rPr lang="en-US" sz="1800" dirty="0">
                <a:solidFill>
                  <a:srgbClr val="000000"/>
                </a:solidFill>
                <a:latin typeface="Times New Roman"/>
                <a:cs typeface="Times New Roman"/>
              </a:rPr>
              <a:t> (2005)</a:t>
            </a:r>
            <a:endParaRPr lang="en-US" dirty="0">
              <a:solidFill>
                <a:srgbClr val="000000"/>
              </a:solidFill>
              <a:latin typeface="Times New Roman"/>
              <a:cs typeface="Times New Roman"/>
            </a:endParaRPr>
          </a:p>
        </p:txBody>
      </p:sp>
      <p:pic>
        <p:nvPicPr>
          <p:cNvPr id="436230" name="Picture 6"/>
          <p:cNvPicPr>
            <a:picLocks noChangeAspect="1" noChangeArrowheads="1"/>
          </p:cNvPicPr>
          <p:nvPr/>
        </p:nvPicPr>
        <p:blipFill>
          <a:blip r:embed="rId3"/>
          <a:srcRect l="4196" t="20158" r="52052" b="5872"/>
          <a:stretch>
            <a:fillRect/>
          </a:stretch>
        </p:blipFill>
        <p:spPr bwMode="auto">
          <a:xfrm>
            <a:off x="2438400" y="1447800"/>
            <a:ext cx="4203700" cy="4800600"/>
          </a:xfrm>
          <a:prstGeom prst="rect">
            <a:avLst/>
          </a:prstGeom>
          <a:noFill/>
        </p:spPr>
      </p:pic>
      <p:sp>
        <p:nvSpPr>
          <p:cNvPr id="436232" name="Rectangle 8"/>
          <p:cNvSpPr>
            <a:spLocks noGrp="1" noChangeArrowheads="1"/>
          </p:cNvSpPr>
          <p:nvPr>
            <p:ph type="title"/>
          </p:nvPr>
        </p:nvSpPr>
        <p:spPr/>
        <p:txBody>
          <a:bodyPr/>
          <a:lstStyle/>
          <a:p>
            <a:r>
              <a:rPr lang="en-US" dirty="0" smtClean="0"/>
              <a:t>Plate</a:t>
            </a:r>
            <a:r>
              <a:rPr lang="en-US" dirty="0" smtClean="0"/>
              <a:t>:</a:t>
            </a:r>
            <a:r>
              <a:rPr lang="en-US" dirty="0" smtClean="0"/>
              <a:t> Precursory </a:t>
            </a:r>
            <a:r>
              <a:rPr lang="en-US" dirty="0" smtClean="0"/>
              <a:t>surface </a:t>
            </a:r>
            <a:r>
              <a:rPr lang="en-US" dirty="0"/>
              <a:t>uplift</a:t>
            </a:r>
          </a:p>
        </p:txBody>
      </p:sp>
      <p:sp>
        <p:nvSpPr>
          <p:cNvPr id="4" name="TextBox 3"/>
          <p:cNvSpPr txBox="1"/>
          <p:nvPr/>
        </p:nvSpPr>
        <p:spPr>
          <a:xfrm>
            <a:off x="3014134" y="-505649"/>
            <a:ext cx="4978400" cy="7786747"/>
          </a:xfrm>
          <a:prstGeom prst="rect">
            <a:avLst/>
          </a:prstGeom>
          <a:noFill/>
        </p:spPr>
        <p:txBody>
          <a:bodyPr wrap="square" rtlCol="0">
            <a:spAutoFit/>
          </a:bodyPr>
          <a:lstStyle/>
          <a:p>
            <a:r>
              <a:rPr lang="en-US" sz="50000" dirty="0" smtClean="0">
                <a:solidFill>
                  <a:srgbClr val="FF0000"/>
                </a:solidFill>
                <a:latin typeface="Zapf Dingbats"/>
                <a:ea typeface="Zapf Dingbats"/>
                <a:cs typeface="Zapf Dingbats"/>
                <a:sym typeface="Zapf Dingbats"/>
              </a:rPr>
              <a:t>✗</a:t>
            </a:r>
            <a:endParaRPr lang="en-US" sz="50000" dirty="0">
              <a:solidFill>
                <a:srgbClr val="FF0000"/>
              </a:solidFill>
            </a:endParaRPr>
          </a:p>
        </p:txBody>
      </p:sp>
    </p:spTree>
    <p:extLst>
      <p:ext uri="{BB962C8B-B14F-4D97-AF65-F5344CB8AC3E}">
        <p14:creationId xmlns:p14="http://schemas.microsoft.com/office/powerpoint/2010/main" val="3925505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926484-541A-4044-9BB4-A62ED7F551A1}" type="slidenum">
              <a:rPr lang="en-US"/>
              <a:pPr/>
              <a:t>29</a:t>
            </a:fld>
            <a:endParaRPr lang="en-US"/>
          </a:p>
        </p:txBody>
      </p:sp>
      <p:graphicFrame>
        <p:nvGraphicFramePr>
          <p:cNvPr id="439302" name="Object 6"/>
          <p:cNvGraphicFramePr>
            <a:graphicFrameLocks noChangeAspect="1"/>
          </p:cNvGraphicFramePr>
          <p:nvPr>
            <p:extLst>
              <p:ext uri="{D42A27DB-BD31-4B8C-83A1-F6EECF244321}">
                <p14:modId xmlns:p14="http://schemas.microsoft.com/office/powerpoint/2010/main" val="2266156492"/>
              </p:ext>
            </p:extLst>
          </p:nvPr>
        </p:nvGraphicFramePr>
        <p:xfrm>
          <a:off x="76200" y="1524000"/>
          <a:ext cx="9001125" cy="4570413"/>
        </p:xfrm>
        <a:graphic>
          <a:graphicData uri="http://schemas.openxmlformats.org/presentationml/2006/ole">
            <mc:AlternateContent xmlns:mc="http://schemas.openxmlformats.org/markup-compatibility/2006">
              <mc:Choice xmlns:v="urn:schemas-microsoft-com:vml" Requires="v">
                <p:oleObj spid="_x0000_s17420" name="Artwork" r:id="rId4" imgW="11250000" imgH="6525000" progId="">
                  <p:embed/>
                </p:oleObj>
              </mc:Choice>
              <mc:Fallback>
                <p:oleObj name="Artwork" r:id="rId4" imgW="11250000" imgH="6525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2445"/>
                      <a:stretch>
                        <a:fillRect/>
                      </a:stretch>
                    </p:blipFill>
                    <p:spPr bwMode="auto">
                      <a:xfrm>
                        <a:off x="76200" y="1524000"/>
                        <a:ext cx="900112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9303" name="Text Box 7"/>
          <p:cNvSpPr txBox="1">
            <a:spLocks noChangeArrowheads="1"/>
          </p:cNvSpPr>
          <p:nvPr/>
        </p:nvSpPr>
        <p:spPr bwMode="auto">
          <a:xfrm>
            <a:off x="5292080" y="6186488"/>
            <a:ext cx="2546302"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Coffin &amp; </a:t>
            </a:r>
            <a:r>
              <a:rPr lang="en-US" sz="1800" dirty="0" err="1">
                <a:solidFill>
                  <a:srgbClr val="000000"/>
                </a:solidFill>
                <a:latin typeface="Times New Roman"/>
                <a:cs typeface="Times New Roman"/>
              </a:rPr>
              <a:t>Eldholm</a:t>
            </a:r>
            <a:r>
              <a:rPr lang="en-US" sz="1800" dirty="0">
                <a:solidFill>
                  <a:srgbClr val="000000"/>
                </a:solidFill>
                <a:latin typeface="Times New Roman"/>
                <a:cs typeface="Times New Roman"/>
              </a:rPr>
              <a:t> (</a:t>
            </a:r>
            <a:r>
              <a:rPr lang="en-US" sz="1800" dirty="0" smtClean="0">
                <a:solidFill>
                  <a:srgbClr val="000000"/>
                </a:solidFill>
                <a:latin typeface="Times New Roman"/>
                <a:cs typeface="Times New Roman"/>
              </a:rPr>
              <a:t>1993)</a:t>
            </a:r>
            <a:endParaRPr lang="en-US" sz="1800" dirty="0">
              <a:solidFill>
                <a:srgbClr val="000000"/>
              </a:solidFill>
              <a:latin typeface="Times New Roman"/>
              <a:cs typeface="Times New Roman"/>
            </a:endParaRPr>
          </a:p>
        </p:txBody>
      </p:sp>
      <p:sp>
        <p:nvSpPr>
          <p:cNvPr id="439305" name="Rectangle 9"/>
          <p:cNvSpPr>
            <a:spLocks noGrp="1" noChangeArrowheads="1"/>
          </p:cNvSpPr>
          <p:nvPr>
            <p:ph type="title"/>
          </p:nvPr>
        </p:nvSpPr>
        <p:spPr/>
        <p:txBody>
          <a:bodyPr>
            <a:normAutofit/>
          </a:bodyPr>
          <a:lstStyle/>
          <a:p>
            <a:r>
              <a:rPr lang="en-US" dirty="0" smtClean="0"/>
              <a:t>Plate: </a:t>
            </a:r>
            <a:r>
              <a:rPr lang="en-US" dirty="0" smtClean="0"/>
              <a:t>flood </a:t>
            </a:r>
            <a:r>
              <a:rPr lang="en-US" dirty="0"/>
              <a:t>basalt </a:t>
            </a:r>
            <a:r>
              <a:rPr lang="en-US" dirty="0" smtClean="0"/>
              <a:t>eruption</a:t>
            </a:r>
            <a:endParaRPr lang="en-US" dirty="0"/>
          </a:p>
        </p:txBody>
      </p:sp>
      <p:sp>
        <p:nvSpPr>
          <p:cNvPr id="2" name="TextBox 1"/>
          <p:cNvSpPr txBox="1"/>
          <p:nvPr/>
        </p:nvSpPr>
        <p:spPr>
          <a:xfrm>
            <a:off x="0" y="3184525"/>
            <a:ext cx="9341019" cy="861774"/>
          </a:xfrm>
          <a:prstGeom prst="rect">
            <a:avLst/>
          </a:prstGeom>
          <a:noFill/>
        </p:spPr>
        <p:txBody>
          <a:bodyPr wrap="none" rtlCol="0">
            <a:spAutoFit/>
            <a:scene3d>
              <a:camera prst="orthographicFront">
                <a:rot lat="0" lon="0" rev="2100000"/>
              </a:camera>
              <a:lightRig rig="threePt" dir="t"/>
            </a:scene3d>
          </a:bodyPr>
          <a:lstStyle/>
          <a:p>
            <a:r>
              <a:rPr lang="en-US" sz="5000" b="1" dirty="0" smtClean="0">
                <a:latin typeface="Chalkduster"/>
                <a:cs typeface="Chalkduster"/>
              </a:rPr>
              <a:t>If enough melt available</a:t>
            </a:r>
            <a:endParaRPr lang="en-US" sz="5000" b="1" dirty="0">
              <a:latin typeface="Chalkduster"/>
              <a:cs typeface="Chalkduster"/>
            </a:endParaRPr>
          </a:p>
        </p:txBody>
      </p:sp>
    </p:spTree>
    <p:extLst>
      <p:ext uri="{BB962C8B-B14F-4D97-AF65-F5344CB8AC3E}">
        <p14:creationId xmlns:p14="http://schemas.microsoft.com/office/powerpoint/2010/main" val="1972287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p:txBody>
          <a:bodyPr/>
          <a:lstStyle/>
          <a:p>
            <a:fld id="{052DC493-3B44-5143-ABC9-29B6F51ED3C7}" type="slidenum">
              <a:rPr lang="en-US"/>
              <a:pPr/>
              <a:t>3</a:t>
            </a:fld>
            <a:endParaRPr lang="en-US"/>
          </a:p>
        </p:txBody>
      </p:sp>
      <p:pic>
        <p:nvPicPr>
          <p:cNvPr id="433161" name="Picture 9" descr="/Users/foulger/Documents/PPPresentations/OU_August2007/PlumeMovie.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914400" y="685800"/>
            <a:ext cx="7313613" cy="5484813"/>
          </a:xfrm>
          <a:prstGeom prst="rect">
            <a:avLst/>
          </a:prstGeom>
          <a:noFill/>
        </p:spPr>
      </p:pic>
    </p:spTree>
    <p:extLst>
      <p:ext uri="{BB962C8B-B14F-4D97-AF65-F5344CB8AC3E}">
        <p14:creationId xmlns:p14="http://schemas.microsoft.com/office/powerpoint/2010/main" val="1606367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3" fill="hold"/>
                                        <p:tgtEl>
                                          <p:spTgt spid="4331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33161"/>
                </p:tgtEl>
              </p:cMediaNode>
            </p:video>
            <p:seq concurrent="1" nextAc="seek">
              <p:cTn id="8" restart="whenNotActive" fill="hold" evtFilter="cancelBubble" nodeType="interactiveSeq">
                <p:stCondLst>
                  <p:cond evt="onClick" delay="0">
                    <p:tgtEl>
                      <p:spTgt spid="4331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3161"/>
                                        </p:tgtEl>
                                      </p:cBhvr>
                                    </p:cmd>
                                  </p:childTnLst>
                                </p:cTn>
                              </p:par>
                            </p:childTnLst>
                          </p:cTn>
                        </p:par>
                      </p:childTnLst>
                    </p:cTn>
                  </p:par>
                </p:childTnLst>
              </p:cTn>
              <p:nextCondLst>
                <p:cond evt="onClick" delay="0">
                  <p:tgtEl>
                    <p:spTgt spid="43316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311E25-56D1-F24B-917D-5D929D6D23D5}" type="slidenum">
              <a:rPr lang="en-US"/>
              <a:pPr/>
              <a:t>30</a:t>
            </a:fld>
            <a:endParaRPr lang="en-US"/>
          </a:p>
        </p:txBody>
      </p:sp>
      <p:pic>
        <p:nvPicPr>
          <p:cNvPr id="440326" name="Picture 6"/>
          <p:cNvPicPr>
            <a:picLocks noChangeAspect="1" noChangeArrowheads="1"/>
          </p:cNvPicPr>
          <p:nvPr/>
        </p:nvPicPr>
        <p:blipFill>
          <a:blip r:embed="rId3"/>
          <a:srcRect l="32155" t="12106" r="23923" b="16806"/>
          <a:stretch>
            <a:fillRect/>
          </a:stretch>
        </p:blipFill>
        <p:spPr bwMode="auto">
          <a:xfrm>
            <a:off x="3352800" y="2057400"/>
            <a:ext cx="2314575" cy="4800600"/>
          </a:xfrm>
          <a:prstGeom prst="rect">
            <a:avLst/>
          </a:prstGeom>
          <a:noFill/>
        </p:spPr>
      </p:pic>
      <p:sp>
        <p:nvSpPr>
          <p:cNvPr id="440327" name="Text Box 7"/>
          <p:cNvSpPr txBox="1">
            <a:spLocks noChangeArrowheads="1"/>
          </p:cNvSpPr>
          <p:nvPr/>
        </p:nvSpPr>
        <p:spPr bwMode="auto">
          <a:xfrm>
            <a:off x="5867400" y="6491288"/>
            <a:ext cx="1774110"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Campbell (2005)</a:t>
            </a:r>
            <a:endParaRPr lang="en-US" dirty="0">
              <a:solidFill>
                <a:srgbClr val="000000"/>
              </a:solidFill>
              <a:latin typeface="Times New Roman"/>
              <a:cs typeface="Times New Roman"/>
            </a:endParaRPr>
          </a:p>
        </p:txBody>
      </p:sp>
      <p:sp>
        <p:nvSpPr>
          <p:cNvPr id="440332" name="Rectangle 12"/>
          <p:cNvSpPr>
            <a:spLocks noGrp="1" noChangeArrowheads="1"/>
          </p:cNvSpPr>
          <p:nvPr>
            <p:ph type="title"/>
          </p:nvPr>
        </p:nvSpPr>
        <p:spPr>
          <a:xfrm>
            <a:off x="457200" y="685800"/>
            <a:ext cx="8305800" cy="609600"/>
          </a:xfrm>
        </p:spPr>
        <p:txBody>
          <a:bodyPr>
            <a:normAutofit fontScale="90000"/>
          </a:bodyPr>
          <a:lstStyle/>
          <a:p>
            <a:r>
              <a:rPr lang="en-US" dirty="0" smtClean="0"/>
              <a:t>Plate: </a:t>
            </a:r>
            <a:r>
              <a:rPr lang="en-US" dirty="0"/>
              <a:t>“tail” to the core-mantle boundary</a:t>
            </a:r>
          </a:p>
        </p:txBody>
      </p:sp>
      <p:sp>
        <p:nvSpPr>
          <p:cNvPr id="7" name="TextBox 6"/>
          <p:cNvSpPr txBox="1"/>
          <p:nvPr/>
        </p:nvSpPr>
        <p:spPr>
          <a:xfrm>
            <a:off x="3014134" y="-505649"/>
            <a:ext cx="4978400" cy="7786747"/>
          </a:xfrm>
          <a:prstGeom prst="rect">
            <a:avLst/>
          </a:prstGeom>
          <a:noFill/>
        </p:spPr>
        <p:txBody>
          <a:bodyPr wrap="square" rtlCol="0">
            <a:spAutoFit/>
          </a:bodyPr>
          <a:lstStyle/>
          <a:p>
            <a:r>
              <a:rPr lang="en-US" sz="50000" dirty="0" smtClean="0">
                <a:solidFill>
                  <a:srgbClr val="FF0000"/>
                </a:solidFill>
                <a:latin typeface="Zapf Dingbats"/>
                <a:ea typeface="Zapf Dingbats"/>
                <a:cs typeface="Zapf Dingbats"/>
                <a:sym typeface="Zapf Dingbats"/>
              </a:rPr>
              <a:t>✗</a:t>
            </a:r>
            <a:endParaRPr lang="en-US" sz="50000" dirty="0">
              <a:solidFill>
                <a:srgbClr val="FF0000"/>
              </a:solidFill>
            </a:endParaRPr>
          </a:p>
        </p:txBody>
      </p:sp>
    </p:spTree>
    <p:extLst>
      <p:ext uri="{BB962C8B-B14F-4D97-AF65-F5344CB8AC3E}">
        <p14:creationId xmlns:p14="http://schemas.microsoft.com/office/powerpoint/2010/main" val="3624501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_grav_m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12"/>
          </p:nvPr>
        </p:nvSpPr>
        <p:spPr/>
        <p:txBody>
          <a:bodyPr/>
          <a:lstStyle/>
          <a:p>
            <a:fld id="{5FD82D17-C339-E744-9CCD-CFD314F68AF0}" type="slidenum">
              <a:rPr lang="en-US" smtClean="0"/>
              <a:pPr/>
              <a:t>31</a:t>
            </a:fld>
            <a:endParaRPr lang="en-US"/>
          </a:p>
        </p:txBody>
      </p:sp>
      <p:sp>
        <p:nvSpPr>
          <p:cNvPr id="3" name="TextBox 2"/>
          <p:cNvSpPr txBox="1"/>
          <p:nvPr/>
        </p:nvSpPr>
        <p:spPr>
          <a:xfrm>
            <a:off x="5317067" y="3615267"/>
            <a:ext cx="1879600" cy="369332"/>
          </a:xfrm>
          <a:prstGeom prst="rect">
            <a:avLst/>
          </a:prstGeom>
          <a:noFill/>
        </p:spPr>
        <p:txBody>
          <a:bodyPr wrap="square" rtlCol="0">
            <a:spAutoFit/>
          </a:bodyPr>
          <a:lstStyle/>
          <a:p>
            <a:r>
              <a:rPr lang="en-US" dirty="0" smtClean="0"/>
              <a:t>Hawaii</a:t>
            </a:r>
            <a:endParaRPr lang="en-US" dirty="0"/>
          </a:p>
        </p:txBody>
      </p:sp>
      <p:cxnSp>
        <p:nvCxnSpPr>
          <p:cNvPr id="6" name="Straight Arrow Connector 5"/>
          <p:cNvCxnSpPr/>
          <p:nvPr/>
        </p:nvCxnSpPr>
        <p:spPr>
          <a:xfrm flipH="1" flipV="1">
            <a:off x="5317068" y="3251201"/>
            <a:ext cx="516465" cy="474132"/>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endParaRPr lang="en-US"/>
          </a:p>
        </p:txBody>
      </p:sp>
      <p:sp>
        <p:nvSpPr>
          <p:cNvPr id="8" name="Rectangle 11"/>
          <p:cNvSpPr txBox="1">
            <a:spLocks noChangeArrowheads="1"/>
          </p:cNvSpPr>
          <p:nvPr/>
        </p:nvSpPr>
        <p:spPr>
          <a:xfrm>
            <a:off x="609600" y="427038"/>
            <a:ext cx="8229600" cy="1143000"/>
          </a:xfrm>
          <a:prstGeom prst="rect">
            <a:avLst/>
          </a:prstGeom>
          <a:solidFill>
            <a:srgbClr val="FFFFF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3600" dirty="0" smtClean="0"/>
              <a:t>Plate: </a:t>
            </a:r>
            <a:r>
              <a:rPr lang="en-US" sz="3600" dirty="0"/>
              <a:t>T</a:t>
            </a:r>
            <a:r>
              <a:rPr lang="en-US" sz="3600" dirty="0" smtClean="0"/>
              <a:t>ime</a:t>
            </a:r>
            <a:r>
              <a:rPr lang="en-US" sz="3600" dirty="0" smtClean="0"/>
              <a:t>-progressive </a:t>
            </a:r>
            <a:r>
              <a:rPr lang="en-US" sz="3600" dirty="0" smtClean="0"/>
              <a:t>volcanism</a:t>
            </a:r>
            <a:endParaRPr lang="en-US" sz="3600" dirty="0"/>
          </a:p>
        </p:txBody>
      </p:sp>
      <p:sp>
        <p:nvSpPr>
          <p:cNvPr id="9" name="Rectangle 11"/>
          <p:cNvSpPr txBox="1">
            <a:spLocks noChangeArrowheads="1"/>
          </p:cNvSpPr>
          <p:nvPr/>
        </p:nvSpPr>
        <p:spPr>
          <a:xfrm>
            <a:off x="694267" y="3136371"/>
            <a:ext cx="8229600" cy="1143000"/>
          </a:xfrm>
          <a:prstGeom prst="rect">
            <a:avLst/>
          </a:prstGeom>
          <a:solidFill>
            <a:srgbClr val="FFFFFF"/>
          </a:solidFill>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dirty="0" smtClean="0"/>
              <a:t>Space/Time distribution follows extension</a:t>
            </a:r>
            <a:endParaRPr lang="en-US" dirty="0"/>
          </a:p>
        </p:txBody>
      </p:sp>
      <p:sp>
        <p:nvSpPr>
          <p:cNvPr id="7" name="Right Arrow 6"/>
          <p:cNvSpPr/>
          <p:nvPr/>
        </p:nvSpPr>
        <p:spPr>
          <a:xfrm>
            <a:off x="304800" y="3268133"/>
            <a:ext cx="1066800" cy="4741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032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a:noFill/>
        </p:spPr>
        <p:txBody>
          <a:bodyPr/>
          <a:lstStyle/>
          <a:p>
            <a:fld id="{EEFD3481-27C1-6744-A85C-818BD9CA5F0E}" type="slidenum">
              <a:rPr lang="en-US"/>
              <a:pPr/>
              <a:t>32</a:t>
            </a:fld>
            <a:endParaRPr lang="en-US"/>
          </a:p>
        </p:txBody>
      </p:sp>
      <p:grpSp>
        <p:nvGrpSpPr>
          <p:cNvPr id="2" name="Group 1"/>
          <p:cNvGrpSpPr/>
          <p:nvPr/>
        </p:nvGrpSpPr>
        <p:grpSpPr>
          <a:xfrm>
            <a:off x="3429000" y="1600200"/>
            <a:ext cx="2247900" cy="4329113"/>
            <a:chOff x="3429000" y="1600200"/>
            <a:chExt cx="2247900" cy="4329113"/>
          </a:xfrm>
          <a:noFill/>
        </p:grpSpPr>
        <p:sp>
          <p:nvSpPr>
            <p:cNvPr id="442395" name="Rectangle 27"/>
            <p:cNvSpPr>
              <a:spLocks noChangeArrowheads="1"/>
            </p:cNvSpPr>
            <p:nvPr/>
          </p:nvSpPr>
          <p:spPr bwMode="auto">
            <a:xfrm>
              <a:off x="3429000" y="4557713"/>
              <a:ext cx="2095500" cy="1371600"/>
            </a:xfrm>
            <a:prstGeom prst="rect">
              <a:avLst/>
            </a:prstGeom>
            <a:grpFill/>
            <a:ln w="9525">
              <a:noFill/>
              <a:miter lim="800000"/>
              <a:headEnd/>
              <a:tailEnd/>
            </a:ln>
            <a:effectLst/>
          </p:spPr>
          <p:txBody>
            <a:bodyPr wrap="none" anchor="ctr">
              <a:prstTxWarp prst="textNoShape">
                <a:avLst/>
              </a:prstTxWarp>
            </a:bodyPr>
            <a:lstStyle/>
            <a:p>
              <a:endParaRPr lang="en-US"/>
            </a:p>
          </p:txBody>
        </p:sp>
        <p:pic>
          <p:nvPicPr>
            <p:cNvPr id="442394" name="Picture 26" descr="Devil4Flipped"/>
            <p:cNvPicPr>
              <a:picLocks noChangeAspect="1" noChangeArrowheads="1"/>
            </p:cNvPicPr>
            <p:nvPr/>
          </p:nvPicPr>
          <p:blipFill>
            <a:blip r:embed="rId3"/>
            <a:srcRect/>
            <a:stretch>
              <a:fillRect/>
            </a:stretch>
          </p:blipFill>
          <p:spPr bwMode="auto">
            <a:xfrm>
              <a:off x="3657600" y="4633913"/>
              <a:ext cx="1327150" cy="1284288"/>
            </a:xfrm>
            <a:prstGeom prst="rect">
              <a:avLst/>
            </a:prstGeom>
            <a:grpFill/>
          </p:spPr>
        </p:pic>
        <p:grpSp>
          <p:nvGrpSpPr>
            <p:cNvPr id="442392" name="Group 24"/>
            <p:cNvGrpSpPr>
              <a:grpSpLocks/>
            </p:cNvGrpSpPr>
            <p:nvPr/>
          </p:nvGrpSpPr>
          <p:grpSpPr bwMode="auto">
            <a:xfrm>
              <a:off x="4419600" y="1600200"/>
              <a:ext cx="1257300" cy="3643313"/>
              <a:chOff x="4520" y="1160"/>
              <a:chExt cx="792" cy="2295"/>
            </a:xfrm>
            <a:grpFill/>
          </p:grpSpPr>
          <p:pic>
            <p:nvPicPr>
              <p:cNvPr id="442377" name="Picture 9" descr="Thermometer"/>
              <p:cNvPicPr>
                <a:picLocks noChangeAspect="1" noChangeArrowheads="1"/>
              </p:cNvPicPr>
              <p:nvPr/>
            </p:nvPicPr>
            <p:blipFill>
              <a:blip r:embed="rId4"/>
              <a:srcRect/>
              <a:stretch>
                <a:fillRect/>
              </a:stretch>
            </p:blipFill>
            <p:spPr bwMode="auto">
              <a:xfrm>
                <a:off x="4752" y="1728"/>
                <a:ext cx="474" cy="1727"/>
              </a:xfrm>
              <a:prstGeom prst="rect">
                <a:avLst/>
              </a:prstGeom>
              <a:grpFill/>
            </p:spPr>
          </p:pic>
          <p:sp>
            <p:nvSpPr>
              <p:cNvPr id="442384" name="Oval 16"/>
              <p:cNvSpPr>
                <a:spLocks noChangeArrowheads="1"/>
              </p:cNvSpPr>
              <p:nvPr/>
            </p:nvSpPr>
            <p:spPr bwMode="auto">
              <a:xfrm>
                <a:off x="4800" y="3024"/>
                <a:ext cx="384" cy="384"/>
              </a:xfrm>
              <a:prstGeom prst="ellipse">
                <a:avLst/>
              </a:prstGeom>
              <a:grpFill/>
              <a:ln w="9525">
                <a:solidFill>
                  <a:schemeClr val="tx1"/>
                </a:solidFill>
                <a:round/>
                <a:headEnd/>
                <a:tailEnd/>
              </a:ln>
              <a:effectLst/>
            </p:spPr>
            <p:txBody>
              <a:bodyPr wrap="none" anchor="ctr">
                <a:prstTxWarp prst="textNoShape">
                  <a:avLst/>
                </a:prstTxWarp>
              </a:bodyPr>
              <a:lstStyle/>
              <a:p>
                <a:endParaRPr lang="en-US"/>
              </a:p>
            </p:txBody>
          </p:sp>
          <p:sp>
            <p:nvSpPr>
              <p:cNvPr id="442382" name="Line 14"/>
              <p:cNvSpPr>
                <a:spLocks noChangeShapeType="1"/>
              </p:cNvSpPr>
              <p:nvPr/>
            </p:nvSpPr>
            <p:spPr bwMode="auto">
              <a:xfrm flipV="1">
                <a:off x="4992" y="1680"/>
                <a:ext cx="0" cy="1392"/>
              </a:xfrm>
              <a:prstGeom prst="line">
                <a:avLst/>
              </a:prstGeom>
              <a:grpFill/>
              <a:ln w="152400">
                <a:solidFill>
                  <a:srgbClr val="F20202"/>
                </a:solidFill>
                <a:round/>
                <a:headEnd/>
                <a:tailEnd/>
              </a:ln>
              <a:effectLst/>
            </p:spPr>
            <p:txBody>
              <a:bodyPr wrap="none" anchor="ctr">
                <a:prstTxWarp prst="textNoShape">
                  <a:avLst/>
                </a:prstTxWarp>
              </a:bodyPr>
              <a:lstStyle/>
              <a:p>
                <a:endParaRPr lang="en-US"/>
              </a:p>
            </p:txBody>
          </p:sp>
          <p:sp>
            <p:nvSpPr>
              <p:cNvPr id="442386" name="Freeform 18"/>
              <p:cNvSpPr>
                <a:spLocks/>
              </p:cNvSpPr>
              <p:nvPr/>
            </p:nvSpPr>
            <p:spPr bwMode="auto">
              <a:xfrm>
                <a:off x="5010" y="1464"/>
                <a:ext cx="239" cy="265"/>
              </a:xfrm>
              <a:custGeom>
                <a:avLst/>
                <a:gdLst/>
                <a:ahLst/>
                <a:cxnLst>
                  <a:cxn ang="0">
                    <a:pos x="0" y="480"/>
                  </a:cxn>
                  <a:cxn ang="0">
                    <a:pos x="288" y="48"/>
                  </a:cxn>
                  <a:cxn ang="0">
                    <a:pos x="432" y="192"/>
                  </a:cxn>
                </a:cxnLst>
                <a:rect l="0" t="0" r="r" b="b"/>
                <a:pathLst>
                  <a:path w="432" h="480">
                    <a:moveTo>
                      <a:pt x="0" y="480"/>
                    </a:moveTo>
                    <a:cubicBezTo>
                      <a:pt x="108" y="288"/>
                      <a:pt x="216" y="96"/>
                      <a:pt x="288" y="48"/>
                    </a:cubicBezTo>
                    <a:cubicBezTo>
                      <a:pt x="360" y="0"/>
                      <a:pt x="396" y="96"/>
                      <a:pt x="432" y="19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7" name="Freeform 19"/>
              <p:cNvSpPr>
                <a:spLocks/>
              </p:cNvSpPr>
              <p:nvPr/>
            </p:nvSpPr>
            <p:spPr bwMode="auto">
              <a:xfrm>
                <a:off x="4994" y="1160"/>
                <a:ext cx="318" cy="569"/>
              </a:xfrm>
              <a:custGeom>
                <a:avLst/>
                <a:gdLst/>
                <a:ahLst/>
                <a:cxnLst>
                  <a:cxn ang="0">
                    <a:pos x="0" y="1032"/>
                  </a:cxn>
                  <a:cxn ang="0">
                    <a:pos x="144" y="120"/>
                  </a:cxn>
                  <a:cxn ang="0">
                    <a:pos x="576" y="312"/>
                  </a:cxn>
                </a:cxnLst>
                <a:rect l="0" t="0" r="r" b="b"/>
                <a:pathLst>
                  <a:path w="576" h="1032">
                    <a:moveTo>
                      <a:pt x="0" y="1032"/>
                    </a:moveTo>
                    <a:cubicBezTo>
                      <a:pt x="24" y="636"/>
                      <a:pt x="48" y="240"/>
                      <a:pt x="144" y="120"/>
                    </a:cubicBezTo>
                    <a:cubicBezTo>
                      <a:pt x="240" y="0"/>
                      <a:pt x="408" y="156"/>
                      <a:pt x="576" y="31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8" name="Freeform 20"/>
              <p:cNvSpPr>
                <a:spLocks/>
              </p:cNvSpPr>
              <p:nvPr/>
            </p:nvSpPr>
            <p:spPr bwMode="auto">
              <a:xfrm>
                <a:off x="4520" y="1464"/>
                <a:ext cx="450" cy="256"/>
              </a:xfrm>
              <a:custGeom>
                <a:avLst/>
                <a:gdLst/>
                <a:ahLst/>
                <a:cxnLst>
                  <a:cxn ang="0">
                    <a:pos x="816" y="464"/>
                  </a:cxn>
                  <a:cxn ang="0">
                    <a:pos x="336" y="32"/>
                  </a:cxn>
                  <a:cxn ang="0">
                    <a:pos x="0" y="272"/>
                  </a:cxn>
                </a:cxnLst>
                <a:rect l="0" t="0" r="r" b="b"/>
                <a:pathLst>
                  <a:path w="816" h="464">
                    <a:moveTo>
                      <a:pt x="816" y="464"/>
                    </a:moveTo>
                    <a:cubicBezTo>
                      <a:pt x="644" y="264"/>
                      <a:pt x="472" y="64"/>
                      <a:pt x="336" y="32"/>
                    </a:cubicBezTo>
                    <a:cubicBezTo>
                      <a:pt x="200" y="0"/>
                      <a:pt x="100" y="136"/>
                      <a:pt x="0" y="27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9" name="Freeform 21"/>
              <p:cNvSpPr>
                <a:spLocks/>
              </p:cNvSpPr>
              <p:nvPr/>
            </p:nvSpPr>
            <p:spPr bwMode="auto">
              <a:xfrm>
                <a:off x="4782" y="1358"/>
                <a:ext cx="212" cy="362"/>
              </a:xfrm>
              <a:custGeom>
                <a:avLst/>
                <a:gdLst/>
                <a:ahLst/>
                <a:cxnLst>
                  <a:cxn ang="0">
                    <a:pos x="384" y="656"/>
                  </a:cxn>
                  <a:cxn ang="0">
                    <a:pos x="240" y="80"/>
                  </a:cxn>
                  <a:cxn ang="0">
                    <a:pos x="0" y="176"/>
                  </a:cxn>
                </a:cxnLst>
                <a:rect l="0" t="0" r="r" b="b"/>
                <a:pathLst>
                  <a:path w="384" h="656">
                    <a:moveTo>
                      <a:pt x="384" y="656"/>
                    </a:moveTo>
                    <a:cubicBezTo>
                      <a:pt x="344" y="408"/>
                      <a:pt x="304" y="160"/>
                      <a:pt x="240" y="80"/>
                    </a:cubicBezTo>
                    <a:cubicBezTo>
                      <a:pt x="176" y="0"/>
                      <a:pt x="88" y="88"/>
                      <a:pt x="0" y="176"/>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grpSp>
      </p:grpSp>
      <p:sp>
        <p:nvSpPr>
          <p:cNvPr id="442397" name="Rectangle 29"/>
          <p:cNvSpPr>
            <a:spLocks noGrp="1" noChangeArrowheads="1"/>
          </p:cNvSpPr>
          <p:nvPr>
            <p:ph type="title"/>
          </p:nvPr>
        </p:nvSpPr>
        <p:spPr>
          <a:noFill/>
        </p:spPr>
        <p:txBody>
          <a:bodyPr>
            <a:normAutofit fontScale="90000"/>
          </a:bodyPr>
          <a:lstStyle/>
          <a:p>
            <a:r>
              <a:rPr lang="en-US" dirty="0" smtClean="0"/>
              <a:t>Plate: </a:t>
            </a:r>
            <a:r>
              <a:rPr lang="en-US" dirty="0" smtClean="0"/>
              <a:t>High magma source temperatures</a:t>
            </a:r>
            <a:endParaRPr lang="en-US" dirty="0"/>
          </a:p>
        </p:txBody>
      </p:sp>
      <p:sp>
        <p:nvSpPr>
          <p:cNvPr id="15" name="TextBox 14"/>
          <p:cNvSpPr txBox="1"/>
          <p:nvPr/>
        </p:nvSpPr>
        <p:spPr>
          <a:xfrm>
            <a:off x="3014134" y="-505649"/>
            <a:ext cx="4978400" cy="7786747"/>
          </a:xfrm>
          <a:prstGeom prst="rect">
            <a:avLst/>
          </a:prstGeom>
          <a:noFill/>
        </p:spPr>
        <p:txBody>
          <a:bodyPr wrap="square" rtlCol="0">
            <a:spAutoFit/>
          </a:bodyPr>
          <a:lstStyle/>
          <a:p>
            <a:r>
              <a:rPr lang="en-US" sz="50000" dirty="0" smtClean="0">
                <a:solidFill>
                  <a:srgbClr val="FF0000"/>
                </a:solidFill>
                <a:latin typeface="Zapf Dingbats"/>
                <a:ea typeface="Zapf Dingbats"/>
                <a:cs typeface="Zapf Dingbats"/>
                <a:sym typeface="Zapf Dingbats"/>
              </a:rPr>
              <a:t>✗</a:t>
            </a:r>
            <a:endParaRPr lang="en-US" sz="50000" dirty="0">
              <a:solidFill>
                <a:srgbClr val="FF0000"/>
              </a:solidFill>
            </a:endParaRPr>
          </a:p>
        </p:txBody>
      </p:sp>
      <p:pic>
        <p:nvPicPr>
          <p:cNvPr id="16" name="Picture 15" descr="LowT_2.jpg"/>
          <p:cNvPicPr>
            <a:picLocks noChangeAspect="1"/>
          </p:cNvPicPr>
          <p:nvPr/>
        </p:nvPicPr>
        <p:blipFill rotWithShape="1">
          <a:blip r:embed="rId5">
            <a:extLst>
              <a:ext uri="{28A0092B-C50C-407E-A947-70E740481C1C}">
                <a14:useLocalDpi xmlns:a14="http://schemas.microsoft.com/office/drawing/2010/main" val="0"/>
              </a:ext>
            </a:extLst>
          </a:blip>
          <a:srcRect l="6834"/>
          <a:stretch/>
        </p:blipFill>
        <p:spPr>
          <a:xfrm>
            <a:off x="7331076" y="3256623"/>
            <a:ext cx="1793137" cy="3624795"/>
          </a:xfrm>
          <a:prstGeom prst="rect">
            <a:avLst/>
          </a:prstGeom>
        </p:spPr>
      </p:pic>
    </p:spTree>
    <p:extLst>
      <p:ext uri="{BB962C8B-B14F-4D97-AF65-F5344CB8AC3E}">
        <p14:creationId xmlns:p14="http://schemas.microsoft.com/office/powerpoint/2010/main" val="3191541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100000">
              <a:schemeClr val="accent2">
                <a:lumMod val="40000"/>
                <a:lumOff val="60000"/>
              </a:schemeClr>
            </a:gs>
          </a:gsLst>
          <a:lin ang="27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why isn’t the controversy resolved?</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Plume model is very flexible</a:t>
            </a:r>
          </a:p>
        </p:txBody>
      </p:sp>
    </p:spTree>
    <p:extLst>
      <p:ext uri="{BB962C8B-B14F-4D97-AF65-F5344CB8AC3E}">
        <p14:creationId xmlns:p14="http://schemas.microsoft.com/office/powerpoint/2010/main" val="39384047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9" name="Rectangle 5"/>
          <p:cNvSpPr>
            <a:spLocks noGrp="1" noChangeArrowheads="1"/>
          </p:cNvSpPr>
          <p:nvPr>
            <p:ph type="title"/>
          </p:nvPr>
        </p:nvSpPr>
        <p:spPr/>
        <p:txBody>
          <a:bodyPr/>
          <a:lstStyle/>
          <a:p>
            <a:r>
              <a:rPr lang="en-US" smtClean="0"/>
              <a:t>Definition of a </a:t>
            </a:r>
            <a:r>
              <a:rPr lang="ja-JP" altLang="en-US" smtClean="0"/>
              <a:t>“</a:t>
            </a:r>
            <a:r>
              <a:rPr lang="en-US" smtClean="0"/>
              <a:t>plume</a:t>
            </a:r>
            <a:r>
              <a:rPr lang="ja-JP" altLang="en-US" smtClean="0"/>
              <a:t>”</a:t>
            </a:r>
            <a:endParaRPr lang="en-US"/>
          </a:p>
        </p:txBody>
      </p:sp>
      <p:sp>
        <p:nvSpPr>
          <p:cNvPr id="661510" name="Rectangle 6"/>
          <p:cNvSpPr>
            <a:spLocks noGrp="1" noChangeArrowheads="1"/>
          </p:cNvSpPr>
          <p:nvPr>
            <p:ph type="body" idx="1"/>
          </p:nvPr>
        </p:nvSpPr>
        <p:spPr/>
        <p:txBody>
          <a:bodyPr>
            <a:normAutofit fontScale="70000" lnSpcReduction="20000"/>
          </a:bodyPr>
          <a:lstStyle/>
          <a:p>
            <a:r>
              <a:rPr lang="en-US" b="1" dirty="0" smtClean="0">
                <a:solidFill>
                  <a:srgbClr val="FF0000"/>
                </a:solidFill>
              </a:rPr>
              <a:t>fossil</a:t>
            </a:r>
            <a:r>
              <a:rPr lang="en-US" dirty="0" smtClean="0"/>
              <a:t> plume (</a:t>
            </a:r>
            <a:r>
              <a:rPr lang="en-US" dirty="0" err="1" smtClean="0"/>
              <a:t>Rotolo</a:t>
            </a:r>
            <a:r>
              <a:rPr lang="en-US" dirty="0" smtClean="0"/>
              <a:t> et al., 2006)</a:t>
            </a:r>
          </a:p>
          <a:p>
            <a:r>
              <a:rPr lang="en-US" b="1" dirty="0" smtClean="0">
                <a:solidFill>
                  <a:srgbClr val="FF0000"/>
                </a:solidFill>
              </a:rPr>
              <a:t>dying</a:t>
            </a:r>
            <a:r>
              <a:rPr lang="en-US" dirty="0" smtClean="0">
                <a:solidFill>
                  <a:srgbClr val="FF0000"/>
                </a:solidFill>
              </a:rPr>
              <a:t> </a:t>
            </a:r>
            <a:r>
              <a:rPr lang="en-US" dirty="0" smtClean="0"/>
              <a:t>plume (</a:t>
            </a:r>
            <a:r>
              <a:rPr lang="en-US" dirty="0" err="1" smtClean="0"/>
              <a:t>Davaille</a:t>
            </a:r>
            <a:r>
              <a:rPr lang="en-US" dirty="0" smtClean="0"/>
              <a:t> &amp; </a:t>
            </a:r>
            <a:r>
              <a:rPr lang="en-US" dirty="0" err="1" smtClean="0"/>
              <a:t>Vatteville</a:t>
            </a:r>
            <a:r>
              <a:rPr lang="en-US" dirty="0" smtClean="0"/>
              <a:t>, 2005)</a:t>
            </a:r>
          </a:p>
          <a:p>
            <a:r>
              <a:rPr lang="en-US" b="1" dirty="0" smtClean="0">
                <a:solidFill>
                  <a:srgbClr val="FF0000"/>
                </a:solidFill>
              </a:rPr>
              <a:t>recycled</a:t>
            </a:r>
            <a:r>
              <a:rPr lang="en-US" dirty="0" smtClean="0">
                <a:solidFill>
                  <a:srgbClr val="FF0000"/>
                </a:solidFill>
              </a:rPr>
              <a:t> </a:t>
            </a:r>
            <a:r>
              <a:rPr lang="en-US" dirty="0" smtClean="0"/>
              <a:t>plume head (</a:t>
            </a:r>
            <a:r>
              <a:rPr lang="en-US" dirty="0" err="1" smtClean="0"/>
              <a:t>Gasperini</a:t>
            </a:r>
            <a:r>
              <a:rPr lang="en-US" dirty="0" smtClean="0"/>
              <a:t> et al., 2000)</a:t>
            </a:r>
          </a:p>
          <a:p>
            <a:r>
              <a:rPr lang="en-US" b="1" dirty="0" smtClean="0">
                <a:solidFill>
                  <a:srgbClr val="FF0000"/>
                </a:solidFill>
              </a:rPr>
              <a:t>tabular</a:t>
            </a:r>
            <a:r>
              <a:rPr lang="en-US" dirty="0" smtClean="0">
                <a:solidFill>
                  <a:srgbClr val="FF0000"/>
                </a:solidFill>
              </a:rPr>
              <a:t> </a:t>
            </a:r>
            <a:r>
              <a:rPr lang="en-US" dirty="0" smtClean="0"/>
              <a:t>plume (</a:t>
            </a:r>
            <a:r>
              <a:rPr lang="en-US" dirty="0" err="1" smtClean="0"/>
              <a:t>Hoernle</a:t>
            </a:r>
            <a:r>
              <a:rPr lang="en-US" dirty="0" smtClean="0"/>
              <a:t> et al., 1995)</a:t>
            </a:r>
          </a:p>
          <a:p>
            <a:r>
              <a:rPr lang="en-US" b="1" dirty="0" smtClean="0">
                <a:solidFill>
                  <a:srgbClr val="FF0000"/>
                </a:solidFill>
              </a:rPr>
              <a:t>finger-like</a:t>
            </a:r>
            <a:r>
              <a:rPr lang="en-US" dirty="0" smtClean="0"/>
              <a:t> plume (</a:t>
            </a:r>
            <a:r>
              <a:rPr lang="en-US" dirty="0" err="1" smtClean="0"/>
              <a:t>Cadoux</a:t>
            </a:r>
            <a:r>
              <a:rPr lang="en-US" dirty="0" smtClean="0"/>
              <a:t> et al., 2007)</a:t>
            </a:r>
          </a:p>
          <a:p>
            <a:r>
              <a:rPr lang="en-US" b="1" dirty="0" smtClean="0">
                <a:solidFill>
                  <a:srgbClr val="FF0000"/>
                </a:solidFill>
              </a:rPr>
              <a:t>baby</a:t>
            </a:r>
            <a:r>
              <a:rPr lang="en-US" dirty="0" smtClean="0">
                <a:solidFill>
                  <a:srgbClr val="FF0000"/>
                </a:solidFill>
              </a:rPr>
              <a:t> </a:t>
            </a:r>
            <a:r>
              <a:rPr lang="en-US" dirty="0" smtClean="0"/>
              <a:t>plume (Ritter, 2006)</a:t>
            </a:r>
          </a:p>
          <a:p>
            <a:r>
              <a:rPr lang="en-US" b="1" dirty="0" err="1" smtClean="0">
                <a:solidFill>
                  <a:srgbClr val="FF0000"/>
                </a:solidFill>
              </a:rPr>
              <a:t>channelled</a:t>
            </a:r>
            <a:r>
              <a:rPr lang="en-US" dirty="0" smtClean="0">
                <a:solidFill>
                  <a:srgbClr val="FF0000"/>
                </a:solidFill>
              </a:rPr>
              <a:t> </a:t>
            </a:r>
            <a:r>
              <a:rPr lang="en-US" dirty="0" smtClean="0"/>
              <a:t>plume (</a:t>
            </a:r>
            <a:r>
              <a:rPr lang="en-US" dirty="0" err="1" smtClean="0"/>
              <a:t>Oyarzun</a:t>
            </a:r>
            <a:r>
              <a:rPr lang="en-US" dirty="0" smtClean="0"/>
              <a:t> et al, 1997)</a:t>
            </a:r>
          </a:p>
          <a:p>
            <a:r>
              <a:rPr lang="en-US" b="1" dirty="0" err="1" smtClean="0">
                <a:solidFill>
                  <a:srgbClr val="FF0000"/>
                </a:solidFill>
              </a:rPr>
              <a:t>toroidal</a:t>
            </a:r>
            <a:r>
              <a:rPr lang="en-US" dirty="0" smtClean="0">
                <a:solidFill>
                  <a:srgbClr val="FF0000"/>
                </a:solidFill>
              </a:rPr>
              <a:t> </a:t>
            </a:r>
            <a:r>
              <a:rPr lang="en-US" dirty="0" smtClean="0"/>
              <a:t>plume (Mahoney et al., 1992)</a:t>
            </a:r>
          </a:p>
          <a:p>
            <a:r>
              <a:rPr lang="en-US" b="1" dirty="0" smtClean="0">
                <a:solidFill>
                  <a:srgbClr val="FF0000"/>
                </a:solidFill>
              </a:rPr>
              <a:t>head-free</a:t>
            </a:r>
            <a:r>
              <a:rPr lang="en-US" dirty="0" smtClean="0"/>
              <a:t> plume (Ritter, 2006)</a:t>
            </a:r>
          </a:p>
          <a:p>
            <a:r>
              <a:rPr lang="en-US" b="1" dirty="0" smtClean="0">
                <a:solidFill>
                  <a:srgbClr val="FF0000"/>
                </a:solidFill>
              </a:rPr>
              <a:t>cold</a:t>
            </a:r>
            <a:r>
              <a:rPr lang="en-US" dirty="0" smtClean="0">
                <a:solidFill>
                  <a:srgbClr val="FF0000"/>
                </a:solidFill>
              </a:rPr>
              <a:t> </a:t>
            </a:r>
            <a:r>
              <a:rPr lang="en-US" dirty="0" smtClean="0"/>
              <a:t>plume (</a:t>
            </a:r>
            <a:r>
              <a:rPr lang="en-US" dirty="0" err="1" smtClean="0"/>
              <a:t>Hanguita</a:t>
            </a:r>
            <a:r>
              <a:rPr lang="en-US" dirty="0" smtClean="0"/>
              <a:t> &amp; </a:t>
            </a:r>
            <a:r>
              <a:rPr lang="en-US" dirty="0" err="1" smtClean="0"/>
              <a:t>Hernan</a:t>
            </a:r>
            <a:r>
              <a:rPr lang="en-US" dirty="0" smtClean="0"/>
              <a:t>, 2000)</a:t>
            </a:r>
          </a:p>
          <a:p>
            <a:r>
              <a:rPr lang="en-US" b="1" dirty="0" smtClean="0">
                <a:solidFill>
                  <a:srgbClr val="FF0000"/>
                </a:solidFill>
              </a:rPr>
              <a:t>depleted residual</a:t>
            </a:r>
            <a:r>
              <a:rPr lang="en-US" dirty="0" smtClean="0">
                <a:solidFill>
                  <a:srgbClr val="FF0000"/>
                </a:solidFill>
              </a:rPr>
              <a:t> </a:t>
            </a:r>
            <a:r>
              <a:rPr lang="en-US" dirty="0" smtClean="0"/>
              <a:t>plume (</a:t>
            </a:r>
            <a:r>
              <a:rPr lang="en-US" dirty="0" err="1" smtClean="0"/>
              <a:t>Danyushevsky</a:t>
            </a:r>
            <a:r>
              <a:rPr lang="en-US" dirty="0" smtClean="0"/>
              <a:t> et al., 1995)</a:t>
            </a:r>
          </a:p>
          <a:p>
            <a:r>
              <a:rPr lang="en-US" b="1" dirty="0" smtClean="0">
                <a:solidFill>
                  <a:srgbClr val="FF0000"/>
                </a:solidFill>
              </a:rPr>
              <a:t>pulsating</a:t>
            </a:r>
            <a:r>
              <a:rPr lang="en-US" dirty="0" smtClean="0">
                <a:solidFill>
                  <a:srgbClr val="FF0000"/>
                </a:solidFill>
              </a:rPr>
              <a:t> </a:t>
            </a:r>
            <a:r>
              <a:rPr lang="en-US" dirty="0" smtClean="0"/>
              <a:t>plume (</a:t>
            </a:r>
            <a:r>
              <a:rPr lang="en-US" dirty="0" err="1" smtClean="0"/>
              <a:t>Krienitz</a:t>
            </a:r>
            <a:r>
              <a:rPr lang="en-US" dirty="0" smtClean="0"/>
              <a:t> et al., 2007)</a:t>
            </a:r>
          </a:p>
          <a:p>
            <a:r>
              <a:rPr lang="en-US" sz="3400" b="1" dirty="0" smtClean="0">
                <a:solidFill>
                  <a:srgbClr val="FF0000"/>
                </a:solidFill>
              </a:rPr>
              <a:t>subduction fluid-fluxed refractory</a:t>
            </a:r>
            <a:r>
              <a:rPr lang="en-US" dirty="0" smtClean="0"/>
              <a:t> plume (</a:t>
            </a:r>
            <a:r>
              <a:rPr lang="en-US" dirty="0" err="1" smtClean="0"/>
              <a:t>Falloon</a:t>
            </a:r>
            <a:r>
              <a:rPr lang="en-US" dirty="0" smtClean="0"/>
              <a:t> et al., 2007)</a:t>
            </a:r>
          </a:p>
          <a:p>
            <a:endParaRPr lang="en-US" dirty="0"/>
          </a:p>
        </p:txBody>
      </p:sp>
      <p:sp>
        <p:nvSpPr>
          <p:cNvPr id="5" name="Slide Number Placeholder 5"/>
          <p:cNvSpPr>
            <a:spLocks noGrp="1"/>
          </p:cNvSpPr>
          <p:nvPr>
            <p:ph type="sldNum" sz="quarter" idx="12"/>
          </p:nvPr>
        </p:nvSpPr>
        <p:spPr/>
        <p:txBody>
          <a:bodyPr/>
          <a:lstStyle/>
          <a:p>
            <a:fld id="{97C343D9-E96C-A140-A8D8-1E05F15CA55C}" type="slidenum">
              <a:rPr lang="en-US" smtClean="0"/>
              <a:pPr/>
              <a:t>34</a:t>
            </a:fld>
            <a:endParaRPr lang="en-US"/>
          </a:p>
        </p:txBody>
      </p:sp>
    </p:spTree>
    <p:extLst>
      <p:ext uri="{BB962C8B-B14F-4D97-AF65-F5344CB8AC3E}">
        <p14:creationId xmlns:p14="http://schemas.microsoft.com/office/powerpoint/2010/main" val="27790961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100000">
              <a:schemeClr val="accent2">
                <a:lumMod val="40000"/>
                <a:lumOff val="60000"/>
              </a:schemeClr>
            </a:gs>
          </a:gsLst>
          <a:lin ang="27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why isn’t the controversy resolved?</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Plume model is very flexible</a:t>
            </a:r>
          </a:p>
          <a:p>
            <a:pPr marL="514350" indent="-514350">
              <a:buFont typeface="+mj-lt"/>
              <a:buAutoNum type="arabicPeriod"/>
            </a:pPr>
            <a:r>
              <a:rPr lang="en-US" dirty="0" smtClean="0"/>
              <a:t>We are using the wrong methods</a:t>
            </a:r>
          </a:p>
          <a:p>
            <a:pPr marL="914400" lvl="1" indent="-514350"/>
            <a:r>
              <a:rPr lang="en-US" dirty="0" smtClean="0"/>
              <a:t>Seismology</a:t>
            </a:r>
          </a:p>
          <a:p>
            <a:pPr marL="914400" lvl="1" indent="-514350"/>
            <a:r>
              <a:rPr lang="en-US" dirty="0" smtClean="0"/>
              <a:t>Geochemistry</a:t>
            </a:r>
          </a:p>
        </p:txBody>
      </p:sp>
    </p:spTree>
    <p:extLst>
      <p:ext uri="{BB962C8B-B14F-4D97-AF65-F5344CB8AC3E}">
        <p14:creationId xmlns:p14="http://schemas.microsoft.com/office/powerpoint/2010/main" val="14357970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21" name="Group 2"/>
          <p:cNvGrpSpPr>
            <a:grpSpLocks/>
          </p:cNvGrpSpPr>
          <p:nvPr/>
        </p:nvGrpSpPr>
        <p:grpSpPr bwMode="auto">
          <a:xfrm>
            <a:off x="0" y="762000"/>
            <a:ext cx="4311650" cy="6019800"/>
            <a:chOff x="0" y="480"/>
            <a:chExt cx="2716" cy="3792"/>
          </a:xfrm>
        </p:grpSpPr>
        <p:grpSp>
          <p:nvGrpSpPr>
            <p:cNvPr id="286734" name="Group 3"/>
            <p:cNvGrpSpPr>
              <a:grpSpLocks/>
            </p:cNvGrpSpPr>
            <p:nvPr/>
          </p:nvGrpSpPr>
          <p:grpSpPr bwMode="auto">
            <a:xfrm>
              <a:off x="240" y="817"/>
              <a:ext cx="2476" cy="3455"/>
              <a:chOff x="240" y="0"/>
              <a:chExt cx="2476" cy="4245"/>
            </a:xfrm>
          </p:grpSpPr>
          <p:pic>
            <p:nvPicPr>
              <p:cNvPr id="286736" name="Picture 4" descr="VderHilst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0"/>
                <a:ext cx="2476" cy="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7" name="Picture 5" descr="VderHilstGlobalPtomo2"/>
              <p:cNvPicPr>
                <a:picLocks noChangeAspect="1" noChangeArrowheads="1"/>
              </p:cNvPicPr>
              <p:nvPr/>
            </p:nvPicPr>
            <p:blipFill>
              <a:blip r:embed="rId4">
                <a:extLst>
                  <a:ext uri="{28A0092B-C50C-407E-A947-70E740481C1C}">
                    <a14:useLocalDpi xmlns:a14="http://schemas.microsoft.com/office/drawing/2010/main" val="0"/>
                  </a:ext>
                </a:extLst>
              </a:blip>
              <a:srcRect b="7419"/>
              <a:stretch>
                <a:fillRect/>
              </a:stretch>
            </p:blipFill>
            <p:spPr bwMode="auto">
              <a:xfrm>
                <a:off x="240" y="2448"/>
                <a:ext cx="2476" cy="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35" name="Text Box 6"/>
            <p:cNvSpPr txBox="1">
              <a:spLocks noChangeArrowheads="1"/>
            </p:cNvSpPr>
            <p:nvPr/>
          </p:nvSpPr>
          <p:spPr bwMode="auto">
            <a:xfrm>
              <a:off x="0" y="480"/>
              <a:ext cx="1680"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a:latin typeface="Times New Roman"/>
                  <a:cs typeface="Times New Roman"/>
                </a:rPr>
                <a:t>Li et al. (2008)</a:t>
              </a:r>
            </a:p>
          </p:txBody>
        </p:sp>
      </p:grpSp>
      <p:grpSp>
        <p:nvGrpSpPr>
          <p:cNvPr id="286722" name="Group 7"/>
          <p:cNvGrpSpPr>
            <a:grpSpLocks/>
          </p:cNvGrpSpPr>
          <p:nvPr/>
        </p:nvGrpSpPr>
        <p:grpSpPr bwMode="auto">
          <a:xfrm>
            <a:off x="4879975" y="822325"/>
            <a:ext cx="4111625" cy="5959475"/>
            <a:chOff x="3074" y="518"/>
            <a:chExt cx="2590" cy="3754"/>
          </a:xfrm>
        </p:grpSpPr>
        <p:grpSp>
          <p:nvGrpSpPr>
            <p:cNvPr id="286730" name="Group 8"/>
            <p:cNvGrpSpPr>
              <a:grpSpLocks noChangeAspect="1"/>
            </p:cNvGrpSpPr>
            <p:nvPr/>
          </p:nvGrpSpPr>
          <p:grpSpPr bwMode="auto">
            <a:xfrm>
              <a:off x="3074" y="817"/>
              <a:ext cx="2033" cy="3455"/>
              <a:chOff x="1468" y="748"/>
              <a:chExt cx="2824" cy="4798"/>
            </a:xfrm>
          </p:grpSpPr>
          <p:pic>
            <p:nvPicPr>
              <p:cNvPr id="286732" name="Picture 9" descr="Wolfe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 y="748"/>
                <a:ext cx="2824" cy="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3" name="Picture 10" descr="WolfeXs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8" y="3552"/>
                <a:ext cx="2824" cy="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31" name="Text Box 11"/>
            <p:cNvSpPr txBox="1">
              <a:spLocks noChangeArrowheads="1"/>
            </p:cNvSpPr>
            <p:nvPr/>
          </p:nvSpPr>
          <p:spPr bwMode="auto">
            <a:xfrm>
              <a:off x="4176" y="518"/>
              <a:ext cx="1488"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latin typeface="Times New Roman"/>
                  <a:cs typeface="Times New Roman"/>
                </a:rPr>
                <a:t>Wolfe et al. (2009)</a:t>
              </a:r>
              <a:endParaRPr lang="en-US">
                <a:latin typeface="Times New Roman"/>
                <a:cs typeface="Times New Roman"/>
              </a:endParaRPr>
            </a:p>
          </p:txBody>
        </p:sp>
      </p:grpSp>
      <p:sp>
        <p:nvSpPr>
          <p:cNvPr id="286723" name="Rectangle 12"/>
          <p:cNvSpPr>
            <a:spLocks noGrp="1" noChangeArrowheads="1"/>
          </p:cNvSpPr>
          <p:nvPr>
            <p:ph type="title"/>
          </p:nvPr>
        </p:nvSpPr>
        <p:spPr/>
        <p:txBody>
          <a:bodyPr/>
          <a:lstStyle/>
          <a:p>
            <a:pPr eaLnBrk="1" hangingPunct="1"/>
            <a:r>
              <a:rPr lang="en-US" dirty="0">
                <a:ea typeface="ＭＳ Ｐゴシック" charset="0"/>
              </a:rPr>
              <a:t>Hawaii</a:t>
            </a:r>
          </a:p>
        </p:txBody>
      </p:sp>
    </p:spTree>
    <p:extLst>
      <p:ext uri="{BB962C8B-B14F-4D97-AF65-F5344CB8AC3E}">
        <p14:creationId xmlns:p14="http://schemas.microsoft.com/office/powerpoint/2010/main" val="2682805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Geochemistry</a:t>
            </a:r>
            <a:endParaRPr lang="en-US" dirty="0"/>
          </a:p>
        </p:txBody>
      </p:sp>
      <p:sp>
        <p:nvSpPr>
          <p:cNvPr id="3" name="Slide Number Placeholder 2"/>
          <p:cNvSpPr>
            <a:spLocks noGrp="1"/>
          </p:cNvSpPr>
          <p:nvPr>
            <p:ph type="sldNum" sz="quarter" idx="12"/>
          </p:nvPr>
        </p:nvSpPr>
        <p:spPr/>
        <p:txBody>
          <a:bodyPr/>
          <a:lstStyle/>
          <a:p>
            <a:fld id="{C291B92A-60D8-814E-895B-972A5D15B24C}" type="slidenum">
              <a:rPr lang="en-US" smtClean="0"/>
              <a:t>37</a:t>
            </a:fld>
            <a:endParaRPr lang="en-US"/>
          </a:p>
        </p:txBody>
      </p:sp>
      <p:pic>
        <p:nvPicPr>
          <p:cNvPr id="4" name="Picture 5" descr="Fig1_2"/>
          <p:cNvPicPr>
            <a:picLocks noChangeAspect="1" noChangeArrowheads="1"/>
          </p:cNvPicPr>
          <p:nvPr/>
        </p:nvPicPr>
        <p:blipFill rotWithShape="1">
          <a:blip r:embed="rId2">
            <a:extLst>
              <a:ext uri="{28A0092B-C50C-407E-A947-70E740481C1C}">
                <a14:useLocalDpi xmlns:a14="http://schemas.microsoft.com/office/drawing/2010/main" val="0"/>
              </a:ext>
            </a:extLst>
          </a:blip>
          <a:srcRect r="60949"/>
          <a:stretch/>
        </p:blipFill>
        <p:spPr bwMode="auto">
          <a:xfrm rot="5400000">
            <a:off x="2445604" y="1042660"/>
            <a:ext cx="3369736" cy="826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urved Connector 9"/>
          <p:cNvCxnSpPr/>
          <p:nvPr/>
        </p:nvCxnSpPr>
        <p:spPr>
          <a:xfrm rot="5400000" flipH="1" flipV="1">
            <a:off x="5554135" y="2777068"/>
            <a:ext cx="2336803" cy="1151468"/>
          </a:xfrm>
          <a:prstGeom prst="curvedConnector3">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p:nvPr/>
        </p:nvCxnSpPr>
        <p:spPr>
          <a:xfrm rot="16200000" flipV="1">
            <a:off x="4241800" y="3175003"/>
            <a:ext cx="2302938" cy="491066"/>
          </a:xfrm>
          <a:prstGeom prst="curvedConnector3">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16200000" flipV="1">
            <a:off x="1380065" y="2802466"/>
            <a:ext cx="3352802" cy="1879604"/>
          </a:xfrm>
          <a:prstGeom prst="curvedConnector3">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28156" y="1507066"/>
            <a:ext cx="8435296" cy="523220"/>
          </a:xfrm>
          <a:prstGeom prst="rect">
            <a:avLst/>
          </a:prstGeom>
          <a:noFill/>
        </p:spPr>
        <p:txBody>
          <a:bodyPr wrap="none" rtlCol="0">
            <a:spAutoFit/>
          </a:bodyPr>
          <a:lstStyle/>
          <a:p>
            <a:r>
              <a:rPr lang="en-US" sz="2800" dirty="0" smtClean="0">
                <a:latin typeface="Chalkduster"/>
                <a:cs typeface="Chalkduster"/>
              </a:rPr>
              <a:t>Geochemistry cannot distinguish depth!</a:t>
            </a:r>
            <a:endParaRPr lang="en-US" sz="2800" dirty="0">
              <a:latin typeface="Chalkduster"/>
              <a:cs typeface="Chalkduster"/>
            </a:endParaRPr>
          </a:p>
        </p:txBody>
      </p:sp>
    </p:spTree>
    <p:extLst>
      <p:ext uri="{BB962C8B-B14F-4D97-AF65-F5344CB8AC3E}">
        <p14:creationId xmlns:p14="http://schemas.microsoft.com/office/powerpoint/2010/main" val="34829732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role of seismology &amp; geochemistry</a:t>
            </a:r>
            <a:endParaRPr lang="en-US" dirty="0"/>
          </a:p>
        </p:txBody>
      </p:sp>
      <p:sp>
        <p:nvSpPr>
          <p:cNvPr id="5" name="Subtitle 4"/>
          <p:cNvSpPr>
            <a:spLocks noGrp="1"/>
          </p:cNvSpPr>
          <p:nvPr>
            <p:ph idx="1"/>
          </p:nvPr>
        </p:nvSpPr>
        <p:spPr>
          <a:xfrm>
            <a:off x="457200" y="2048933"/>
            <a:ext cx="8229600" cy="4077230"/>
          </a:xfrm>
        </p:spPr>
        <p:txBody>
          <a:bodyPr/>
          <a:lstStyle/>
          <a:p>
            <a:r>
              <a:rPr lang="en-US" dirty="0" smtClean="0"/>
              <a:t>Test whether data are consistent with hypotheses</a:t>
            </a:r>
          </a:p>
          <a:p>
            <a:r>
              <a:rPr lang="en-US" dirty="0" smtClean="0"/>
              <a:t>These methods cannot “prove” Plate or Plume</a:t>
            </a:r>
            <a:endParaRPr lang="en-US" dirty="0"/>
          </a:p>
        </p:txBody>
      </p:sp>
      <p:sp>
        <p:nvSpPr>
          <p:cNvPr id="3" name="Slide Number Placeholder 2"/>
          <p:cNvSpPr>
            <a:spLocks noGrp="1"/>
          </p:cNvSpPr>
          <p:nvPr>
            <p:ph type="sldNum" sz="quarter" idx="12"/>
          </p:nvPr>
        </p:nvSpPr>
        <p:spPr/>
        <p:txBody>
          <a:bodyPr/>
          <a:lstStyle/>
          <a:p>
            <a:fld id="{C291B92A-60D8-814E-895B-972A5D15B24C}" type="slidenum">
              <a:rPr lang="en-US" smtClean="0"/>
              <a:t>38</a:t>
            </a:fld>
            <a:endParaRPr lang="en-US"/>
          </a:p>
        </p:txBody>
      </p:sp>
    </p:spTree>
    <p:extLst>
      <p:ext uri="{BB962C8B-B14F-4D97-AF65-F5344CB8AC3E}">
        <p14:creationId xmlns:p14="http://schemas.microsoft.com/office/powerpoint/2010/main" val="292580410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Need to look for:</a:t>
            </a:r>
            <a:endParaRPr lang="en-US" dirty="0"/>
          </a:p>
        </p:txBody>
      </p:sp>
      <p:sp>
        <p:nvSpPr>
          <p:cNvPr id="5" name="Subtitle 4"/>
          <p:cNvSpPr>
            <a:spLocks noGrp="1"/>
          </p:cNvSpPr>
          <p:nvPr>
            <p:ph idx="1"/>
          </p:nvPr>
        </p:nvSpPr>
        <p:spPr/>
        <p:txBody>
          <a:bodyPr/>
          <a:lstStyle/>
          <a:p>
            <a:r>
              <a:rPr lang="en-US" dirty="0" smtClean="0"/>
              <a:t>Extension</a:t>
            </a:r>
          </a:p>
          <a:p>
            <a:pPr lvl="1"/>
            <a:r>
              <a:rPr lang="en-US" dirty="0" smtClean="0"/>
              <a:t>Structural geology</a:t>
            </a:r>
          </a:p>
          <a:p>
            <a:pPr lvl="1"/>
            <a:r>
              <a:rPr lang="en-US" dirty="0" smtClean="0"/>
              <a:t>Volcanic dykes</a:t>
            </a:r>
          </a:p>
          <a:p>
            <a:pPr lvl="1"/>
            <a:r>
              <a:rPr lang="en-US" dirty="0" smtClean="0"/>
              <a:t>Geodesy (GPS, </a:t>
            </a:r>
            <a:r>
              <a:rPr lang="en-US" dirty="0" err="1" smtClean="0"/>
              <a:t>strainmeters</a:t>
            </a:r>
            <a:r>
              <a:rPr lang="en-US" dirty="0" smtClean="0"/>
              <a:t>, </a:t>
            </a:r>
            <a:r>
              <a:rPr lang="en-US" dirty="0" err="1" smtClean="0"/>
              <a:t>etc</a:t>
            </a:r>
            <a:r>
              <a:rPr lang="en-US" dirty="0" smtClean="0"/>
              <a:t>)</a:t>
            </a:r>
          </a:p>
          <a:p>
            <a:pPr lvl="1"/>
            <a:r>
              <a:rPr lang="en-US" dirty="0" smtClean="0"/>
              <a:t>Vertical motions – subsidence</a:t>
            </a:r>
          </a:p>
          <a:p>
            <a:pPr lvl="1"/>
            <a:r>
              <a:rPr lang="en-US" dirty="0" smtClean="0"/>
              <a:t>Numerical deformation </a:t>
            </a:r>
            <a:r>
              <a:rPr lang="en-US" dirty="0" err="1" smtClean="0"/>
              <a:t>modelling</a:t>
            </a:r>
            <a:endParaRPr lang="en-US" dirty="0"/>
          </a:p>
        </p:txBody>
      </p:sp>
      <p:sp>
        <p:nvSpPr>
          <p:cNvPr id="3" name="Slide Number Placeholder 2"/>
          <p:cNvSpPr>
            <a:spLocks noGrp="1"/>
          </p:cNvSpPr>
          <p:nvPr>
            <p:ph type="sldNum" sz="quarter" idx="12"/>
          </p:nvPr>
        </p:nvSpPr>
        <p:spPr/>
        <p:txBody>
          <a:bodyPr/>
          <a:lstStyle/>
          <a:p>
            <a:fld id="{C291B92A-60D8-814E-895B-972A5D15B24C}" type="slidenum">
              <a:rPr lang="en-US" smtClean="0"/>
              <a:t>39</a:t>
            </a:fld>
            <a:endParaRPr lang="en-US"/>
          </a:p>
        </p:txBody>
      </p:sp>
    </p:spTree>
    <p:extLst>
      <p:ext uri="{BB962C8B-B14F-4D97-AF65-F5344CB8AC3E}">
        <p14:creationId xmlns:p14="http://schemas.microsoft.com/office/powerpoint/2010/main" val="12155071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5" name="Rectangle 5"/>
          <p:cNvSpPr>
            <a:spLocks noGrp="1" noChangeArrowheads="1"/>
          </p:cNvSpPr>
          <p:nvPr>
            <p:ph type="ctrTitle"/>
          </p:nvPr>
        </p:nvSpPr>
        <p:spPr/>
        <p:txBody>
          <a:bodyPr>
            <a:normAutofit/>
          </a:bodyPr>
          <a:lstStyle/>
          <a:p>
            <a:r>
              <a:rPr lang="en-US" dirty="0" smtClean="0"/>
              <a:t>Five Main Predictions </a:t>
            </a:r>
            <a:r>
              <a:rPr lang="en-US" dirty="0"/>
              <a:t>of the </a:t>
            </a:r>
            <a:r>
              <a:rPr lang="en-US" dirty="0" smtClean="0"/>
              <a:t>Modern Plume Hypothesis</a:t>
            </a:r>
            <a:endParaRPr lang="en-US" dirty="0"/>
          </a:p>
        </p:txBody>
      </p:sp>
      <p:sp>
        <p:nvSpPr>
          <p:cNvPr id="2" name="Subtitle 1"/>
          <p:cNvSpPr>
            <a:spLocks noGrp="1"/>
          </p:cNvSpPr>
          <p:nvPr>
            <p:ph type="subTitle" idx="1"/>
          </p:nvPr>
        </p:nvSpPr>
        <p:spPr/>
        <p:txBody>
          <a:bodyPr/>
          <a:lstStyle/>
          <a:p>
            <a:endParaRPr lang="en-US"/>
          </a:p>
        </p:txBody>
      </p:sp>
      <p:sp>
        <p:nvSpPr>
          <p:cNvPr id="3" name="Slide Number Placeholder 4"/>
          <p:cNvSpPr>
            <a:spLocks noGrp="1"/>
          </p:cNvSpPr>
          <p:nvPr>
            <p:ph type="sldNum" sz="quarter" idx="12"/>
          </p:nvPr>
        </p:nvSpPr>
        <p:spPr/>
        <p:txBody>
          <a:bodyPr/>
          <a:lstStyle/>
          <a:p>
            <a:fld id="{2EA5A0DF-01C1-484D-87D0-D0EA179EE69C}" type="slidenum">
              <a:rPr lang="en-US"/>
              <a:pPr/>
              <a:t>4</a:t>
            </a:fld>
            <a:endParaRPr lang="en-US"/>
          </a:p>
        </p:txBody>
      </p:sp>
    </p:spTree>
    <p:extLst>
      <p:ext uri="{BB962C8B-B14F-4D97-AF65-F5344CB8AC3E}">
        <p14:creationId xmlns:p14="http://schemas.microsoft.com/office/powerpoint/2010/main" val="21328980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100000">
              <a:schemeClr val="accent2">
                <a:lumMod val="40000"/>
                <a:lumOff val="60000"/>
              </a:schemeClr>
            </a:gs>
          </a:gsLst>
          <a:lin ang="27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why isn’t the controversy resolved?</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Plume model is very flexible</a:t>
            </a:r>
          </a:p>
          <a:p>
            <a:pPr marL="514350" indent="-514350">
              <a:buFont typeface="+mj-lt"/>
              <a:buAutoNum type="arabicPeriod"/>
            </a:pPr>
            <a:r>
              <a:rPr lang="en-US" dirty="0" smtClean="0"/>
              <a:t>We are using the wrong methods</a:t>
            </a:r>
          </a:p>
          <a:p>
            <a:pPr marL="914400" lvl="1" indent="-514350"/>
            <a:r>
              <a:rPr lang="en-US" dirty="0" smtClean="0"/>
              <a:t>Seismology</a:t>
            </a:r>
          </a:p>
          <a:p>
            <a:pPr marL="914400" lvl="1" indent="-514350"/>
            <a:r>
              <a:rPr lang="en-US" dirty="0" smtClean="0"/>
              <a:t>Geochemistry</a:t>
            </a:r>
          </a:p>
          <a:p>
            <a:pPr marL="514350" indent="-514350">
              <a:buFont typeface="+mj-lt"/>
              <a:buAutoNum type="arabicPeriod"/>
            </a:pPr>
            <a:r>
              <a:rPr lang="en-US" dirty="0" smtClean="0"/>
              <a:t>We are too specialist</a:t>
            </a:r>
          </a:p>
        </p:txBody>
      </p:sp>
    </p:spTree>
    <p:extLst>
      <p:ext uri="{BB962C8B-B14F-4D97-AF65-F5344CB8AC3E}">
        <p14:creationId xmlns:p14="http://schemas.microsoft.com/office/powerpoint/2010/main" val="24891427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6667" y="3031066"/>
            <a:ext cx="2475309" cy="3200400"/>
          </a:xfrm>
          <a:prstGeom prst="rect">
            <a:avLst/>
          </a:prstGeom>
        </p:spPr>
      </p:pic>
      <p:pic>
        <p:nvPicPr>
          <p:cNvPr id="6" name="Picture 5"/>
          <p:cNvPicPr>
            <a:picLocks noChangeAspect="1"/>
          </p:cNvPicPr>
          <p:nvPr/>
        </p:nvPicPr>
        <p:blipFill>
          <a:blip r:embed="rId3"/>
          <a:stretch>
            <a:fillRect/>
          </a:stretch>
        </p:blipFill>
        <p:spPr>
          <a:xfrm>
            <a:off x="5439041" y="2946400"/>
            <a:ext cx="2350294" cy="3200400"/>
          </a:xfrm>
          <a:prstGeom prst="rect">
            <a:avLst/>
          </a:prstGeom>
        </p:spPr>
      </p:pic>
      <p:sp>
        <p:nvSpPr>
          <p:cNvPr id="7" name="Oval Callout 6"/>
          <p:cNvSpPr/>
          <p:nvPr/>
        </p:nvSpPr>
        <p:spPr>
          <a:xfrm>
            <a:off x="5181600" y="270934"/>
            <a:ext cx="3843867" cy="2336800"/>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rPr>
              <a:t>We know plumes exist because </a:t>
            </a:r>
            <a:r>
              <a:rPr lang="en-US" sz="2800" dirty="0" smtClean="0">
                <a:solidFill>
                  <a:schemeClr val="tx1"/>
                </a:solidFill>
              </a:rPr>
              <a:t>SEISMOLOGISTS see </a:t>
            </a:r>
            <a:r>
              <a:rPr lang="en-US" sz="2800" dirty="0">
                <a:solidFill>
                  <a:schemeClr val="tx1"/>
                </a:solidFill>
              </a:rPr>
              <a:t>them</a:t>
            </a:r>
          </a:p>
        </p:txBody>
      </p:sp>
      <p:sp>
        <p:nvSpPr>
          <p:cNvPr id="9" name="Oval Callout 8"/>
          <p:cNvSpPr/>
          <p:nvPr/>
        </p:nvSpPr>
        <p:spPr>
          <a:xfrm>
            <a:off x="999067" y="287870"/>
            <a:ext cx="3843867" cy="2336800"/>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rPr>
              <a:t>We know plumes exist because </a:t>
            </a:r>
            <a:r>
              <a:rPr lang="en-US" sz="2800" dirty="0" smtClean="0">
                <a:solidFill>
                  <a:schemeClr val="tx1"/>
                </a:solidFill>
              </a:rPr>
              <a:t>GEOCHEMISTS see </a:t>
            </a:r>
            <a:r>
              <a:rPr lang="en-US" sz="2800" dirty="0">
                <a:solidFill>
                  <a:schemeClr val="tx1"/>
                </a:solidFill>
              </a:rPr>
              <a:t>them</a:t>
            </a:r>
          </a:p>
        </p:txBody>
      </p:sp>
      <p:sp>
        <p:nvSpPr>
          <p:cNvPr id="10" name="TextBox 9"/>
          <p:cNvSpPr txBox="1"/>
          <p:nvPr/>
        </p:nvSpPr>
        <p:spPr>
          <a:xfrm>
            <a:off x="6620934" y="6273224"/>
            <a:ext cx="2433278" cy="584776"/>
          </a:xfrm>
          <a:prstGeom prst="rect">
            <a:avLst/>
          </a:prstGeom>
          <a:noFill/>
        </p:spPr>
        <p:txBody>
          <a:bodyPr wrap="none" rtlCol="0">
            <a:spAutoFit/>
          </a:bodyPr>
          <a:lstStyle/>
          <a:p>
            <a:r>
              <a:rPr lang="en-US" sz="3200" dirty="0" smtClean="0"/>
              <a:t>GEOCHEMIST</a:t>
            </a:r>
            <a:endParaRPr lang="en-US" sz="3200" dirty="0"/>
          </a:p>
        </p:txBody>
      </p:sp>
      <p:cxnSp>
        <p:nvCxnSpPr>
          <p:cNvPr id="14" name="Straight Arrow Connector 13"/>
          <p:cNvCxnSpPr/>
          <p:nvPr/>
        </p:nvCxnSpPr>
        <p:spPr>
          <a:xfrm flipH="1" flipV="1">
            <a:off x="7145868" y="5384801"/>
            <a:ext cx="745065" cy="999066"/>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778000" y="6273224"/>
            <a:ext cx="2683146" cy="584776"/>
          </a:xfrm>
          <a:prstGeom prst="rect">
            <a:avLst/>
          </a:prstGeom>
          <a:noFill/>
        </p:spPr>
        <p:txBody>
          <a:bodyPr wrap="none" rtlCol="0">
            <a:spAutoFit/>
          </a:bodyPr>
          <a:lstStyle/>
          <a:p>
            <a:r>
              <a:rPr lang="en-US" sz="3200" dirty="0" smtClean="0"/>
              <a:t>SEISMOLOGIST</a:t>
            </a:r>
            <a:endParaRPr lang="en-US" sz="3200" dirty="0"/>
          </a:p>
        </p:txBody>
      </p:sp>
      <p:cxnSp>
        <p:nvCxnSpPr>
          <p:cNvPr id="17" name="Straight Arrow Connector 16"/>
          <p:cNvCxnSpPr/>
          <p:nvPr/>
        </p:nvCxnSpPr>
        <p:spPr>
          <a:xfrm flipH="1" flipV="1">
            <a:off x="2302934" y="5384801"/>
            <a:ext cx="745065" cy="999066"/>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76767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100000">
              <a:schemeClr val="accent2">
                <a:lumMod val="40000"/>
                <a:lumOff val="60000"/>
              </a:schemeClr>
            </a:gs>
          </a:gsLst>
          <a:lin ang="27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why isn’t the controversy resolved?</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smtClean="0"/>
              <a:t>The Plume model is very flexible</a:t>
            </a:r>
          </a:p>
          <a:p>
            <a:pPr marL="514350" indent="-514350">
              <a:buFont typeface="+mj-lt"/>
              <a:buAutoNum type="arabicPeriod"/>
            </a:pPr>
            <a:r>
              <a:rPr lang="en-US" dirty="0" smtClean="0"/>
              <a:t>We are using the wrong methods</a:t>
            </a:r>
          </a:p>
          <a:p>
            <a:pPr marL="914400" lvl="1" indent="-514350"/>
            <a:r>
              <a:rPr lang="en-US" dirty="0" smtClean="0"/>
              <a:t>Seismology</a:t>
            </a:r>
          </a:p>
          <a:p>
            <a:pPr marL="914400" lvl="1" indent="-514350"/>
            <a:r>
              <a:rPr lang="en-US" dirty="0" smtClean="0"/>
              <a:t>Geochemistry</a:t>
            </a:r>
          </a:p>
          <a:p>
            <a:pPr marL="514350" indent="-514350">
              <a:buFont typeface="+mj-lt"/>
              <a:buAutoNum type="arabicPeriod"/>
            </a:pPr>
            <a:r>
              <a:rPr lang="en-US" dirty="0" smtClean="0"/>
              <a:t>We are too specialist:</a:t>
            </a:r>
          </a:p>
          <a:p>
            <a:pPr marL="914400" lvl="1" indent="-514350"/>
            <a:r>
              <a:rPr lang="en-US" dirty="0" smtClean="0"/>
              <a:t>Prof. Geochemist: “We know plumes exist because seismologists see them”</a:t>
            </a:r>
          </a:p>
          <a:p>
            <a:pPr marL="914400" lvl="1" indent="-514350"/>
            <a:r>
              <a:rPr lang="en-US" dirty="0"/>
              <a:t>Prof. </a:t>
            </a:r>
            <a:r>
              <a:rPr lang="en-US" dirty="0" smtClean="0"/>
              <a:t>Seismologist: “</a:t>
            </a:r>
            <a:r>
              <a:rPr lang="en-US" dirty="0"/>
              <a:t>We know plumes exist because </a:t>
            </a:r>
            <a:r>
              <a:rPr lang="en-US" dirty="0" smtClean="0"/>
              <a:t>geochemists see </a:t>
            </a:r>
            <a:r>
              <a:rPr lang="en-US" dirty="0"/>
              <a:t>them</a:t>
            </a:r>
            <a:r>
              <a:rPr lang="en-US" dirty="0" smtClean="0"/>
              <a:t>”</a:t>
            </a:r>
          </a:p>
          <a:p>
            <a:pPr marL="514350" indent="-514350">
              <a:buFont typeface="+mj-lt"/>
              <a:buAutoNum type="arabicPeriod"/>
            </a:pPr>
            <a:r>
              <a:rPr lang="en-US" dirty="0"/>
              <a:t>We are too </a:t>
            </a:r>
            <a:r>
              <a:rPr lang="en-US" dirty="0" smtClean="0"/>
              <a:t>lazy:</a:t>
            </a:r>
            <a:endParaRPr lang="en-US" dirty="0"/>
          </a:p>
          <a:p>
            <a:pPr lvl="1"/>
            <a:r>
              <a:rPr lang="en-US" dirty="0" smtClean="0"/>
              <a:t>It is easy to swim with the current and hard to swim upstream.</a:t>
            </a:r>
            <a:endParaRPr lang="en-US" dirty="0"/>
          </a:p>
        </p:txBody>
      </p:sp>
    </p:spTree>
    <p:extLst>
      <p:ext uri="{BB962C8B-B14F-4D97-AF65-F5344CB8AC3E}">
        <p14:creationId xmlns:p14="http://schemas.microsoft.com/office/powerpoint/2010/main" val="28718898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91B92A-60D8-814E-895B-972A5D15B24C}" type="slidenum">
              <a:rPr lang="en-US" smtClean="0"/>
              <a:t>43</a:t>
            </a:fld>
            <a:endParaRPr lang="en-US"/>
          </a:p>
        </p:txBody>
      </p:sp>
      <p:pic>
        <p:nvPicPr>
          <p:cNvPr id="3" name="Picture 2" descr="SheepCartoo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058" y="9524"/>
            <a:ext cx="4843634" cy="6858000"/>
          </a:xfrm>
          <a:prstGeom prst="rect">
            <a:avLst/>
          </a:prstGeom>
        </p:spPr>
      </p:pic>
    </p:spTree>
    <p:extLst>
      <p:ext uri="{BB962C8B-B14F-4D97-AF65-F5344CB8AC3E}">
        <p14:creationId xmlns:p14="http://schemas.microsoft.com/office/powerpoint/2010/main" val="245803192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1828AE-8F88-6D4E-A481-56E0CDD2636F}" type="slidenum">
              <a:rPr lang="en-US" smtClean="0"/>
              <a:pPr/>
              <a:t>44</a:t>
            </a:fld>
            <a:endParaRPr lang="en-US"/>
          </a:p>
        </p:txBody>
      </p:sp>
      <p:pic>
        <p:nvPicPr>
          <p:cNvPr id="3" name="Picture 2" descr="the_origin_of_speci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102" y="0"/>
            <a:ext cx="4649003" cy="6858000"/>
          </a:xfrm>
          <a:prstGeom prst="rect">
            <a:avLst/>
          </a:prstGeom>
        </p:spPr>
      </p:pic>
      <p:sp>
        <p:nvSpPr>
          <p:cNvPr id="4" name="TextBox 3"/>
          <p:cNvSpPr txBox="1"/>
          <p:nvPr/>
        </p:nvSpPr>
        <p:spPr>
          <a:xfrm>
            <a:off x="7020272" y="6237312"/>
            <a:ext cx="1762101" cy="461665"/>
          </a:xfrm>
          <a:prstGeom prst="rect">
            <a:avLst/>
          </a:prstGeom>
          <a:noFill/>
        </p:spPr>
        <p:txBody>
          <a:bodyPr wrap="square" rtlCol="0">
            <a:spAutoFit/>
          </a:bodyPr>
          <a:lstStyle/>
          <a:p>
            <a:r>
              <a:rPr lang="en-US" dirty="0" smtClean="0"/>
              <a:t>1859</a:t>
            </a:r>
          </a:p>
        </p:txBody>
      </p:sp>
      <p:sp>
        <p:nvSpPr>
          <p:cNvPr id="5" name="Rectangle 4"/>
          <p:cNvSpPr/>
          <p:nvPr/>
        </p:nvSpPr>
        <p:spPr>
          <a:xfrm rot="18900000">
            <a:off x="1321941" y="2600580"/>
            <a:ext cx="6500120" cy="1200329"/>
          </a:xfrm>
          <a:prstGeom prst="rect">
            <a:avLst/>
          </a:prstGeom>
          <a:solidFill>
            <a:srgbClr val="FFFFFF"/>
          </a:solidFill>
        </p:spPr>
        <p:txBody>
          <a:bodyPr wrap="square" lIns="91440" tIns="45720" rIns="91440" bIns="45720">
            <a:spAutoFit/>
          </a:bodyPr>
          <a:lstStyle/>
          <a:p>
            <a:pPr algn="ctr"/>
            <a:r>
              <a:rPr lang="en-GB" sz="7200" b="1" spc="3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159 </a:t>
            </a:r>
            <a:r>
              <a:rPr lang="en-GB" sz="7200" b="1" spc="3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years </a:t>
            </a:r>
            <a:r>
              <a:rPr lang="en-GB" sz="7200" b="1" spc="3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later</a:t>
            </a:r>
            <a:endParaRPr lang="en-GB" sz="7200" b="1" spc="3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65374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5CC31F-E02C-8B45-9DA6-6DF6A7848DFB}" type="slidenum">
              <a:rPr lang="en-US" smtClean="0"/>
              <a:pPr/>
              <a:t>45</a:t>
            </a:fld>
            <a:endParaRPr lang="en-US"/>
          </a:p>
        </p:txBody>
      </p:sp>
      <p:pic>
        <p:nvPicPr>
          <p:cNvPr id="5" name="Picture 4" descr="WegenerBookCover.jpg"/>
          <p:cNvPicPr>
            <a:picLocks noChangeAspect="1"/>
          </p:cNvPicPr>
          <p:nvPr/>
        </p:nvPicPr>
        <p:blipFill rotWithShape="1">
          <a:blip r:embed="rId2">
            <a:extLst>
              <a:ext uri="{28A0092B-C50C-407E-A947-70E740481C1C}">
                <a14:useLocalDpi xmlns:a14="http://schemas.microsoft.com/office/drawing/2010/main" val="0"/>
              </a:ext>
            </a:extLst>
          </a:blip>
          <a:srcRect l="13200" r="13200"/>
          <a:stretch/>
        </p:blipFill>
        <p:spPr>
          <a:xfrm>
            <a:off x="35497" y="-27384"/>
            <a:ext cx="4004339" cy="5440677"/>
          </a:xfrm>
          <a:prstGeom prst="rect">
            <a:avLst/>
          </a:prstGeom>
        </p:spPr>
      </p:pic>
      <p:pic>
        <p:nvPicPr>
          <p:cNvPr id="6" name="Picture 5" descr="Fig1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191" y="-27384"/>
            <a:ext cx="5026025" cy="68564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9592" y="5733256"/>
            <a:ext cx="2448272" cy="830997"/>
          </a:xfrm>
          <a:prstGeom prst="rect">
            <a:avLst/>
          </a:prstGeom>
          <a:noFill/>
        </p:spPr>
        <p:txBody>
          <a:bodyPr wrap="square" rtlCol="0">
            <a:spAutoFit/>
          </a:bodyPr>
          <a:lstStyle/>
          <a:p>
            <a:pPr algn="ctr"/>
            <a:r>
              <a:rPr lang="en-US" sz="4800" dirty="0" smtClean="0"/>
              <a:t>1915</a:t>
            </a:r>
            <a:endParaRPr lang="en-US" sz="4800" dirty="0"/>
          </a:p>
        </p:txBody>
      </p:sp>
    </p:spTree>
    <p:extLst>
      <p:ext uri="{BB962C8B-B14F-4D97-AF65-F5344CB8AC3E}">
        <p14:creationId xmlns:p14="http://schemas.microsoft.com/office/powerpoint/2010/main" val="1071909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1828AE-8F88-6D4E-A481-56E0CDD2636F}" type="slidenum">
              <a:rPr lang="en-US" smtClean="0"/>
              <a:pPr/>
              <a:t>46</a:t>
            </a:fld>
            <a:endParaRPr lang="en-US"/>
          </a:p>
        </p:txBody>
      </p:sp>
      <p:pic>
        <p:nvPicPr>
          <p:cNvPr id="3" name="Picture 2" descr="McK&amp;Parker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rot="18900000">
            <a:off x="863684" y="2539025"/>
            <a:ext cx="7416634" cy="1323439"/>
          </a:xfrm>
          <a:prstGeom prst="rect">
            <a:avLst/>
          </a:prstGeom>
          <a:solidFill>
            <a:srgbClr val="FFFFFF"/>
          </a:solidFill>
        </p:spPr>
        <p:txBody>
          <a:bodyPr wrap="square" lIns="91440" tIns="45720" rIns="91440" bIns="45720" anchor="t">
            <a:normAutofit/>
          </a:bodyPr>
          <a:lstStyle/>
          <a:p>
            <a:pPr algn="ctr"/>
            <a:r>
              <a:rPr lang="en-GB" sz="8000" b="1" cap="none" spc="10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52 </a:t>
            </a:r>
            <a:r>
              <a:rPr lang="en-GB" sz="8000" b="1" cap="none" spc="3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years </a:t>
            </a:r>
            <a:r>
              <a:rPr lang="en-GB" sz="8000" b="1" cap="none" spc="10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later</a:t>
            </a:r>
            <a:endParaRPr lang="en-GB" sz="8000" b="1" cap="none" spc="10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584365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91B92A-60D8-814E-895B-972A5D15B24C}" type="slidenum">
              <a:rPr lang="en-US" smtClean="0"/>
              <a:t>47</a:t>
            </a:fld>
            <a:endParaRPr lang="en-US"/>
          </a:p>
        </p:txBody>
      </p:sp>
      <p:pic>
        <p:nvPicPr>
          <p:cNvPr id="4" name="Picture 3" descr="Website3.tiff"/>
          <p:cNvPicPr>
            <a:picLocks noChangeAspect="1"/>
          </p:cNvPicPr>
          <p:nvPr/>
        </p:nvPicPr>
        <p:blipFill rotWithShape="1">
          <a:blip r:embed="rId2">
            <a:extLst>
              <a:ext uri="{28A0092B-C50C-407E-A947-70E740481C1C}">
                <a14:useLocalDpi xmlns:a14="http://schemas.microsoft.com/office/drawing/2010/main" val="0"/>
              </a:ext>
            </a:extLst>
          </a:blip>
          <a:srcRect t="7902" r="1986"/>
          <a:stretch/>
        </p:blipFill>
        <p:spPr>
          <a:xfrm>
            <a:off x="-12022" y="0"/>
            <a:ext cx="9144000" cy="6918280"/>
          </a:xfrm>
          <a:prstGeom prst="rect">
            <a:avLst/>
          </a:prstGeom>
        </p:spPr>
      </p:pic>
      <p:pic>
        <p:nvPicPr>
          <p:cNvPr id="5" name="Picture 5" descr="FinalCover"/>
          <p:cNvPicPr>
            <a:picLocks noChangeAspect="1" noChangeArrowheads="1"/>
          </p:cNvPicPr>
          <p:nvPr/>
        </p:nvPicPr>
        <p:blipFill>
          <a:blip r:embed="rId3"/>
          <a:srcRect/>
          <a:stretch>
            <a:fillRect/>
          </a:stretch>
        </p:blipFill>
        <p:spPr bwMode="auto">
          <a:xfrm>
            <a:off x="5997905" y="2353732"/>
            <a:ext cx="3146095" cy="4572000"/>
          </a:xfrm>
          <a:prstGeom prst="rect">
            <a:avLst/>
          </a:prstGeom>
          <a:noFill/>
        </p:spPr>
      </p:pic>
      <p:sp>
        <p:nvSpPr>
          <p:cNvPr id="7" name="Rectangle 3"/>
          <p:cNvSpPr txBox="1">
            <a:spLocks noChangeArrowheads="1"/>
          </p:cNvSpPr>
          <p:nvPr/>
        </p:nvSpPr>
        <p:spPr>
          <a:xfrm>
            <a:off x="5960533" y="6155266"/>
            <a:ext cx="3200400" cy="753533"/>
          </a:xfrm>
          <a:prstGeom prst="rect">
            <a:avLst/>
          </a:prstGeom>
          <a:solidFill>
            <a:srgbClr val="FFFFFF"/>
          </a:solidFill>
        </p:spPr>
        <p:txBody>
          <a:bodyPr>
            <a:normAutofit fontScale="52500" lnSpcReduction="200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8800" dirty="0" smtClean="0">
                <a:latin typeface="Brush Script MT Italic" pitchFamily="-103" charset="0"/>
              </a:rPr>
              <a:t>That’s</a:t>
            </a:r>
            <a:r>
              <a:rPr lang="en-US" sz="8800" dirty="0">
                <a:latin typeface="Brush Script MT Italic" pitchFamily="-103" charset="0"/>
              </a:rPr>
              <a:t> </a:t>
            </a:r>
            <a:r>
              <a:rPr lang="en-US" sz="8800" dirty="0" smtClean="0">
                <a:latin typeface="Brush Script MT Italic" pitchFamily="-103" charset="0"/>
              </a:rPr>
              <a:t>all folks</a:t>
            </a:r>
            <a:endParaRPr lang="en-US" sz="8800" dirty="0">
              <a:latin typeface="Brush Script MT" charset="0"/>
            </a:endParaRPr>
          </a:p>
        </p:txBody>
      </p:sp>
    </p:spTree>
    <p:extLst>
      <p:ext uri="{BB962C8B-B14F-4D97-AF65-F5344CB8AC3E}">
        <p14:creationId xmlns:p14="http://schemas.microsoft.com/office/powerpoint/2010/main" val="3822951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6163" name="Rectangle 3"/>
          <p:cNvSpPr>
            <a:spLocks noGrp="1" noChangeArrowheads="1"/>
          </p:cNvSpPr>
          <p:nvPr>
            <p:ph type="ctrTitle"/>
          </p:nvPr>
        </p:nvSpPr>
        <p:spPr>
          <a:xfrm>
            <a:off x="5410200" y="2743200"/>
            <a:ext cx="3352800" cy="1143000"/>
          </a:xfrm>
        </p:spPr>
        <p:txBody>
          <a:bodyPr>
            <a:normAutofit fontScale="90000"/>
          </a:bodyPr>
          <a:lstStyle/>
          <a:p>
            <a:r>
              <a:rPr lang="en-US" sz="8800" dirty="0">
                <a:latin typeface="Brush Script MT Italic" pitchFamily="-103" charset="0"/>
              </a:rPr>
              <a:t>That’s</a:t>
            </a:r>
            <a:br>
              <a:rPr lang="en-US" sz="8800" dirty="0">
                <a:latin typeface="Brush Script MT Italic" pitchFamily="-103" charset="0"/>
              </a:rPr>
            </a:br>
            <a:r>
              <a:rPr lang="en-US" sz="8800" dirty="0">
                <a:latin typeface="Brush Script MT Italic" pitchFamily="-103" charset="0"/>
              </a:rPr>
              <a:t>all</a:t>
            </a:r>
            <a:br>
              <a:rPr lang="en-US" sz="8800" dirty="0">
                <a:latin typeface="Brush Script MT Italic" pitchFamily="-103" charset="0"/>
              </a:rPr>
            </a:br>
            <a:r>
              <a:rPr lang="en-US" sz="8800" dirty="0">
                <a:latin typeface="Brush Script MT Italic" pitchFamily="-103" charset="0"/>
              </a:rPr>
              <a:t>folks</a:t>
            </a:r>
            <a:endParaRPr lang="en-US" sz="8800" dirty="0">
              <a:latin typeface="Brush Script MT" charset="0"/>
            </a:endParaRPr>
          </a:p>
        </p:txBody>
      </p:sp>
      <p:pic>
        <p:nvPicPr>
          <p:cNvPr id="476165" name="Picture 5" descr="FinalCover"/>
          <p:cNvPicPr>
            <a:picLocks noChangeAspect="1" noChangeArrowheads="1"/>
          </p:cNvPicPr>
          <p:nvPr/>
        </p:nvPicPr>
        <p:blipFill>
          <a:blip r:embed="rId3"/>
          <a:srcRect/>
          <a:stretch>
            <a:fillRect/>
          </a:stretch>
        </p:blipFill>
        <p:spPr bwMode="auto">
          <a:xfrm>
            <a:off x="1" y="1588"/>
            <a:ext cx="4718050" cy="6856412"/>
          </a:xfrm>
          <a:prstGeom prst="rect">
            <a:avLst/>
          </a:prstGeom>
          <a:noFill/>
        </p:spPr>
      </p:pic>
      <p:sp>
        <p:nvSpPr>
          <p:cNvPr id="2" name="Slide Number Placeholder 1"/>
          <p:cNvSpPr>
            <a:spLocks noGrp="1"/>
          </p:cNvSpPr>
          <p:nvPr>
            <p:ph type="sldNum" sz="quarter" idx="12"/>
          </p:nvPr>
        </p:nvSpPr>
        <p:spPr/>
        <p:txBody>
          <a:bodyPr/>
          <a:lstStyle/>
          <a:p>
            <a:fld id="{C291B92A-60D8-814E-895B-972A5D15B24C}" type="slidenum">
              <a:rPr lang="en-US" smtClean="0"/>
              <a:t>48</a:t>
            </a:fld>
            <a:endParaRPr lang="en-US"/>
          </a:p>
        </p:txBody>
      </p:sp>
    </p:spTree>
    <p:extLst>
      <p:ext uri="{BB962C8B-B14F-4D97-AF65-F5344CB8AC3E}">
        <p14:creationId xmlns:p14="http://schemas.microsoft.com/office/powerpoint/2010/main" val="1637245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09062" name="Picture 6" descr="Morgan"/>
          <p:cNvPicPr>
            <a:picLocks noChangeAspect="1" noChangeArrowheads="1"/>
          </p:cNvPicPr>
          <p:nvPr/>
        </p:nvPicPr>
        <p:blipFill>
          <a:blip r:embed="rId3">
            <a:extLst>
              <a:ext uri="{28A0092B-C50C-407E-A947-70E740481C1C}">
                <a14:useLocalDpi xmlns:a14="http://schemas.microsoft.com/office/drawing/2010/main" val="0"/>
              </a:ext>
            </a:extLst>
          </a:blip>
          <a:srcRect r="22469"/>
          <a:stretch>
            <a:fillRect/>
          </a:stretch>
        </p:blipFill>
        <p:spPr bwMode="auto">
          <a:xfrm>
            <a:off x="0" y="0"/>
            <a:ext cx="4995863"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970866" y="254000"/>
            <a:ext cx="4826159" cy="2286000"/>
            <a:chOff x="3970866" y="254000"/>
            <a:chExt cx="4826159" cy="2286000"/>
          </a:xfrm>
        </p:grpSpPr>
        <p:pic>
          <p:nvPicPr>
            <p:cNvPr id="3" name="Picture 2"/>
            <p:cNvPicPr>
              <a:picLocks noChangeAspect="1"/>
            </p:cNvPicPr>
            <p:nvPr/>
          </p:nvPicPr>
          <p:blipFill>
            <a:blip r:embed="rId4"/>
            <a:stretch>
              <a:fillRect/>
            </a:stretch>
          </p:blipFill>
          <p:spPr>
            <a:xfrm>
              <a:off x="3970866" y="254000"/>
              <a:ext cx="2794000" cy="2286000"/>
            </a:xfrm>
            <a:prstGeom prst="rect">
              <a:avLst/>
            </a:prstGeom>
          </p:spPr>
        </p:pic>
        <p:sp>
          <p:nvSpPr>
            <p:cNvPr id="7" name="TextBox 6"/>
            <p:cNvSpPr txBox="1"/>
            <p:nvPr/>
          </p:nvSpPr>
          <p:spPr>
            <a:xfrm>
              <a:off x="7291485" y="423334"/>
              <a:ext cx="1505540" cy="923330"/>
            </a:xfrm>
            <a:prstGeom prst="rect">
              <a:avLst/>
            </a:prstGeom>
            <a:noFill/>
          </p:spPr>
          <p:txBody>
            <a:bodyPr wrap="none" rtlCol="0">
              <a:spAutoFit/>
            </a:bodyPr>
            <a:lstStyle/>
            <a:p>
              <a:pPr algn="ctr"/>
              <a:r>
                <a:rPr lang="en-US" dirty="0" smtClean="0">
                  <a:latin typeface="Times New Roman"/>
                  <a:cs typeface="Times New Roman"/>
                </a:rPr>
                <a:t>Nat. Medal of </a:t>
              </a:r>
            </a:p>
            <a:p>
              <a:pPr algn="ctr"/>
              <a:r>
                <a:rPr lang="en-US" dirty="0" smtClean="0">
                  <a:latin typeface="Times New Roman"/>
                  <a:cs typeface="Times New Roman"/>
                </a:rPr>
                <a:t>Science</a:t>
              </a:r>
            </a:p>
            <a:p>
              <a:pPr algn="ctr"/>
              <a:r>
                <a:rPr lang="en-US" dirty="0" smtClean="0">
                  <a:latin typeface="Times New Roman"/>
                  <a:cs typeface="Times New Roman"/>
                </a:rPr>
                <a:t>2003</a:t>
              </a:r>
              <a:endParaRPr lang="en-US" dirty="0">
                <a:latin typeface="Times New Roman"/>
                <a:cs typeface="Times New Roman"/>
              </a:endParaRPr>
            </a:p>
          </p:txBody>
        </p:sp>
      </p:grpSp>
      <p:pic>
        <p:nvPicPr>
          <p:cNvPr id="1709060" name="Picture 4" descr="Ander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288" y="2214562"/>
            <a:ext cx="4570412"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429110" y="4140199"/>
            <a:ext cx="4900656" cy="2527300"/>
            <a:chOff x="429110" y="4140199"/>
            <a:chExt cx="4900656" cy="2527300"/>
          </a:xfrm>
        </p:grpSpPr>
        <p:pic>
          <p:nvPicPr>
            <p:cNvPr id="4" name="Picture 3"/>
            <p:cNvPicPr>
              <a:picLocks noChangeAspect="1"/>
            </p:cNvPicPr>
            <p:nvPr/>
          </p:nvPicPr>
          <p:blipFill>
            <a:blip r:embed="rId6"/>
            <a:stretch>
              <a:fillRect/>
            </a:stretch>
          </p:blipFill>
          <p:spPr>
            <a:xfrm>
              <a:off x="2116666" y="4140199"/>
              <a:ext cx="3213100" cy="2527300"/>
            </a:xfrm>
            <a:prstGeom prst="rect">
              <a:avLst/>
            </a:prstGeom>
          </p:spPr>
        </p:pic>
        <p:sp>
          <p:nvSpPr>
            <p:cNvPr id="2" name="TextBox 1"/>
            <p:cNvSpPr txBox="1"/>
            <p:nvPr/>
          </p:nvSpPr>
          <p:spPr>
            <a:xfrm>
              <a:off x="429110" y="5164667"/>
              <a:ext cx="1505540" cy="923330"/>
            </a:xfrm>
            <a:prstGeom prst="rect">
              <a:avLst/>
            </a:prstGeom>
            <a:noFill/>
          </p:spPr>
          <p:txBody>
            <a:bodyPr wrap="none" rtlCol="0">
              <a:spAutoFit/>
            </a:bodyPr>
            <a:lstStyle/>
            <a:p>
              <a:pPr algn="ctr"/>
              <a:r>
                <a:rPr lang="en-US" dirty="0" smtClean="0">
                  <a:latin typeface="Times New Roman"/>
                  <a:cs typeface="Times New Roman"/>
                </a:rPr>
                <a:t>Nat. Medal of </a:t>
              </a:r>
            </a:p>
            <a:p>
              <a:pPr algn="ctr"/>
              <a:r>
                <a:rPr lang="en-US" dirty="0" smtClean="0">
                  <a:latin typeface="Times New Roman"/>
                  <a:cs typeface="Times New Roman"/>
                </a:rPr>
                <a:t>Science</a:t>
              </a:r>
            </a:p>
            <a:p>
              <a:pPr algn="ctr"/>
              <a:r>
                <a:rPr lang="en-US" dirty="0" smtClean="0">
                  <a:latin typeface="Times New Roman"/>
                  <a:cs typeface="Times New Roman"/>
                </a:rPr>
                <a:t>1988</a:t>
              </a:r>
              <a:endParaRPr lang="en-US" dirty="0">
                <a:latin typeface="Times New Roman"/>
                <a:cs typeface="Times New Roman"/>
              </a:endParaRPr>
            </a:p>
          </p:txBody>
        </p:sp>
      </p:grpSp>
    </p:spTree>
    <p:extLst>
      <p:ext uri="{BB962C8B-B14F-4D97-AF65-F5344CB8AC3E}">
        <p14:creationId xmlns:p14="http://schemas.microsoft.com/office/powerpoint/2010/main" val="42243388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90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DDB3F13-E07B-1D48-AABF-103CB62134AB}" type="slidenum">
              <a:rPr lang="en-US"/>
              <a:pPr/>
              <a:t>5</a:t>
            </a:fld>
            <a:endParaRPr lang="en-US"/>
          </a:p>
        </p:txBody>
      </p:sp>
      <p:sp>
        <p:nvSpPr>
          <p:cNvPr id="436229" name="Text Box 5"/>
          <p:cNvSpPr txBox="1">
            <a:spLocks noChangeArrowheads="1"/>
          </p:cNvSpPr>
          <p:nvPr/>
        </p:nvSpPr>
        <p:spPr bwMode="auto">
          <a:xfrm>
            <a:off x="5181600" y="6491288"/>
            <a:ext cx="1432032" cy="369332"/>
          </a:xfrm>
          <a:prstGeom prst="rect">
            <a:avLst/>
          </a:prstGeom>
          <a:noFill/>
          <a:ln w="9525">
            <a:noFill/>
            <a:miter lim="800000"/>
            <a:headEnd/>
            <a:tailEnd/>
          </a:ln>
          <a:effectLst/>
        </p:spPr>
        <p:txBody>
          <a:bodyPr wrap="none">
            <a:prstTxWarp prst="textNoShape">
              <a:avLst/>
            </a:prstTxWarp>
            <a:spAutoFit/>
          </a:bodyPr>
          <a:lstStyle/>
          <a:p>
            <a:r>
              <a:rPr lang="en-US" sz="1800" dirty="0" err="1">
                <a:solidFill>
                  <a:srgbClr val="000000"/>
                </a:solidFill>
                <a:latin typeface="Times New Roman"/>
                <a:cs typeface="Times New Roman"/>
              </a:rPr>
              <a:t>Burov</a:t>
            </a:r>
            <a:r>
              <a:rPr lang="en-US" sz="1800" dirty="0">
                <a:solidFill>
                  <a:srgbClr val="000000"/>
                </a:solidFill>
                <a:latin typeface="Times New Roman"/>
                <a:cs typeface="Times New Roman"/>
              </a:rPr>
              <a:t> (2005)</a:t>
            </a:r>
            <a:endParaRPr lang="en-US" dirty="0">
              <a:solidFill>
                <a:srgbClr val="000000"/>
              </a:solidFill>
              <a:latin typeface="Times New Roman"/>
              <a:cs typeface="Times New Roman"/>
            </a:endParaRPr>
          </a:p>
        </p:txBody>
      </p:sp>
      <p:pic>
        <p:nvPicPr>
          <p:cNvPr id="436230" name="Picture 6"/>
          <p:cNvPicPr>
            <a:picLocks noChangeAspect="1" noChangeArrowheads="1"/>
          </p:cNvPicPr>
          <p:nvPr/>
        </p:nvPicPr>
        <p:blipFill>
          <a:blip r:embed="rId3"/>
          <a:srcRect l="4196" t="20158" r="52052" b="5872"/>
          <a:stretch>
            <a:fillRect/>
          </a:stretch>
        </p:blipFill>
        <p:spPr bwMode="auto">
          <a:xfrm>
            <a:off x="2438400" y="1447800"/>
            <a:ext cx="4203700" cy="4800600"/>
          </a:xfrm>
          <a:prstGeom prst="rect">
            <a:avLst/>
          </a:prstGeom>
          <a:noFill/>
        </p:spPr>
      </p:pic>
      <p:sp>
        <p:nvSpPr>
          <p:cNvPr id="436232" name="Rectangle 8"/>
          <p:cNvSpPr>
            <a:spLocks noGrp="1" noChangeArrowheads="1"/>
          </p:cNvSpPr>
          <p:nvPr>
            <p:ph type="title"/>
          </p:nvPr>
        </p:nvSpPr>
        <p:spPr/>
        <p:txBody>
          <a:bodyPr/>
          <a:lstStyle/>
          <a:p>
            <a:r>
              <a:rPr lang="en-US" dirty="0"/>
              <a:t>1. </a:t>
            </a:r>
            <a:r>
              <a:rPr lang="en-US" dirty="0" smtClean="0"/>
              <a:t>Precursory surface </a:t>
            </a:r>
            <a:r>
              <a:rPr lang="en-US" dirty="0"/>
              <a:t>uplift</a:t>
            </a:r>
          </a:p>
        </p:txBody>
      </p:sp>
    </p:spTree>
    <p:extLst>
      <p:ext uri="{BB962C8B-B14F-4D97-AF65-F5344CB8AC3E}">
        <p14:creationId xmlns:p14="http://schemas.microsoft.com/office/powerpoint/2010/main" val="316365981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A4AEE146-4608-964B-AAAE-7D2974B0B312}" type="slidenum">
              <a:rPr lang="en-US"/>
              <a:pPr/>
              <a:t>50</a:t>
            </a:fld>
            <a:endParaRPr lang="en-US"/>
          </a:p>
        </p:txBody>
      </p:sp>
      <p:pic>
        <p:nvPicPr>
          <p:cNvPr id="432142" name="Picture 14" descr="Fig1_Morgan"/>
          <p:cNvPicPr>
            <a:picLocks noChangeAspect="1" noChangeArrowheads="1"/>
          </p:cNvPicPr>
          <p:nvPr/>
        </p:nvPicPr>
        <p:blipFill>
          <a:blip r:embed="rId3"/>
          <a:srcRect/>
          <a:stretch>
            <a:fillRect/>
          </a:stretch>
        </p:blipFill>
        <p:spPr bwMode="auto">
          <a:xfrm>
            <a:off x="839788" y="2155825"/>
            <a:ext cx="7466012" cy="4473575"/>
          </a:xfrm>
          <a:prstGeom prst="rect">
            <a:avLst/>
          </a:prstGeom>
          <a:noFill/>
        </p:spPr>
      </p:pic>
      <p:sp>
        <p:nvSpPr>
          <p:cNvPr id="432132" name="Rectangle 4"/>
          <p:cNvSpPr>
            <a:spLocks noGrp="1" noChangeArrowheads="1"/>
          </p:cNvSpPr>
          <p:nvPr>
            <p:ph type="title"/>
          </p:nvPr>
        </p:nvSpPr>
        <p:spPr>
          <a:xfrm>
            <a:off x="457200" y="685800"/>
            <a:ext cx="8305800" cy="609600"/>
          </a:xfrm>
        </p:spPr>
        <p:txBody>
          <a:bodyPr>
            <a:normAutofit fontScale="90000"/>
          </a:bodyPr>
          <a:lstStyle/>
          <a:p>
            <a:r>
              <a:rPr lang="en-US"/>
              <a:t>Morgan (1971)</a:t>
            </a:r>
            <a:br>
              <a:rPr lang="en-US"/>
            </a:br>
            <a:r>
              <a:rPr lang="en-US"/>
              <a:t>The Plume Hypothesis</a:t>
            </a:r>
          </a:p>
        </p:txBody>
      </p:sp>
    </p:spTree>
    <p:extLst>
      <p:ext uri="{BB962C8B-B14F-4D97-AF65-F5344CB8AC3E}">
        <p14:creationId xmlns:p14="http://schemas.microsoft.com/office/powerpoint/2010/main" val="767016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Picrite</a:t>
            </a:r>
            <a:r>
              <a:rPr lang="en-US" dirty="0" smtClean="0"/>
              <a:t> glass is an indicator of high temperature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C291B92A-60D8-814E-895B-972A5D15B24C}" type="slidenum">
              <a:rPr lang="en-US" smtClean="0"/>
              <a:t>51</a:t>
            </a:fld>
            <a:endParaRPr lang="en-US"/>
          </a:p>
        </p:txBody>
      </p:sp>
    </p:spTree>
    <p:extLst>
      <p:ext uri="{BB962C8B-B14F-4D97-AF65-F5344CB8AC3E}">
        <p14:creationId xmlns:p14="http://schemas.microsoft.com/office/powerpoint/2010/main" val="340847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9570" name="Rectangle 2"/>
          <p:cNvSpPr>
            <a:spLocks noGrp="1" noChangeArrowheads="1"/>
          </p:cNvSpPr>
          <p:nvPr>
            <p:ph type="ctrTitle"/>
          </p:nvPr>
        </p:nvSpPr>
        <p:spPr/>
        <p:txBody>
          <a:bodyPr>
            <a:normAutofit/>
          </a:bodyPr>
          <a:lstStyle/>
          <a:p>
            <a:r>
              <a:rPr lang="en-US" dirty="0" smtClean="0"/>
              <a:t>Predictions of the Plate hypothesis</a:t>
            </a:r>
            <a:endParaRPr lang="en-US" dirty="0"/>
          </a:p>
        </p:txBody>
      </p:sp>
      <p:sp>
        <p:nvSpPr>
          <p:cNvPr id="2" name="Subtitle 1"/>
          <p:cNvSpPr>
            <a:spLocks noGrp="1"/>
          </p:cNvSpPr>
          <p:nvPr>
            <p:ph type="subTitle" idx="1"/>
          </p:nvPr>
        </p:nvSpPr>
        <p:spPr/>
        <p:txBody>
          <a:bodyPr/>
          <a:lstStyle/>
          <a:p>
            <a:endParaRPr lang="en-US"/>
          </a:p>
        </p:txBody>
      </p:sp>
      <p:sp>
        <p:nvSpPr>
          <p:cNvPr id="4" name="Slide Number Placeholder 4"/>
          <p:cNvSpPr>
            <a:spLocks noGrp="1"/>
          </p:cNvSpPr>
          <p:nvPr>
            <p:ph type="sldNum" sz="quarter" idx="12"/>
          </p:nvPr>
        </p:nvSpPr>
        <p:spPr/>
        <p:txBody>
          <a:bodyPr/>
          <a:lstStyle/>
          <a:p>
            <a:fld id="{0455AD84-7378-854D-80D8-1478AD41F397}" type="slidenum">
              <a:rPr lang="en-US"/>
              <a:pPr/>
              <a:t>52</a:t>
            </a:fld>
            <a:endParaRPr lang="en-US"/>
          </a:p>
        </p:txBody>
      </p:sp>
      <p:sp>
        <p:nvSpPr>
          <p:cNvPr id="749571" name="Rectangle 3"/>
          <p:cNvSpPr>
            <a:spLocks noChangeArrowheads="1"/>
          </p:cNvSpPr>
          <p:nvPr/>
        </p:nvSpPr>
        <p:spPr bwMode="auto">
          <a:xfrm>
            <a:off x="457200" y="3733800"/>
            <a:ext cx="8305800" cy="609600"/>
          </a:xfrm>
          <a:prstGeom prst="rect">
            <a:avLst/>
          </a:prstGeom>
          <a:noFill/>
          <a:ln w="9525">
            <a:noFill/>
            <a:miter lim="800000"/>
            <a:headEnd/>
            <a:tailEnd/>
          </a:ln>
          <a:effectLst/>
        </p:spPr>
        <p:txBody>
          <a:bodyPr anchor="ctr">
            <a:prstTxWarp prst="textNoShape">
              <a:avLst/>
            </a:prstTxWarp>
          </a:bodyPr>
          <a:lstStyle/>
          <a:p>
            <a:pPr algn="ctr" eaLnBrk="1" hangingPunct="1"/>
            <a:endParaRPr lang="en-US" sz="4800">
              <a:solidFill>
                <a:schemeClr val="tx2"/>
              </a:solidFill>
            </a:endParaRPr>
          </a:p>
        </p:txBody>
      </p:sp>
    </p:spTree>
    <p:extLst>
      <p:ext uri="{BB962C8B-B14F-4D97-AF65-F5344CB8AC3E}">
        <p14:creationId xmlns:p14="http://schemas.microsoft.com/office/powerpoint/2010/main" val="4203736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49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a:noFill/>
        </p:spPr>
        <p:txBody>
          <a:bodyPr/>
          <a:lstStyle/>
          <a:p>
            <a:fld id="{EEFD3481-27C1-6744-A85C-818BD9CA5F0E}" type="slidenum">
              <a:rPr lang="en-US"/>
              <a:pPr/>
              <a:t>53</a:t>
            </a:fld>
            <a:endParaRPr lang="en-US"/>
          </a:p>
        </p:txBody>
      </p:sp>
      <p:grpSp>
        <p:nvGrpSpPr>
          <p:cNvPr id="2" name="Group 1"/>
          <p:cNvGrpSpPr/>
          <p:nvPr/>
        </p:nvGrpSpPr>
        <p:grpSpPr>
          <a:xfrm>
            <a:off x="3429000" y="1600200"/>
            <a:ext cx="2247900" cy="4329113"/>
            <a:chOff x="3429000" y="1600200"/>
            <a:chExt cx="2247900" cy="4329113"/>
          </a:xfrm>
          <a:noFill/>
        </p:grpSpPr>
        <p:sp>
          <p:nvSpPr>
            <p:cNvPr id="442395" name="Rectangle 27"/>
            <p:cNvSpPr>
              <a:spLocks noChangeArrowheads="1"/>
            </p:cNvSpPr>
            <p:nvPr/>
          </p:nvSpPr>
          <p:spPr bwMode="auto">
            <a:xfrm>
              <a:off x="3429000" y="4557713"/>
              <a:ext cx="2095500" cy="1371600"/>
            </a:xfrm>
            <a:prstGeom prst="rect">
              <a:avLst/>
            </a:prstGeom>
            <a:grpFill/>
            <a:ln w="9525">
              <a:noFill/>
              <a:miter lim="800000"/>
              <a:headEnd/>
              <a:tailEnd/>
            </a:ln>
            <a:effectLst/>
          </p:spPr>
          <p:txBody>
            <a:bodyPr wrap="none" anchor="ctr">
              <a:prstTxWarp prst="textNoShape">
                <a:avLst/>
              </a:prstTxWarp>
            </a:bodyPr>
            <a:lstStyle/>
            <a:p>
              <a:endParaRPr lang="en-US"/>
            </a:p>
          </p:txBody>
        </p:sp>
        <p:pic>
          <p:nvPicPr>
            <p:cNvPr id="442394" name="Picture 26" descr="Devil4Flipped"/>
            <p:cNvPicPr>
              <a:picLocks noChangeAspect="1" noChangeArrowheads="1"/>
            </p:cNvPicPr>
            <p:nvPr/>
          </p:nvPicPr>
          <p:blipFill>
            <a:blip r:embed="rId3"/>
            <a:srcRect/>
            <a:stretch>
              <a:fillRect/>
            </a:stretch>
          </p:blipFill>
          <p:spPr bwMode="auto">
            <a:xfrm>
              <a:off x="3657600" y="4633913"/>
              <a:ext cx="1327150" cy="1284288"/>
            </a:xfrm>
            <a:prstGeom prst="rect">
              <a:avLst/>
            </a:prstGeom>
            <a:grpFill/>
          </p:spPr>
        </p:pic>
        <p:grpSp>
          <p:nvGrpSpPr>
            <p:cNvPr id="442392" name="Group 24"/>
            <p:cNvGrpSpPr>
              <a:grpSpLocks/>
            </p:cNvGrpSpPr>
            <p:nvPr/>
          </p:nvGrpSpPr>
          <p:grpSpPr bwMode="auto">
            <a:xfrm>
              <a:off x="4419600" y="1600200"/>
              <a:ext cx="1257300" cy="3643313"/>
              <a:chOff x="4520" y="1160"/>
              <a:chExt cx="792" cy="2295"/>
            </a:xfrm>
            <a:grpFill/>
          </p:grpSpPr>
          <p:pic>
            <p:nvPicPr>
              <p:cNvPr id="442377" name="Picture 9" descr="Thermometer"/>
              <p:cNvPicPr>
                <a:picLocks noChangeAspect="1" noChangeArrowheads="1"/>
              </p:cNvPicPr>
              <p:nvPr/>
            </p:nvPicPr>
            <p:blipFill>
              <a:blip r:embed="rId4"/>
              <a:srcRect/>
              <a:stretch>
                <a:fillRect/>
              </a:stretch>
            </p:blipFill>
            <p:spPr bwMode="auto">
              <a:xfrm>
                <a:off x="4752" y="1728"/>
                <a:ext cx="474" cy="1727"/>
              </a:xfrm>
              <a:prstGeom prst="rect">
                <a:avLst/>
              </a:prstGeom>
              <a:grpFill/>
            </p:spPr>
          </p:pic>
          <p:sp>
            <p:nvSpPr>
              <p:cNvPr id="442384" name="Oval 16"/>
              <p:cNvSpPr>
                <a:spLocks noChangeArrowheads="1"/>
              </p:cNvSpPr>
              <p:nvPr/>
            </p:nvSpPr>
            <p:spPr bwMode="auto">
              <a:xfrm>
                <a:off x="4800" y="3024"/>
                <a:ext cx="384" cy="384"/>
              </a:xfrm>
              <a:prstGeom prst="ellipse">
                <a:avLst/>
              </a:prstGeom>
              <a:grpFill/>
              <a:ln w="9525">
                <a:solidFill>
                  <a:schemeClr val="tx1"/>
                </a:solidFill>
                <a:round/>
                <a:headEnd/>
                <a:tailEnd/>
              </a:ln>
              <a:effectLst/>
            </p:spPr>
            <p:txBody>
              <a:bodyPr wrap="none" anchor="ctr">
                <a:prstTxWarp prst="textNoShape">
                  <a:avLst/>
                </a:prstTxWarp>
              </a:bodyPr>
              <a:lstStyle/>
              <a:p>
                <a:endParaRPr lang="en-US"/>
              </a:p>
            </p:txBody>
          </p:sp>
          <p:sp>
            <p:nvSpPr>
              <p:cNvPr id="442382" name="Line 14"/>
              <p:cNvSpPr>
                <a:spLocks noChangeShapeType="1"/>
              </p:cNvSpPr>
              <p:nvPr/>
            </p:nvSpPr>
            <p:spPr bwMode="auto">
              <a:xfrm flipV="1">
                <a:off x="4992" y="1680"/>
                <a:ext cx="0" cy="1392"/>
              </a:xfrm>
              <a:prstGeom prst="line">
                <a:avLst/>
              </a:prstGeom>
              <a:grpFill/>
              <a:ln w="152400">
                <a:solidFill>
                  <a:srgbClr val="F20202"/>
                </a:solidFill>
                <a:round/>
                <a:headEnd/>
                <a:tailEnd/>
              </a:ln>
              <a:effectLst/>
            </p:spPr>
            <p:txBody>
              <a:bodyPr wrap="none" anchor="ctr">
                <a:prstTxWarp prst="textNoShape">
                  <a:avLst/>
                </a:prstTxWarp>
              </a:bodyPr>
              <a:lstStyle/>
              <a:p>
                <a:endParaRPr lang="en-US"/>
              </a:p>
            </p:txBody>
          </p:sp>
          <p:sp>
            <p:nvSpPr>
              <p:cNvPr id="442386" name="Freeform 18"/>
              <p:cNvSpPr>
                <a:spLocks/>
              </p:cNvSpPr>
              <p:nvPr/>
            </p:nvSpPr>
            <p:spPr bwMode="auto">
              <a:xfrm>
                <a:off x="5010" y="1464"/>
                <a:ext cx="239" cy="265"/>
              </a:xfrm>
              <a:custGeom>
                <a:avLst/>
                <a:gdLst/>
                <a:ahLst/>
                <a:cxnLst>
                  <a:cxn ang="0">
                    <a:pos x="0" y="480"/>
                  </a:cxn>
                  <a:cxn ang="0">
                    <a:pos x="288" y="48"/>
                  </a:cxn>
                  <a:cxn ang="0">
                    <a:pos x="432" y="192"/>
                  </a:cxn>
                </a:cxnLst>
                <a:rect l="0" t="0" r="r" b="b"/>
                <a:pathLst>
                  <a:path w="432" h="480">
                    <a:moveTo>
                      <a:pt x="0" y="480"/>
                    </a:moveTo>
                    <a:cubicBezTo>
                      <a:pt x="108" y="288"/>
                      <a:pt x="216" y="96"/>
                      <a:pt x="288" y="48"/>
                    </a:cubicBezTo>
                    <a:cubicBezTo>
                      <a:pt x="360" y="0"/>
                      <a:pt x="396" y="96"/>
                      <a:pt x="432" y="19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7" name="Freeform 19"/>
              <p:cNvSpPr>
                <a:spLocks/>
              </p:cNvSpPr>
              <p:nvPr/>
            </p:nvSpPr>
            <p:spPr bwMode="auto">
              <a:xfrm>
                <a:off x="4994" y="1160"/>
                <a:ext cx="318" cy="569"/>
              </a:xfrm>
              <a:custGeom>
                <a:avLst/>
                <a:gdLst/>
                <a:ahLst/>
                <a:cxnLst>
                  <a:cxn ang="0">
                    <a:pos x="0" y="1032"/>
                  </a:cxn>
                  <a:cxn ang="0">
                    <a:pos x="144" y="120"/>
                  </a:cxn>
                  <a:cxn ang="0">
                    <a:pos x="576" y="312"/>
                  </a:cxn>
                </a:cxnLst>
                <a:rect l="0" t="0" r="r" b="b"/>
                <a:pathLst>
                  <a:path w="576" h="1032">
                    <a:moveTo>
                      <a:pt x="0" y="1032"/>
                    </a:moveTo>
                    <a:cubicBezTo>
                      <a:pt x="24" y="636"/>
                      <a:pt x="48" y="240"/>
                      <a:pt x="144" y="120"/>
                    </a:cubicBezTo>
                    <a:cubicBezTo>
                      <a:pt x="240" y="0"/>
                      <a:pt x="408" y="156"/>
                      <a:pt x="576" y="31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8" name="Freeform 20"/>
              <p:cNvSpPr>
                <a:spLocks/>
              </p:cNvSpPr>
              <p:nvPr/>
            </p:nvSpPr>
            <p:spPr bwMode="auto">
              <a:xfrm>
                <a:off x="4520" y="1464"/>
                <a:ext cx="450" cy="256"/>
              </a:xfrm>
              <a:custGeom>
                <a:avLst/>
                <a:gdLst/>
                <a:ahLst/>
                <a:cxnLst>
                  <a:cxn ang="0">
                    <a:pos x="816" y="464"/>
                  </a:cxn>
                  <a:cxn ang="0">
                    <a:pos x="336" y="32"/>
                  </a:cxn>
                  <a:cxn ang="0">
                    <a:pos x="0" y="272"/>
                  </a:cxn>
                </a:cxnLst>
                <a:rect l="0" t="0" r="r" b="b"/>
                <a:pathLst>
                  <a:path w="816" h="464">
                    <a:moveTo>
                      <a:pt x="816" y="464"/>
                    </a:moveTo>
                    <a:cubicBezTo>
                      <a:pt x="644" y="264"/>
                      <a:pt x="472" y="64"/>
                      <a:pt x="336" y="32"/>
                    </a:cubicBezTo>
                    <a:cubicBezTo>
                      <a:pt x="200" y="0"/>
                      <a:pt x="100" y="136"/>
                      <a:pt x="0" y="27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9" name="Freeform 21"/>
              <p:cNvSpPr>
                <a:spLocks/>
              </p:cNvSpPr>
              <p:nvPr/>
            </p:nvSpPr>
            <p:spPr bwMode="auto">
              <a:xfrm>
                <a:off x="4782" y="1358"/>
                <a:ext cx="212" cy="362"/>
              </a:xfrm>
              <a:custGeom>
                <a:avLst/>
                <a:gdLst/>
                <a:ahLst/>
                <a:cxnLst>
                  <a:cxn ang="0">
                    <a:pos x="384" y="656"/>
                  </a:cxn>
                  <a:cxn ang="0">
                    <a:pos x="240" y="80"/>
                  </a:cxn>
                  <a:cxn ang="0">
                    <a:pos x="0" y="176"/>
                  </a:cxn>
                </a:cxnLst>
                <a:rect l="0" t="0" r="r" b="b"/>
                <a:pathLst>
                  <a:path w="384" h="656">
                    <a:moveTo>
                      <a:pt x="384" y="656"/>
                    </a:moveTo>
                    <a:cubicBezTo>
                      <a:pt x="344" y="408"/>
                      <a:pt x="304" y="160"/>
                      <a:pt x="240" y="80"/>
                    </a:cubicBezTo>
                    <a:cubicBezTo>
                      <a:pt x="176" y="0"/>
                      <a:pt x="88" y="88"/>
                      <a:pt x="0" y="176"/>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grpSp>
      </p:grpSp>
      <p:sp>
        <p:nvSpPr>
          <p:cNvPr id="442397" name="Rectangle 29"/>
          <p:cNvSpPr>
            <a:spLocks noGrp="1" noChangeArrowheads="1"/>
          </p:cNvSpPr>
          <p:nvPr>
            <p:ph type="title"/>
          </p:nvPr>
        </p:nvSpPr>
        <p:spPr>
          <a:noFill/>
        </p:spPr>
        <p:txBody>
          <a:bodyPr>
            <a:normAutofit fontScale="90000"/>
          </a:bodyPr>
          <a:lstStyle/>
          <a:p>
            <a:r>
              <a:rPr lang="en-US" dirty="0" smtClean="0"/>
              <a:t>Plate: </a:t>
            </a:r>
            <a:r>
              <a:rPr lang="en-US" dirty="0" smtClean="0"/>
              <a:t>High magma source temperatures</a:t>
            </a:r>
            <a:endParaRPr lang="en-US" dirty="0"/>
          </a:p>
        </p:txBody>
      </p:sp>
      <p:sp>
        <p:nvSpPr>
          <p:cNvPr id="15" name="TextBox 14"/>
          <p:cNvSpPr txBox="1"/>
          <p:nvPr/>
        </p:nvSpPr>
        <p:spPr>
          <a:xfrm>
            <a:off x="3014134" y="-505649"/>
            <a:ext cx="4978400" cy="7786747"/>
          </a:xfrm>
          <a:prstGeom prst="rect">
            <a:avLst/>
          </a:prstGeom>
          <a:noFill/>
        </p:spPr>
        <p:txBody>
          <a:bodyPr wrap="square" rtlCol="0">
            <a:spAutoFit/>
          </a:bodyPr>
          <a:lstStyle/>
          <a:p>
            <a:r>
              <a:rPr lang="en-US" sz="50000" dirty="0" smtClean="0">
                <a:solidFill>
                  <a:srgbClr val="FF0000"/>
                </a:solidFill>
                <a:latin typeface="Zapf Dingbats"/>
                <a:ea typeface="Zapf Dingbats"/>
                <a:cs typeface="Zapf Dingbats"/>
                <a:sym typeface="Zapf Dingbats"/>
              </a:rPr>
              <a:t>✗</a:t>
            </a:r>
            <a:endParaRPr lang="en-US" sz="50000" dirty="0">
              <a:solidFill>
                <a:srgbClr val="FF0000"/>
              </a:solidFill>
            </a:endParaRPr>
          </a:p>
        </p:txBody>
      </p:sp>
    </p:spTree>
    <p:extLst>
      <p:ext uri="{BB962C8B-B14F-4D97-AF65-F5344CB8AC3E}">
        <p14:creationId xmlns:p14="http://schemas.microsoft.com/office/powerpoint/2010/main" val="3198954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“Plates vs. Plumes Controversy”</a:t>
            </a:r>
            <a:endParaRPr lang="en-US" dirty="0"/>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0A1828AE-8F88-6D4E-A481-56E0CDD2636F}" type="slidenum">
              <a:rPr lang="en-US" smtClean="0"/>
              <a:pPr/>
              <a:t>54</a:t>
            </a:fld>
            <a:endParaRPr lang="en-US"/>
          </a:p>
        </p:txBody>
      </p:sp>
      <p:sp>
        <p:nvSpPr>
          <p:cNvPr id="5" name="Rectangle 4"/>
          <p:cNvSpPr/>
          <p:nvPr/>
        </p:nvSpPr>
        <p:spPr>
          <a:xfrm rot="18900000">
            <a:off x="1321941" y="2600580"/>
            <a:ext cx="6500120" cy="1200329"/>
          </a:xfrm>
          <a:prstGeom prst="rect">
            <a:avLst/>
          </a:prstGeom>
          <a:solidFill>
            <a:srgbClr val="FFFFFF"/>
          </a:solidFill>
        </p:spPr>
        <p:txBody>
          <a:bodyPr wrap="square" lIns="91440" tIns="45720" rIns="91440" bIns="45720">
            <a:spAutoFit/>
          </a:bodyPr>
          <a:lstStyle/>
          <a:p>
            <a:pPr algn="ctr"/>
            <a:r>
              <a:rPr lang="en-GB" sz="7200" b="1" spc="3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GB" sz="7200" b="1" spc="3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years </a:t>
            </a:r>
            <a:r>
              <a:rPr lang="en-GB" sz="7200" b="1" spc="3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later</a:t>
            </a:r>
            <a:endParaRPr lang="en-GB" sz="7200" b="1" spc="3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88226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3" name="Rectangle 5"/>
          <p:cNvSpPr>
            <a:spLocks noGrp="1" noChangeArrowheads="1"/>
          </p:cNvSpPr>
          <p:nvPr>
            <p:ph type="title"/>
          </p:nvPr>
        </p:nvSpPr>
        <p:spPr/>
        <p:txBody>
          <a:bodyPr/>
          <a:lstStyle/>
          <a:p>
            <a:r>
              <a:rPr lang="en-US" smtClean="0"/>
              <a:t>Comparison with geosynclines</a:t>
            </a:r>
            <a:endParaRPr lang="en-US"/>
          </a:p>
        </p:txBody>
      </p:sp>
      <p:sp>
        <p:nvSpPr>
          <p:cNvPr id="667654" name="Rectangle 6"/>
          <p:cNvSpPr>
            <a:spLocks noGrp="1" noChangeArrowheads="1"/>
          </p:cNvSpPr>
          <p:nvPr>
            <p:ph type="body" idx="1"/>
          </p:nvPr>
        </p:nvSpPr>
        <p:spPr/>
        <p:txBody>
          <a:bodyPr>
            <a:normAutofit fontScale="92500" lnSpcReduction="20000"/>
          </a:bodyPr>
          <a:lstStyle/>
          <a:p>
            <a:r>
              <a:rPr lang="en-US" smtClean="0"/>
              <a:t>Mio-geosyncline</a:t>
            </a:r>
          </a:p>
          <a:p>
            <a:r>
              <a:rPr lang="en-US" smtClean="0"/>
              <a:t>Eu-geosyncline</a:t>
            </a:r>
          </a:p>
          <a:p>
            <a:r>
              <a:rPr lang="en-US" smtClean="0"/>
              <a:t>Ortho-geosyncline</a:t>
            </a:r>
          </a:p>
          <a:p>
            <a:r>
              <a:rPr lang="en-US" smtClean="0"/>
              <a:t>Primary geosyncline</a:t>
            </a:r>
          </a:p>
          <a:p>
            <a:r>
              <a:rPr lang="en-US" smtClean="0"/>
              <a:t>Zeugo-geosyncline</a:t>
            </a:r>
          </a:p>
          <a:p>
            <a:r>
              <a:rPr lang="en-US" smtClean="0"/>
              <a:t>Para-geosyncline</a:t>
            </a:r>
          </a:p>
          <a:p>
            <a:r>
              <a:rPr lang="en-US" smtClean="0"/>
              <a:t>Exo-geosyncline</a:t>
            </a:r>
          </a:p>
          <a:p>
            <a:r>
              <a:rPr lang="en-US" smtClean="0"/>
              <a:t>Taphro-geosyncline</a:t>
            </a:r>
          </a:p>
          <a:p>
            <a:r>
              <a:rPr lang="en-US" smtClean="0"/>
              <a:t>Paralia-geosyncline</a:t>
            </a:r>
          </a:p>
          <a:p>
            <a:endParaRPr lang="en-US"/>
          </a:p>
        </p:txBody>
      </p:sp>
      <p:sp>
        <p:nvSpPr>
          <p:cNvPr id="5" name="Slide Number Placeholder 5"/>
          <p:cNvSpPr>
            <a:spLocks noGrp="1"/>
          </p:cNvSpPr>
          <p:nvPr>
            <p:ph type="sldNum" sz="quarter" idx="12"/>
          </p:nvPr>
        </p:nvSpPr>
        <p:spPr/>
        <p:txBody>
          <a:bodyPr/>
          <a:lstStyle/>
          <a:p>
            <a:fld id="{1C060419-C002-2640-8B15-E33662A86426}" type="slidenum">
              <a:rPr lang="en-US" smtClean="0"/>
              <a:pPr/>
              <a:t>55</a:t>
            </a:fld>
            <a:endParaRPr lang="en-US"/>
          </a:p>
        </p:txBody>
      </p:sp>
    </p:spTree>
    <p:extLst>
      <p:ext uri="{BB962C8B-B14F-4D97-AF65-F5344CB8AC3E}">
        <p14:creationId xmlns:p14="http://schemas.microsoft.com/office/powerpoint/2010/main" val="6342651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smtClean="0"/>
              <a:t>Are mantle </a:t>
            </a:r>
            <a:r>
              <a:rPr lang="en-US" dirty="0"/>
              <a:t>plumes unobservable </a:t>
            </a:r>
            <a:r>
              <a:rPr lang="en-US" dirty="0" smtClean="0"/>
              <a:t>entities?</a:t>
            </a:r>
          </a:p>
          <a:p>
            <a:r>
              <a:rPr lang="en-US" dirty="0" smtClean="0"/>
              <a:t>In future, will they cease to be </a:t>
            </a:r>
            <a:r>
              <a:rPr lang="en-US" dirty="0"/>
              <a:t>believed to exist?</a:t>
            </a:r>
          </a:p>
          <a:p>
            <a:r>
              <a:rPr lang="en-US" dirty="0" smtClean="0"/>
              <a:t>Will they be</a:t>
            </a:r>
            <a:r>
              <a:rPr lang="en-US" dirty="0"/>
              <a:t> the next phlogiston, </a:t>
            </a:r>
            <a:r>
              <a:rPr lang="en-US" dirty="0" err="1"/>
              <a:t>aether</a:t>
            </a:r>
            <a:r>
              <a:rPr lang="en-US" dirty="0"/>
              <a:t>, </a:t>
            </a:r>
            <a:r>
              <a:rPr lang="en-US" dirty="0" smtClean="0"/>
              <a:t>caloric, geosyncline…?</a:t>
            </a:r>
          </a:p>
        </p:txBody>
      </p:sp>
    </p:spTree>
    <p:extLst>
      <p:ext uri="{BB962C8B-B14F-4D97-AF65-F5344CB8AC3E}">
        <p14:creationId xmlns:p14="http://schemas.microsoft.com/office/powerpoint/2010/main" val="170665893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Reasons </a:t>
            </a:r>
            <a:r>
              <a:rPr lang="en-US" dirty="0"/>
              <a:t>for doubting the reality of </a:t>
            </a:r>
            <a:r>
              <a:rPr lang="en-US" dirty="0" smtClean="0"/>
              <a:t>plumes – 1</a:t>
            </a:r>
            <a:endParaRPr lang="en-US" dirty="0"/>
          </a:p>
        </p:txBody>
      </p:sp>
      <p:sp>
        <p:nvSpPr>
          <p:cNvPr id="3" name="Content Placeholder 2"/>
          <p:cNvSpPr>
            <a:spLocks noGrp="1"/>
          </p:cNvSpPr>
          <p:nvPr>
            <p:ph idx="1"/>
          </p:nvPr>
        </p:nvSpPr>
        <p:spPr/>
        <p:txBody>
          <a:bodyPr>
            <a:normAutofit/>
          </a:bodyPr>
          <a:lstStyle/>
          <a:p>
            <a:r>
              <a:rPr lang="en-US" dirty="0" smtClean="0"/>
              <a:t>Theory predictions are rarely confirmed.</a:t>
            </a:r>
          </a:p>
          <a:p>
            <a:r>
              <a:rPr lang="en-US" dirty="0" smtClean="0"/>
              <a:t>This is generally met by arguing:</a:t>
            </a:r>
          </a:p>
          <a:p>
            <a:pPr marL="914400" lvl="1" indent="-514350"/>
            <a:r>
              <a:rPr lang="en-US" dirty="0" smtClean="0"/>
              <a:t>There has been insufficient research;</a:t>
            </a:r>
          </a:p>
          <a:p>
            <a:pPr marL="914400" lvl="1" indent="-514350"/>
            <a:r>
              <a:rPr lang="en-US" dirty="0" smtClean="0"/>
              <a:t>The evidence has been destroyed;</a:t>
            </a:r>
          </a:p>
          <a:p>
            <a:pPr marL="914400" lvl="1" indent="-514350"/>
            <a:r>
              <a:rPr lang="en-US" dirty="0" smtClean="0"/>
              <a:t>“The” plume is too small to be resolved (the teacup orbiting the Sun argument);</a:t>
            </a:r>
          </a:p>
          <a:p>
            <a:pPr marL="914400" lvl="1" indent="-514350"/>
            <a:r>
              <a:rPr lang="en-US" dirty="0" smtClean="0"/>
              <a:t>This is a different variety of plume (there are now more plume-variants than there are proposed plumes).</a:t>
            </a:r>
          </a:p>
        </p:txBody>
      </p:sp>
    </p:spTree>
    <p:extLst>
      <p:ext uri="{BB962C8B-B14F-4D97-AF65-F5344CB8AC3E}">
        <p14:creationId xmlns:p14="http://schemas.microsoft.com/office/powerpoint/2010/main" val="20987033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Reasons </a:t>
            </a:r>
            <a:r>
              <a:rPr lang="en-US" dirty="0"/>
              <a:t>for doubting the reality of </a:t>
            </a:r>
            <a:r>
              <a:rPr lang="en-US" dirty="0" smtClean="0"/>
              <a:t>plumes – 2</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Unscientific arguments are common, </a:t>
            </a:r>
            <a:r>
              <a:rPr lang="en-US" i="1" dirty="0" smtClean="0"/>
              <a:t>e.g.</a:t>
            </a:r>
            <a:r>
              <a:rPr lang="en-US" dirty="0" smtClean="0"/>
              <a:t>,</a:t>
            </a:r>
          </a:p>
          <a:p>
            <a:pPr marL="914400" lvl="1" indent="-514350"/>
            <a:r>
              <a:rPr lang="en-US" dirty="0" smtClean="0"/>
              <a:t>“Most people believe in plumes”;</a:t>
            </a:r>
          </a:p>
          <a:p>
            <a:pPr marL="914400" lvl="1" indent="-514350"/>
            <a:r>
              <a:rPr lang="en-US" dirty="0" smtClean="0"/>
              <a:t>“No observation could ever convince me plumes don’t exist”;</a:t>
            </a:r>
          </a:p>
          <a:p>
            <a:pPr marL="914400" lvl="1" indent="-514350"/>
            <a:r>
              <a:rPr lang="en-US" dirty="0" smtClean="0"/>
              <a:t>“There must be a plume here because there is evidence for it”;</a:t>
            </a:r>
          </a:p>
          <a:p>
            <a:pPr marL="914400" lvl="1" indent="-514350"/>
            <a:r>
              <a:rPr lang="en-US" dirty="0" smtClean="0"/>
              <a:t>“It is terrible to question plumes because Jason is my friend”;</a:t>
            </a:r>
          </a:p>
          <a:p>
            <a:pPr marL="914400" lvl="1" indent="-514350"/>
            <a:r>
              <a:rPr lang="en-US" dirty="0" smtClean="0"/>
              <a:t>There are no alternatives;</a:t>
            </a:r>
          </a:p>
          <a:p>
            <a:pPr marL="914400" lvl="1" indent="-514350"/>
            <a:r>
              <a:rPr lang="en-US" dirty="0" smtClean="0"/>
              <a:t>Confirmed predictions of other theories are explained as coincidences. </a:t>
            </a:r>
          </a:p>
        </p:txBody>
      </p:sp>
    </p:spTree>
    <p:extLst>
      <p:ext uri="{BB962C8B-B14F-4D97-AF65-F5344CB8AC3E}">
        <p14:creationId xmlns:p14="http://schemas.microsoft.com/office/powerpoint/2010/main" val="10051243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Reasons for doubting the reality of plumes – 3</a:t>
            </a:r>
            <a:endParaRPr lang="en-US" dirty="0"/>
          </a:p>
        </p:txBody>
      </p:sp>
      <p:sp>
        <p:nvSpPr>
          <p:cNvPr id="3" name="Content Placeholder 2"/>
          <p:cNvSpPr>
            <a:spLocks noGrp="1"/>
          </p:cNvSpPr>
          <p:nvPr>
            <p:ph idx="1"/>
          </p:nvPr>
        </p:nvSpPr>
        <p:spPr/>
        <p:txBody>
          <a:bodyPr>
            <a:normAutofit/>
          </a:bodyPr>
          <a:lstStyle/>
          <a:p>
            <a:r>
              <a:rPr lang="en-US" dirty="0" smtClean="0"/>
              <a:t>After almost 50 years of study scientists still do not agree</a:t>
            </a:r>
          </a:p>
          <a:p>
            <a:pPr lvl="1"/>
            <a:r>
              <a:rPr lang="en-US" dirty="0" smtClean="0"/>
              <a:t>what the definition of a plume is;</a:t>
            </a:r>
          </a:p>
          <a:p>
            <a:pPr lvl="1"/>
            <a:r>
              <a:rPr lang="en-US" dirty="0" smtClean="0"/>
              <a:t>whether or not they exist; and</a:t>
            </a:r>
          </a:p>
          <a:p>
            <a:pPr lvl="1"/>
            <a:r>
              <a:rPr lang="en-US" dirty="0" smtClean="0"/>
              <a:t>(amongst believers) how many there are.</a:t>
            </a:r>
          </a:p>
          <a:p>
            <a:r>
              <a:rPr lang="en-US" dirty="0" smtClean="0"/>
              <a:t>Retreat to using vague language, </a:t>
            </a:r>
            <a:r>
              <a:rPr lang="en-US" i="1" dirty="0" smtClean="0"/>
              <a:t>e.g.</a:t>
            </a:r>
            <a:r>
              <a:rPr lang="en-US" dirty="0" smtClean="0"/>
              <a:t>, “hot spot”.</a:t>
            </a:r>
          </a:p>
          <a:p>
            <a:endParaRPr lang="en-US" dirty="0"/>
          </a:p>
        </p:txBody>
      </p:sp>
      <p:sp>
        <p:nvSpPr>
          <p:cNvPr id="4" name="Slide Number Placeholder 3"/>
          <p:cNvSpPr>
            <a:spLocks noGrp="1"/>
          </p:cNvSpPr>
          <p:nvPr>
            <p:ph type="sldNum" sz="quarter" idx="12"/>
          </p:nvPr>
        </p:nvSpPr>
        <p:spPr/>
        <p:txBody>
          <a:bodyPr/>
          <a:lstStyle/>
          <a:p>
            <a:fld id="{C291B92A-60D8-814E-895B-972A5D15B24C}" type="slidenum">
              <a:rPr lang="en-US" smtClean="0"/>
              <a:pPr/>
              <a:t>59</a:t>
            </a:fld>
            <a:endParaRPr lang="en-US"/>
          </a:p>
        </p:txBody>
      </p:sp>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endParaRPr lang="en-US" dirty="0"/>
          </a:p>
        </p:txBody>
      </p:sp>
    </p:spTree>
    <p:extLst>
      <p:ext uri="{BB962C8B-B14F-4D97-AF65-F5344CB8AC3E}">
        <p14:creationId xmlns:p14="http://schemas.microsoft.com/office/powerpoint/2010/main" val="12032593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926484-541A-4044-9BB4-A62ED7F551A1}" type="slidenum">
              <a:rPr lang="en-US"/>
              <a:pPr/>
              <a:t>6</a:t>
            </a:fld>
            <a:endParaRPr lang="en-US"/>
          </a:p>
        </p:txBody>
      </p:sp>
      <p:graphicFrame>
        <p:nvGraphicFramePr>
          <p:cNvPr id="439302" name="Object 6"/>
          <p:cNvGraphicFramePr>
            <a:graphicFrameLocks noChangeAspect="1"/>
          </p:cNvGraphicFramePr>
          <p:nvPr/>
        </p:nvGraphicFramePr>
        <p:xfrm>
          <a:off x="76200" y="1524000"/>
          <a:ext cx="9001125" cy="4570413"/>
        </p:xfrm>
        <a:graphic>
          <a:graphicData uri="http://schemas.openxmlformats.org/presentationml/2006/ole">
            <mc:AlternateContent xmlns:mc="http://schemas.openxmlformats.org/markup-compatibility/2006">
              <mc:Choice xmlns:v="urn:schemas-microsoft-com:vml" Requires="v">
                <p:oleObj spid="_x0000_s5170" name="Artwork" r:id="rId4" imgW="11250000" imgH="6525000" progId="">
                  <p:embed/>
                </p:oleObj>
              </mc:Choice>
              <mc:Fallback>
                <p:oleObj name="Artwork" r:id="rId4" imgW="11250000" imgH="6525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2445"/>
                      <a:stretch>
                        <a:fillRect/>
                      </a:stretch>
                    </p:blipFill>
                    <p:spPr bwMode="auto">
                      <a:xfrm>
                        <a:off x="76200" y="1524000"/>
                        <a:ext cx="900112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9303" name="Text Box 7"/>
          <p:cNvSpPr txBox="1">
            <a:spLocks noChangeArrowheads="1"/>
          </p:cNvSpPr>
          <p:nvPr/>
        </p:nvSpPr>
        <p:spPr bwMode="auto">
          <a:xfrm>
            <a:off x="5292080" y="6186488"/>
            <a:ext cx="2546302"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Coffin &amp; </a:t>
            </a:r>
            <a:r>
              <a:rPr lang="en-US" sz="1800" dirty="0" err="1">
                <a:solidFill>
                  <a:srgbClr val="000000"/>
                </a:solidFill>
                <a:latin typeface="Times New Roman"/>
                <a:cs typeface="Times New Roman"/>
              </a:rPr>
              <a:t>Eldholm</a:t>
            </a:r>
            <a:r>
              <a:rPr lang="en-US" sz="1800" dirty="0">
                <a:solidFill>
                  <a:srgbClr val="000000"/>
                </a:solidFill>
                <a:latin typeface="Times New Roman"/>
                <a:cs typeface="Times New Roman"/>
              </a:rPr>
              <a:t> (</a:t>
            </a:r>
            <a:r>
              <a:rPr lang="en-US" sz="1800" dirty="0" smtClean="0">
                <a:solidFill>
                  <a:srgbClr val="000000"/>
                </a:solidFill>
                <a:latin typeface="Times New Roman"/>
                <a:cs typeface="Times New Roman"/>
              </a:rPr>
              <a:t>1993)</a:t>
            </a:r>
            <a:endParaRPr lang="en-US" sz="1800" dirty="0">
              <a:solidFill>
                <a:srgbClr val="000000"/>
              </a:solidFill>
              <a:latin typeface="Times New Roman"/>
              <a:cs typeface="Times New Roman"/>
            </a:endParaRPr>
          </a:p>
        </p:txBody>
      </p:sp>
      <p:sp>
        <p:nvSpPr>
          <p:cNvPr id="439305" name="Rectangle 9"/>
          <p:cNvSpPr>
            <a:spLocks noGrp="1" noChangeArrowheads="1"/>
          </p:cNvSpPr>
          <p:nvPr>
            <p:ph type="title"/>
          </p:nvPr>
        </p:nvSpPr>
        <p:spPr/>
        <p:txBody>
          <a:bodyPr>
            <a:normAutofit fontScale="90000"/>
          </a:bodyPr>
          <a:lstStyle/>
          <a:p>
            <a:r>
              <a:rPr lang="en-US" dirty="0"/>
              <a:t>2. </a:t>
            </a:r>
            <a:r>
              <a:rPr lang="en-US" dirty="0" smtClean="0"/>
              <a:t>Followed by a “plume head” flood </a:t>
            </a:r>
            <a:r>
              <a:rPr lang="en-US" dirty="0"/>
              <a:t>basalt </a:t>
            </a:r>
            <a:r>
              <a:rPr lang="en-US" dirty="0" smtClean="0"/>
              <a:t>eruption</a:t>
            </a:r>
            <a:endParaRPr lang="en-US" dirty="0"/>
          </a:p>
        </p:txBody>
      </p:sp>
    </p:spTree>
    <p:extLst>
      <p:ext uri="{BB962C8B-B14F-4D97-AF65-F5344CB8AC3E}">
        <p14:creationId xmlns:p14="http://schemas.microsoft.com/office/powerpoint/2010/main" val="343719997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Tale of Two Theories</a:t>
            </a:r>
            <a:endParaRPr lang="en-US" dirty="0"/>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291B92A-60D8-814E-895B-972A5D15B24C}" type="slidenum">
              <a:rPr lang="en-US" smtClean="0"/>
              <a:t>60</a:t>
            </a:fld>
            <a:endParaRPr lang="en-US"/>
          </a:p>
        </p:txBody>
      </p:sp>
    </p:spTree>
    <p:extLst>
      <p:ext uri="{BB962C8B-B14F-4D97-AF65-F5344CB8AC3E}">
        <p14:creationId xmlns:p14="http://schemas.microsoft.com/office/powerpoint/2010/main" val="247371669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p:cNvSpPr>
            <a:spLocks noGrp="1" noChangeArrowheads="1"/>
          </p:cNvSpPr>
          <p:nvPr>
            <p:ph type="title"/>
          </p:nvPr>
        </p:nvSpPr>
        <p:spPr/>
        <p:txBody>
          <a:bodyPr/>
          <a:lstStyle/>
          <a:p>
            <a:r>
              <a:rPr lang="en-US" dirty="0" smtClean="0"/>
              <a:t>Plates vs. Plumes</a:t>
            </a:r>
            <a:endParaRPr lang="en-US" dirty="0"/>
          </a:p>
        </p:txBody>
      </p:sp>
      <p:pic>
        <p:nvPicPr>
          <p:cNvPr id="584706" name="Picture 4"/>
          <p:cNvPicPr>
            <a:picLocks noChangeArrowheads="1"/>
          </p:cNvPicPr>
          <p:nvPr/>
        </p:nvPicPr>
        <p:blipFill>
          <a:blip r:embed="rId3">
            <a:extLst>
              <a:ext uri="{28A0092B-C50C-407E-A947-70E740481C1C}">
                <a14:useLocalDpi xmlns:a14="http://schemas.microsoft.com/office/drawing/2010/main" val="0"/>
              </a:ext>
            </a:extLst>
          </a:blip>
          <a:srcRect l="4196" t="20158" r="52052" b="5872"/>
          <a:stretch>
            <a:fillRect/>
          </a:stretch>
        </p:blipFill>
        <p:spPr bwMode="auto">
          <a:xfrm>
            <a:off x="4940300" y="1371600"/>
            <a:ext cx="42037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7" name="Picture 5" descr="Fig4_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373188"/>
            <a:ext cx="3933825"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90217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4" descr="Bry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5526087"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514" name="Picture 5" descr="Campb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613" y="1905000"/>
            <a:ext cx="5767387"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65679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578562" name="Picture 3" descr="UkstinsRep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6399212"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563" name="Picture 4" descr="Campbell1Upli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60700"/>
            <a:ext cx="457041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564" name="Picture 5" descr="Campbell2Upli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967288"/>
            <a:ext cx="45704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565" name="Picture 6" descr="Campbell3Upli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988" y="0"/>
            <a:ext cx="365601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6" name="Text Box 7"/>
          <p:cNvSpPr txBox="1">
            <a:spLocks noChangeArrowheads="1"/>
          </p:cNvSpPr>
          <p:nvPr/>
        </p:nvSpPr>
        <p:spPr bwMode="auto">
          <a:xfrm>
            <a:off x="7086600" y="501650"/>
            <a:ext cx="862013" cy="155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600">
                <a:solidFill>
                  <a:srgbClr val="FF0000"/>
                </a:solidFill>
              </a:rPr>
              <a:t>?</a:t>
            </a:r>
            <a:endParaRPr lang="en-US">
              <a:solidFill>
                <a:srgbClr val="FF0000"/>
              </a:solidFill>
            </a:endParaRPr>
          </a:p>
        </p:txBody>
      </p:sp>
      <p:sp>
        <p:nvSpPr>
          <p:cNvPr id="578567" name="Text Box 8"/>
          <p:cNvSpPr txBox="1">
            <a:spLocks noChangeArrowheads="1"/>
          </p:cNvSpPr>
          <p:nvPr/>
        </p:nvSpPr>
        <p:spPr bwMode="auto">
          <a:xfrm>
            <a:off x="76200" y="4724400"/>
            <a:ext cx="3315381"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a:latin typeface="Times New Roman"/>
                <a:cs typeface="Times New Roman"/>
              </a:rPr>
              <a:t>Ukstins-Peate</a:t>
            </a:r>
            <a:r>
              <a:rPr lang="en-US" dirty="0">
                <a:latin typeface="Times New Roman"/>
                <a:cs typeface="Times New Roman"/>
              </a:rPr>
              <a:t> &amp; Bryan, </a:t>
            </a:r>
            <a:br>
              <a:rPr lang="en-US" dirty="0">
                <a:latin typeface="Times New Roman"/>
                <a:cs typeface="Times New Roman"/>
              </a:rPr>
            </a:br>
            <a:r>
              <a:rPr lang="en-US" i="1" dirty="0">
                <a:latin typeface="Times New Roman"/>
                <a:cs typeface="Times New Roman"/>
              </a:rPr>
              <a:t>Nature Geoscience, 2009</a:t>
            </a:r>
            <a:endParaRPr lang="en-US" dirty="0">
              <a:latin typeface="Times New Roman"/>
              <a:cs typeface="Times New Roman"/>
            </a:endParaRPr>
          </a:p>
        </p:txBody>
      </p:sp>
      <p:sp>
        <p:nvSpPr>
          <p:cNvPr id="578568" name="Text Box 9"/>
          <p:cNvSpPr>
            <a:spLocks noGrp="1" noChangeArrowheads="1"/>
          </p:cNvSpPr>
          <p:nvPr>
            <p:ph type="body" idx="1"/>
          </p:nvPr>
        </p:nvSpPr>
        <p:spPr>
          <a:xfrm>
            <a:off x="2286000" y="6096000"/>
            <a:ext cx="2667000" cy="838200"/>
          </a:xfrm>
          <a:noFill/>
        </p:spPr>
        <p:txBody>
          <a:bodyPr>
            <a:normAutofit/>
          </a:bodyPr>
          <a:lstStyle/>
          <a:p>
            <a:pPr marL="0" indent="0">
              <a:spcBef>
                <a:spcPct val="0"/>
              </a:spcBef>
              <a:buFontTx/>
              <a:buNone/>
            </a:pPr>
            <a:r>
              <a:rPr lang="en-US" sz="2400" dirty="0">
                <a:ea typeface="ＭＳ Ｐゴシック" charset="0"/>
              </a:rPr>
              <a:t>Campbell,</a:t>
            </a:r>
            <a:br>
              <a:rPr lang="en-US" sz="2400" dirty="0">
                <a:ea typeface="ＭＳ Ｐゴシック" charset="0"/>
              </a:rPr>
            </a:br>
            <a:r>
              <a:rPr lang="en-US" sz="2400" i="1" dirty="0">
                <a:ea typeface="ＭＳ Ｐゴシック" charset="0"/>
              </a:rPr>
              <a:t>Elements</a:t>
            </a:r>
            <a:r>
              <a:rPr lang="en-US" sz="2400" dirty="0">
                <a:ea typeface="ＭＳ Ｐゴシック" charset="0"/>
              </a:rPr>
              <a:t>, 2005</a:t>
            </a:r>
          </a:p>
        </p:txBody>
      </p:sp>
      <p:sp>
        <p:nvSpPr>
          <p:cNvPr id="578569" name="Oval 10"/>
          <p:cNvSpPr>
            <a:spLocks noChangeArrowheads="1"/>
          </p:cNvSpPr>
          <p:nvPr/>
        </p:nvSpPr>
        <p:spPr bwMode="auto">
          <a:xfrm>
            <a:off x="-152400" y="2667000"/>
            <a:ext cx="3505200" cy="2057400"/>
          </a:xfrm>
          <a:prstGeom prst="ellipse">
            <a:avLst/>
          </a:prstGeom>
          <a:noFill/>
          <a:ln w="2857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78570" name="Oval 11"/>
          <p:cNvSpPr>
            <a:spLocks noChangeArrowheads="1"/>
          </p:cNvSpPr>
          <p:nvPr/>
        </p:nvSpPr>
        <p:spPr bwMode="auto">
          <a:xfrm>
            <a:off x="4191000" y="3124200"/>
            <a:ext cx="5029200" cy="2667000"/>
          </a:xfrm>
          <a:prstGeom prst="ellipse">
            <a:avLst/>
          </a:prstGeom>
          <a:noFill/>
          <a:ln w="2857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27434919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926484-541A-4044-9BB4-A62ED7F551A1}" type="slidenum">
              <a:rPr lang="en-US"/>
              <a:pPr/>
              <a:t>64</a:t>
            </a:fld>
            <a:endParaRPr lang="en-US"/>
          </a:p>
        </p:txBody>
      </p:sp>
      <p:graphicFrame>
        <p:nvGraphicFramePr>
          <p:cNvPr id="439302" name="Object 6"/>
          <p:cNvGraphicFramePr>
            <a:graphicFrameLocks noChangeAspect="1"/>
          </p:cNvGraphicFramePr>
          <p:nvPr/>
        </p:nvGraphicFramePr>
        <p:xfrm>
          <a:off x="76200" y="1524000"/>
          <a:ext cx="9001125" cy="4570413"/>
        </p:xfrm>
        <a:graphic>
          <a:graphicData uri="http://schemas.openxmlformats.org/presentationml/2006/ole">
            <mc:AlternateContent xmlns:mc="http://schemas.openxmlformats.org/markup-compatibility/2006">
              <mc:Choice xmlns:v="urn:schemas-microsoft-com:vml" Requires="v">
                <p:oleObj spid="_x0000_s12299" name="Artwork" r:id="rId4" imgW="11250000" imgH="6525000" progId="">
                  <p:embed/>
                </p:oleObj>
              </mc:Choice>
              <mc:Fallback>
                <p:oleObj name="Artwork" r:id="rId4" imgW="11250000" imgH="6525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2445"/>
                      <a:stretch>
                        <a:fillRect/>
                      </a:stretch>
                    </p:blipFill>
                    <p:spPr bwMode="auto">
                      <a:xfrm>
                        <a:off x="76200" y="1524000"/>
                        <a:ext cx="900112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9303" name="Text Box 7"/>
          <p:cNvSpPr txBox="1">
            <a:spLocks noChangeArrowheads="1"/>
          </p:cNvSpPr>
          <p:nvPr/>
        </p:nvSpPr>
        <p:spPr bwMode="auto">
          <a:xfrm>
            <a:off x="5292080" y="6186488"/>
            <a:ext cx="2546302"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Coffin &amp; </a:t>
            </a:r>
            <a:r>
              <a:rPr lang="en-US" sz="1800" dirty="0" err="1">
                <a:solidFill>
                  <a:srgbClr val="000000"/>
                </a:solidFill>
                <a:latin typeface="Times New Roman"/>
                <a:cs typeface="Times New Roman"/>
              </a:rPr>
              <a:t>Eldholm</a:t>
            </a:r>
            <a:r>
              <a:rPr lang="en-US" sz="1800" dirty="0">
                <a:solidFill>
                  <a:srgbClr val="000000"/>
                </a:solidFill>
                <a:latin typeface="Times New Roman"/>
                <a:cs typeface="Times New Roman"/>
              </a:rPr>
              <a:t> (</a:t>
            </a:r>
            <a:r>
              <a:rPr lang="en-US" sz="1800" dirty="0" smtClean="0">
                <a:solidFill>
                  <a:srgbClr val="000000"/>
                </a:solidFill>
                <a:latin typeface="Times New Roman"/>
                <a:cs typeface="Times New Roman"/>
              </a:rPr>
              <a:t>1993)</a:t>
            </a:r>
            <a:endParaRPr lang="en-US" sz="1800" dirty="0">
              <a:solidFill>
                <a:srgbClr val="000000"/>
              </a:solidFill>
              <a:latin typeface="Times New Roman"/>
              <a:cs typeface="Times New Roman"/>
            </a:endParaRPr>
          </a:p>
        </p:txBody>
      </p:sp>
      <p:sp>
        <p:nvSpPr>
          <p:cNvPr id="439305" name="Rectangle 9"/>
          <p:cNvSpPr>
            <a:spLocks noGrp="1" noChangeArrowheads="1"/>
          </p:cNvSpPr>
          <p:nvPr>
            <p:ph type="title"/>
          </p:nvPr>
        </p:nvSpPr>
        <p:spPr/>
        <p:txBody>
          <a:bodyPr>
            <a:normAutofit fontScale="90000"/>
          </a:bodyPr>
          <a:lstStyle/>
          <a:p>
            <a:r>
              <a:rPr lang="en-US" dirty="0"/>
              <a:t>2. </a:t>
            </a:r>
            <a:r>
              <a:rPr lang="en-US" dirty="0" smtClean="0"/>
              <a:t>Followed by a “plume head” flood </a:t>
            </a:r>
            <a:r>
              <a:rPr lang="en-US" dirty="0"/>
              <a:t>basalt </a:t>
            </a:r>
            <a:r>
              <a:rPr lang="en-US" dirty="0" smtClean="0"/>
              <a:t>eruption</a:t>
            </a:r>
            <a:endParaRPr lang="en-US" dirty="0"/>
          </a:p>
        </p:txBody>
      </p:sp>
    </p:spTree>
    <p:extLst>
      <p:ext uri="{BB962C8B-B14F-4D97-AF65-F5344CB8AC3E}">
        <p14:creationId xmlns:p14="http://schemas.microsoft.com/office/powerpoint/2010/main" val="4920769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311E25-56D1-F24B-917D-5D929D6D23D5}" type="slidenum">
              <a:rPr lang="en-US"/>
              <a:pPr/>
              <a:t>65</a:t>
            </a:fld>
            <a:endParaRPr lang="en-US"/>
          </a:p>
        </p:txBody>
      </p:sp>
      <p:pic>
        <p:nvPicPr>
          <p:cNvPr id="440326" name="Picture 6"/>
          <p:cNvPicPr>
            <a:picLocks noChangeAspect="1" noChangeArrowheads="1"/>
          </p:cNvPicPr>
          <p:nvPr/>
        </p:nvPicPr>
        <p:blipFill>
          <a:blip r:embed="rId3"/>
          <a:srcRect l="32155" t="12106" r="23923" b="16806"/>
          <a:stretch>
            <a:fillRect/>
          </a:stretch>
        </p:blipFill>
        <p:spPr bwMode="auto">
          <a:xfrm>
            <a:off x="3352800" y="2057400"/>
            <a:ext cx="2314575" cy="4800600"/>
          </a:xfrm>
          <a:prstGeom prst="rect">
            <a:avLst/>
          </a:prstGeom>
          <a:noFill/>
        </p:spPr>
      </p:pic>
      <p:sp>
        <p:nvSpPr>
          <p:cNvPr id="440327" name="Text Box 7"/>
          <p:cNvSpPr txBox="1">
            <a:spLocks noChangeArrowheads="1"/>
          </p:cNvSpPr>
          <p:nvPr/>
        </p:nvSpPr>
        <p:spPr bwMode="auto">
          <a:xfrm>
            <a:off x="5867400" y="6491288"/>
            <a:ext cx="1774110"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Campbell (2005)</a:t>
            </a:r>
            <a:endParaRPr lang="en-US" dirty="0">
              <a:solidFill>
                <a:srgbClr val="000000"/>
              </a:solidFill>
              <a:latin typeface="Times New Roman"/>
              <a:cs typeface="Times New Roman"/>
            </a:endParaRPr>
          </a:p>
        </p:txBody>
      </p:sp>
      <p:sp>
        <p:nvSpPr>
          <p:cNvPr id="440332" name="Rectangle 12"/>
          <p:cNvSpPr>
            <a:spLocks noGrp="1" noChangeArrowheads="1"/>
          </p:cNvSpPr>
          <p:nvPr>
            <p:ph type="title"/>
          </p:nvPr>
        </p:nvSpPr>
        <p:spPr>
          <a:xfrm>
            <a:off x="457200" y="685800"/>
            <a:ext cx="8305800" cy="609600"/>
          </a:xfrm>
        </p:spPr>
        <p:txBody>
          <a:bodyPr>
            <a:normAutofit fontScale="90000"/>
          </a:bodyPr>
          <a:lstStyle/>
          <a:p>
            <a:r>
              <a:rPr lang="en-US"/>
              <a:t>3. Plume “tail” to the core-mantle boundary</a:t>
            </a:r>
          </a:p>
        </p:txBody>
      </p:sp>
    </p:spTree>
    <p:extLst>
      <p:ext uri="{BB962C8B-B14F-4D97-AF65-F5344CB8AC3E}">
        <p14:creationId xmlns:p14="http://schemas.microsoft.com/office/powerpoint/2010/main" val="118214476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Seismic cross sections through Earth</a:t>
            </a:r>
            <a:endParaRPr lang="en-US" dirty="0"/>
          </a:p>
        </p:txBody>
      </p:sp>
      <p:sp>
        <p:nvSpPr>
          <p:cNvPr id="4" name="Text Box 7"/>
          <p:cNvSpPr txBox="1">
            <a:spLocks noChangeArrowheads="1"/>
          </p:cNvSpPr>
          <p:nvPr/>
        </p:nvSpPr>
        <p:spPr bwMode="auto">
          <a:xfrm>
            <a:off x="1024467" y="5300135"/>
            <a:ext cx="213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dirty="0" err="1">
                <a:latin typeface="Times New Roman"/>
                <a:cs typeface="Times New Roman"/>
              </a:rPr>
              <a:t>Ritsema</a:t>
            </a:r>
            <a:r>
              <a:rPr lang="en-US" sz="1800" i="1" dirty="0">
                <a:latin typeface="Times New Roman"/>
                <a:cs typeface="Times New Roman"/>
              </a:rPr>
              <a:t> et al. (1999)</a:t>
            </a:r>
            <a:endParaRPr lang="en-US" dirty="0">
              <a:latin typeface="Times New Roman"/>
              <a:cs typeface="Times New Roman"/>
            </a:endParaRPr>
          </a:p>
        </p:txBody>
      </p:sp>
      <p:pic>
        <p:nvPicPr>
          <p:cNvPr id="6" name="Picture 3" descr="Fig5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194448"/>
            <a:ext cx="5364088" cy="36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celandWithoutMap.jpg"/>
          <p:cNvPicPr>
            <a:picLocks noChangeAspect="1"/>
          </p:cNvPicPr>
          <p:nvPr/>
        </p:nvPicPr>
        <p:blipFill rotWithShape="1">
          <a:blip r:embed="rId3">
            <a:extLst>
              <a:ext uri="{28A0092B-C50C-407E-A947-70E740481C1C}">
                <a14:useLocalDpi xmlns:a14="http://schemas.microsoft.com/office/drawing/2010/main" val="0"/>
              </a:ext>
            </a:extLst>
          </a:blip>
          <a:srcRect l="1953"/>
          <a:stretch/>
        </p:blipFill>
        <p:spPr>
          <a:xfrm>
            <a:off x="0" y="1935336"/>
            <a:ext cx="5292080" cy="2717800"/>
          </a:xfrm>
          <a:prstGeom prst="rect">
            <a:avLst/>
          </a:prstGeom>
        </p:spPr>
      </p:pic>
      <p:sp>
        <p:nvSpPr>
          <p:cNvPr id="3" name="TextBox 2"/>
          <p:cNvSpPr txBox="1"/>
          <p:nvPr/>
        </p:nvSpPr>
        <p:spPr>
          <a:xfrm>
            <a:off x="1515533" y="1811869"/>
            <a:ext cx="2108200" cy="461665"/>
          </a:xfrm>
          <a:prstGeom prst="rect">
            <a:avLst/>
          </a:prstGeom>
          <a:noFill/>
        </p:spPr>
        <p:txBody>
          <a:bodyPr wrap="square" rtlCol="0">
            <a:spAutoFit/>
          </a:bodyPr>
          <a:lstStyle/>
          <a:p>
            <a:pPr algn="ctr"/>
            <a:r>
              <a:rPr lang="en-US" sz="2400" dirty="0" smtClean="0">
                <a:latin typeface="Times New Roman"/>
                <a:cs typeface="Times New Roman"/>
              </a:rPr>
              <a:t>Iceland</a:t>
            </a:r>
            <a:endParaRPr lang="en-US" sz="2400" dirty="0">
              <a:latin typeface="Times New Roman"/>
              <a:cs typeface="Times New Roman"/>
            </a:endParaRPr>
          </a:p>
        </p:txBody>
      </p:sp>
      <p:sp>
        <p:nvSpPr>
          <p:cNvPr id="8" name="TextBox 7"/>
          <p:cNvSpPr txBox="1"/>
          <p:nvPr/>
        </p:nvSpPr>
        <p:spPr>
          <a:xfrm>
            <a:off x="5401733" y="3191933"/>
            <a:ext cx="2108200" cy="461665"/>
          </a:xfrm>
          <a:prstGeom prst="rect">
            <a:avLst/>
          </a:prstGeom>
          <a:noFill/>
        </p:spPr>
        <p:txBody>
          <a:bodyPr wrap="square" rtlCol="0">
            <a:spAutoFit/>
          </a:bodyPr>
          <a:lstStyle/>
          <a:p>
            <a:pPr algn="ctr"/>
            <a:r>
              <a:rPr lang="en-US" sz="2400" dirty="0" smtClean="0">
                <a:latin typeface="Times New Roman"/>
                <a:cs typeface="Times New Roman"/>
              </a:rPr>
              <a:t>Yellowstone</a:t>
            </a:r>
            <a:endParaRPr lang="en-US" sz="2400" dirty="0">
              <a:latin typeface="Times New Roman"/>
              <a:cs typeface="Times New Roman"/>
            </a:endParaRPr>
          </a:p>
        </p:txBody>
      </p:sp>
    </p:spTree>
    <p:extLst>
      <p:ext uri="{BB962C8B-B14F-4D97-AF65-F5344CB8AC3E}">
        <p14:creationId xmlns:p14="http://schemas.microsoft.com/office/powerpoint/2010/main" val="184015269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291B92A-60D8-814E-895B-972A5D15B24C}" type="slidenum">
              <a:rPr lang="en-US" smtClean="0"/>
              <a:t>67</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472533493"/>
              </p:ext>
            </p:extLst>
          </p:nvPr>
        </p:nvGraphicFramePr>
        <p:xfrm>
          <a:off x="0" y="225071"/>
          <a:ext cx="9144000" cy="6853063"/>
        </p:xfrm>
        <a:graphic>
          <a:graphicData uri="http://schemas.openxmlformats.org/presentationml/2006/ole">
            <mc:AlternateContent xmlns:mc="http://schemas.openxmlformats.org/markup-compatibility/2006">
              <mc:Choice xmlns:v="urn:schemas-microsoft-com:vml" Requires="v">
                <p:oleObj spid="_x0000_s7208" name="Document" r:id="rId3" imgW="5880100" imgH="4406900" progId="Word.Document.12">
                  <p:embed/>
                </p:oleObj>
              </mc:Choice>
              <mc:Fallback>
                <p:oleObj name="Document" r:id="rId3" imgW="5880100" imgH="4406900" progId="Word.Document.12">
                  <p:embed/>
                  <p:pic>
                    <p:nvPicPr>
                      <p:cNvPr id="0" name=""/>
                      <p:cNvPicPr/>
                      <p:nvPr/>
                    </p:nvPicPr>
                    <p:blipFill>
                      <a:blip r:embed="rId4"/>
                      <a:stretch>
                        <a:fillRect/>
                      </a:stretch>
                    </p:blipFill>
                    <p:spPr>
                      <a:xfrm>
                        <a:off x="0" y="225071"/>
                        <a:ext cx="9144000" cy="6853063"/>
                      </a:xfrm>
                      <a:prstGeom prst="rect">
                        <a:avLst/>
                      </a:prstGeom>
                    </p:spPr>
                  </p:pic>
                </p:oleObj>
              </mc:Fallback>
            </mc:AlternateContent>
          </a:graphicData>
        </a:graphic>
      </p:graphicFrame>
    </p:spTree>
    <p:extLst>
      <p:ext uri="{BB962C8B-B14F-4D97-AF65-F5344CB8AC3E}">
        <p14:creationId xmlns:p14="http://schemas.microsoft.com/office/powerpoint/2010/main" val="33614312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Seismology</a:t>
            </a:r>
            <a:endParaRPr lang="en-US" dirty="0"/>
          </a:p>
        </p:txBody>
      </p:sp>
      <p:sp>
        <p:nvSpPr>
          <p:cNvPr id="5" name="Content Placeholder 4"/>
          <p:cNvSpPr>
            <a:spLocks noGrp="1"/>
          </p:cNvSpPr>
          <p:nvPr>
            <p:ph idx="1"/>
          </p:nvPr>
        </p:nvSpPr>
        <p:spPr/>
        <p:txBody>
          <a:bodyPr>
            <a:normAutofit/>
          </a:bodyPr>
          <a:lstStyle/>
          <a:p>
            <a:r>
              <a:rPr lang="en-US" dirty="0" smtClean="0"/>
              <a:t>Seismology cannot distinguish composition, phase &amp; temperature</a:t>
            </a:r>
          </a:p>
          <a:p>
            <a:r>
              <a:rPr lang="en-US" dirty="0" smtClean="0"/>
              <a:t>A seismic image is not a geological image</a:t>
            </a:r>
          </a:p>
          <a:p>
            <a:r>
              <a:rPr lang="en-US" dirty="0" smtClean="0"/>
              <a:t>There are many problems in seismology, and insufficient skepticism</a:t>
            </a:r>
          </a:p>
          <a:p>
            <a:r>
              <a:rPr lang="en-US" dirty="0" smtClean="0"/>
              <a:t>“</a:t>
            </a:r>
            <a:r>
              <a:rPr lang="en-US" i="1" dirty="0" smtClean="0"/>
              <a:t>Geologists tell us plumes exist so it is our duty to find them</a:t>
            </a:r>
            <a:r>
              <a:rPr lang="en-US" dirty="0" smtClean="0"/>
              <a:t>”</a:t>
            </a:r>
          </a:p>
        </p:txBody>
      </p:sp>
      <p:sp>
        <p:nvSpPr>
          <p:cNvPr id="3" name="Slide Number Placeholder 2"/>
          <p:cNvSpPr>
            <a:spLocks noGrp="1"/>
          </p:cNvSpPr>
          <p:nvPr>
            <p:ph type="sldNum" sz="quarter" idx="12"/>
          </p:nvPr>
        </p:nvSpPr>
        <p:spPr/>
        <p:txBody>
          <a:bodyPr/>
          <a:lstStyle/>
          <a:p>
            <a:fld id="{C291B92A-60D8-814E-895B-972A5D15B24C}" type="slidenum">
              <a:rPr lang="en-US" smtClean="0"/>
              <a:t>68</a:t>
            </a:fld>
            <a:endParaRPr lang="en-US"/>
          </a:p>
        </p:txBody>
      </p:sp>
      <p:grpSp>
        <p:nvGrpSpPr>
          <p:cNvPr id="7" name="Group 8"/>
          <p:cNvGrpSpPr>
            <a:grpSpLocks noChangeAspect="1"/>
          </p:cNvGrpSpPr>
          <p:nvPr/>
        </p:nvGrpSpPr>
        <p:grpSpPr bwMode="auto">
          <a:xfrm>
            <a:off x="6360008" y="-3037945"/>
            <a:ext cx="2783992" cy="4731279"/>
            <a:chOff x="1468" y="748"/>
            <a:chExt cx="2824" cy="4798"/>
          </a:xfrm>
        </p:grpSpPr>
        <p:pic>
          <p:nvPicPr>
            <p:cNvPr id="9" name="Picture 9" descr="Wolf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 y="748"/>
              <a:ext cx="2824" cy="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WolfeXs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 y="3552"/>
              <a:ext cx="2824" cy="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1589260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C291B92A-60D8-814E-895B-972A5D15B24C}" type="slidenum">
              <a:rPr lang="en-US" smtClean="0"/>
              <a:t>69</a:t>
            </a:fld>
            <a:endParaRPr lang="en-US"/>
          </a:p>
        </p:txBody>
      </p:sp>
      <p:pic>
        <p:nvPicPr>
          <p:cNvPr id="4" name="Picture 3" descr="Caveats2013-1.gif"/>
          <p:cNvPicPr>
            <a:picLocks noChangeAspect="1"/>
          </p:cNvPicPr>
          <p:nvPr/>
        </p:nvPicPr>
        <p:blipFill rotWithShape="1">
          <a:blip r:embed="rId2">
            <a:extLst>
              <a:ext uri="{28A0092B-C50C-407E-A947-70E740481C1C}">
                <a14:useLocalDpi xmlns:a14="http://schemas.microsoft.com/office/drawing/2010/main" val="0"/>
              </a:ext>
            </a:extLst>
          </a:blip>
          <a:srcRect b="51104"/>
          <a:stretch/>
        </p:blipFill>
        <p:spPr>
          <a:xfrm>
            <a:off x="0" y="1"/>
            <a:ext cx="9144000" cy="6858000"/>
          </a:xfrm>
          <a:prstGeom prst="rect">
            <a:avLst/>
          </a:prstGeom>
        </p:spPr>
      </p:pic>
    </p:spTree>
    <p:extLst>
      <p:ext uri="{BB962C8B-B14F-4D97-AF65-F5344CB8AC3E}">
        <p14:creationId xmlns:p14="http://schemas.microsoft.com/office/powerpoint/2010/main" val="6635351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311E25-56D1-F24B-917D-5D929D6D23D5}" type="slidenum">
              <a:rPr lang="en-US"/>
              <a:pPr/>
              <a:t>7</a:t>
            </a:fld>
            <a:endParaRPr lang="en-US"/>
          </a:p>
        </p:txBody>
      </p:sp>
      <p:pic>
        <p:nvPicPr>
          <p:cNvPr id="440326" name="Picture 6"/>
          <p:cNvPicPr>
            <a:picLocks noChangeAspect="1" noChangeArrowheads="1"/>
          </p:cNvPicPr>
          <p:nvPr/>
        </p:nvPicPr>
        <p:blipFill>
          <a:blip r:embed="rId3"/>
          <a:srcRect l="32155" t="12106" r="23923" b="16806"/>
          <a:stretch>
            <a:fillRect/>
          </a:stretch>
        </p:blipFill>
        <p:spPr bwMode="auto">
          <a:xfrm>
            <a:off x="3352800" y="2057400"/>
            <a:ext cx="2314575" cy="4800600"/>
          </a:xfrm>
          <a:prstGeom prst="rect">
            <a:avLst/>
          </a:prstGeom>
          <a:noFill/>
        </p:spPr>
      </p:pic>
      <p:sp>
        <p:nvSpPr>
          <p:cNvPr id="440327" name="Text Box 7"/>
          <p:cNvSpPr txBox="1">
            <a:spLocks noChangeArrowheads="1"/>
          </p:cNvSpPr>
          <p:nvPr/>
        </p:nvSpPr>
        <p:spPr bwMode="auto">
          <a:xfrm>
            <a:off x="5867400" y="6491288"/>
            <a:ext cx="1774110"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latin typeface="Times New Roman"/>
                <a:cs typeface="Times New Roman"/>
              </a:rPr>
              <a:t>Campbell (2005)</a:t>
            </a:r>
            <a:endParaRPr lang="en-US" dirty="0">
              <a:solidFill>
                <a:srgbClr val="000000"/>
              </a:solidFill>
              <a:latin typeface="Times New Roman"/>
              <a:cs typeface="Times New Roman"/>
            </a:endParaRPr>
          </a:p>
        </p:txBody>
      </p:sp>
      <p:sp>
        <p:nvSpPr>
          <p:cNvPr id="440332" name="Rectangle 12"/>
          <p:cNvSpPr>
            <a:spLocks noGrp="1" noChangeArrowheads="1"/>
          </p:cNvSpPr>
          <p:nvPr>
            <p:ph type="title"/>
          </p:nvPr>
        </p:nvSpPr>
        <p:spPr>
          <a:xfrm>
            <a:off x="457200" y="685800"/>
            <a:ext cx="8305800" cy="609600"/>
          </a:xfrm>
        </p:spPr>
        <p:txBody>
          <a:bodyPr>
            <a:normAutofit fontScale="90000"/>
          </a:bodyPr>
          <a:lstStyle/>
          <a:p>
            <a:r>
              <a:rPr lang="en-US"/>
              <a:t>3. Plume “tail” to the core-mantle boundary</a:t>
            </a:r>
          </a:p>
        </p:txBody>
      </p:sp>
    </p:spTree>
    <p:extLst>
      <p:ext uri="{BB962C8B-B14F-4D97-AF65-F5344CB8AC3E}">
        <p14:creationId xmlns:p14="http://schemas.microsoft.com/office/powerpoint/2010/main" val="372522212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p:txBody>
          <a:bodyPr/>
          <a:lstStyle/>
          <a:p>
            <a:fld id="{84FDE70E-469A-3141-A559-8DA0EA780C2F}" type="slidenum">
              <a:rPr lang="en-US">
                <a:latin typeface="Times New Roman"/>
                <a:cs typeface="Times New Roman"/>
              </a:rPr>
              <a:pPr/>
              <a:t>70</a:t>
            </a:fld>
            <a:endParaRPr lang="en-US">
              <a:latin typeface="Times New Roman"/>
              <a:cs typeface="Times New Roman"/>
            </a:endParaRPr>
          </a:p>
        </p:txBody>
      </p:sp>
      <p:pic>
        <p:nvPicPr>
          <p:cNvPr id="760834" name="Picture 2" descr="Fig4_10"/>
          <p:cNvPicPr>
            <a:picLocks noChangeAspect="1" noChangeArrowheads="1"/>
          </p:cNvPicPr>
          <p:nvPr/>
        </p:nvPicPr>
        <p:blipFill>
          <a:blip r:embed="rId4"/>
          <a:srcRect/>
          <a:stretch>
            <a:fillRect/>
          </a:stretch>
        </p:blipFill>
        <p:spPr bwMode="auto">
          <a:xfrm>
            <a:off x="3908801" y="2743200"/>
            <a:ext cx="5235199" cy="4114800"/>
          </a:xfrm>
          <a:prstGeom prst="rect">
            <a:avLst/>
          </a:prstGeom>
          <a:noFill/>
        </p:spPr>
      </p:pic>
      <p:sp>
        <p:nvSpPr>
          <p:cNvPr id="4" name="TextBox 3"/>
          <p:cNvSpPr txBox="1"/>
          <p:nvPr/>
        </p:nvSpPr>
        <p:spPr>
          <a:xfrm>
            <a:off x="2590800" y="270933"/>
            <a:ext cx="6417733" cy="3231654"/>
          </a:xfrm>
          <a:prstGeom prst="rect">
            <a:avLst/>
          </a:prstGeom>
          <a:noFill/>
        </p:spPr>
        <p:txBody>
          <a:bodyPr wrap="square" rtlCol="0">
            <a:spAutoFit/>
          </a:bodyPr>
          <a:lstStyle/>
          <a:p>
            <a:r>
              <a:rPr lang="en-US" sz="4400" dirty="0" smtClean="0">
                <a:latin typeface="Times New Roman"/>
                <a:cs typeface="Times New Roman"/>
              </a:rPr>
              <a:t>But…</a:t>
            </a:r>
          </a:p>
          <a:p>
            <a:r>
              <a:rPr lang="en-US" sz="4400" dirty="0" smtClean="0">
                <a:latin typeface="Times New Roman"/>
                <a:cs typeface="Times New Roman"/>
              </a:rPr>
              <a:t>Morgan knew this when he first proposed plumes …</a:t>
            </a:r>
          </a:p>
          <a:p>
            <a:endParaRPr lang="en-US" dirty="0">
              <a:latin typeface="Times New Roman"/>
              <a:cs typeface="Times New Roman"/>
            </a:endParaRPr>
          </a:p>
          <a:p>
            <a:endParaRPr lang="en-US" dirty="0" smtClean="0">
              <a:latin typeface="Times New Roman"/>
              <a:cs typeface="Times New Roman"/>
            </a:endParaRPr>
          </a:p>
          <a:p>
            <a:endParaRPr lang="en-US" dirty="0">
              <a:latin typeface="Times New Roman"/>
              <a:cs typeface="Times New Roman"/>
            </a:endParaRPr>
          </a:p>
          <a:p>
            <a:endParaRPr lang="en-US" dirty="0">
              <a:latin typeface="Times New Roman"/>
              <a:cs typeface="Times New Roman"/>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134106263"/>
              </p:ext>
            </p:extLst>
          </p:nvPr>
        </p:nvGraphicFramePr>
        <p:xfrm>
          <a:off x="0" y="118533"/>
          <a:ext cx="2940050" cy="6324600"/>
        </p:xfrm>
        <a:graphic>
          <a:graphicData uri="http://schemas.openxmlformats.org/presentationml/2006/ole">
            <mc:AlternateContent xmlns:mc="http://schemas.openxmlformats.org/markup-compatibility/2006">
              <mc:Choice xmlns:v="urn:schemas-microsoft-com:vml" Requires="v">
                <p:oleObj spid="_x0000_s9241" name="Clip" r:id="rId5" imgW="1857600" imgH="3995640" progId="MS_ClipArt_Gallery.2">
                  <p:embed/>
                </p:oleObj>
              </mc:Choice>
              <mc:Fallback>
                <p:oleObj name="Clip" r:id="rId5" imgW="1857600" imgH="399564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8533"/>
                        <a:ext cx="2940050" cy="632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30589817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Examples of Flawed Science</a:t>
            </a:r>
            <a:endParaRPr lang="en-US" dirty="0"/>
          </a:p>
        </p:txBody>
      </p:sp>
      <p:sp>
        <p:nvSpPr>
          <p:cNvPr id="4" name="Subtitle 3"/>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C291B92A-60D8-814E-895B-972A5D15B24C}" type="slidenum">
              <a:rPr lang="en-US" smtClean="0"/>
              <a:t>71</a:t>
            </a:fld>
            <a:endParaRPr lang="en-US"/>
          </a:p>
        </p:txBody>
      </p:sp>
    </p:spTree>
    <p:extLst>
      <p:ext uri="{BB962C8B-B14F-4D97-AF65-F5344CB8AC3E}">
        <p14:creationId xmlns:p14="http://schemas.microsoft.com/office/powerpoint/2010/main" val="100959854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Geochemical tracers of the core-mantle boundary – Example A</a:t>
            </a:r>
            <a:endParaRPr lang="en-US" dirty="0"/>
          </a:p>
        </p:txBody>
      </p:sp>
      <p:sp>
        <p:nvSpPr>
          <p:cNvPr id="3" name="Content Placeholder 2"/>
          <p:cNvSpPr>
            <a:spLocks noGrp="1"/>
          </p:cNvSpPr>
          <p:nvPr>
            <p:ph idx="1"/>
          </p:nvPr>
        </p:nvSpPr>
        <p:spPr/>
        <p:txBody>
          <a:bodyPr>
            <a:normAutofit/>
          </a:bodyPr>
          <a:lstStyle/>
          <a:p>
            <a:r>
              <a:rPr lang="en-US" dirty="0" smtClean="0"/>
              <a:t>Morgan (1971) predicts plume material different composition from “normal” magmas</a:t>
            </a:r>
          </a:p>
          <a:p>
            <a:r>
              <a:rPr lang="en-US" dirty="0" smtClean="0"/>
              <a:t>Schilling (1973): Icelandic magmas have different composition</a:t>
            </a:r>
          </a:p>
          <a:p>
            <a:r>
              <a:rPr lang="en-US" dirty="0" smtClean="0"/>
              <a:t>Example of a successful prediction!</a:t>
            </a:r>
          </a:p>
        </p:txBody>
      </p:sp>
      <p:sp>
        <p:nvSpPr>
          <p:cNvPr id="4" name="Slide Number Placeholder 3"/>
          <p:cNvSpPr>
            <a:spLocks noGrp="1"/>
          </p:cNvSpPr>
          <p:nvPr>
            <p:ph type="sldNum" sz="quarter" idx="12"/>
          </p:nvPr>
        </p:nvSpPr>
        <p:spPr/>
        <p:txBody>
          <a:bodyPr/>
          <a:lstStyle/>
          <a:p>
            <a:fld id="{C291B92A-60D8-814E-895B-972A5D15B24C}" type="slidenum">
              <a:rPr lang="en-US" smtClean="0"/>
              <a:t>72</a:t>
            </a:fld>
            <a:endParaRPr lang="en-US"/>
          </a:p>
        </p:txBody>
      </p:sp>
    </p:spTree>
    <p:extLst>
      <p:ext uri="{BB962C8B-B14F-4D97-AF65-F5344CB8AC3E}">
        <p14:creationId xmlns:p14="http://schemas.microsoft.com/office/powerpoint/2010/main" val="213049658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Geochemical tracers of the core-mantle boundary – </a:t>
            </a:r>
            <a:r>
              <a:rPr lang="en-US" dirty="0"/>
              <a:t>Example A</a:t>
            </a:r>
          </a:p>
        </p:txBody>
      </p:sp>
      <p:sp>
        <p:nvSpPr>
          <p:cNvPr id="3" name="Content Placeholder 2"/>
          <p:cNvSpPr>
            <a:spLocks noGrp="1"/>
          </p:cNvSpPr>
          <p:nvPr>
            <p:ph idx="1"/>
          </p:nvPr>
        </p:nvSpPr>
        <p:spPr>
          <a:xfrm>
            <a:off x="457200" y="1600201"/>
            <a:ext cx="8229600" cy="1600200"/>
          </a:xfrm>
        </p:spPr>
        <p:txBody>
          <a:bodyPr>
            <a:normAutofit/>
          </a:bodyPr>
          <a:lstStyle/>
          <a:p>
            <a:r>
              <a:rPr lang="en-US" dirty="0" smtClean="0"/>
              <a:t>Hofmann &amp; White (1982): the difference in composition results from re-melted crust</a:t>
            </a:r>
          </a:p>
        </p:txBody>
      </p:sp>
      <p:sp>
        <p:nvSpPr>
          <p:cNvPr id="4" name="Slide Number Placeholder 3"/>
          <p:cNvSpPr>
            <a:spLocks noGrp="1"/>
          </p:cNvSpPr>
          <p:nvPr>
            <p:ph type="sldNum" sz="quarter" idx="12"/>
          </p:nvPr>
        </p:nvSpPr>
        <p:spPr/>
        <p:txBody>
          <a:bodyPr/>
          <a:lstStyle/>
          <a:p>
            <a:fld id="{C291B92A-60D8-814E-895B-972A5D15B24C}" type="slidenum">
              <a:rPr lang="en-US" smtClean="0"/>
              <a:t>73</a:t>
            </a:fld>
            <a:endParaRPr lang="en-US"/>
          </a:p>
        </p:txBody>
      </p:sp>
      <p:pic>
        <p:nvPicPr>
          <p:cNvPr id="5" name="Picture 2" descr="sub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333" y="3631892"/>
            <a:ext cx="4910667" cy="322610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71488" y="3242724"/>
            <a:ext cx="3727979" cy="32258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Explained by postulating </a:t>
            </a:r>
            <a:r>
              <a:rPr lang="en-US" dirty="0" smtClean="0"/>
              <a:t>crust </a:t>
            </a:r>
            <a:r>
              <a:rPr lang="en-US" dirty="0" err="1"/>
              <a:t>subducted</a:t>
            </a:r>
            <a:r>
              <a:rPr lang="en-US" dirty="0"/>
              <a:t> to core-mantle boundary and returned in </a:t>
            </a:r>
            <a:r>
              <a:rPr lang="en-US" dirty="0" smtClean="0"/>
              <a:t>plumes!</a:t>
            </a:r>
            <a:endParaRPr lang="en-US" dirty="0"/>
          </a:p>
        </p:txBody>
      </p:sp>
    </p:spTree>
    <p:extLst>
      <p:ext uri="{BB962C8B-B14F-4D97-AF65-F5344CB8AC3E}">
        <p14:creationId xmlns:p14="http://schemas.microsoft.com/office/powerpoint/2010/main" val="303231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Geochemical tracers of the core-mantle </a:t>
            </a:r>
            <a:r>
              <a:rPr lang="en-US" dirty="0" smtClean="0"/>
              <a:t>boundary – </a:t>
            </a:r>
            <a:r>
              <a:rPr lang="en-US" dirty="0"/>
              <a:t>Example </a:t>
            </a:r>
            <a:r>
              <a:rPr lang="en-US" dirty="0" smtClean="0"/>
              <a:t>B</a:t>
            </a:r>
            <a:endParaRPr lang="en-US" dirty="0"/>
          </a:p>
        </p:txBody>
      </p:sp>
      <p:sp>
        <p:nvSpPr>
          <p:cNvPr id="3" name="Content Placeholder 2"/>
          <p:cNvSpPr>
            <a:spLocks noGrp="1"/>
          </p:cNvSpPr>
          <p:nvPr>
            <p:ph idx="1"/>
          </p:nvPr>
        </p:nvSpPr>
        <p:spPr/>
        <p:txBody>
          <a:bodyPr/>
          <a:lstStyle/>
          <a:p>
            <a:r>
              <a:rPr lang="en-US" dirty="0" smtClean="0"/>
              <a:t>Unusual, high </a:t>
            </a:r>
            <a:r>
              <a:rPr lang="en-US" baseline="30000" dirty="0" smtClean="0"/>
              <a:t>3</a:t>
            </a:r>
            <a:r>
              <a:rPr lang="en-US" dirty="0" smtClean="0"/>
              <a:t>He/</a:t>
            </a:r>
            <a:r>
              <a:rPr lang="en-US" baseline="30000" dirty="0" smtClean="0"/>
              <a:t>4</a:t>
            </a:r>
            <a:r>
              <a:rPr lang="en-US" dirty="0" smtClean="0"/>
              <a:t>He ratios found at Hawaii</a:t>
            </a:r>
          </a:p>
          <a:p>
            <a:r>
              <a:rPr lang="en-US" dirty="0" smtClean="0"/>
              <a:t>Because thought to be a plume under Hawaii, interpreted as a core-mantle-boundary tracer</a:t>
            </a:r>
          </a:p>
          <a:p>
            <a:r>
              <a:rPr lang="en-US" dirty="0" smtClean="0"/>
              <a:t>Subsequently, if </a:t>
            </a:r>
            <a:r>
              <a:rPr lang="en-US" dirty="0"/>
              <a:t>high </a:t>
            </a:r>
            <a:r>
              <a:rPr lang="en-US" baseline="30000" dirty="0"/>
              <a:t>3</a:t>
            </a:r>
            <a:r>
              <a:rPr lang="en-US" dirty="0"/>
              <a:t>He/</a:t>
            </a:r>
            <a:r>
              <a:rPr lang="en-US" baseline="30000" dirty="0"/>
              <a:t>4</a:t>
            </a:r>
            <a:r>
              <a:rPr lang="en-US" dirty="0"/>
              <a:t>He ratios </a:t>
            </a:r>
            <a:r>
              <a:rPr lang="en-US" dirty="0" smtClean="0"/>
              <a:t>found, assumed to indicate a new plume</a:t>
            </a:r>
            <a:endParaRPr lang="en-US" dirty="0"/>
          </a:p>
        </p:txBody>
      </p:sp>
      <p:sp>
        <p:nvSpPr>
          <p:cNvPr id="4" name="Slide Number Placeholder 3"/>
          <p:cNvSpPr>
            <a:spLocks noGrp="1"/>
          </p:cNvSpPr>
          <p:nvPr>
            <p:ph type="sldNum" sz="quarter" idx="12"/>
          </p:nvPr>
        </p:nvSpPr>
        <p:spPr/>
        <p:txBody>
          <a:bodyPr/>
          <a:lstStyle/>
          <a:p>
            <a:fld id="{C291B92A-60D8-814E-895B-972A5D15B24C}" type="slidenum">
              <a:rPr lang="en-US" smtClean="0"/>
              <a:t>74</a:t>
            </a:fld>
            <a:endParaRPr lang="en-US"/>
          </a:p>
        </p:txBody>
      </p:sp>
    </p:spTree>
    <p:extLst>
      <p:ext uri="{BB962C8B-B14F-4D97-AF65-F5344CB8AC3E}">
        <p14:creationId xmlns:p14="http://schemas.microsoft.com/office/powerpoint/2010/main" val="415794692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dirty="0"/>
              <a:t>Geochemical tracers of the core-mantle boundary – Example </a:t>
            </a:r>
            <a:r>
              <a:rPr lang="en-US" dirty="0" smtClean="0"/>
              <a:t>B</a:t>
            </a:r>
            <a:endParaRPr lang="en-US" dirty="0"/>
          </a:p>
        </p:txBody>
      </p:sp>
      <p:sp>
        <p:nvSpPr>
          <p:cNvPr id="5" name="Content Placeholder 4"/>
          <p:cNvSpPr>
            <a:spLocks noGrp="1"/>
          </p:cNvSpPr>
          <p:nvPr>
            <p:ph idx="1"/>
          </p:nvPr>
        </p:nvSpPr>
        <p:spPr/>
        <p:txBody>
          <a:bodyPr/>
          <a:lstStyle/>
          <a:p>
            <a:r>
              <a:rPr lang="en-US" smtClean="0"/>
              <a:t>Geochemistry cannot tell depth of origin of magmas</a:t>
            </a:r>
          </a:p>
          <a:p>
            <a:r>
              <a:rPr lang="en-US" smtClean="0"/>
              <a:t>…but not everyone</a:t>
            </a:r>
            <a:br>
              <a:rPr lang="en-US" smtClean="0"/>
            </a:br>
            <a:r>
              <a:rPr lang="en-US" smtClean="0"/>
              <a:t>accepts this …</a:t>
            </a:r>
            <a:endParaRPr lang="en-US" dirty="0" smtClean="0"/>
          </a:p>
        </p:txBody>
      </p:sp>
      <p:sp>
        <p:nvSpPr>
          <p:cNvPr id="3" name="Slide Number Placeholder 2"/>
          <p:cNvSpPr>
            <a:spLocks noGrp="1"/>
          </p:cNvSpPr>
          <p:nvPr>
            <p:ph type="sldNum" sz="quarter" idx="12"/>
          </p:nvPr>
        </p:nvSpPr>
        <p:spPr/>
        <p:txBody>
          <a:bodyPr/>
          <a:lstStyle/>
          <a:p>
            <a:fld id="{C291B92A-60D8-814E-895B-972A5D15B24C}" type="slidenum">
              <a:rPr lang="en-US" smtClean="0"/>
              <a:pPr/>
              <a:t>75</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719" y="2816352"/>
            <a:ext cx="4612281" cy="404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endParaRPr lang="en-US" dirty="0"/>
          </a:p>
        </p:txBody>
      </p:sp>
    </p:spTree>
    <p:extLst>
      <p:ext uri="{BB962C8B-B14F-4D97-AF65-F5344CB8AC3E}">
        <p14:creationId xmlns:p14="http://schemas.microsoft.com/office/powerpoint/2010/main" val="214033944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lstStyle/>
          <a:p>
            <a:r>
              <a:rPr lang="en-US"/>
              <a:t>Endless plume variants</a:t>
            </a:r>
          </a:p>
        </p:txBody>
      </p:sp>
      <p:sp>
        <p:nvSpPr>
          <p:cNvPr id="6" name="Content Placeholder 5"/>
          <p:cNvSpPr>
            <a:spLocks noGrp="1"/>
          </p:cNvSpPr>
          <p:nvPr>
            <p:ph idx="1"/>
          </p:nvPr>
        </p:nvSpPr>
        <p:spPr/>
        <p:txBody>
          <a:bodyPr/>
          <a:lstStyle/>
          <a:p>
            <a:r>
              <a:rPr lang="en-US" dirty="0"/>
              <a:t>Lateral flow of plume material </a:t>
            </a:r>
          </a:p>
          <a:p>
            <a:r>
              <a:rPr lang="en-US" dirty="0"/>
              <a:t>Tabular plumes</a:t>
            </a:r>
          </a:p>
          <a:p>
            <a:r>
              <a:rPr lang="en-US" dirty="0"/>
              <a:t>Pulsing plumes</a:t>
            </a:r>
          </a:p>
          <a:p>
            <a:r>
              <a:rPr lang="en-US" dirty="0"/>
              <a:t>High </a:t>
            </a:r>
            <a:r>
              <a:rPr lang="en-US" baseline="30000" dirty="0"/>
              <a:t>3</a:t>
            </a:r>
            <a:r>
              <a:rPr lang="en-US" dirty="0"/>
              <a:t>He/</a:t>
            </a:r>
            <a:r>
              <a:rPr lang="en-US" baseline="30000" dirty="0"/>
              <a:t>4</a:t>
            </a:r>
            <a:r>
              <a:rPr lang="en-US" dirty="0"/>
              <a:t>He plumes</a:t>
            </a:r>
          </a:p>
          <a:p>
            <a:r>
              <a:rPr lang="en-US" dirty="0"/>
              <a:t>Low </a:t>
            </a:r>
            <a:r>
              <a:rPr lang="en-US" baseline="30000" dirty="0"/>
              <a:t>3</a:t>
            </a:r>
            <a:r>
              <a:rPr lang="en-US" dirty="0"/>
              <a:t>He/</a:t>
            </a:r>
            <a:r>
              <a:rPr lang="en-US" baseline="30000" dirty="0"/>
              <a:t>4</a:t>
            </a:r>
            <a:r>
              <a:rPr lang="en-US" dirty="0"/>
              <a:t>He plumes</a:t>
            </a:r>
          </a:p>
          <a:p>
            <a:r>
              <a:rPr lang="en-US" dirty="0"/>
              <a:t>Headless plumes</a:t>
            </a:r>
          </a:p>
          <a:p>
            <a:r>
              <a:rPr lang="en-US" dirty="0"/>
              <a:t>Tailless </a:t>
            </a:r>
            <a:r>
              <a:rPr lang="en-US" dirty="0" smtClean="0"/>
              <a:t>plumes</a:t>
            </a:r>
            <a:endParaRPr lang="en-US" dirty="0"/>
          </a:p>
        </p:txBody>
      </p:sp>
      <p:sp>
        <p:nvSpPr>
          <p:cNvPr id="4" name="Slide Number Placeholder 5"/>
          <p:cNvSpPr>
            <a:spLocks noGrp="1"/>
          </p:cNvSpPr>
          <p:nvPr>
            <p:ph type="sldNum" sz="quarter" idx="12"/>
          </p:nvPr>
        </p:nvSpPr>
        <p:spPr/>
        <p:txBody>
          <a:bodyPr/>
          <a:lstStyle/>
          <a:p>
            <a:fld id="{9BB94252-470B-C444-A327-F1051918F281}" type="slidenum">
              <a:rPr lang="en-US"/>
              <a:pPr/>
              <a:t>76</a:t>
            </a:fld>
            <a:endParaRPr lang="en-US"/>
          </a:p>
        </p:txBody>
      </p:sp>
    </p:spTree>
    <p:extLst>
      <p:ext uri="{BB962C8B-B14F-4D97-AF65-F5344CB8AC3E}">
        <p14:creationId xmlns:p14="http://schemas.microsoft.com/office/powerpoint/2010/main" val="12358834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Currently Over 70 Plume Variants</a:t>
            </a:r>
            <a:endParaRPr lang="en-US" dirty="0"/>
          </a:p>
        </p:txBody>
      </p:sp>
      <p:sp>
        <p:nvSpPr>
          <p:cNvPr id="3" name="Content Placeholder 2"/>
          <p:cNvSpPr>
            <a:spLocks noGrp="1"/>
          </p:cNvSpPr>
          <p:nvPr>
            <p:ph idx="1"/>
          </p:nvPr>
        </p:nvSpPr>
        <p:spPr/>
        <p:txBody>
          <a:bodyPr>
            <a:normAutofit fontScale="62500" lnSpcReduction="20000"/>
          </a:bodyPr>
          <a:lstStyle/>
          <a:p>
            <a:pPr marL="0" indent="0" algn="ctr">
              <a:buNone/>
            </a:pPr>
            <a:r>
              <a:rPr lang="en-US" dirty="0"/>
              <a:t>Thermal (1); Fossil (2); </a:t>
            </a:r>
            <a:r>
              <a:rPr lang="en-US" dirty="0" err="1"/>
              <a:t>Channelled</a:t>
            </a:r>
            <a:r>
              <a:rPr lang="en-US" dirty="0"/>
              <a:t> (3); </a:t>
            </a:r>
            <a:r>
              <a:rPr lang="en-US" dirty="0" err="1"/>
              <a:t>Toroidal</a:t>
            </a:r>
            <a:r>
              <a:rPr lang="en-US" dirty="0"/>
              <a:t> (4); Tabular (5); Depleted Residual (6); Finger-like (7); Recycled (8); Edge (9); Cold (10); </a:t>
            </a:r>
            <a:r>
              <a:rPr lang="en-US" dirty="0" err="1"/>
              <a:t>Cacto</a:t>
            </a:r>
            <a:r>
              <a:rPr lang="en-US" dirty="0"/>
              <a:t>- (11); Super (12); </a:t>
            </a:r>
            <a:r>
              <a:rPr lang="en-US" dirty="0" err="1"/>
              <a:t>Asthenospheric</a:t>
            </a:r>
            <a:r>
              <a:rPr lang="en-US" dirty="0"/>
              <a:t> (13); Dying (14); Not very energetic (15); Spaghetti (16); Baby (17); Head-free (18); Splash (19); Pulsating (20); Subduction fluid-fluxed Refractory (21); Hydrogen (22); Heterogeneous (23); Flattened Onion (24); Subduction-driving (25); Subduction-triggered (26); Washboard (27); Bent-shaped (28); Failing (29); Delamination-triggering (30); Concentrically-zoned (31); Mushroom (32); Laminar (33); </a:t>
            </a:r>
            <a:r>
              <a:rPr lang="en-US" dirty="0" err="1"/>
              <a:t>Advected</a:t>
            </a:r>
            <a:r>
              <a:rPr lang="en-US" dirty="0"/>
              <a:t> (34); Extinct (35); Bilateral (36); Bifurcated (37); Geriatric (38); Primary and Secondary (39); Accreted (40); Diverted (41); Deformed (42); Golden (43); Veined (44); Hidden (45); Weak (46); Pulsing (47); Young (48); Blob-like (49); Cavity (50); Starting (51); Passive (52); Stealth (53); Tilted (54); Asymmetric (55); Mega (56); Mini (57); Not-hot (58); Killer (59); Deflected (60); Stripy (61) ; Diamondiferous (62) ; Transient (63) ; Dehydrating (64); Doughnut (65); </a:t>
            </a:r>
            <a:r>
              <a:rPr lang="en-US" dirty="0" smtClean="0"/>
              <a:t>Rear (</a:t>
            </a:r>
            <a:r>
              <a:rPr lang="en-US" dirty="0"/>
              <a:t>66); Side (67); Volatile-bearing (68); Incipient (69) ; Migrating (70).</a:t>
            </a:r>
          </a:p>
        </p:txBody>
      </p:sp>
      <p:sp>
        <p:nvSpPr>
          <p:cNvPr id="4" name="Slide Number Placeholder 3"/>
          <p:cNvSpPr>
            <a:spLocks noGrp="1"/>
          </p:cNvSpPr>
          <p:nvPr>
            <p:ph type="sldNum" sz="quarter" idx="12"/>
          </p:nvPr>
        </p:nvSpPr>
        <p:spPr/>
        <p:txBody>
          <a:bodyPr/>
          <a:lstStyle/>
          <a:p>
            <a:fld id="{C291B92A-60D8-814E-895B-972A5D15B24C}" type="slidenum">
              <a:rPr lang="en-US" smtClean="0"/>
              <a:t>77</a:t>
            </a:fld>
            <a:endParaRPr lang="en-US" dirty="0"/>
          </a:p>
        </p:txBody>
      </p:sp>
      <p:pic>
        <p:nvPicPr>
          <p:cNvPr id="5" name="Picture 4" descr="StarfishPlum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2089" y="5477932"/>
            <a:ext cx="2601910" cy="1380067"/>
          </a:xfrm>
          <a:prstGeom prst="rect">
            <a:avLst/>
          </a:prstGeom>
        </p:spPr>
      </p:pic>
      <p:sp>
        <p:nvSpPr>
          <p:cNvPr id="6" name="TextBox 5"/>
          <p:cNvSpPr txBox="1"/>
          <p:nvPr/>
        </p:nvSpPr>
        <p:spPr>
          <a:xfrm>
            <a:off x="2413000" y="6079066"/>
            <a:ext cx="3361266" cy="646331"/>
          </a:xfrm>
          <a:prstGeom prst="rect">
            <a:avLst/>
          </a:prstGeom>
          <a:noFill/>
        </p:spPr>
        <p:txBody>
          <a:bodyPr wrap="square" rtlCol="0">
            <a:spAutoFit/>
          </a:bodyPr>
          <a:lstStyle/>
          <a:p>
            <a:pPr algn="ctr"/>
            <a:r>
              <a:rPr lang="en-US" dirty="0" smtClean="0">
                <a:latin typeface="Times New Roman"/>
                <a:cs typeface="Times New Roman"/>
              </a:rPr>
              <a:t>A radial </a:t>
            </a:r>
            <a:r>
              <a:rPr lang="en-US" dirty="0">
                <a:latin typeface="Times New Roman"/>
                <a:cs typeface="Times New Roman"/>
              </a:rPr>
              <a:t>viscous </a:t>
            </a:r>
            <a:r>
              <a:rPr lang="en-US" dirty="0" smtClean="0">
                <a:latin typeface="Times New Roman"/>
                <a:cs typeface="Times New Roman"/>
              </a:rPr>
              <a:t>fingering plume, published 2017 </a:t>
            </a:r>
            <a:endParaRPr lang="en-US" dirty="0">
              <a:latin typeface="Times New Roman"/>
              <a:cs typeface="Times New Roman"/>
            </a:endParaRPr>
          </a:p>
        </p:txBody>
      </p:sp>
      <p:cxnSp>
        <p:nvCxnSpPr>
          <p:cNvPr id="8" name="Straight Arrow Connector 7"/>
          <p:cNvCxnSpPr/>
          <p:nvPr/>
        </p:nvCxnSpPr>
        <p:spPr>
          <a:xfrm flipV="1">
            <a:off x="5545667" y="6273801"/>
            <a:ext cx="931333" cy="220132"/>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32205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3" name="Rectangle 5"/>
          <p:cNvSpPr>
            <a:spLocks noGrp="1" noChangeArrowheads="1"/>
          </p:cNvSpPr>
          <p:nvPr>
            <p:ph type="title"/>
          </p:nvPr>
        </p:nvSpPr>
        <p:spPr/>
        <p:txBody>
          <a:bodyPr/>
          <a:lstStyle/>
          <a:p>
            <a:r>
              <a:rPr lang="en-US" smtClean="0"/>
              <a:t>Comparison with geosynclines</a:t>
            </a:r>
            <a:endParaRPr lang="en-US"/>
          </a:p>
        </p:txBody>
      </p:sp>
      <p:sp>
        <p:nvSpPr>
          <p:cNvPr id="667654" name="Rectangle 6"/>
          <p:cNvSpPr>
            <a:spLocks noGrp="1" noChangeArrowheads="1"/>
          </p:cNvSpPr>
          <p:nvPr>
            <p:ph type="body" idx="1"/>
          </p:nvPr>
        </p:nvSpPr>
        <p:spPr/>
        <p:txBody>
          <a:bodyPr>
            <a:normAutofit fontScale="92500" lnSpcReduction="20000"/>
          </a:bodyPr>
          <a:lstStyle/>
          <a:p>
            <a:r>
              <a:rPr lang="en-US" smtClean="0"/>
              <a:t>Mio-geosyncline</a:t>
            </a:r>
          </a:p>
          <a:p>
            <a:r>
              <a:rPr lang="en-US" smtClean="0"/>
              <a:t>Eu-geosyncline</a:t>
            </a:r>
          </a:p>
          <a:p>
            <a:r>
              <a:rPr lang="en-US" smtClean="0"/>
              <a:t>Ortho-geosyncline</a:t>
            </a:r>
          </a:p>
          <a:p>
            <a:r>
              <a:rPr lang="en-US" smtClean="0"/>
              <a:t>Primary geosyncline</a:t>
            </a:r>
          </a:p>
          <a:p>
            <a:r>
              <a:rPr lang="en-US" smtClean="0"/>
              <a:t>Zeugo-geosyncline</a:t>
            </a:r>
          </a:p>
          <a:p>
            <a:r>
              <a:rPr lang="en-US" smtClean="0"/>
              <a:t>Para-geosyncline</a:t>
            </a:r>
          </a:p>
          <a:p>
            <a:r>
              <a:rPr lang="en-US" smtClean="0"/>
              <a:t>Exo-geosyncline</a:t>
            </a:r>
          </a:p>
          <a:p>
            <a:r>
              <a:rPr lang="en-US" smtClean="0"/>
              <a:t>Taphro-geosyncline</a:t>
            </a:r>
          </a:p>
          <a:p>
            <a:r>
              <a:rPr lang="en-US" smtClean="0"/>
              <a:t>Paralia-geosyncline</a:t>
            </a:r>
          </a:p>
          <a:p>
            <a:endParaRPr lang="en-US" dirty="0"/>
          </a:p>
        </p:txBody>
      </p:sp>
      <p:sp>
        <p:nvSpPr>
          <p:cNvPr id="5" name="Slide Number Placeholder 5"/>
          <p:cNvSpPr>
            <a:spLocks noGrp="1"/>
          </p:cNvSpPr>
          <p:nvPr>
            <p:ph type="sldNum" sz="quarter" idx="12"/>
          </p:nvPr>
        </p:nvSpPr>
        <p:spPr/>
        <p:txBody>
          <a:bodyPr/>
          <a:lstStyle/>
          <a:p>
            <a:fld id="{4377A464-906F-124A-A2FF-CFCC76AB360E}" type="slidenum">
              <a:rPr lang="en-US" smtClean="0"/>
              <a:pPr/>
              <a:t>78</a:t>
            </a:fld>
            <a:endParaRPr lang="en-US"/>
          </a:p>
        </p:txBody>
      </p:sp>
    </p:spTree>
    <p:extLst>
      <p:ext uri="{BB962C8B-B14F-4D97-AF65-F5344CB8AC3E}">
        <p14:creationId xmlns:p14="http://schemas.microsoft.com/office/powerpoint/2010/main" val="108719653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1B92A-60D8-814E-895B-972A5D15B24C}" type="slidenum">
              <a:rPr lang="en-US" smtClean="0"/>
              <a:t>79</a:t>
            </a:fld>
            <a:endParaRPr lang="en-US"/>
          </a:p>
        </p:txBody>
      </p:sp>
      <p:pic>
        <p:nvPicPr>
          <p:cNvPr id="5" name="Picture 4" descr="PhilosophyPage.tiff"/>
          <p:cNvPicPr>
            <a:picLocks noChangeAspect="1"/>
          </p:cNvPicPr>
          <p:nvPr/>
        </p:nvPicPr>
        <p:blipFill rotWithShape="1">
          <a:blip r:embed="rId2">
            <a:extLst>
              <a:ext uri="{28A0092B-C50C-407E-A947-70E740481C1C}">
                <a14:useLocalDpi xmlns:a14="http://schemas.microsoft.com/office/drawing/2010/main" val="0"/>
              </a:ext>
            </a:extLst>
          </a:blip>
          <a:srcRect l="7406" r="12316"/>
          <a:stretch/>
        </p:blipFill>
        <p:spPr>
          <a:xfrm>
            <a:off x="1166152" y="0"/>
            <a:ext cx="6840272" cy="6858000"/>
          </a:xfrm>
          <a:prstGeom prst="rect">
            <a:avLst/>
          </a:prstGeom>
        </p:spPr>
      </p:pic>
      <p:sp>
        <p:nvSpPr>
          <p:cNvPr id="6" name="Title 4"/>
          <p:cNvSpPr txBox="1">
            <a:spLocks/>
          </p:cNvSpPr>
          <p:nvPr/>
        </p:nvSpPr>
        <p:spPr>
          <a:xfrm>
            <a:off x="702734" y="5212292"/>
            <a:ext cx="7772400" cy="1036108"/>
          </a:xfrm>
          <a:prstGeom prst="rect">
            <a:avLst/>
          </a:prstGeom>
          <a:solidFill>
            <a:schemeClr val="bg1"/>
          </a:solidFill>
        </p:spPr>
        <p:txBody>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dirty="0" err="1" smtClean="0"/>
              <a:t>www.mantleplumes.org</a:t>
            </a:r>
            <a:endParaRPr lang="en-US" dirty="0"/>
          </a:p>
        </p:txBody>
      </p:sp>
    </p:spTree>
    <p:extLst>
      <p:ext uri="{BB962C8B-B14F-4D97-AF65-F5344CB8AC3E}">
        <p14:creationId xmlns:p14="http://schemas.microsoft.com/office/powerpoint/2010/main" val="371039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_grav_m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41355" name="Rectangle 11"/>
          <p:cNvSpPr>
            <a:spLocks noGrp="1" noChangeArrowheads="1"/>
          </p:cNvSpPr>
          <p:nvPr>
            <p:ph type="title"/>
          </p:nvPr>
        </p:nvSpPr>
        <p:spPr>
          <a:solidFill>
            <a:srgbClr val="FFFFFF"/>
          </a:solidFill>
        </p:spPr>
        <p:txBody>
          <a:bodyPr>
            <a:noAutofit/>
          </a:bodyPr>
          <a:lstStyle/>
          <a:p>
            <a:r>
              <a:rPr lang="en-US" sz="3600" dirty="0" smtClean="0"/>
              <a:t>4. Fixed relative to one another, resulting in time-progressive volcanic chains</a:t>
            </a:r>
            <a:endParaRPr lang="en-US" sz="3600" dirty="0"/>
          </a:p>
        </p:txBody>
      </p:sp>
      <p:sp>
        <p:nvSpPr>
          <p:cNvPr id="5" name="Slide Number Placeholder 4"/>
          <p:cNvSpPr>
            <a:spLocks noGrp="1"/>
          </p:cNvSpPr>
          <p:nvPr>
            <p:ph type="sldNum" sz="quarter" idx="12"/>
          </p:nvPr>
        </p:nvSpPr>
        <p:spPr/>
        <p:txBody>
          <a:bodyPr/>
          <a:lstStyle/>
          <a:p>
            <a:fld id="{5FD82D17-C339-E744-9CCD-CFD314F68AF0}" type="slidenum">
              <a:rPr lang="en-US" smtClean="0"/>
              <a:pPr/>
              <a:t>8</a:t>
            </a:fld>
            <a:endParaRPr lang="en-US"/>
          </a:p>
        </p:txBody>
      </p:sp>
      <p:sp>
        <p:nvSpPr>
          <p:cNvPr id="3" name="TextBox 2"/>
          <p:cNvSpPr txBox="1"/>
          <p:nvPr/>
        </p:nvSpPr>
        <p:spPr>
          <a:xfrm>
            <a:off x="5317067" y="3615267"/>
            <a:ext cx="1879600" cy="369332"/>
          </a:xfrm>
          <a:prstGeom prst="rect">
            <a:avLst/>
          </a:prstGeom>
          <a:noFill/>
        </p:spPr>
        <p:txBody>
          <a:bodyPr wrap="square" rtlCol="0">
            <a:spAutoFit/>
          </a:bodyPr>
          <a:lstStyle/>
          <a:p>
            <a:r>
              <a:rPr lang="en-US" dirty="0" smtClean="0"/>
              <a:t>Hawaii</a:t>
            </a:r>
            <a:endParaRPr lang="en-US" dirty="0"/>
          </a:p>
        </p:txBody>
      </p:sp>
      <p:cxnSp>
        <p:nvCxnSpPr>
          <p:cNvPr id="6" name="Straight Arrow Connector 5"/>
          <p:cNvCxnSpPr/>
          <p:nvPr/>
        </p:nvCxnSpPr>
        <p:spPr>
          <a:xfrm flipH="1" flipV="1">
            <a:off x="5317068" y="3251201"/>
            <a:ext cx="516465" cy="474132"/>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090597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Is Earth Science science?</a:t>
            </a:r>
          </a:p>
          <a:p>
            <a:r>
              <a:rPr lang="en-US" dirty="0" smtClean="0"/>
              <a:t>The success rate of plume predictions low (e.g., 35% for flood basalts)–how does this compare with other failed hypotheses?</a:t>
            </a:r>
          </a:p>
          <a:p>
            <a:r>
              <a:rPr lang="en-US" dirty="0" smtClean="0"/>
              <a:t>Are Plumes (and geosynclines) akin to a Linnaean classification system?</a:t>
            </a:r>
          </a:p>
          <a:p>
            <a:r>
              <a:rPr lang="en-US" dirty="0" smtClean="0"/>
              <a:t>Is there a residual mind-think that geology is merely a descriptive science?</a:t>
            </a:r>
          </a:p>
          <a:p>
            <a:r>
              <a:rPr lang="en-US" dirty="0" smtClean="0"/>
              <a:t>Might this be why plume theorists don’t see persistent predictive failures as problematic?</a:t>
            </a:r>
          </a:p>
        </p:txBody>
      </p:sp>
      <p:sp>
        <p:nvSpPr>
          <p:cNvPr id="3" name="Slide Number Placeholder 2"/>
          <p:cNvSpPr>
            <a:spLocks noGrp="1"/>
          </p:cNvSpPr>
          <p:nvPr>
            <p:ph type="sldNum" sz="quarter" idx="12"/>
          </p:nvPr>
        </p:nvSpPr>
        <p:spPr/>
        <p:txBody>
          <a:bodyPr/>
          <a:lstStyle/>
          <a:p>
            <a:fld id="{C291B92A-60D8-814E-895B-972A5D15B24C}" type="slidenum">
              <a:rPr lang="en-US" smtClean="0"/>
              <a:pPr/>
              <a:t>80</a:t>
            </a:fld>
            <a:endParaRPr lang="en-US"/>
          </a:p>
        </p:txBody>
      </p:sp>
    </p:spTree>
    <p:extLst>
      <p:ext uri="{BB962C8B-B14F-4D97-AF65-F5344CB8AC3E}">
        <p14:creationId xmlns:p14="http://schemas.microsoft.com/office/powerpoint/2010/main" val="365257671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Relationship </a:t>
            </a:r>
            <a:r>
              <a:rPr lang="en-US" dirty="0"/>
              <a:t>between models </a:t>
            </a:r>
            <a:r>
              <a:rPr lang="en-US" dirty="0" smtClean="0"/>
              <a:t>&amp; data </a:t>
            </a:r>
            <a:r>
              <a:rPr lang="en-US" dirty="0"/>
              <a:t>and </a:t>
            </a:r>
            <a:r>
              <a:rPr lang="en-US" dirty="0" smtClean="0"/>
              <a:t>ultimate </a:t>
            </a:r>
            <a:r>
              <a:rPr lang="en-US" dirty="0"/>
              <a:t>priority of empirical observation.</a:t>
            </a:r>
          </a:p>
        </p:txBody>
      </p:sp>
      <p:sp>
        <p:nvSpPr>
          <p:cNvPr id="4" name="Subtitle 3"/>
          <p:cNvSpPr>
            <a:spLocks noGrp="1"/>
          </p:cNvSpPr>
          <p:nvPr>
            <p:ph type="subTitle" idx="1"/>
          </p:nvPr>
        </p:nvSpPr>
        <p:spPr/>
        <p:txBody>
          <a:bodyPr>
            <a:normAutofit fontScale="92500" lnSpcReduction="20000"/>
          </a:bodyPr>
          <a:lstStyle/>
          <a:p>
            <a:r>
              <a:rPr lang="en-US" dirty="0" smtClean="0"/>
              <a:t>In my view, </a:t>
            </a:r>
            <a:r>
              <a:rPr lang="en-US" dirty="0"/>
              <a:t>observations </a:t>
            </a:r>
            <a:r>
              <a:rPr lang="en-US" dirty="0" smtClean="0"/>
              <a:t>must ultimately trump models</a:t>
            </a:r>
          </a:p>
          <a:p>
            <a:r>
              <a:rPr lang="en-US" dirty="0"/>
              <a:t>…</a:t>
            </a:r>
            <a:r>
              <a:rPr lang="en-US" dirty="0" smtClean="0"/>
              <a:t>but observations are only as good as the observer…</a:t>
            </a:r>
            <a:endParaRPr lang="en-US" dirty="0"/>
          </a:p>
        </p:txBody>
      </p:sp>
      <p:sp>
        <p:nvSpPr>
          <p:cNvPr id="2" name="Slide Number Placeholder 1"/>
          <p:cNvSpPr>
            <a:spLocks noGrp="1"/>
          </p:cNvSpPr>
          <p:nvPr>
            <p:ph type="sldNum" sz="quarter" idx="12"/>
          </p:nvPr>
        </p:nvSpPr>
        <p:spPr/>
        <p:txBody>
          <a:bodyPr/>
          <a:lstStyle/>
          <a:p>
            <a:fld id="{C291B92A-60D8-814E-895B-972A5D15B24C}" type="slidenum">
              <a:rPr lang="en-US" smtClean="0"/>
              <a:t>81</a:t>
            </a:fld>
            <a:endParaRPr lang="en-US"/>
          </a:p>
        </p:txBody>
      </p:sp>
    </p:spTree>
    <p:extLst>
      <p:ext uri="{BB962C8B-B14F-4D97-AF65-F5344CB8AC3E}">
        <p14:creationId xmlns:p14="http://schemas.microsoft.com/office/powerpoint/2010/main" val="17589945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Scientific method</a:t>
            </a:r>
            <a:endParaRPr lang="en-US" dirty="0"/>
          </a:p>
        </p:txBody>
      </p:sp>
      <p:sp>
        <p:nvSpPr>
          <p:cNvPr id="5" name="Subtitle 4"/>
          <p:cNvSpPr>
            <a:spLocks noGrp="1"/>
          </p:cNvSpPr>
          <p:nvPr>
            <p:ph type="subTitle" idx="1"/>
          </p:nvPr>
        </p:nvSpPr>
        <p:spPr/>
        <p:txBody>
          <a:bodyPr/>
          <a:lstStyle/>
          <a:p>
            <a:r>
              <a:rPr lang="en-US" dirty="0"/>
              <a:t>What is </a:t>
            </a:r>
            <a:r>
              <a:rPr lang="en-US" dirty="0" smtClean="0"/>
              <a:t>Science</a:t>
            </a:r>
            <a:r>
              <a:rPr lang="en-US" dirty="0"/>
              <a:t> </a:t>
            </a:r>
            <a:r>
              <a:rPr lang="en-US" dirty="0" smtClean="0"/>
              <a:t>&amp;</a:t>
            </a:r>
            <a:r>
              <a:rPr lang="en-US" dirty="0"/>
              <a:t/>
            </a:r>
            <a:br>
              <a:rPr lang="en-US" dirty="0"/>
            </a:br>
            <a:r>
              <a:rPr lang="en-US" dirty="0"/>
              <a:t>How is it Different from a Belief System</a:t>
            </a:r>
          </a:p>
        </p:txBody>
      </p:sp>
      <p:sp>
        <p:nvSpPr>
          <p:cNvPr id="4" name="Slide Number Placeholder 3"/>
          <p:cNvSpPr>
            <a:spLocks noGrp="1"/>
          </p:cNvSpPr>
          <p:nvPr>
            <p:ph type="sldNum" sz="quarter" idx="12"/>
          </p:nvPr>
        </p:nvSpPr>
        <p:spPr/>
        <p:txBody>
          <a:bodyPr/>
          <a:lstStyle/>
          <a:p>
            <a:fld id="{C291B92A-60D8-814E-895B-972A5D15B24C}" type="slidenum">
              <a:rPr lang="en-US" smtClean="0"/>
              <a:t>82</a:t>
            </a:fld>
            <a:endParaRPr lang="en-US"/>
          </a:p>
        </p:txBody>
      </p:sp>
    </p:spTree>
    <p:extLst>
      <p:ext uri="{BB962C8B-B14F-4D97-AF65-F5344CB8AC3E}">
        <p14:creationId xmlns:p14="http://schemas.microsoft.com/office/powerpoint/2010/main" val="59985043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Flat-Earth theory</a:t>
            </a:r>
            <a:endParaRPr lang="en-US" dirty="0"/>
          </a:p>
        </p:txBody>
      </p:sp>
      <p:pic>
        <p:nvPicPr>
          <p:cNvPr id="5" name="Content Placeholder 4" descr="falling-off-flat-earth.jpg"/>
          <p:cNvPicPr>
            <a:picLocks noGrp="1" noChangeAspect="1"/>
          </p:cNvPicPr>
          <p:nvPr>
            <p:ph idx="1"/>
          </p:nvPr>
        </p:nvPicPr>
        <p:blipFill>
          <a:blip r:embed="rId2">
            <a:extLst>
              <a:ext uri="{28A0092B-C50C-407E-A947-70E740481C1C}">
                <a14:useLocalDpi xmlns:a14="http://schemas.microsoft.com/office/drawing/2010/main" val="0"/>
              </a:ext>
            </a:extLst>
          </a:blip>
          <a:srcRect t="17862" b="17862"/>
          <a:stretch>
            <a:fillRect/>
          </a:stretch>
        </p:blipFill>
        <p:spPr>
          <a:xfrm>
            <a:off x="539552" y="1412776"/>
            <a:ext cx="4601497" cy="2743200"/>
          </a:xfrm>
        </p:spPr>
      </p:pic>
      <p:sp>
        <p:nvSpPr>
          <p:cNvPr id="4" name="Slide Number Placeholder 3"/>
          <p:cNvSpPr>
            <a:spLocks noGrp="1"/>
          </p:cNvSpPr>
          <p:nvPr>
            <p:ph type="sldNum" sz="quarter" idx="12"/>
          </p:nvPr>
        </p:nvSpPr>
        <p:spPr/>
        <p:txBody>
          <a:bodyPr/>
          <a:lstStyle/>
          <a:p>
            <a:fld id="{9F5CC31F-E02C-8B45-9DA6-6DF6A7848DFB}" type="slidenum">
              <a:rPr lang="en-US" smtClean="0">
                <a:latin typeface="Times New Roman"/>
                <a:cs typeface="Times New Roman"/>
              </a:rPr>
              <a:pPr/>
              <a:t>83</a:t>
            </a:fld>
            <a:endParaRPr lang="en-US" dirty="0">
              <a:latin typeface="Times New Roman"/>
              <a:cs typeface="Times New Roman"/>
            </a:endParaRPr>
          </a:p>
        </p:txBody>
      </p:sp>
      <p:sp>
        <p:nvSpPr>
          <p:cNvPr id="3" name="TextBox 2"/>
          <p:cNvSpPr txBox="1"/>
          <p:nvPr/>
        </p:nvSpPr>
        <p:spPr>
          <a:xfrm>
            <a:off x="683568" y="4340130"/>
            <a:ext cx="7920880" cy="1815882"/>
          </a:xfrm>
          <a:prstGeom prst="rect">
            <a:avLst/>
          </a:prstGeom>
          <a:noFill/>
        </p:spPr>
        <p:txBody>
          <a:bodyPr wrap="square" rtlCol="0">
            <a:spAutoFit/>
          </a:bodyPr>
          <a:lstStyle/>
          <a:p>
            <a:r>
              <a:rPr lang="en-US" sz="2800" dirty="0" smtClean="0">
                <a:latin typeface="Times New Roman"/>
                <a:cs typeface="Times New Roman"/>
              </a:rPr>
              <a:t>Observation 1: Ships sail and never return.</a:t>
            </a:r>
          </a:p>
          <a:p>
            <a:endParaRPr lang="en-US" sz="2800" dirty="0">
              <a:latin typeface="Times New Roman"/>
              <a:cs typeface="Times New Roman"/>
            </a:endParaRPr>
          </a:p>
          <a:p>
            <a:r>
              <a:rPr lang="en-US" sz="2800" dirty="0">
                <a:latin typeface="Times New Roman"/>
                <a:cs typeface="Times New Roman"/>
              </a:rPr>
              <a:t>C</a:t>
            </a:r>
            <a:r>
              <a:rPr lang="en-US" sz="2800" dirty="0" smtClean="0">
                <a:latin typeface="Times New Roman"/>
                <a:cs typeface="Times New Roman"/>
              </a:rPr>
              <a:t>onsistent with flat-Earth hypothesis.</a:t>
            </a:r>
          </a:p>
          <a:p>
            <a:r>
              <a:rPr lang="en-US" sz="2800" dirty="0" smtClean="0">
                <a:latin typeface="Times New Roman"/>
                <a:cs typeface="Times New Roman"/>
              </a:rPr>
              <a:t>Does not require it.</a:t>
            </a:r>
            <a:endParaRPr lang="en-US" sz="2800" dirty="0">
              <a:latin typeface="Times New Roman"/>
              <a:cs typeface="Times New Roman"/>
            </a:endParaRPr>
          </a:p>
        </p:txBody>
      </p:sp>
      <p:sp>
        <p:nvSpPr>
          <p:cNvPr id="6" name="TextBox 5"/>
          <p:cNvSpPr txBox="1"/>
          <p:nvPr/>
        </p:nvSpPr>
        <p:spPr>
          <a:xfrm>
            <a:off x="5652120" y="1556792"/>
            <a:ext cx="2952328" cy="2068259"/>
          </a:xfrm>
          <a:prstGeom prst="rect">
            <a:avLst/>
          </a:prstGeom>
          <a:noFill/>
        </p:spPr>
        <p:txBody>
          <a:bodyPr wrap="square" rtlCol="0">
            <a:spAutoFit/>
          </a:bodyPr>
          <a:lstStyle/>
          <a:p>
            <a:pPr algn="ctr">
              <a:lnSpc>
                <a:spcPct val="120000"/>
              </a:lnSpc>
            </a:pPr>
            <a:r>
              <a:rPr lang="en-US" sz="3600" dirty="0" smtClean="0">
                <a:latin typeface="Times New Roman"/>
                <a:cs typeface="Times New Roman"/>
              </a:rPr>
              <a:t>Consistent</a:t>
            </a:r>
          </a:p>
          <a:p>
            <a:pPr algn="ctr">
              <a:lnSpc>
                <a:spcPct val="120000"/>
              </a:lnSpc>
            </a:pPr>
            <a:r>
              <a:rPr lang="en-US" sz="3600" dirty="0" smtClean="0">
                <a:latin typeface="Times New Roman"/>
                <a:cs typeface="Times New Roman"/>
              </a:rPr>
              <a:t>require</a:t>
            </a:r>
          </a:p>
          <a:p>
            <a:pPr algn="ctr">
              <a:lnSpc>
                <a:spcPct val="120000"/>
              </a:lnSpc>
            </a:pPr>
            <a:r>
              <a:rPr lang="en-US" sz="3600" dirty="0" smtClean="0">
                <a:latin typeface="Times New Roman"/>
                <a:cs typeface="Times New Roman"/>
              </a:rPr>
              <a:t>Disprove</a:t>
            </a:r>
          </a:p>
        </p:txBody>
      </p:sp>
      <p:sp>
        <p:nvSpPr>
          <p:cNvPr id="7" name="TextBox 6"/>
          <p:cNvSpPr txBox="1"/>
          <p:nvPr/>
        </p:nvSpPr>
        <p:spPr>
          <a:xfrm>
            <a:off x="3894667" y="5785362"/>
            <a:ext cx="5249333" cy="954107"/>
          </a:xfrm>
          <a:prstGeom prst="rect">
            <a:avLst/>
          </a:prstGeom>
          <a:noFill/>
        </p:spPr>
        <p:txBody>
          <a:bodyPr wrap="square" rtlCol="0">
            <a:spAutoFit/>
          </a:bodyPr>
          <a:lstStyle/>
          <a:p>
            <a:r>
              <a:rPr lang="en-US" sz="2800" dirty="0" smtClean="0">
                <a:latin typeface="Times New Roman"/>
                <a:cs typeface="Times New Roman"/>
              </a:rPr>
              <a:t>… an uncommon approach in Earth Science</a:t>
            </a:r>
            <a:endParaRPr lang="en-US" sz="2800" dirty="0">
              <a:latin typeface="Times New Roman"/>
              <a:cs typeface="Times New Roman"/>
            </a:endParaRPr>
          </a:p>
        </p:txBody>
      </p:sp>
    </p:spTree>
    <p:extLst>
      <p:ext uri="{BB962C8B-B14F-4D97-AF65-F5344CB8AC3E}">
        <p14:creationId xmlns:p14="http://schemas.microsoft.com/office/powerpoint/2010/main" val="204209290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www.mantleplumes.org</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C291B92A-60D8-814E-895B-972A5D15B24C}" type="slidenum">
              <a:rPr lang="en-US" smtClean="0"/>
              <a:t>84</a:t>
            </a:fld>
            <a:endParaRPr lang="en-US"/>
          </a:p>
        </p:txBody>
      </p:sp>
    </p:spTree>
    <p:extLst>
      <p:ext uri="{BB962C8B-B14F-4D97-AF65-F5344CB8AC3E}">
        <p14:creationId xmlns:p14="http://schemas.microsoft.com/office/powerpoint/2010/main" val="4123426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Chemical theory of Earth</a:t>
            </a:r>
            <a:endParaRPr lang="en-US" dirty="0"/>
          </a:p>
        </p:txBody>
      </p:sp>
      <p:sp>
        <p:nvSpPr>
          <p:cNvPr id="4" name="Slide Number Placeholder 3"/>
          <p:cNvSpPr>
            <a:spLocks noGrp="1"/>
          </p:cNvSpPr>
          <p:nvPr>
            <p:ph type="sldNum" sz="quarter" idx="12"/>
          </p:nvPr>
        </p:nvSpPr>
        <p:spPr/>
        <p:txBody>
          <a:bodyPr/>
          <a:lstStyle/>
          <a:p>
            <a:fld id="{C291B92A-60D8-814E-895B-972A5D15B24C}" type="slidenum">
              <a:rPr lang="en-US" smtClean="0"/>
              <a:pPr/>
              <a:t>85</a:t>
            </a:fld>
            <a:endParaRPr lang="en-US"/>
          </a:p>
        </p:txBody>
      </p:sp>
      <p:pic>
        <p:nvPicPr>
          <p:cNvPr id="5"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661055"/>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7706" r="17369" b="37535"/>
          <a:stretch/>
        </p:blipFill>
        <p:spPr bwMode="auto">
          <a:xfrm>
            <a:off x="4953001" y="2416705"/>
            <a:ext cx="4038600" cy="2493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49498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Reasons for doubting the reality of plumes – 4</a:t>
            </a:r>
            <a:endParaRPr lang="en-US" dirty="0"/>
          </a:p>
        </p:txBody>
      </p:sp>
      <p:sp>
        <p:nvSpPr>
          <p:cNvPr id="3" name="Content Placeholder 2"/>
          <p:cNvSpPr>
            <a:spLocks noGrp="1"/>
          </p:cNvSpPr>
          <p:nvPr>
            <p:ph idx="1"/>
          </p:nvPr>
        </p:nvSpPr>
        <p:spPr/>
        <p:txBody>
          <a:bodyPr/>
          <a:lstStyle/>
          <a:p>
            <a:r>
              <a:rPr lang="en-US" dirty="0" smtClean="0"/>
              <a:t>“Well</a:t>
            </a:r>
            <a:r>
              <a:rPr lang="en-US" dirty="0"/>
              <a:t>, there are some unexplained mysteries, but geosynclines still explain things </a:t>
            </a:r>
            <a:r>
              <a:rPr lang="en-US" dirty="0" smtClean="0"/>
              <a:t>best”</a:t>
            </a:r>
            <a:endParaRPr lang="en-US" dirty="0"/>
          </a:p>
        </p:txBody>
      </p:sp>
      <p:sp>
        <p:nvSpPr>
          <p:cNvPr id="4" name="Slide Number Placeholder 3"/>
          <p:cNvSpPr>
            <a:spLocks noGrp="1"/>
          </p:cNvSpPr>
          <p:nvPr>
            <p:ph type="sldNum" sz="quarter" idx="12"/>
          </p:nvPr>
        </p:nvSpPr>
        <p:spPr/>
        <p:txBody>
          <a:bodyPr/>
          <a:lstStyle/>
          <a:p>
            <a:fld id="{C291B92A-60D8-814E-895B-972A5D15B24C}" type="slidenum">
              <a:rPr lang="en-US" smtClean="0"/>
              <a:pPr/>
              <a:t>86</a:t>
            </a:fld>
            <a:endParaRPr lang="en-US"/>
          </a:p>
        </p:txBody>
      </p:sp>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endParaRPr lang="en-US" dirty="0"/>
          </a:p>
        </p:txBody>
      </p:sp>
    </p:spTree>
    <p:extLst>
      <p:ext uri="{BB962C8B-B14F-4D97-AF65-F5344CB8AC3E}">
        <p14:creationId xmlns:p14="http://schemas.microsoft.com/office/powerpoint/2010/main" val="18590083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a:noFill/>
        </p:spPr>
        <p:txBody>
          <a:bodyPr/>
          <a:lstStyle/>
          <a:p>
            <a:fld id="{EEFD3481-27C1-6744-A85C-818BD9CA5F0E}" type="slidenum">
              <a:rPr lang="en-US"/>
              <a:pPr/>
              <a:t>87</a:t>
            </a:fld>
            <a:endParaRPr lang="en-US"/>
          </a:p>
        </p:txBody>
      </p:sp>
      <p:grpSp>
        <p:nvGrpSpPr>
          <p:cNvPr id="2" name="Group 1"/>
          <p:cNvGrpSpPr/>
          <p:nvPr/>
        </p:nvGrpSpPr>
        <p:grpSpPr>
          <a:xfrm>
            <a:off x="3429000" y="1600200"/>
            <a:ext cx="2247900" cy="4329113"/>
            <a:chOff x="3429000" y="1600200"/>
            <a:chExt cx="2247900" cy="4329113"/>
          </a:xfrm>
          <a:noFill/>
        </p:grpSpPr>
        <p:sp>
          <p:nvSpPr>
            <p:cNvPr id="442395" name="Rectangle 27"/>
            <p:cNvSpPr>
              <a:spLocks noChangeArrowheads="1"/>
            </p:cNvSpPr>
            <p:nvPr/>
          </p:nvSpPr>
          <p:spPr bwMode="auto">
            <a:xfrm>
              <a:off x="3429000" y="4557713"/>
              <a:ext cx="2095500" cy="1371600"/>
            </a:xfrm>
            <a:prstGeom prst="rect">
              <a:avLst/>
            </a:prstGeom>
            <a:grpFill/>
            <a:ln w="9525">
              <a:noFill/>
              <a:miter lim="800000"/>
              <a:headEnd/>
              <a:tailEnd/>
            </a:ln>
            <a:effectLst/>
          </p:spPr>
          <p:txBody>
            <a:bodyPr wrap="none" anchor="ctr">
              <a:prstTxWarp prst="textNoShape">
                <a:avLst/>
              </a:prstTxWarp>
            </a:bodyPr>
            <a:lstStyle/>
            <a:p>
              <a:endParaRPr lang="en-US"/>
            </a:p>
          </p:txBody>
        </p:sp>
        <p:pic>
          <p:nvPicPr>
            <p:cNvPr id="442394" name="Picture 26" descr="Devil4Flipped"/>
            <p:cNvPicPr>
              <a:picLocks noChangeAspect="1" noChangeArrowheads="1"/>
            </p:cNvPicPr>
            <p:nvPr/>
          </p:nvPicPr>
          <p:blipFill>
            <a:blip r:embed="rId3"/>
            <a:srcRect/>
            <a:stretch>
              <a:fillRect/>
            </a:stretch>
          </p:blipFill>
          <p:spPr bwMode="auto">
            <a:xfrm>
              <a:off x="3657600" y="4633913"/>
              <a:ext cx="1327150" cy="1284288"/>
            </a:xfrm>
            <a:prstGeom prst="rect">
              <a:avLst/>
            </a:prstGeom>
            <a:grpFill/>
          </p:spPr>
        </p:pic>
        <p:grpSp>
          <p:nvGrpSpPr>
            <p:cNvPr id="442392" name="Group 24"/>
            <p:cNvGrpSpPr>
              <a:grpSpLocks/>
            </p:cNvGrpSpPr>
            <p:nvPr/>
          </p:nvGrpSpPr>
          <p:grpSpPr bwMode="auto">
            <a:xfrm>
              <a:off x="4419600" y="1600200"/>
              <a:ext cx="1257300" cy="3643313"/>
              <a:chOff x="4520" y="1160"/>
              <a:chExt cx="792" cy="2295"/>
            </a:xfrm>
            <a:grpFill/>
          </p:grpSpPr>
          <p:pic>
            <p:nvPicPr>
              <p:cNvPr id="442377" name="Picture 9" descr="Thermometer"/>
              <p:cNvPicPr>
                <a:picLocks noChangeAspect="1" noChangeArrowheads="1"/>
              </p:cNvPicPr>
              <p:nvPr/>
            </p:nvPicPr>
            <p:blipFill>
              <a:blip r:embed="rId4"/>
              <a:srcRect/>
              <a:stretch>
                <a:fillRect/>
              </a:stretch>
            </p:blipFill>
            <p:spPr bwMode="auto">
              <a:xfrm>
                <a:off x="4752" y="1728"/>
                <a:ext cx="474" cy="1727"/>
              </a:xfrm>
              <a:prstGeom prst="rect">
                <a:avLst/>
              </a:prstGeom>
              <a:grpFill/>
            </p:spPr>
          </p:pic>
          <p:sp>
            <p:nvSpPr>
              <p:cNvPr id="442384" name="Oval 16"/>
              <p:cNvSpPr>
                <a:spLocks noChangeArrowheads="1"/>
              </p:cNvSpPr>
              <p:nvPr/>
            </p:nvSpPr>
            <p:spPr bwMode="auto">
              <a:xfrm>
                <a:off x="4800" y="3024"/>
                <a:ext cx="384" cy="384"/>
              </a:xfrm>
              <a:prstGeom prst="ellipse">
                <a:avLst/>
              </a:prstGeom>
              <a:grpFill/>
              <a:ln w="9525">
                <a:solidFill>
                  <a:schemeClr val="tx1"/>
                </a:solidFill>
                <a:round/>
                <a:headEnd/>
                <a:tailEnd/>
              </a:ln>
              <a:effectLst/>
            </p:spPr>
            <p:txBody>
              <a:bodyPr wrap="none" anchor="ctr">
                <a:prstTxWarp prst="textNoShape">
                  <a:avLst/>
                </a:prstTxWarp>
              </a:bodyPr>
              <a:lstStyle/>
              <a:p>
                <a:endParaRPr lang="en-US"/>
              </a:p>
            </p:txBody>
          </p:sp>
          <p:sp>
            <p:nvSpPr>
              <p:cNvPr id="442382" name="Line 14"/>
              <p:cNvSpPr>
                <a:spLocks noChangeShapeType="1"/>
              </p:cNvSpPr>
              <p:nvPr/>
            </p:nvSpPr>
            <p:spPr bwMode="auto">
              <a:xfrm flipV="1">
                <a:off x="4992" y="1680"/>
                <a:ext cx="0" cy="1392"/>
              </a:xfrm>
              <a:prstGeom prst="line">
                <a:avLst/>
              </a:prstGeom>
              <a:grpFill/>
              <a:ln w="152400">
                <a:solidFill>
                  <a:srgbClr val="F20202"/>
                </a:solidFill>
                <a:round/>
                <a:headEnd/>
                <a:tailEnd/>
              </a:ln>
              <a:effectLst/>
            </p:spPr>
            <p:txBody>
              <a:bodyPr wrap="none" anchor="ctr">
                <a:prstTxWarp prst="textNoShape">
                  <a:avLst/>
                </a:prstTxWarp>
              </a:bodyPr>
              <a:lstStyle/>
              <a:p>
                <a:endParaRPr lang="en-US"/>
              </a:p>
            </p:txBody>
          </p:sp>
          <p:sp>
            <p:nvSpPr>
              <p:cNvPr id="442386" name="Freeform 18"/>
              <p:cNvSpPr>
                <a:spLocks/>
              </p:cNvSpPr>
              <p:nvPr/>
            </p:nvSpPr>
            <p:spPr bwMode="auto">
              <a:xfrm>
                <a:off x="5010" y="1464"/>
                <a:ext cx="239" cy="265"/>
              </a:xfrm>
              <a:custGeom>
                <a:avLst/>
                <a:gdLst/>
                <a:ahLst/>
                <a:cxnLst>
                  <a:cxn ang="0">
                    <a:pos x="0" y="480"/>
                  </a:cxn>
                  <a:cxn ang="0">
                    <a:pos x="288" y="48"/>
                  </a:cxn>
                  <a:cxn ang="0">
                    <a:pos x="432" y="192"/>
                  </a:cxn>
                </a:cxnLst>
                <a:rect l="0" t="0" r="r" b="b"/>
                <a:pathLst>
                  <a:path w="432" h="480">
                    <a:moveTo>
                      <a:pt x="0" y="480"/>
                    </a:moveTo>
                    <a:cubicBezTo>
                      <a:pt x="108" y="288"/>
                      <a:pt x="216" y="96"/>
                      <a:pt x="288" y="48"/>
                    </a:cubicBezTo>
                    <a:cubicBezTo>
                      <a:pt x="360" y="0"/>
                      <a:pt x="396" y="96"/>
                      <a:pt x="432" y="19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7" name="Freeform 19"/>
              <p:cNvSpPr>
                <a:spLocks/>
              </p:cNvSpPr>
              <p:nvPr/>
            </p:nvSpPr>
            <p:spPr bwMode="auto">
              <a:xfrm>
                <a:off x="4994" y="1160"/>
                <a:ext cx="318" cy="569"/>
              </a:xfrm>
              <a:custGeom>
                <a:avLst/>
                <a:gdLst/>
                <a:ahLst/>
                <a:cxnLst>
                  <a:cxn ang="0">
                    <a:pos x="0" y="1032"/>
                  </a:cxn>
                  <a:cxn ang="0">
                    <a:pos x="144" y="120"/>
                  </a:cxn>
                  <a:cxn ang="0">
                    <a:pos x="576" y="312"/>
                  </a:cxn>
                </a:cxnLst>
                <a:rect l="0" t="0" r="r" b="b"/>
                <a:pathLst>
                  <a:path w="576" h="1032">
                    <a:moveTo>
                      <a:pt x="0" y="1032"/>
                    </a:moveTo>
                    <a:cubicBezTo>
                      <a:pt x="24" y="636"/>
                      <a:pt x="48" y="240"/>
                      <a:pt x="144" y="120"/>
                    </a:cubicBezTo>
                    <a:cubicBezTo>
                      <a:pt x="240" y="0"/>
                      <a:pt x="408" y="156"/>
                      <a:pt x="576" y="31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8" name="Freeform 20"/>
              <p:cNvSpPr>
                <a:spLocks/>
              </p:cNvSpPr>
              <p:nvPr/>
            </p:nvSpPr>
            <p:spPr bwMode="auto">
              <a:xfrm>
                <a:off x="4520" y="1464"/>
                <a:ext cx="450" cy="256"/>
              </a:xfrm>
              <a:custGeom>
                <a:avLst/>
                <a:gdLst/>
                <a:ahLst/>
                <a:cxnLst>
                  <a:cxn ang="0">
                    <a:pos x="816" y="464"/>
                  </a:cxn>
                  <a:cxn ang="0">
                    <a:pos x="336" y="32"/>
                  </a:cxn>
                  <a:cxn ang="0">
                    <a:pos x="0" y="272"/>
                  </a:cxn>
                </a:cxnLst>
                <a:rect l="0" t="0" r="r" b="b"/>
                <a:pathLst>
                  <a:path w="816" h="464">
                    <a:moveTo>
                      <a:pt x="816" y="464"/>
                    </a:moveTo>
                    <a:cubicBezTo>
                      <a:pt x="644" y="264"/>
                      <a:pt x="472" y="64"/>
                      <a:pt x="336" y="32"/>
                    </a:cubicBezTo>
                    <a:cubicBezTo>
                      <a:pt x="200" y="0"/>
                      <a:pt x="100" y="136"/>
                      <a:pt x="0" y="27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9" name="Freeform 21"/>
              <p:cNvSpPr>
                <a:spLocks/>
              </p:cNvSpPr>
              <p:nvPr/>
            </p:nvSpPr>
            <p:spPr bwMode="auto">
              <a:xfrm>
                <a:off x="4782" y="1358"/>
                <a:ext cx="212" cy="362"/>
              </a:xfrm>
              <a:custGeom>
                <a:avLst/>
                <a:gdLst/>
                <a:ahLst/>
                <a:cxnLst>
                  <a:cxn ang="0">
                    <a:pos x="384" y="656"/>
                  </a:cxn>
                  <a:cxn ang="0">
                    <a:pos x="240" y="80"/>
                  </a:cxn>
                  <a:cxn ang="0">
                    <a:pos x="0" y="176"/>
                  </a:cxn>
                </a:cxnLst>
                <a:rect l="0" t="0" r="r" b="b"/>
                <a:pathLst>
                  <a:path w="384" h="656">
                    <a:moveTo>
                      <a:pt x="384" y="656"/>
                    </a:moveTo>
                    <a:cubicBezTo>
                      <a:pt x="344" y="408"/>
                      <a:pt x="304" y="160"/>
                      <a:pt x="240" y="80"/>
                    </a:cubicBezTo>
                    <a:cubicBezTo>
                      <a:pt x="176" y="0"/>
                      <a:pt x="88" y="88"/>
                      <a:pt x="0" y="176"/>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grpSp>
      </p:grpSp>
      <p:sp>
        <p:nvSpPr>
          <p:cNvPr id="442397" name="Rectangle 29"/>
          <p:cNvSpPr>
            <a:spLocks noGrp="1" noChangeArrowheads="1"/>
          </p:cNvSpPr>
          <p:nvPr>
            <p:ph type="title"/>
          </p:nvPr>
        </p:nvSpPr>
        <p:spPr>
          <a:noFill/>
        </p:spPr>
        <p:txBody>
          <a:bodyPr/>
          <a:lstStyle/>
          <a:p>
            <a:r>
              <a:rPr lang="en-US" dirty="0"/>
              <a:t>5. </a:t>
            </a:r>
            <a:r>
              <a:rPr lang="en-US" dirty="0" smtClean="0"/>
              <a:t>High source temperatures</a:t>
            </a:r>
            <a:endParaRPr lang="en-US" dirty="0"/>
          </a:p>
        </p:txBody>
      </p:sp>
    </p:spTree>
    <p:extLst>
      <p:ext uri="{BB962C8B-B14F-4D97-AF65-F5344CB8AC3E}">
        <p14:creationId xmlns:p14="http://schemas.microsoft.com/office/powerpoint/2010/main" val="335393658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temperature of the mantle at depths of 10’s, 100’s or 1,000’s of km depth is exceedingly difficult to measure</a:t>
            </a:r>
            <a:endParaRPr lang="en-US" dirty="0"/>
          </a:p>
        </p:txBody>
      </p:sp>
      <p:sp>
        <p:nvSpPr>
          <p:cNvPr id="4" name="Subtitle 3"/>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C291B92A-60D8-814E-895B-972A5D15B24C}" type="slidenum">
              <a:rPr lang="en-US" smtClean="0"/>
              <a:t>88</a:t>
            </a:fld>
            <a:endParaRPr lang="en-US"/>
          </a:p>
        </p:txBody>
      </p:sp>
    </p:spTree>
    <p:extLst>
      <p:ext uri="{BB962C8B-B14F-4D97-AF65-F5344CB8AC3E}">
        <p14:creationId xmlns:p14="http://schemas.microsoft.com/office/powerpoint/2010/main" val="31602632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5" descr="Courtil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081" y="785283"/>
            <a:ext cx="4570413"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2" name="TextBox 1"/>
          <p:cNvSpPr txBox="1">
            <a:spLocks noChangeArrowheads="1"/>
          </p:cNvSpPr>
          <p:nvPr/>
        </p:nvSpPr>
        <p:spPr bwMode="auto">
          <a:xfrm>
            <a:off x="2209800" y="6027738"/>
            <a:ext cx="4752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latin typeface="Times New Roman"/>
                <a:cs typeface="Times New Roman"/>
              </a:rPr>
              <a:t>‘</a:t>
            </a:r>
            <a:r>
              <a:rPr lang="en-US" altLang="ja-JP" i="1" dirty="0">
                <a:latin typeface="Times New Roman"/>
                <a:cs typeface="Times New Roman"/>
              </a:rPr>
              <a:t>Hotspots are, by definition, hot.</a:t>
            </a:r>
            <a:r>
              <a:rPr lang="en-US" dirty="0" smtClean="0">
                <a:latin typeface="Times New Roman"/>
                <a:cs typeface="Times New Roman"/>
              </a:rPr>
              <a:t>’</a:t>
            </a:r>
            <a:endParaRPr lang="en-US" dirty="0">
              <a:latin typeface="Times New Roman"/>
              <a:cs typeface="Times New Roman"/>
            </a:endParaRPr>
          </a:p>
          <a:p>
            <a:pPr algn="ctr"/>
            <a:r>
              <a:rPr lang="en-US" dirty="0" smtClean="0">
                <a:latin typeface="Times New Roman"/>
                <a:cs typeface="Times New Roman"/>
              </a:rPr>
              <a:t>– </a:t>
            </a:r>
            <a:r>
              <a:rPr lang="en-US" dirty="0" err="1">
                <a:latin typeface="Times New Roman"/>
                <a:cs typeface="Times New Roman"/>
              </a:rPr>
              <a:t>Courtillot</a:t>
            </a:r>
            <a:r>
              <a:rPr lang="en-US" dirty="0">
                <a:latin typeface="Times New Roman"/>
                <a:cs typeface="Times New Roman"/>
              </a:rPr>
              <a:t> [2003], p. 299</a:t>
            </a:r>
            <a:r>
              <a:rPr lang="en-GB" dirty="0">
                <a:latin typeface="Times New Roman"/>
                <a:cs typeface="Times New Roman"/>
              </a:rPr>
              <a:t> </a:t>
            </a:r>
            <a:endParaRPr lang="en-US" dirty="0">
              <a:latin typeface="Times New Roman"/>
              <a:cs typeface="Times New Roman"/>
            </a:endParaRPr>
          </a:p>
        </p:txBody>
      </p:sp>
      <p:sp>
        <p:nvSpPr>
          <p:cNvPr id="2" name="Title 1"/>
          <p:cNvSpPr>
            <a:spLocks noGrp="1"/>
          </p:cNvSpPr>
          <p:nvPr>
            <p:ph type="title"/>
          </p:nvPr>
        </p:nvSpPr>
        <p:spPr>
          <a:solidFill>
            <a:schemeClr val="bg1"/>
          </a:solidFill>
        </p:spPr>
        <p:txBody>
          <a:bodyPr/>
          <a:lstStyle/>
          <a:p>
            <a:r>
              <a:rPr lang="en-US" dirty="0" smtClean="0"/>
              <a:t>But do we need to measure it?</a:t>
            </a:r>
            <a:endParaRPr lang="en-US" dirty="0"/>
          </a:p>
        </p:txBody>
      </p:sp>
    </p:spTree>
    <p:extLst>
      <p:ext uri="{BB962C8B-B14F-4D97-AF65-F5344CB8AC3E}">
        <p14:creationId xmlns:p14="http://schemas.microsoft.com/office/powerpoint/2010/main" val="241954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a:noFill/>
        </p:spPr>
        <p:txBody>
          <a:bodyPr/>
          <a:lstStyle/>
          <a:p>
            <a:fld id="{EEFD3481-27C1-6744-A85C-818BD9CA5F0E}" type="slidenum">
              <a:rPr lang="en-US"/>
              <a:pPr/>
              <a:t>9</a:t>
            </a:fld>
            <a:endParaRPr lang="en-US"/>
          </a:p>
        </p:txBody>
      </p:sp>
      <p:grpSp>
        <p:nvGrpSpPr>
          <p:cNvPr id="2" name="Group 1"/>
          <p:cNvGrpSpPr/>
          <p:nvPr/>
        </p:nvGrpSpPr>
        <p:grpSpPr>
          <a:xfrm>
            <a:off x="3429000" y="1600200"/>
            <a:ext cx="2247900" cy="4329113"/>
            <a:chOff x="3429000" y="1600200"/>
            <a:chExt cx="2247900" cy="4329113"/>
          </a:xfrm>
          <a:noFill/>
        </p:grpSpPr>
        <p:sp>
          <p:nvSpPr>
            <p:cNvPr id="442395" name="Rectangle 27"/>
            <p:cNvSpPr>
              <a:spLocks noChangeArrowheads="1"/>
            </p:cNvSpPr>
            <p:nvPr/>
          </p:nvSpPr>
          <p:spPr bwMode="auto">
            <a:xfrm>
              <a:off x="3429000" y="4557713"/>
              <a:ext cx="2095500" cy="1371600"/>
            </a:xfrm>
            <a:prstGeom prst="rect">
              <a:avLst/>
            </a:prstGeom>
            <a:grpFill/>
            <a:ln w="9525">
              <a:noFill/>
              <a:miter lim="800000"/>
              <a:headEnd/>
              <a:tailEnd/>
            </a:ln>
            <a:effectLst/>
          </p:spPr>
          <p:txBody>
            <a:bodyPr wrap="none" anchor="ctr">
              <a:prstTxWarp prst="textNoShape">
                <a:avLst/>
              </a:prstTxWarp>
            </a:bodyPr>
            <a:lstStyle/>
            <a:p>
              <a:endParaRPr lang="en-US"/>
            </a:p>
          </p:txBody>
        </p:sp>
        <p:pic>
          <p:nvPicPr>
            <p:cNvPr id="442394" name="Picture 26" descr="Devil4Flipped"/>
            <p:cNvPicPr>
              <a:picLocks noChangeAspect="1" noChangeArrowheads="1"/>
            </p:cNvPicPr>
            <p:nvPr/>
          </p:nvPicPr>
          <p:blipFill>
            <a:blip r:embed="rId3"/>
            <a:srcRect/>
            <a:stretch>
              <a:fillRect/>
            </a:stretch>
          </p:blipFill>
          <p:spPr bwMode="auto">
            <a:xfrm>
              <a:off x="3657600" y="4633913"/>
              <a:ext cx="1327150" cy="1284288"/>
            </a:xfrm>
            <a:prstGeom prst="rect">
              <a:avLst/>
            </a:prstGeom>
            <a:grpFill/>
          </p:spPr>
        </p:pic>
        <p:grpSp>
          <p:nvGrpSpPr>
            <p:cNvPr id="442392" name="Group 24"/>
            <p:cNvGrpSpPr>
              <a:grpSpLocks/>
            </p:cNvGrpSpPr>
            <p:nvPr/>
          </p:nvGrpSpPr>
          <p:grpSpPr bwMode="auto">
            <a:xfrm>
              <a:off x="4419600" y="1600200"/>
              <a:ext cx="1257300" cy="3643313"/>
              <a:chOff x="4520" y="1160"/>
              <a:chExt cx="792" cy="2295"/>
            </a:xfrm>
            <a:grpFill/>
          </p:grpSpPr>
          <p:pic>
            <p:nvPicPr>
              <p:cNvPr id="442377" name="Picture 9" descr="Thermometer"/>
              <p:cNvPicPr>
                <a:picLocks noChangeAspect="1" noChangeArrowheads="1"/>
              </p:cNvPicPr>
              <p:nvPr/>
            </p:nvPicPr>
            <p:blipFill>
              <a:blip r:embed="rId4"/>
              <a:srcRect/>
              <a:stretch>
                <a:fillRect/>
              </a:stretch>
            </p:blipFill>
            <p:spPr bwMode="auto">
              <a:xfrm>
                <a:off x="4752" y="1728"/>
                <a:ext cx="474" cy="1727"/>
              </a:xfrm>
              <a:prstGeom prst="rect">
                <a:avLst/>
              </a:prstGeom>
              <a:grpFill/>
            </p:spPr>
          </p:pic>
          <p:sp>
            <p:nvSpPr>
              <p:cNvPr id="442384" name="Oval 16"/>
              <p:cNvSpPr>
                <a:spLocks noChangeArrowheads="1"/>
              </p:cNvSpPr>
              <p:nvPr/>
            </p:nvSpPr>
            <p:spPr bwMode="auto">
              <a:xfrm>
                <a:off x="4800" y="3024"/>
                <a:ext cx="384" cy="384"/>
              </a:xfrm>
              <a:prstGeom prst="ellipse">
                <a:avLst/>
              </a:prstGeom>
              <a:grpFill/>
              <a:ln w="9525">
                <a:solidFill>
                  <a:schemeClr val="tx1"/>
                </a:solidFill>
                <a:round/>
                <a:headEnd/>
                <a:tailEnd/>
              </a:ln>
              <a:effectLst/>
            </p:spPr>
            <p:txBody>
              <a:bodyPr wrap="none" anchor="ctr">
                <a:prstTxWarp prst="textNoShape">
                  <a:avLst/>
                </a:prstTxWarp>
              </a:bodyPr>
              <a:lstStyle/>
              <a:p>
                <a:endParaRPr lang="en-US"/>
              </a:p>
            </p:txBody>
          </p:sp>
          <p:sp>
            <p:nvSpPr>
              <p:cNvPr id="442382" name="Line 14"/>
              <p:cNvSpPr>
                <a:spLocks noChangeShapeType="1"/>
              </p:cNvSpPr>
              <p:nvPr/>
            </p:nvSpPr>
            <p:spPr bwMode="auto">
              <a:xfrm flipV="1">
                <a:off x="4992" y="1680"/>
                <a:ext cx="0" cy="1392"/>
              </a:xfrm>
              <a:prstGeom prst="line">
                <a:avLst/>
              </a:prstGeom>
              <a:grpFill/>
              <a:ln w="152400">
                <a:solidFill>
                  <a:srgbClr val="F20202"/>
                </a:solidFill>
                <a:round/>
                <a:headEnd/>
                <a:tailEnd/>
              </a:ln>
              <a:effectLst/>
            </p:spPr>
            <p:txBody>
              <a:bodyPr wrap="none" anchor="ctr">
                <a:prstTxWarp prst="textNoShape">
                  <a:avLst/>
                </a:prstTxWarp>
              </a:bodyPr>
              <a:lstStyle/>
              <a:p>
                <a:endParaRPr lang="en-US"/>
              </a:p>
            </p:txBody>
          </p:sp>
          <p:sp>
            <p:nvSpPr>
              <p:cNvPr id="442386" name="Freeform 18"/>
              <p:cNvSpPr>
                <a:spLocks/>
              </p:cNvSpPr>
              <p:nvPr/>
            </p:nvSpPr>
            <p:spPr bwMode="auto">
              <a:xfrm>
                <a:off x="5010" y="1464"/>
                <a:ext cx="239" cy="265"/>
              </a:xfrm>
              <a:custGeom>
                <a:avLst/>
                <a:gdLst/>
                <a:ahLst/>
                <a:cxnLst>
                  <a:cxn ang="0">
                    <a:pos x="0" y="480"/>
                  </a:cxn>
                  <a:cxn ang="0">
                    <a:pos x="288" y="48"/>
                  </a:cxn>
                  <a:cxn ang="0">
                    <a:pos x="432" y="192"/>
                  </a:cxn>
                </a:cxnLst>
                <a:rect l="0" t="0" r="r" b="b"/>
                <a:pathLst>
                  <a:path w="432" h="480">
                    <a:moveTo>
                      <a:pt x="0" y="480"/>
                    </a:moveTo>
                    <a:cubicBezTo>
                      <a:pt x="108" y="288"/>
                      <a:pt x="216" y="96"/>
                      <a:pt x="288" y="48"/>
                    </a:cubicBezTo>
                    <a:cubicBezTo>
                      <a:pt x="360" y="0"/>
                      <a:pt x="396" y="96"/>
                      <a:pt x="432" y="19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7" name="Freeform 19"/>
              <p:cNvSpPr>
                <a:spLocks/>
              </p:cNvSpPr>
              <p:nvPr/>
            </p:nvSpPr>
            <p:spPr bwMode="auto">
              <a:xfrm>
                <a:off x="4994" y="1160"/>
                <a:ext cx="318" cy="569"/>
              </a:xfrm>
              <a:custGeom>
                <a:avLst/>
                <a:gdLst/>
                <a:ahLst/>
                <a:cxnLst>
                  <a:cxn ang="0">
                    <a:pos x="0" y="1032"/>
                  </a:cxn>
                  <a:cxn ang="0">
                    <a:pos x="144" y="120"/>
                  </a:cxn>
                  <a:cxn ang="0">
                    <a:pos x="576" y="312"/>
                  </a:cxn>
                </a:cxnLst>
                <a:rect l="0" t="0" r="r" b="b"/>
                <a:pathLst>
                  <a:path w="576" h="1032">
                    <a:moveTo>
                      <a:pt x="0" y="1032"/>
                    </a:moveTo>
                    <a:cubicBezTo>
                      <a:pt x="24" y="636"/>
                      <a:pt x="48" y="240"/>
                      <a:pt x="144" y="120"/>
                    </a:cubicBezTo>
                    <a:cubicBezTo>
                      <a:pt x="240" y="0"/>
                      <a:pt x="408" y="156"/>
                      <a:pt x="576" y="31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8" name="Freeform 20"/>
              <p:cNvSpPr>
                <a:spLocks/>
              </p:cNvSpPr>
              <p:nvPr/>
            </p:nvSpPr>
            <p:spPr bwMode="auto">
              <a:xfrm>
                <a:off x="4520" y="1464"/>
                <a:ext cx="450" cy="256"/>
              </a:xfrm>
              <a:custGeom>
                <a:avLst/>
                <a:gdLst/>
                <a:ahLst/>
                <a:cxnLst>
                  <a:cxn ang="0">
                    <a:pos x="816" y="464"/>
                  </a:cxn>
                  <a:cxn ang="0">
                    <a:pos x="336" y="32"/>
                  </a:cxn>
                  <a:cxn ang="0">
                    <a:pos x="0" y="272"/>
                  </a:cxn>
                </a:cxnLst>
                <a:rect l="0" t="0" r="r" b="b"/>
                <a:pathLst>
                  <a:path w="816" h="464">
                    <a:moveTo>
                      <a:pt x="816" y="464"/>
                    </a:moveTo>
                    <a:cubicBezTo>
                      <a:pt x="644" y="264"/>
                      <a:pt x="472" y="64"/>
                      <a:pt x="336" y="32"/>
                    </a:cubicBezTo>
                    <a:cubicBezTo>
                      <a:pt x="200" y="0"/>
                      <a:pt x="100" y="136"/>
                      <a:pt x="0" y="272"/>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sp>
            <p:nvSpPr>
              <p:cNvPr id="442389" name="Freeform 21"/>
              <p:cNvSpPr>
                <a:spLocks/>
              </p:cNvSpPr>
              <p:nvPr/>
            </p:nvSpPr>
            <p:spPr bwMode="auto">
              <a:xfrm>
                <a:off x="4782" y="1358"/>
                <a:ext cx="212" cy="362"/>
              </a:xfrm>
              <a:custGeom>
                <a:avLst/>
                <a:gdLst/>
                <a:ahLst/>
                <a:cxnLst>
                  <a:cxn ang="0">
                    <a:pos x="384" y="656"/>
                  </a:cxn>
                  <a:cxn ang="0">
                    <a:pos x="240" y="80"/>
                  </a:cxn>
                  <a:cxn ang="0">
                    <a:pos x="0" y="176"/>
                  </a:cxn>
                </a:cxnLst>
                <a:rect l="0" t="0" r="r" b="b"/>
                <a:pathLst>
                  <a:path w="384" h="656">
                    <a:moveTo>
                      <a:pt x="384" y="656"/>
                    </a:moveTo>
                    <a:cubicBezTo>
                      <a:pt x="344" y="408"/>
                      <a:pt x="304" y="160"/>
                      <a:pt x="240" y="80"/>
                    </a:cubicBezTo>
                    <a:cubicBezTo>
                      <a:pt x="176" y="0"/>
                      <a:pt x="88" y="88"/>
                      <a:pt x="0" y="176"/>
                    </a:cubicBezTo>
                  </a:path>
                </a:pathLst>
              </a:custGeom>
              <a:grpFill/>
              <a:ln w="76200" cmpd="sng">
                <a:solidFill>
                  <a:srgbClr val="F20202"/>
                </a:solidFill>
                <a:round/>
                <a:headEnd/>
                <a:tailEnd/>
              </a:ln>
              <a:effectLst/>
            </p:spPr>
            <p:txBody>
              <a:bodyPr wrap="none" anchor="ctr">
                <a:prstTxWarp prst="textNoShape">
                  <a:avLst/>
                </a:prstTxWarp>
              </a:bodyPr>
              <a:lstStyle/>
              <a:p>
                <a:endParaRPr lang="en-US"/>
              </a:p>
            </p:txBody>
          </p:sp>
        </p:grpSp>
      </p:grpSp>
      <p:sp>
        <p:nvSpPr>
          <p:cNvPr id="442397" name="Rectangle 29"/>
          <p:cNvSpPr>
            <a:spLocks noGrp="1" noChangeArrowheads="1"/>
          </p:cNvSpPr>
          <p:nvPr>
            <p:ph type="title"/>
          </p:nvPr>
        </p:nvSpPr>
        <p:spPr>
          <a:noFill/>
        </p:spPr>
        <p:txBody>
          <a:bodyPr>
            <a:normAutofit fontScale="90000"/>
          </a:bodyPr>
          <a:lstStyle/>
          <a:p>
            <a:r>
              <a:rPr lang="en-US" dirty="0"/>
              <a:t>5. </a:t>
            </a:r>
            <a:r>
              <a:rPr lang="en-US" dirty="0" smtClean="0"/>
              <a:t>High magma source temperatures</a:t>
            </a:r>
            <a:endParaRPr lang="en-US" dirty="0"/>
          </a:p>
        </p:txBody>
      </p:sp>
    </p:spTree>
    <p:extLst>
      <p:ext uri="{BB962C8B-B14F-4D97-AF65-F5344CB8AC3E}">
        <p14:creationId xmlns:p14="http://schemas.microsoft.com/office/powerpoint/2010/main" val="395940663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points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Plume hypothesis depends on many assumptions that are challenged, </a:t>
            </a:r>
            <a:r>
              <a:rPr lang="en-US" i="1" dirty="0" smtClean="0"/>
              <a:t>e.g.</a:t>
            </a:r>
            <a:r>
              <a:rPr lang="en-US" dirty="0" smtClean="0"/>
              <a:t>,</a:t>
            </a:r>
          </a:p>
          <a:p>
            <a:pPr lvl="1"/>
            <a:r>
              <a:rPr lang="en-US" dirty="0"/>
              <a:t>“</a:t>
            </a:r>
            <a:r>
              <a:rPr lang="en-US" dirty="0" smtClean="0"/>
              <a:t>normal” mantle </a:t>
            </a:r>
            <a:r>
              <a:rPr lang="en-US" dirty="0"/>
              <a:t>is below the melting point </a:t>
            </a:r>
          </a:p>
          <a:p>
            <a:pPr lvl="1"/>
            <a:r>
              <a:rPr lang="en-US" dirty="0"/>
              <a:t>melting anomalies are due to localized high temperature, not low melting point</a:t>
            </a:r>
          </a:p>
          <a:p>
            <a:pPr lvl="1"/>
            <a:r>
              <a:rPr lang="en-US" dirty="0" smtClean="0"/>
              <a:t>regions of extension will </a:t>
            </a:r>
            <a:r>
              <a:rPr lang="en-US" dirty="0"/>
              <a:t>not be volcanic unless the local temperature is anomalously high</a:t>
            </a:r>
          </a:p>
          <a:p>
            <a:pPr lvl="1"/>
            <a:r>
              <a:rPr lang="en-US" dirty="0"/>
              <a:t>high temperatures require importation of heat from the core-mantle boundary in the form of narrow jets</a:t>
            </a:r>
          </a:p>
          <a:p>
            <a:pPr lvl="1"/>
            <a:r>
              <a:rPr lang="en-US" dirty="0"/>
              <a:t>the upper mantle is vigorously </a:t>
            </a:r>
            <a:r>
              <a:rPr lang="en-US" dirty="0" smtClean="0"/>
              <a:t>stirred by plate-tectonic-related convection </a:t>
            </a:r>
            <a:r>
              <a:rPr lang="en-US" dirty="0"/>
              <a:t>and is </a:t>
            </a:r>
            <a:r>
              <a:rPr lang="en-US" dirty="0" smtClean="0"/>
              <a:t>homogeneous</a:t>
            </a:r>
            <a:endParaRPr lang="en-US" dirty="0"/>
          </a:p>
        </p:txBody>
      </p:sp>
      <p:sp>
        <p:nvSpPr>
          <p:cNvPr id="4" name="Slide Number Placeholder 3"/>
          <p:cNvSpPr>
            <a:spLocks noGrp="1"/>
          </p:cNvSpPr>
          <p:nvPr>
            <p:ph type="sldNum" sz="quarter" idx="12"/>
          </p:nvPr>
        </p:nvSpPr>
        <p:spPr/>
        <p:txBody>
          <a:bodyPr/>
          <a:lstStyle/>
          <a:p>
            <a:fld id="{C291B92A-60D8-814E-895B-972A5D15B24C}" type="slidenum">
              <a:rPr lang="en-US" smtClean="0"/>
              <a:t>90</a:t>
            </a:fld>
            <a:endParaRPr lang="en-US"/>
          </a:p>
        </p:txBody>
      </p:sp>
    </p:spTree>
    <p:extLst>
      <p:ext uri="{BB962C8B-B14F-4D97-AF65-F5344CB8AC3E}">
        <p14:creationId xmlns:p14="http://schemas.microsoft.com/office/powerpoint/2010/main" val="12636231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CartoonHolden20_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92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Rectangle 3"/>
          <p:cNvSpPr>
            <a:spLocks noGrp="1" noChangeArrowheads="1"/>
          </p:cNvSpPr>
          <p:nvPr>
            <p:ph type="title"/>
          </p:nvPr>
        </p:nvSpPr>
        <p:spPr>
          <a:xfrm>
            <a:off x="7086600" y="1828800"/>
            <a:ext cx="2057400" cy="762000"/>
          </a:xfrm>
        </p:spPr>
        <p:txBody>
          <a:bodyPr>
            <a:normAutofit fontScale="90000"/>
          </a:bodyPr>
          <a:lstStyle/>
          <a:p>
            <a:pPr eaLnBrk="1" hangingPunct="1"/>
            <a:r>
              <a:rPr lang="en-US">
                <a:latin typeface="Arial" charset="0"/>
                <a:ea typeface="ＭＳ Ｐゴシック" charset="0"/>
                <a:cs typeface="ＭＳ Ｐゴシック" charset="0"/>
              </a:rPr>
              <a:t>Food for thought</a:t>
            </a:r>
          </a:p>
        </p:txBody>
      </p:sp>
    </p:spTree>
    <p:extLst>
      <p:ext uri="{BB962C8B-B14F-4D97-AF65-F5344CB8AC3E}">
        <p14:creationId xmlns:p14="http://schemas.microsoft.com/office/powerpoint/2010/main" val="2742353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623618"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623619" name="Picture 4" descr="Fairy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8"/>
            <a:ext cx="63373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716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4" descr="VogtPlumacyP4Fi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1588"/>
            <a:ext cx="734377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12728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303106"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895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0"/>
            <a:ext cx="6430962"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95429" name="Oval 5"/>
          <p:cNvSpPr>
            <a:spLocks noChangeArrowheads="1"/>
          </p:cNvSpPr>
          <p:nvPr/>
        </p:nvSpPr>
        <p:spPr bwMode="auto">
          <a:xfrm>
            <a:off x="4279900" y="990600"/>
            <a:ext cx="533400" cy="914400"/>
          </a:xfrm>
          <a:prstGeom prst="ellipse">
            <a:avLst/>
          </a:prstGeom>
          <a:noFill/>
          <a:ln w="571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115455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5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542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descr="Fig3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98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78" name="Rectangle 2"/>
          <p:cNvSpPr>
            <a:spLocks noGrp="1" noChangeArrowheads="1"/>
          </p:cNvSpPr>
          <p:nvPr>
            <p:ph type="title"/>
          </p:nvPr>
        </p:nvSpPr>
        <p:spPr>
          <a:xfrm>
            <a:off x="4572000" y="1219200"/>
            <a:ext cx="3886200" cy="762000"/>
          </a:xfrm>
        </p:spPr>
        <p:txBody>
          <a:bodyPr>
            <a:normAutofit fontScale="90000"/>
          </a:bodyPr>
          <a:lstStyle/>
          <a:p>
            <a:pPr eaLnBrk="1" hangingPunct="1"/>
            <a:r>
              <a:rPr lang="en-US">
                <a:latin typeface="Arial" charset="0"/>
                <a:ea typeface="ＭＳ Ｐゴシック" charset="0"/>
                <a:cs typeface="ＭＳ Ｐゴシック" charset="0"/>
              </a:rPr>
              <a:t>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chevron ridges</a:t>
            </a:r>
            <a:r>
              <a:rPr lang="ja-JP" altLang="en-U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002178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descr="Fig3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563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6" name="Rectangle 2"/>
          <p:cNvSpPr>
            <a:spLocks noGrp="1" noChangeArrowheads="1"/>
          </p:cNvSpPr>
          <p:nvPr>
            <p:ph type="title"/>
          </p:nvPr>
        </p:nvSpPr>
        <p:spPr>
          <a:xfrm>
            <a:off x="5715000" y="2362200"/>
            <a:ext cx="3276600" cy="762000"/>
          </a:xfrm>
        </p:spPr>
        <p:txBody>
          <a:bodyPr>
            <a:normAutofit fontScale="90000"/>
          </a:bodyPr>
          <a:lstStyle/>
          <a:p>
            <a:pPr eaLnBrk="1" hangingPunct="1"/>
            <a:r>
              <a:rPr lang="en-US">
                <a:latin typeface="Arial" charset="0"/>
                <a:ea typeface="ＭＳ Ｐゴシック" charset="0"/>
                <a:cs typeface="ＭＳ Ｐゴシック" charset="0"/>
              </a:rPr>
              <a:t>Propagating ridges</a:t>
            </a:r>
          </a:p>
        </p:txBody>
      </p:sp>
    </p:spTree>
    <p:extLst>
      <p:ext uri="{BB962C8B-B14F-4D97-AF65-F5344CB8AC3E}">
        <p14:creationId xmlns:p14="http://schemas.microsoft.com/office/powerpoint/2010/main" val="271890990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438274"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438275" name="Picture 4" descr="H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6" name="Text Box 5"/>
          <p:cNvSpPr txBox="1">
            <a:spLocks noChangeArrowheads="1"/>
          </p:cNvSpPr>
          <p:nvPr/>
        </p:nvSpPr>
        <p:spPr bwMode="auto">
          <a:xfrm>
            <a:off x="685800" y="6172200"/>
            <a:ext cx="7848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Check out: </a:t>
            </a:r>
            <a:r>
              <a:rPr lang="en-US">
                <a:hlinkClick r:id="rId4"/>
              </a:rPr>
              <a:t>http://www.mantleplumes.org/Disclosure.html</a:t>
            </a:r>
            <a:endParaRPr lang="en-US"/>
          </a:p>
        </p:txBody>
      </p:sp>
    </p:spTree>
    <p:extLst>
      <p:ext uri="{BB962C8B-B14F-4D97-AF65-F5344CB8AC3E}">
        <p14:creationId xmlns:p14="http://schemas.microsoft.com/office/powerpoint/2010/main" val="201786223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ChangeArrowheads="1"/>
          </p:cNvSpPr>
          <p:nvPr>
            <p:ph type="ctrTitle"/>
          </p:nvPr>
        </p:nvSpPr>
        <p:spPr>
          <a:xfrm>
            <a:off x="685800" y="2286000"/>
            <a:ext cx="7772400" cy="1143000"/>
          </a:xfrm>
        </p:spPr>
        <p:txBody>
          <a:bodyPr>
            <a:normAutofit fontScale="90000"/>
          </a:bodyPr>
          <a:lstStyle/>
          <a:p>
            <a:pPr eaLnBrk="1" hangingPunct="1"/>
            <a:r>
              <a:rPr lang="en-US">
                <a:latin typeface="Arial" charset="0"/>
                <a:ea typeface="ＭＳ Ｐゴシック" charset="0"/>
                <a:cs typeface="ＭＳ Ｐゴシック" charset="0"/>
                <a:hlinkClick r:id="rId3"/>
              </a:rPr>
              <a:t>http://www.soest.hawaii.edu/HIGP/Faculty/hey/movie.html</a:t>
            </a:r>
            <a:endParaRPr lang="en-US">
              <a:latin typeface="Arial" charset="0"/>
              <a:ea typeface="ＭＳ Ｐゴシック" charset="0"/>
              <a:cs typeface="ＭＳ Ｐゴシック" charset="0"/>
            </a:endParaRPr>
          </a:p>
        </p:txBody>
      </p:sp>
      <p:sp>
        <p:nvSpPr>
          <p:cNvPr id="440322"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6740014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descr="Fig3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98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4" name="Rectangle 3"/>
          <p:cNvSpPr>
            <a:spLocks noGrp="1" noChangeArrowheads="1"/>
          </p:cNvSpPr>
          <p:nvPr>
            <p:ph type="ctrTitle"/>
          </p:nvPr>
        </p:nvSpPr>
        <p:spPr>
          <a:xfrm>
            <a:off x="4572000" y="1828800"/>
            <a:ext cx="4191000" cy="1143000"/>
          </a:xfrm>
        </p:spPr>
        <p:txBody>
          <a:bodyPr>
            <a:normAutofit fontScale="90000"/>
          </a:bodyPr>
          <a:lstStyle/>
          <a:p>
            <a:pPr eaLnBrk="1" hangingPunct="1"/>
            <a:r>
              <a:rPr lang="en-US">
                <a:latin typeface="Arial" charset="0"/>
                <a:ea typeface="ＭＳ Ｐゴシック" charset="0"/>
                <a:cs typeface="ＭＳ Ｐゴシック" charset="0"/>
              </a:rPr>
              <a:t>Is it wider on the western flank?</a:t>
            </a:r>
          </a:p>
        </p:txBody>
      </p:sp>
      <p:grpSp>
        <p:nvGrpSpPr>
          <p:cNvPr id="1222664" name="Group 8"/>
          <p:cNvGrpSpPr>
            <a:grpSpLocks/>
          </p:cNvGrpSpPr>
          <p:nvPr/>
        </p:nvGrpSpPr>
        <p:grpSpPr bwMode="auto">
          <a:xfrm>
            <a:off x="1371600" y="3200400"/>
            <a:ext cx="1219200" cy="2362200"/>
            <a:chOff x="864" y="2016"/>
            <a:chExt cx="768" cy="1488"/>
          </a:xfrm>
        </p:grpSpPr>
        <p:sp>
          <p:nvSpPr>
            <p:cNvPr id="443397" name="Line 5"/>
            <p:cNvSpPr>
              <a:spLocks noChangeShapeType="1"/>
            </p:cNvSpPr>
            <p:nvPr/>
          </p:nvSpPr>
          <p:spPr bwMode="auto">
            <a:xfrm>
              <a:off x="864" y="2304"/>
              <a:ext cx="528" cy="12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3398" name="Line 6"/>
            <p:cNvSpPr>
              <a:spLocks noChangeShapeType="1"/>
            </p:cNvSpPr>
            <p:nvPr/>
          </p:nvSpPr>
          <p:spPr bwMode="auto">
            <a:xfrm flipH="1">
              <a:off x="1392" y="2304"/>
              <a:ext cx="240" cy="12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3399" name="Line 7"/>
            <p:cNvSpPr>
              <a:spLocks noChangeShapeType="1"/>
            </p:cNvSpPr>
            <p:nvPr/>
          </p:nvSpPr>
          <p:spPr bwMode="auto">
            <a:xfrm>
              <a:off x="1392" y="2016"/>
              <a:ext cx="0" cy="148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43396" name="Rectangle 9"/>
          <p:cNvSpPr>
            <a:spLocks noGrp="1" noChangeArrowheads="1"/>
          </p:cNvSpPr>
          <p:nvPr>
            <p:ph type="subTitle" idx="1"/>
          </p:nvPr>
        </p:nvSpPr>
        <p:spPr>
          <a:xfrm>
            <a:off x="4572000" y="3886200"/>
            <a:ext cx="4114800" cy="1752600"/>
          </a:xfrm>
        </p:spPr>
        <p:txBody>
          <a:bodyPr/>
          <a:lstStyle/>
          <a:p>
            <a:pPr eaLnBrk="1" hangingPunct="1"/>
            <a:r>
              <a:rPr lang="en-US">
                <a:latin typeface="Arial" charset="0"/>
                <a:ea typeface="ＭＳ Ｐゴシック" charset="0"/>
                <a:cs typeface="ＭＳ Ｐゴシック" charset="0"/>
              </a:rPr>
              <a:t>Competing models:</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Propagating ridges? Plume?</a:t>
            </a:r>
          </a:p>
        </p:txBody>
      </p:sp>
    </p:spTree>
    <p:extLst>
      <p:ext uri="{BB962C8B-B14F-4D97-AF65-F5344CB8AC3E}">
        <p14:creationId xmlns:p14="http://schemas.microsoft.com/office/powerpoint/2010/main" val="1437166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repeatCount="indefinite" fill="remove" nodeType="clickEffect">
                                  <p:stCondLst>
                                    <p:cond delay="0"/>
                                  </p:stCondLst>
                                  <p:endCondLst>
                                    <p:cond evt="onNext" delay="0">
                                      <p:tgtEl>
                                        <p:sldTgt/>
                                      </p:tgtEl>
                                    </p:cond>
                                  </p:endCondLst>
                                  <p:childTnLst>
                                    <p:set>
                                      <p:cBhvr>
                                        <p:cTn id="6" dur="2000">
                                          <p:stCondLst>
                                            <p:cond delay="0"/>
                                          </p:stCondLst>
                                        </p:cTn>
                                        <p:tgtEl>
                                          <p:spTgt spid="1222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15722</TotalTime>
  <Words>3501</Words>
  <Application>Microsoft Macintosh PowerPoint</Application>
  <PresentationFormat>On-screen Show (4:3)</PresentationFormat>
  <Paragraphs>630</Paragraphs>
  <Slides>162</Slides>
  <Notes>98</Notes>
  <HiddenSlides>13</HiddenSlides>
  <MMClips>6</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162</vt:i4>
      </vt:variant>
    </vt:vector>
  </HeadingPairs>
  <TitlesOfParts>
    <vt:vector size="166" baseType="lpstr">
      <vt:lpstr>Office Theme</vt:lpstr>
      <vt:lpstr>Artwork</vt:lpstr>
      <vt:lpstr>Document</vt:lpstr>
      <vt:lpstr>Clip</vt:lpstr>
      <vt:lpstr>The Plate vs. Plume controversy: Why has it not been  resolved?”</vt:lpstr>
      <vt:lpstr>Plates or Plumes?</vt:lpstr>
      <vt:lpstr>PowerPoint Presentation</vt:lpstr>
      <vt:lpstr>Five Main Predictions of the Modern Plume Hypothesis</vt:lpstr>
      <vt:lpstr>1. Precursory surface uplift</vt:lpstr>
      <vt:lpstr>2. Followed by a “plume head” flood basalt eruption</vt:lpstr>
      <vt:lpstr>3. Plume “tail” to the core-mantle boundary</vt:lpstr>
      <vt:lpstr>4. Fixed relative to one another, resulting in time-progressive volcanic chains</vt:lpstr>
      <vt:lpstr>5. High magma source temperatures</vt:lpstr>
      <vt:lpstr>These Predictions Fail</vt:lpstr>
      <vt:lpstr>1. Precursory surface uplift</vt:lpstr>
      <vt:lpstr>Flood basalts</vt:lpstr>
      <vt:lpstr>PowerPoint Presentation</vt:lpstr>
      <vt:lpstr>PowerPoint Presentation</vt:lpstr>
      <vt:lpstr>2. Followed by a “plume head” flood basalt eruption</vt:lpstr>
      <vt:lpstr>Recent list of 49 “hot spots”</vt:lpstr>
      <vt:lpstr>PowerPoint Presentation</vt:lpstr>
      <vt:lpstr>3. Plume “tail” to the core-mantle boundary</vt:lpstr>
      <vt:lpstr>Seismic cross sections through Earth</vt:lpstr>
      <vt:lpstr>PowerPoint Presentation</vt:lpstr>
      <vt:lpstr>PowerPoint Presentation</vt:lpstr>
      <vt:lpstr>5. High magma source temperatures</vt:lpstr>
      <vt:lpstr>PowerPoint Presentation</vt:lpstr>
      <vt:lpstr>The Plate Hypothesis</vt:lpstr>
      <vt:lpstr>1. Volcanism associated with lithosphere extension</vt:lpstr>
      <vt:lpstr>2. Melt exists in the mantle</vt:lpstr>
      <vt:lpstr>2. …and solid material near its melting point</vt:lpstr>
      <vt:lpstr>Plate: Precursory surface uplift</vt:lpstr>
      <vt:lpstr>Plate: flood basalt eruption</vt:lpstr>
      <vt:lpstr>Plate: “tail” to the core-mantle boundary</vt:lpstr>
      <vt:lpstr>PowerPoint Presentation</vt:lpstr>
      <vt:lpstr>Plate: High magma source temperatures</vt:lpstr>
      <vt:lpstr>So why isn’t the controversy resolved?</vt:lpstr>
      <vt:lpstr>Definition of a “plume”</vt:lpstr>
      <vt:lpstr>So why isn’t the controversy resolved?</vt:lpstr>
      <vt:lpstr>Hawaii</vt:lpstr>
      <vt:lpstr>Geochemistry</vt:lpstr>
      <vt:lpstr>The role of seismology &amp; geochemistry</vt:lpstr>
      <vt:lpstr>Need to look for:</vt:lpstr>
      <vt:lpstr>So why isn’t the controversy resolved?</vt:lpstr>
      <vt:lpstr>PowerPoint Presentation</vt:lpstr>
      <vt:lpstr>So why isn’t the controversy resolved?</vt:lpstr>
      <vt:lpstr>PowerPoint Presentation</vt:lpstr>
      <vt:lpstr>PowerPoint Presentation</vt:lpstr>
      <vt:lpstr>PowerPoint Presentation</vt:lpstr>
      <vt:lpstr>PowerPoint Presentation</vt:lpstr>
      <vt:lpstr>PowerPoint Presentation</vt:lpstr>
      <vt:lpstr>That’s all folks</vt:lpstr>
      <vt:lpstr>PowerPoint Presentation</vt:lpstr>
      <vt:lpstr>Morgan (1971) The Plume Hypothesis</vt:lpstr>
      <vt:lpstr>Picrite glass is an indicator of high temperature</vt:lpstr>
      <vt:lpstr>Predictions of the Plate hypothesis</vt:lpstr>
      <vt:lpstr>Plate: High magma source temperatures</vt:lpstr>
      <vt:lpstr>“Plates vs. Plumes Controversy”</vt:lpstr>
      <vt:lpstr>Comparison with geosynclines</vt:lpstr>
      <vt:lpstr>Question</vt:lpstr>
      <vt:lpstr>Reasons for doubting the reality of plumes – 1</vt:lpstr>
      <vt:lpstr>Reasons for doubting the reality of plumes – 2</vt:lpstr>
      <vt:lpstr>Reasons for doubting the reality of plumes – 3</vt:lpstr>
      <vt:lpstr>Tale of Two Theories</vt:lpstr>
      <vt:lpstr>Plates vs. Plumes</vt:lpstr>
      <vt:lpstr>PowerPoint Presentation</vt:lpstr>
      <vt:lpstr>PowerPoint Presentation</vt:lpstr>
      <vt:lpstr>2. Followed by a “plume head” flood basalt eruption</vt:lpstr>
      <vt:lpstr>3. Plume “tail” to the core-mantle boundary</vt:lpstr>
      <vt:lpstr>Seismic cross sections through Earth</vt:lpstr>
      <vt:lpstr>PowerPoint Presentation</vt:lpstr>
      <vt:lpstr>Seismology</vt:lpstr>
      <vt:lpstr>PowerPoint Presentation</vt:lpstr>
      <vt:lpstr>PowerPoint Presentation</vt:lpstr>
      <vt:lpstr>Examples of Flawed Science</vt:lpstr>
      <vt:lpstr>Geochemical tracers of the core-mantle boundary – Example A</vt:lpstr>
      <vt:lpstr>Geochemical tracers of the core-mantle boundary – Example A</vt:lpstr>
      <vt:lpstr>Geochemical tracers of the core-mantle boundary – Example B</vt:lpstr>
      <vt:lpstr>Geochemical tracers of the core-mantle boundary – Example B</vt:lpstr>
      <vt:lpstr>Endless plume variants</vt:lpstr>
      <vt:lpstr>Currently Over 70 Plume Variants</vt:lpstr>
      <vt:lpstr>Comparison with geosynclines</vt:lpstr>
      <vt:lpstr>PowerPoint Presentation</vt:lpstr>
      <vt:lpstr>Question</vt:lpstr>
      <vt:lpstr>Relationship between models &amp; data and ultimate priority of empirical observation.</vt:lpstr>
      <vt:lpstr>Scientific method</vt:lpstr>
      <vt:lpstr>Example: Flat-Earth theory</vt:lpstr>
      <vt:lpstr>www.mantleplumes.org</vt:lpstr>
      <vt:lpstr>Chemical theory of Earth</vt:lpstr>
      <vt:lpstr>Reasons for doubting the reality of plumes – 4</vt:lpstr>
      <vt:lpstr>5. High source temperatures</vt:lpstr>
      <vt:lpstr>The temperature of the mantle at depths of 10’s, 100’s or 1,000’s of km depth is exceedingly difficult to measure</vt:lpstr>
      <vt:lpstr>But do we need to measure it?</vt:lpstr>
      <vt:lpstr>Additional points</vt:lpstr>
      <vt:lpstr>Food for thought</vt:lpstr>
      <vt:lpstr>PowerPoint Presentation</vt:lpstr>
      <vt:lpstr>PowerPoint Presentation</vt:lpstr>
      <vt:lpstr>PowerPoint Presentation</vt:lpstr>
      <vt:lpstr>The “chevron ridges”</vt:lpstr>
      <vt:lpstr>Propagating ridges</vt:lpstr>
      <vt:lpstr>PowerPoint Presentation</vt:lpstr>
      <vt:lpstr>http://www.soest.hawaii.edu/HIGP/Faculty/hey/movie.html</vt:lpstr>
      <vt:lpstr>Is it wider on the western flank?</vt:lpstr>
      <vt:lpstr>The home of propagating ridges</vt:lpstr>
      <vt:lpstr>Hawaii</vt:lpstr>
      <vt:lpstr>PowerPoint Presentation</vt:lpstr>
      <vt:lpstr>Teleseismic Tomography</vt:lpstr>
      <vt:lpstr>Hawaii: Tomography</vt:lpstr>
      <vt:lpstr>Poor repeatability of plume location</vt:lpstr>
      <vt:lpstr>The Plate hypothesis</vt:lpstr>
      <vt:lpstr>Successful predictions</vt:lpstr>
      <vt:lpstr>Back-arc extension </vt:lpstr>
      <vt:lpstr>Distributed continental extension</vt:lpstr>
      <vt:lpstr>Reverse time-progressive volcanic trail (“Newberry trend”)</vt:lpstr>
      <vt:lpstr>Yellowstone: Teleseismic tomography</vt:lpstr>
      <vt:lpstr>Yellowstone:   Teleseismic tomography</vt:lpstr>
      <vt:lpstr>Tomography X-section along Eastern Snake River Plain - Yellowstone</vt:lpstr>
      <vt:lpstr>But what about the time-progressive volcanism?</vt:lpstr>
      <vt:lpstr>PowerPoint Presentation</vt:lpstr>
      <vt:lpstr>PowerPoint Presentation</vt:lpstr>
      <vt:lpstr>PowerPoint Presentation</vt:lpstr>
      <vt:lpstr>PowerPoint Presentation</vt:lpstr>
      <vt:lpstr>PowerPoint Presentation</vt:lpstr>
      <vt:lpstr>PowerPoint Presentation</vt:lpstr>
      <vt:lpstr>Iceland: Fissure eruption</vt:lpstr>
      <vt:lpstr>The Galapagos</vt:lpstr>
      <vt:lpstr>PowerPoint Presentation</vt:lpstr>
      <vt:lpstr>PowerPoint Presentation</vt:lpstr>
      <vt:lpstr>The chevron ridges</vt:lpstr>
      <vt:lpstr>The chevron ridges</vt:lpstr>
      <vt:lpstr>PowerPoint Presentation</vt:lpstr>
      <vt:lpstr>Predictions of the Plate hypothesis</vt:lpstr>
      <vt:lpstr>1. Volcanism associated with lithosphere extension</vt:lpstr>
      <vt:lpstr>2. Space/Time distribution follows extension</vt:lpstr>
      <vt:lpstr>4. Normal temperatures</vt:lpstr>
      <vt:lpstr>5. Melt exists in the mantle</vt:lpstr>
      <vt:lpstr>Two views of the mantle</vt:lpstr>
      <vt:lpstr>Eruptives contain “fertile” (i.e. low-melting-point) recycled material</vt:lpstr>
      <vt:lpstr>PowerPoint Presentation</vt:lpstr>
      <vt:lpstr>No-one can agree on how many plumes there are,  or where they are</vt:lpstr>
      <vt:lpstr>PowerPoint Presentation</vt:lpstr>
      <vt:lpstr>Extensional stress at plate boundary junctions</vt:lpstr>
      <vt:lpstr>Fig. 5.24</vt:lpstr>
      <vt:lpstr>PowerPoint Presentation</vt:lpstr>
      <vt:lpstr>PowerPoint Presentation</vt:lpstr>
      <vt:lpstr>Yellowstone</vt:lpstr>
      <vt:lpstr>Variation of melting point with composition</vt:lpstr>
      <vt:lpstr>Variation of melting point with volatiles</vt:lpstr>
      <vt:lpstr>PowerPoint Presentation</vt:lpstr>
      <vt:lpstr>Propagating ridges</vt:lpstr>
      <vt:lpstr>PowerPoint Presentation</vt:lpstr>
      <vt:lpstr>PowerPoint Presentation</vt:lpstr>
      <vt:lpstr>The chevron ridges</vt:lpstr>
      <vt:lpstr>2. Space/Time distribution follows extension</vt:lpstr>
      <vt:lpstr>3. Shallow-mantle structure</vt:lpstr>
      <vt:lpstr>4. Normal temperatures</vt:lpstr>
      <vt:lpstr>Two views of the mantle</vt:lpstr>
      <vt:lpstr>Eruptives contain “fertile” (i.e. low-melting-point) recycled material</vt:lpstr>
      <vt:lpstr>Plates or Plumes?</vt:lpstr>
      <vt:lpstr>Five Predictions of the Plate Hypothesis</vt:lpstr>
      <vt:lpstr>Five Predictions of the Plate Hypothesis</vt:lpstr>
      <vt:lpstr>2. Lithosphere extension</vt:lpstr>
      <vt:lpstr>Composition</vt:lpstr>
      <vt:lpstr>4. Shallow-mantle structure</vt:lpstr>
      <vt:lpstr>5. Space/Time distribution follows extension</vt:lpstr>
      <vt:lpstr>Melt in mantle NOT sufficient</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R. Foulger</dc:creator>
  <cp:lastModifiedBy>Gillian R. Foulger</cp:lastModifiedBy>
  <cp:revision>446</cp:revision>
  <dcterms:created xsi:type="dcterms:W3CDTF">2014-04-22T06:34:16Z</dcterms:created>
  <dcterms:modified xsi:type="dcterms:W3CDTF">2018-05-25T13:32:23Z</dcterms:modified>
</cp:coreProperties>
</file>