
<file path=[Content_Types].xml><?xml version="1.0" encoding="utf-8"?>
<Types xmlns="http://schemas.openxmlformats.org/package/2006/content-types">
  <Default Extension="jpg" ContentType="image/jpeg"/>
  <Default Extension="emf" ContentType="image/x-emf"/>
  <Default Extension="doc" ContentType="application/msword"/>
  <Default Extension="xml" ContentType="application/xml"/>
  <Default Extension="jpeg" ContentType="image/jpeg"/>
  <Default Extension="vml" ContentType="application/vnd.openxmlformats-officedocument.vmlDrawing"/>
  <Default Extension="tif" ContentType="image/tiff"/>
  <Default Extension="bin" ContentType="application/vnd.openxmlformats-officedocument.presentationml.printerSettings"/>
  <Default Extension="png" ContentType="image/png"/>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notesSlides/notesSlide3.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7.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8.bin" ContentType="application/vnd.openxmlformats-officedocument.oleObject"/>
  <Override PartName="/ppt/notesSlides/notesSlide25.xml" ContentType="application/vnd.openxmlformats-officedocument.presentationml.notesSlide+xml"/>
  <Override PartName="/ppt/embeddings/oleObject9.bin" ContentType="application/vnd.openxmlformats-officedocument.oleObject"/>
  <Override PartName="/ppt/notesSlides/notesSlide26.xml" ContentType="application/vnd.openxmlformats-officedocument.presentationml.notesSlide+xml"/>
  <Override PartName="/ppt/embeddings/oleObject10.bin" ContentType="application/vnd.openxmlformats-officedocument.oleObject"/>
  <Override PartName="/ppt/notesSlides/notesSlide27.xml" ContentType="application/vnd.openxmlformats-officedocument.presentationml.notesSlide+xml"/>
  <Override PartName="/ppt/embeddings/oleObject11.bin" ContentType="application/vnd.openxmlformats-officedocument.oleObject"/>
  <Override PartName="/ppt/notesSlides/notesSlide28.xml" ContentType="application/vnd.openxmlformats-officedocument.presentationml.notesSlide+xml"/>
  <Override PartName="/ppt/embeddings/oleObject12.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13.bin" ContentType="application/vnd.openxmlformats-officedocument.oleObject"/>
  <Override PartName="/ppt/notesSlides/notesSlide34.xml" ContentType="application/vnd.openxmlformats-officedocument.presentationml.notesSlide+xml"/>
  <Override PartName="/ppt/embeddings/oleObject14.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6" r:id="rId1"/>
  </p:sldMasterIdLst>
  <p:notesMasterIdLst>
    <p:notesMasterId r:id="rId96"/>
  </p:notesMasterIdLst>
  <p:handoutMasterIdLst>
    <p:handoutMasterId r:id="rId97"/>
  </p:handoutMasterIdLst>
  <p:sldIdLst>
    <p:sldId id="256" r:id="rId2"/>
    <p:sldId id="396" r:id="rId3"/>
    <p:sldId id="381" r:id="rId4"/>
    <p:sldId id="348" r:id="rId5"/>
    <p:sldId id="388" r:id="rId6"/>
    <p:sldId id="389" r:id="rId7"/>
    <p:sldId id="393" r:id="rId8"/>
    <p:sldId id="394" r:id="rId9"/>
    <p:sldId id="397" r:id="rId10"/>
    <p:sldId id="361" r:id="rId11"/>
    <p:sldId id="398" r:id="rId12"/>
    <p:sldId id="362" r:id="rId13"/>
    <p:sldId id="399" r:id="rId14"/>
    <p:sldId id="363" r:id="rId15"/>
    <p:sldId id="400" r:id="rId16"/>
    <p:sldId id="401" r:id="rId17"/>
    <p:sldId id="379" r:id="rId18"/>
    <p:sldId id="352" r:id="rId19"/>
    <p:sldId id="354" r:id="rId20"/>
    <p:sldId id="372" r:id="rId21"/>
    <p:sldId id="373" r:id="rId22"/>
    <p:sldId id="374" r:id="rId23"/>
    <p:sldId id="368" r:id="rId24"/>
    <p:sldId id="371" r:id="rId25"/>
    <p:sldId id="375" r:id="rId26"/>
    <p:sldId id="377" r:id="rId27"/>
    <p:sldId id="351" r:id="rId28"/>
    <p:sldId id="405" r:id="rId29"/>
    <p:sldId id="378" r:id="rId30"/>
    <p:sldId id="369" r:id="rId31"/>
    <p:sldId id="376" r:id="rId32"/>
    <p:sldId id="385" r:id="rId33"/>
    <p:sldId id="384" r:id="rId34"/>
    <p:sldId id="383" r:id="rId35"/>
    <p:sldId id="402" r:id="rId36"/>
    <p:sldId id="353" r:id="rId37"/>
    <p:sldId id="403" r:id="rId38"/>
    <p:sldId id="359" r:id="rId39"/>
    <p:sldId id="355" r:id="rId40"/>
    <p:sldId id="356" r:id="rId41"/>
    <p:sldId id="357" r:id="rId42"/>
    <p:sldId id="358" r:id="rId43"/>
    <p:sldId id="386" r:id="rId44"/>
    <p:sldId id="392" r:id="rId45"/>
    <p:sldId id="387" r:id="rId46"/>
    <p:sldId id="406" r:id="rId47"/>
    <p:sldId id="391" r:id="rId48"/>
    <p:sldId id="370" r:id="rId49"/>
    <p:sldId id="380" r:id="rId50"/>
    <p:sldId id="395" r:id="rId51"/>
    <p:sldId id="335" r:id="rId52"/>
    <p:sldId id="324" r:id="rId53"/>
    <p:sldId id="307" r:id="rId54"/>
    <p:sldId id="336" r:id="rId55"/>
    <p:sldId id="328" r:id="rId56"/>
    <p:sldId id="314" r:id="rId57"/>
    <p:sldId id="313" r:id="rId58"/>
    <p:sldId id="315" r:id="rId59"/>
    <p:sldId id="329" r:id="rId60"/>
    <p:sldId id="330" r:id="rId61"/>
    <p:sldId id="331" r:id="rId62"/>
    <p:sldId id="332" r:id="rId63"/>
    <p:sldId id="317" r:id="rId64"/>
    <p:sldId id="290" r:id="rId65"/>
    <p:sldId id="299" r:id="rId66"/>
    <p:sldId id="300" r:id="rId67"/>
    <p:sldId id="404" r:id="rId68"/>
    <p:sldId id="318" r:id="rId69"/>
    <p:sldId id="319" r:id="rId70"/>
    <p:sldId id="309" r:id="rId71"/>
    <p:sldId id="310" r:id="rId72"/>
    <p:sldId id="311" r:id="rId73"/>
    <p:sldId id="285" r:id="rId74"/>
    <p:sldId id="282" r:id="rId75"/>
    <p:sldId id="302" r:id="rId76"/>
    <p:sldId id="323" r:id="rId77"/>
    <p:sldId id="283" r:id="rId78"/>
    <p:sldId id="281" r:id="rId79"/>
    <p:sldId id="286" r:id="rId80"/>
    <p:sldId id="257" r:id="rId81"/>
    <p:sldId id="287" r:id="rId82"/>
    <p:sldId id="344" r:id="rId83"/>
    <p:sldId id="345" r:id="rId84"/>
    <p:sldId id="346" r:id="rId85"/>
    <p:sldId id="293" r:id="rId86"/>
    <p:sldId id="301" r:id="rId87"/>
    <p:sldId id="292" r:id="rId88"/>
    <p:sldId id="279" r:id="rId89"/>
    <p:sldId id="364" r:id="rId90"/>
    <p:sldId id="365" r:id="rId91"/>
    <p:sldId id="382" r:id="rId92"/>
    <p:sldId id="366" r:id="rId93"/>
    <p:sldId id="303" r:id="rId94"/>
    <p:sldId id="347" r:id="rId95"/>
  </p:sldIdLst>
  <p:sldSz cx="9144000" cy="6858000" type="screen4x3"/>
  <p:notesSz cx="6858000" cy="9144000"/>
  <p:defaultTextStyle>
    <a:defPPr>
      <a:defRPr lang="en-US"/>
    </a:defPPr>
    <a:lvl1pPr algn="l" rtl="0" fontAlgn="base">
      <a:spcBef>
        <a:spcPct val="20000"/>
      </a:spcBef>
      <a:spcAft>
        <a:spcPct val="0"/>
      </a:spcAft>
      <a:buClr>
        <a:schemeClr val="tx1"/>
      </a:buClr>
      <a:buSzPct val="75000"/>
      <a:buFont typeface="Wingdings" charset="0"/>
      <a:buChar char="l"/>
      <a:defRPr sz="2800" kern="1200">
        <a:solidFill>
          <a:schemeClr val="accent1"/>
        </a:solidFill>
        <a:latin typeface="Arial" charset="0"/>
        <a:ea typeface="ＭＳ Ｐゴシック" charset="0"/>
        <a:cs typeface="ＭＳ Ｐゴシック" charset="0"/>
      </a:defRPr>
    </a:lvl1pPr>
    <a:lvl2pPr marL="457200" algn="l" rtl="0" fontAlgn="base">
      <a:spcBef>
        <a:spcPct val="20000"/>
      </a:spcBef>
      <a:spcAft>
        <a:spcPct val="0"/>
      </a:spcAft>
      <a:buClr>
        <a:schemeClr val="tx1"/>
      </a:buClr>
      <a:buSzPct val="75000"/>
      <a:buFont typeface="Wingdings" charset="0"/>
      <a:buChar char="l"/>
      <a:defRPr sz="2800" kern="1200">
        <a:solidFill>
          <a:schemeClr val="accent1"/>
        </a:solidFill>
        <a:latin typeface="Arial" charset="0"/>
        <a:ea typeface="ＭＳ Ｐゴシック" charset="0"/>
        <a:cs typeface="ＭＳ Ｐゴシック" charset="0"/>
      </a:defRPr>
    </a:lvl2pPr>
    <a:lvl3pPr marL="914400" algn="l" rtl="0" fontAlgn="base">
      <a:spcBef>
        <a:spcPct val="20000"/>
      </a:spcBef>
      <a:spcAft>
        <a:spcPct val="0"/>
      </a:spcAft>
      <a:buClr>
        <a:schemeClr val="tx1"/>
      </a:buClr>
      <a:buSzPct val="75000"/>
      <a:buFont typeface="Wingdings" charset="0"/>
      <a:buChar char="l"/>
      <a:defRPr sz="2800" kern="1200">
        <a:solidFill>
          <a:schemeClr val="accent1"/>
        </a:solidFill>
        <a:latin typeface="Arial" charset="0"/>
        <a:ea typeface="ＭＳ Ｐゴシック" charset="0"/>
        <a:cs typeface="ＭＳ Ｐゴシック" charset="0"/>
      </a:defRPr>
    </a:lvl3pPr>
    <a:lvl4pPr marL="1371600" algn="l" rtl="0" fontAlgn="base">
      <a:spcBef>
        <a:spcPct val="20000"/>
      </a:spcBef>
      <a:spcAft>
        <a:spcPct val="0"/>
      </a:spcAft>
      <a:buClr>
        <a:schemeClr val="tx1"/>
      </a:buClr>
      <a:buSzPct val="75000"/>
      <a:buFont typeface="Wingdings" charset="0"/>
      <a:buChar char="l"/>
      <a:defRPr sz="2800" kern="1200">
        <a:solidFill>
          <a:schemeClr val="accent1"/>
        </a:solidFill>
        <a:latin typeface="Arial" charset="0"/>
        <a:ea typeface="ＭＳ Ｐゴシック" charset="0"/>
        <a:cs typeface="ＭＳ Ｐゴシック" charset="0"/>
      </a:defRPr>
    </a:lvl4pPr>
    <a:lvl5pPr marL="1828800" algn="l" rtl="0" fontAlgn="base">
      <a:spcBef>
        <a:spcPct val="20000"/>
      </a:spcBef>
      <a:spcAft>
        <a:spcPct val="0"/>
      </a:spcAft>
      <a:buClr>
        <a:schemeClr val="tx1"/>
      </a:buClr>
      <a:buSzPct val="75000"/>
      <a:buFont typeface="Wingdings" charset="0"/>
      <a:buChar char="l"/>
      <a:defRPr sz="2800" kern="1200">
        <a:solidFill>
          <a:schemeClr val="accent1"/>
        </a:solidFill>
        <a:latin typeface="Arial" charset="0"/>
        <a:ea typeface="ＭＳ Ｐゴシック" charset="0"/>
        <a:cs typeface="ＭＳ Ｐゴシック" charset="0"/>
      </a:defRPr>
    </a:lvl5pPr>
    <a:lvl6pPr marL="2286000" algn="l" defTabSz="457200" rtl="0" eaLnBrk="1" latinLnBrk="0" hangingPunct="1">
      <a:defRPr sz="2800" kern="1200">
        <a:solidFill>
          <a:schemeClr val="accent1"/>
        </a:solidFill>
        <a:latin typeface="Arial" charset="0"/>
        <a:ea typeface="ＭＳ Ｐゴシック" charset="0"/>
        <a:cs typeface="ＭＳ Ｐゴシック" charset="0"/>
      </a:defRPr>
    </a:lvl6pPr>
    <a:lvl7pPr marL="2743200" algn="l" defTabSz="457200" rtl="0" eaLnBrk="1" latinLnBrk="0" hangingPunct="1">
      <a:defRPr sz="2800" kern="1200">
        <a:solidFill>
          <a:schemeClr val="accent1"/>
        </a:solidFill>
        <a:latin typeface="Arial" charset="0"/>
        <a:ea typeface="ＭＳ Ｐゴシック" charset="0"/>
        <a:cs typeface="ＭＳ Ｐゴシック" charset="0"/>
      </a:defRPr>
    </a:lvl7pPr>
    <a:lvl8pPr marL="3200400" algn="l" defTabSz="457200" rtl="0" eaLnBrk="1" latinLnBrk="0" hangingPunct="1">
      <a:defRPr sz="2800" kern="1200">
        <a:solidFill>
          <a:schemeClr val="accent1"/>
        </a:solidFill>
        <a:latin typeface="Arial" charset="0"/>
        <a:ea typeface="ＭＳ Ｐゴシック" charset="0"/>
        <a:cs typeface="ＭＳ Ｐゴシック" charset="0"/>
      </a:defRPr>
    </a:lvl8pPr>
    <a:lvl9pPr marL="3657600" algn="l" defTabSz="457200" rtl="0" eaLnBrk="1" latinLnBrk="0" hangingPunct="1">
      <a:defRPr sz="2800" kern="1200">
        <a:solidFill>
          <a:schemeClr val="accent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0066FF"/>
    <a:srgbClr val="33CC33"/>
    <a:srgbClr val="FF6600"/>
    <a:srgbClr val="FF3399"/>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84" autoAdjust="0"/>
    <p:restoredTop sz="97129" autoAdjust="0"/>
  </p:normalViewPr>
  <p:slideViewPr>
    <p:cSldViewPr showGuides="1">
      <p:cViewPr>
        <p:scale>
          <a:sx n="90" d="100"/>
          <a:sy n="90" d="100"/>
        </p:scale>
        <p:origin x="-1320" y="-240"/>
      </p:cViewPr>
      <p:guideLst>
        <p:guide orient="horz" pos="3566"/>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96"/>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handoutMaster" Target="handoutMasters/handout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8.emf"/><Relationship Id="rId2" Type="http://schemas.openxmlformats.org/officeDocument/2006/relationships/image" Target="../media/image6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3.emf"/><Relationship Id="rId2" Type="http://schemas.openxmlformats.org/officeDocument/2006/relationships/image" Target="../media/image7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5.emf"/><Relationship Id="rId2" Type="http://schemas.openxmlformats.org/officeDocument/2006/relationships/image" Target="../media/image7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image" Target="../media/image15.emf"/><Relationship Id="rId2"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0.emf"/><Relationship Id="rId2" Type="http://schemas.openxmlformats.org/officeDocument/2006/relationships/image" Target="../media/image6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2.emf"/><Relationship Id="rId2" Type="http://schemas.openxmlformats.org/officeDocument/2006/relationships/image" Target="../media/image6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4.emf"/><Relationship Id="rId2" Type="http://schemas.openxmlformats.org/officeDocument/2006/relationships/image" Target="../media/image6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6.emf"/><Relationship Id="rId2" Type="http://schemas.openxmlformats.org/officeDocument/2006/relationships/image" Target="../media/image6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0830881-9A29-DB46-9832-6D41F4D0D0FF}" type="datetimeFigureOut">
              <a:rPr lang="en-US" smtClean="0"/>
              <a:t>25/05/18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BF8BA1-B66B-404E-BF0D-BB024F142182}" type="slidenum">
              <a:rPr lang="en-US" smtClean="0"/>
              <a:t>‹#›</a:t>
            </a:fld>
            <a:endParaRPr lang="en-US"/>
          </a:p>
        </p:txBody>
      </p:sp>
    </p:spTree>
    <p:extLst>
      <p:ext uri="{BB962C8B-B14F-4D97-AF65-F5344CB8AC3E}">
        <p14:creationId xmlns:p14="http://schemas.microsoft.com/office/powerpoint/2010/main" val="6312601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CD7566-3335-7F4E-B0B2-CDE8863FEBBD}" type="datetimeFigureOut">
              <a:rPr lang="en-US" smtClean="0"/>
              <a:t>25/05/18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4F1A66-F89B-BC4B-A673-B3F1D4E0FCF0}" type="slidenum">
              <a:rPr lang="en-US" smtClean="0"/>
              <a:t>‹#›</a:t>
            </a:fld>
            <a:endParaRPr lang="en-US"/>
          </a:p>
        </p:txBody>
      </p:sp>
    </p:spTree>
    <p:extLst>
      <p:ext uri="{BB962C8B-B14F-4D97-AF65-F5344CB8AC3E}">
        <p14:creationId xmlns:p14="http://schemas.microsoft.com/office/powerpoint/2010/main" val="10919305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 Id="rId3" Type="http://schemas.openxmlformats.org/officeDocument/2006/relationships/hyperlink" Target="#_ENREF_146"/></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3" Type="http://schemas.openxmlformats.org/officeDocument/2006/relationships/hyperlink" Target="#_ENREF_80"/><Relationship Id="rId4" Type="http://schemas.openxmlformats.org/officeDocument/2006/relationships/hyperlink" Target="#_ENREF_88"/><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inverting local-event arrival times, the locations and origin times of the events must be included as unknowns and</a:t>
            </a:r>
            <a:r>
              <a:rPr lang="en-US" baseline="0" dirty="0" smtClean="0"/>
              <a:t> solved for. The theoretical first-order dependence of the arrival times on the origin parameters is relatively simple.</a:t>
            </a:r>
            <a:endParaRPr lang="en-US" dirty="0" smtClean="0"/>
          </a:p>
          <a:p>
            <a:endParaRPr lang="en-US" dirty="0"/>
          </a:p>
        </p:txBody>
      </p:sp>
      <p:sp>
        <p:nvSpPr>
          <p:cNvPr id="4" name="Slide Number Placeholder 3"/>
          <p:cNvSpPr>
            <a:spLocks noGrp="1"/>
          </p:cNvSpPr>
          <p:nvPr>
            <p:ph type="sldNum" sz="quarter" idx="10"/>
          </p:nvPr>
        </p:nvSpPr>
        <p:spPr/>
        <p:txBody>
          <a:bodyPr/>
          <a:lstStyle/>
          <a:p>
            <a:fld id="{ECF4257B-9544-8B49-87A2-4398A1B0362B}" type="slidenum">
              <a:rPr lang="en-US" smtClean="0"/>
              <a:t>11</a:t>
            </a:fld>
            <a:endParaRPr lang="en-US"/>
          </a:p>
        </p:txBody>
      </p:sp>
    </p:spTree>
    <p:extLst>
      <p:ext uri="{BB962C8B-B14F-4D97-AF65-F5344CB8AC3E}">
        <p14:creationId xmlns:p14="http://schemas.microsoft.com/office/powerpoint/2010/main" val="839247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505BFB-F8AE-6442-95A3-451CA0E53949}" type="slidenum">
              <a:rPr lang="en-US"/>
              <a:pPr/>
              <a:t>25</a:t>
            </a:fld>
            <a:endParaRPr lang="en-US"/>
          </a:p>
        </p:txBody>
      </p:sp>
      <p:sp>
        <p:nvSpPr>
          <p:cNvPr id="13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7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1CA8C-C986-8443-9378-A0873AD8D564}" type="slidenum">
              <a:rPr lang="en-US"/>
              <a:pPr/>
              <a:t>26</a:t>
            </a:fld>
            <a:endParaRPr lang="en-US"/>
          </a:p>
        </p:txBody>
      </p:sp>
      <p:sp>
        <p:nvSpPr>
          <p:cNvPr id="13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2EC6B6F-CE66-354E-AD21-F622357E3935}" type="slidenum">
              <a:rPr lang="en-US"/>
              <a:pPr/>
              <a:t>28</a:t>
            </a:fld>
            <a:endParaRPr lang="en-US"/>
          </a:p>
        </p:txBody>
      </p:sp>
      <p:sp>
        <p:nvSpPr>
          <p:cNvPr id="4097" name="Text Box 1"/>
          <p:cNvSpPr txBox="1">
            <a:spLocks noGrp="1" noRot="1" noChangeAspect="1" noChangeArrowheads="1"/>
          </p:cNvSpPr>
          <p:nvPr>
            <p:ph type="sldImg"/>
          </p:nvPr>
        </p:nvSpPr>
        <p:spPr bwMode="auto">
          <a:xfrm>
            <a:off x="1557338" y="860425"/>
            <a:ext cx="3933825" cy="2949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bwMode="auto">
          <a:xfrm>
            <a:off x="1075794" y="4094774"/>
            <a:ext cx="4905155" cy="799675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5465" rIns="0" bIns="0"/>
          <a:lstStyle>
            <a:lvl1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marL="189280" indent="-187888">
              <a:lnSpc>
                <a:spcPct val="93000"/>
              </a:lnSpc>
              <a:spcBef>
                <a:spcPct val="0"/>
              </a:spcBef>
            </a:pPr>
            <a:r>
              <a:rPr lang="en-US" sz="1800">
                <a:latin typeface="Arial" charset="0"/>
                <a:cs typeface="Baekmuk Gulim" charset="0"/>
              </a:rPr>
              <a:t>Smearing test for the PLUME experiment (i.e., configuration B). S and SKS traveltimes are jointly inverted using FF. (a) Earthquake distribution used in the inversion, as well as the locations of cross sections through recovered model. (b) Input plume structure, which is the upper mantle expression of R1c (i.e., R1c where the plume tail has been artificially removed). (c) NW‐SE cross section through the recovered model. The feature labeled “X” illustrates smearing oriented steeply to the SE due to the prevailing incoming ray direction of South American events. (d) SW‐NE cross section through recovered model. The feature labeled “Y” reflects smearing to the SW owing to the prevalence of South Pacific events.</a:t>
            </a:r>
          </a:p>
          <a:p>
            <a:pPr marL="189280" indent="-187888">
              <a:lnSpc>
                <a:spcPct val="93000"/>
              </a:lnSpc>
              <a:spcBef>
                <a:spcPct val="0"/>
              </a:spcBef>
            </a:pPr>
            <a:r>
              <a:rPr lang="en-US" sz="1800">
                <a:latin typeface="Arial" charset="0"/>
                <a:cs typeface="Baekmuk Gulim" charset="0"/>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FD5C14-DF5A-914D-9F9B-9EAAA3B625A1}" type="slidenum">
              <a:rPr lang="en-US"/>
              <a:pPr/>
              <a:t>29</a:t>
            </a:fld>
            <a:endParaRPr lang="en-US"/>
          </a:p>
        </p:txBody>
      </p:sp>
      <p:sp>
        <p:nvSpPr>
          <p:cNvPr id="145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92B97C-5844-2B4A-897F-B66E2801F831}" type="slidenum">
              <a:rPr lang="en-US"/>
              <a:pPr/>
              <a:t>30</a:t>
            </a:fld>
            <a:endParaRPr lang="en-US"/>
          </a:p>
        </p:txBody>
      </p:sp>
      <p:sp>
        <p:nvSpPr>
          <p:cNvPr id="15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8E60F5-DCFA-4B49-B930-C63F53643E01}" type="slidenum">
              <a:rPr lang="en-US"/>
              <a:pPr/>
              <a:t>31</a:t>
            </a:fld>
            <a:endParaRPr lang="en-US"/>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88DADD-C355-234F-A37C-63BDCA438382}" type="slidenum">
              <a:rPr lang="en-US"/>
              <a:pPr/>
              <a:t>38</a:t>
            </a:fld>
            <a:endParaRPr lang="en-US"/>
          </a:p>
        </p:txBody>
      </p:sp>
      <p:sp>
        <p:nvSpPr>
          <p:cNvPr id="4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5: Trade-off curve showing the balance between model roughness (quantified by the difference between the </a:t>
            </a:r>
            <a:r>
              <a:rPr lang="en-US" sz="1200" kern="1200" dirty="0" err="1" smtClean="0">
                <a:solidFill>
                  <a:schemeClr val="tx1"/>
                </a:solidFill>
                <a:effectLst/>
                <a:latin typeface="+mn-lt"/>
                <a:ea typeface="+mn-ea"/>
                <a:cs typeface="+mn-cs"/>
              </a:rPr>
              <a:t>extremal</a:t>
            </a:r>
            <a:r>
              <a:rPr lang="en-US" sz="1200" kern="1200" dirty="0" smtClean="0">
                <a:solidFill>
                  <a:schemeClr val="tx1"/>
                </a:solidFill>
                <a:effectLst/>
                <a:latin typeface="+mn-lt"/>
                <a:ea typeface="+mn-ea"/>
                <a:cs typeface="+mn-cs"/>
              </a:rPr>
              <a:t> positive and negative wave speed contrasts) and root mean square prediction error reduction (%). The curve is labeled with wave speed model parameter standard deviations. Each point represents a model solution corresponding to the indicated model parameter standard deviations (</a:t>
            </a:r>
            <a:r>
              <a:rPr lang="en-US" sz="1200" u="none" strike="noStrike" kern="1200" dirty="0" smtClean="0">
                <a:solidFill>
                  <a:schemeClr val="tx1"/>
                </a:solidFill>
                <a:effectLst/>
                <a:latin typeface="+mn-lt"/>
                <a:ea typeface="+mn-ea"/>
                <a:cs typeface="+mn-cs"/>
                <a:hlinkClick r:id="rId3" action="ppaction://hlinkfile" tooltip="O'Donnell, 2011 #8529"/>
              </a:rPr>
              <a:t>from O'Donnell et al., 2011</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29BC01-96EC-6B46-973E-4F9A42CFA488}" type="slidenum">
              <a:rPr lang="en-US" smtClean="0"/>
              <a:t>47</a:t>
            </a:fld>
            <a:endParaRPr lang="en-US"/>
          </a:p>
        </p:txBody>
      </p:sp>
    </p:spTree>
    <p:extLst>
      <p:ext uri="{BB962C8B-B14F-4D97-AF65-F5344CB8AC3E}">
        <p14:creationId xmlns:p14="http://schemas.microsoft.com/office/powerpoint/2010/main" val="873088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89B860-6B10-9043-A660-79E218E2EEB5}" type="slidenum">
              <a:rPr lang="en-US"/>
              <a:pPr/>
              <a:t>48</a:t>
            </a:fld>
            <a:endParaRPr lang="en-US"/>
          </a:p>
        </p:txBody>
      </p:sp>
      <p:sp>
        <p:nvSpPr>
          <p:cNvPr id="151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38166C06-EEC3-DC46-AA65-DEAB73DCC507}" type="slidenum">
              <a:rPr lang="en-US" sz="1200"/>
              <a:pPr/>
              <a:t>54</a:t>
            </a:fld>
            <a:endParaRPr 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inverting local-event arrival times, the locations and origin times of the events must be included as unknowns and</a:t>
            </a:r>
            <a:r>
              <a:rPr lang="en-US" baseline="0" dirty="0" smtClean="0"/>
              <a:t> solved for. The theoretical first-order dependence of the arrival times on the origin parameters is relatively simple.</a:t>
            </a:r>
            <a:endParaRPr lang="en-US" dirty="0" smtClean="0"/>
          </a:p>
          <a:p>
            <a:endParaRPr lang="en-US" dirty="0"/>
          </a:p>
        </p:txBody>
      </p:sp>
      <p:sp>
        <p:nvSpPr>
          <p:cNvPr id="4" name="Slide Number Placeholder 3"/>
          <p:cNvSpPr>
            <a:spLocks noGrp="1"/>
          </p:cNvSpPr>
          <p:nvPr>
            <p:ph type="sldNum" sz="quarter" idx="10"/>
          </p:nvPr>
        </p:nvSpPr>
        <p:spPr/>
        <p:txBody>
          <a:bodyPr/>
          <a:lstStyle/>
          <a:p>
            <a:fld id="{ECF4257B-9544-8B49-87A2-4398A1B0362B}" type="slidenum">
              <a:rPr lang="en-US" smtClean="0"/>
              <a:t>12</a:t>
            </a:fld>
            <a:endParaRPr lang="en-US"/>
          </a:p>
        </p:txBody>
      </p:sp>
    </p:spTree>
    <p:extLst>
      <p:ext uri="{BB962C8B-B14F-4D97-AF65-F5344CB8AC3E}">
        <p14:creationId xmlns:p14="http://schemas.microsoft.com/office/powerpoint/2010/main" val="839247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9841BE-1D6E-A74F-A8AC-C83B4E8AEB2D}" type="slidenum">
              <a:rPr lang="en-US"/>
              <a:pPr/>
              <a:t>55</a:t>
            </a:fld>
            <a:endParaRPr lang="en-US"/>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6D605D9D-4E8B-1945-800D-9F6512785D48}" type="slidenum">
              <a:rPr lang="en-US" sz="1200"/>
              <a:pPr/>
              <a:t>56</a:t>
            </a:fld>
            <a:endParaRPr 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2577C14-6F5B-D34B-BD5E-EFCF0F5CAC8D}" type="slidenum">
              <a:rPr lang="en-US" sz="1200"/>
              <a:pPr/>
              <a:t>57</a:t>
            </a:fld>
            <a:endParaRPr lang="en-US"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7D643CC-5A35-0445-BAAC-8219FDA74011}" type="slidenum">
              <a:rPr lang="en-US" sz="1200"/>
              <a:pPr/>
              <a:t>58</a:t>
            </a:fld>
            <a:endParaRPr 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695EE41-17EB-6E48-8D64-DB34B852A0CA}" type="slidenum">
              <a:rPr lang="en-US" sz="1200"/>
              <a:pPr/>
              <a:t>59</a:t>
            </a:fld>
            <a:endParaRPr lang="en-US" sz="120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5590266-A633-3447-A54D-066EAED8602A}" type="slidenum">
              <a:rPr lang="en-US" sz="1200"/>
              <a:pPr/>
              <a:t>60</a:t>
            </a:fld>
            <a:endParaRPr lang="en-US" sz="1200"/>
          </a:p>
        </p:txBody>
      </p:sp>
      <p:sp>
        <p:nvSpPr>
          <p:cNvPr id="28674" name="Rectangle 2"/>
          <p:cNvSpPr>
            <a:spLocks noGrp="1" noRot="1" noChangeAspect="1" noChangeArrowheads="1"/>
          </p:cNvSpPr>
          <p:nvPr>
            <p:ph type="sldImg"/>
          </p:nvPr>
        </p:nvSpPr>
        <p:spPr>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C5326C-11F9-9642-8DEA-1379446D5EEF}" type="slidenum">
              <a:rPr lang="en-US"/>
              <a:pPr/>
              <a:t>61</a:t>
            </a:fld>
            <a:endParaRPr lang="en-US"/>
          </a:p>
        </p:txBody>
      </p:sp>
      <p:sp>
        <p:nvSpPr>
          <p:cNvPr id="174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2B9B89-2D02-474B-8F04-E6E5233645E5}" type="slidenum">
              <a:rPr lang="en-US"/>
              <a:pPr/>
              <a:t>62</a:t>
            </a:fld>
            <a:endParaRPr lang="en-US"/>
          </a:p>
        </p:txBody>
      </p:sp>
      <p:sp>
        <p:nvSpPr>
          <p:cNvPr id="1761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6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D7E7E4E-22B2-D845-ADBA-53AE7C73D586}" type="slidenum">
              <a:rPr lang="en-US" sz="1200"/>
              <a:pPr/>
              <a:t>63</a:t>
            </a:fld>
            <a:endParaRPr lang="en-US" sz="1200"/>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F1A66-F89B-BC4B-A673-B3F1D4E0FCF0}" type="slidenum">
              <a:rPr lang="en-US" smtClean="0"/>
              <a:t>64</a:t>
            </a:fld>
            <a:endParaRPr lang="en-US"/>
          </a:p>
        </p:txBody>
      </p:sp>
    </p:spTree>
    <p:extLst>
      <p:ext uri="{BB962C8B-B14F-4D97-AF65-F5344CB8AC3E}">
        <p14:creationId xmlns:p14="http://schemas.microsoft.com/office/powerpoint/2010/main" val="1567377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inverting distant-event arrival times, the orientations and times</a:t>
            </a:r>
            <a:r>
              <a:rPr lang="en-US" baseline="0" dirty="0" smtClean="0"/>
              <a:t> of the incident waves must </a:t>
            </a:r>
            <a:r>
              <a:rPr lang="en-US" dirty="0" smtClean="0"/>
              <a:t>be included as unknowns and</a:t>
            </a:r>
            <a:r>
              <a:rPr lang="en-US" baseline="0" dirty="0" smtClean="0"/>
              <a:t> solved for. The theoretical first-order change in the arrival time at B turns out to equal the change in the arrival time at the </a:t>
            </a:r>
            <a:r>
              <a:rPr lang="en-US" i="1" baseline="0" dirty="0" smtClean="0"/>
              <a:t>unperturbed</a:t>
            </a:r>
            <a:r>
              <a:rPr lang="en-US" baseline="0" dirty="0" smtClean="0"/>
              <a:t> entry point A. This fact needs to be incorporated into the “ACH” method of teleseismic tomography (Aki et al., 1976) to account for biasing effects of the structure outside the study volume, although heretofore this first</a:t>
            </a:r>
            <a:r>
              <a:rPr lang="en-US" baseline="0" smtClean="0"/>
              <a:t>-order effect </a:t>
            </a:r>
            <a:r>
              <a:rPr lang="en-US" baseline="0" dirty="0" smtClean="0"/>
              <a:t>has been ignored.</a:t>
            </a:r>
            <a:endParaRPr lang="en-US" dirty="0"/>
          </a:p>
        </p:txBody>
      </p:sp>
      <p:sp>
        <p:nvSpPr>
          <p:cNvPr id="4" name="Slide Number Placeholder 3"/>
          <p:cNvSpPr>
            <a:spLocks noGrp="1"/>
          </p:cNvSpPr>
          <p:nvPr>
            <p:ph type="sldNum" sz="quarter" idx="10"/>
          </p:nvPr>
        </p:nvSpPr>
        <p:spPr/>
        <p:txBody>
          <a:bodyPr/>
          <a:lstStyle/>
          <a:p>
            <a:fld id="{ECF4257B-9544-8B49-87A2-4398A1B0362B}" type="slidenum">
              <a:rPr lang="en-US" smtClean="0"/>
              <a:t>14</a:t>
            </a:fld>
            <a:endParaRPr lang="en-US"/>
          </a:p>
        </p:txBody>
      </p:sp>
    </p:spTree>
    <p:extLst>
      <p:ext uri="{BB962C8B-B14F-4D97-AF65-F5344CB8AC3E}">
        <p14:creationId xmlns:p14="http://schemas.microsoft.com/office/powerpoint/2010/main" val="2380609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F1A66-F89B-BC4B-A673-B3F1D4E0FCF0}" type="slidenum">
              <a:rPr lang="en-US" smtClean="0"/>
              <a:t>65</a:t>
            </a:fld>
            <a:endParaRPr lang="en-US"/>
          </a:p>
        </p:txBody>
      </p:sp>
    </p:spTree>
    <p:extLst>
      <p:ext uri="{BB962C8B-B14F-4D97-AF65-F5344CB8AC3E}">
        <p14:creationId xmlns:p14="http://schemas.microsoft.com/office/powerpoint/2010/main" val="4143463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314F1A66-F89B-BC4B-A673-B3F1D4E0FCF0}" type="slidenum">
              <a:rPr lang="en-US" smtClean="0"/>
              <a:t>66</a:t>
            </a:fld>
            <a:endParaRPr lang="en-US"/>
          </a:p>
        </p:txBody>
      </p:sp>
    </p:spTree>
    <p:extLst>
      <p:ext uri="{BB962C8B-B14F-4D97-AF65-F5344CB8AC3E}">
        <p14:creationId xmlns:p14="http://schemas.microsoft.com/office/powerpoint/2010/main" val="3132133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0A20D7-7E3C-9049-B817-7B23F64BCC65}" type="slidenum">
              <a:rPr lang="en-US"/>
              <a:pPr/>
              <a:t>67</a:t>
            </a:fld>
            <a:endParaRPr lang="en-US"/>
          </a:p>
        </p:txBody>
      </p:sp>
      <p:sp>
        <p:nvSpPr>
          <p:cNvPr id="163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0F4A8C8-E810-1C47-A29D-7582B89483AB}" type="slidenum">
              <a:rPr lang="en-US" sz="1200"/>
              <a:pPr/>
              <a:t>68</a:t>
            </a:fld>
            <a:endParaRPr 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CE84E6B-F56D-8543-88C6-06ABE34F2F54}" type="slidenum">
              <a:rPr lang="en-US" sz="1200"/>
              <a:pPr/>
              <a:t>69</a:t>
            </a:fld>
            <a:endParaRPr lang="en-US" sz="1200"/>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6A4ADA3-2494-5B4B-85EE-2423CFA1FAF6}" type="slidenum">
              <a:rPr lang="en-US" sz="1200"/>
              <a:pPr/>
              <a:t>70</a:t>
            </a:fld>
            <a:endParaRPr lang="en-US"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CEF2FF8-40D2-FE4B-8919-085502EFB192}" type="slidenum">
              <a:rPr lang="en-US" sz="1200"/>
              <a:pPr/>
              <a:t>71</a:t>
            </a:fld>
            <a:endParaRPr 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D19CB31-FDA0-F842-BD9F-0391C67FF6A8}" type="slidenum">
              <a:rPr lang="en-US" sz="1200"/>
              <a:pPr/>
              <a:t>72</a:t>
            </a:fld>
            <a:endParaRPr lang="en-US"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118456B-B516-D543-83E9-1593B77C526C}" type="slidenum">
              <a:rPr lang="en-US" sz="1200"/>
              <a:pPr/>
              <a:t>75</a:t>
            </a:fld>
            <a:endParaRPr 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14F1A66-F89B-BC4B-A673-B3F1D4E0FCF0}" type="slidenum">
              <a:rPr lang="en-US" smtClean="0"/>
              <a:t>78</a:t>
            </a:fld>
            <a:endParaRPr lang="en-US"/>
          </a:p>
        </p:txBody>
      </p:sp>
    </p:spTree>
    <p:extLst>
      <p:ext uri="{BB962C8B-B14F-4D97-AF65-F5344CB8AC3E}">
        <p14:creationId xmlns:p14="http://schemas.microsoft.com/office/powerpoint/2010/main" val="3797058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7: </a:t>
            </a:r>
            <a:r>
              <a:rPr lang="en-US" sz="1200" i="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SS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raypaths</a:t>
            </a:r>
            <a:r>
              <a:rPr lang="en-US" sz="1200" kern="1200" dirty="0" smtClean="0">
                <a:solidFill>
                  <a:schemeClr val="tx1"/>
                </a:solidFill>
                <a:effectLst/>
                <a:latin typeface="+mn-lt"/>
                <a:ea typeface="+mn-ea"/>
                <a:cs typeface="+mn-cs"/>
              </a:rPr>
              <a:t> sampling the mid-mantle. Much of Earth's interior is effectively </a:t>
            </a:r>
            <a:r>
              <a:rPr lang="en-US" sz="1200" kern="1200" dirty="0" err="1" smtClean="0">
                <a:solidFill>
                  <a:schemeClr val="tx1"/>
                </a:solidFill>
                <a:effectLst/>
                <a:latin typeface="+mn-lt"/>
                <a:ea typeface="+mn-ea"/>
                <a:cs typeface="+mn-cs"/>
              </a:rPr>
              <a:t>unsampled</a:t>
            </a:r>
            <a:r>
              <a:rPr lang="en-US" sz="1200" kern="1200" dirty="0" smtClean="0">
                <a:solidFill>
                  <a:schemeClr val="tx1"/>
                </a:solidFill>
                <a:effectLst/>
                <a:latin typeface="+mn-lt"/>
                <a:ea typeface="+mn-ea"/>
                <a:cs typeface="+mn-cs"/>
              </a:rPr>
              <a:t>, and much else is sampled primarily by sub-parallel rays rather than by the diversely crossing rays required for good tomographic imaging. The so-called deeply </a:t>
            </a:r>
            <a:r>
              <a:rPr lang="en-US" sz="1200" kern="1200" dirty="0" err="1" smtClean="0">
                <a:solidFill>
                  <a:schemeClr val="tx1"/>
                </a:solidFill>
                <a:effectLst/>
                <a:latin typeface="+mn-lt"/>
                <a:ea typeface="+mn-ea"/>
                <a:cs typeface="+mn-cs"/>
              </a:rPr>
              <a:t>subducted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Farallon</a:t>
            </a:r>
            <a:r>
              <a:rPr lang="en-US" sz="1200" kern="1200" dirty="0" smtClean="0">
                <a:solidFill>
                  <a:schemeClr val="tx1"/>
                </a:solidFill>
                <a:effectLst/>
                <a:latin typeface="+mn-lt"/>
                <a:ea typeface="+mn-ea"/>
                <a:cs typeface="+mn-cs"/>
              </a:rPr>
              <a:t> slab” (</a:t>
            </a:r>
            <a:r>
              <a:rPr lang="en-US" sz="1200" u="none" strike="noStrike" kern="1200" dirty="0" smtClean="0">
                <a:solidFill>
                  <a:schemeClr val="tx1"/>
                </a:solidFill>
                <a:effectLst/>
                <a:latin typeface="+mn-lt"/>
                <a:ea typeface="+mn-ea"/>
                <a:cs typeface="+mn-cs"/>
                <a:hlinkClick r:id="rId3" action="ppaction://hlinkfile" tooltip="Grand, 1997 #7070"/>
              </a:rPr>
              <a:t>Grand et al., 1997</a:t>
            </a:r>
            <a:r>
              <a:rPr lang="en-US" sz="1200" kern="1200" dirty="0" smtClean="0">
                <a:solidFill>
                  <a:schemeClr val="tx1"/>
                </a:solidFill>
                <a:effectLst/>
                <a:latin typeface="+mn-lt"/>
                <a:ea typeface="+mn-ea"/>
                <a:cs typeface="+mn-cs"/>
              </a:rPr>
              <a:t>) beneath the Caribbean and eastern United States is particularly non-uniformly sampled. Published tomographic images of this region vary greatly (Figure 11). (</a:t>
            </a:r>
            <a:r>
              <a:rPr lang="en-US" sz="1200" u="none" strike="noStrike" kern="1200" dirty="0" smtClean="0">
                <a:solidFill>
                  <a:schemeClr val="tx1"/>
                </a:solidFill>
                <a:effectLst/>
                <a:latin typeface="+mn-lt"/>
                <a:ea typeface="+mn-ea"/>
                <a:cs typeface="+mn-cs"/>
                <a:hlinkClick r:id="rId4" action="ppaction://hlinkfile" tooltip="Hamilton, 2011 #8544"/>
              </a:rPr>
              <a:t>Figure provided by Jeroen Ritsema and published in Hamilton, 2011</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29BC01-96EC-6B46-973E-4F9A42CFA488}" type="slidenum">
              <a:rPr lang="en-US" smtClean="0"/>
              <a:t>18</a:t>
            </a:fld>
            <a:endParaRPr lang="en-US"/>
          </a:p>
        </p:txBody>
      </p:sp>
    </p:spTree>
    <p:extLst>
      <p:ext uri="{BB962C8B-B14F-4D97-AF65-F5344CB8AC3E}">
        <p14:creationId xmlns:p14="http://schemas.microsoft.com/office/powerpoint/2010/main" val="1788843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F1A66-F89B-BC4B-A673-B3F1D4E0FCF0}" type="slidenum">
              <a:rPr lang="en-US" smtClean="0"/>
              <a:t>79</a:t>
            </a:fld>
            <a:endParaRPr lang="en-US"/>
          </a:p>
        </p:txBody>
      </p:sp>
    </p:spTree>
    <p:extLst>
      <p:ext uri="{BB962C8B-B14F-4D97-AF65-F5344CB8AC3E}">
        <p14:creationId xmlns:p14="http://schemas.microsoft.com/office/powerpoint/2010/main" val="1590570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F1A66-F89B-BC4B-A673-B3F1D4E0FCF0}" type="slidenum">
              <a:rPr lang="en-US" smtClean="0"/>
              <a:t>82</a:t>
            </a:fld>
            <a:endParaRPr lang="en-US"/>
          </a:p>
        </p:txBody>
      </p:sp>
    </p:spTree>
    <p:extLst>
      <p:ext uri="{BB962C8B-B14F-4D97-AF65-F5344CB8AC3E}">
        <p14:creationId xmlns:p14="http://schemas.microsoft.com/office/powerpoint/2010/main" val="1567377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F1A66-F89B-BC4B-A673-B3F1D4E0FCF0}" type="slidenum">
              <a:rPr lang="en-US" smtClean="0"/>
              <a:t>83</a:t>
            </a:fld>
            <a:endParaRPr lang="en-US"/>
          </a:p>
        </p:txBody>
      </p:sp>
    </p:spTree>
    <p:extLst>
      <p:ext uri="{BB962C8B-B14F-4D97-AF65-F5344CB8AC3E}">
        <p14:creationId xmlns:p14="http://schemas.microsoft.com/office/powerpoint/2010/main" val="4143463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314F1A66-F89B-BC4B-A673-B3F1D4E0FCF0}" type="slidenum">
              <a:rPr lang="en-US" smtClean="0"/>
              <a:t>84</a:t>
            </a:fld>
            <a:endParaRPr lang="en-US"/>
          </a:p>
        </p:txBody>
      </p:sp>
    </p:spTree>
    <p:extLst>
      <p:ext uri="{BB962C8B-B14F-4D97-AF65-F5344CB8AC3E}">
        <p14:creationId xmlns:p14="http://schemas.microsoft.com/office/powerpoint/2010/main" val="31321338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F1A66-F89B-BC4B-A673-B3F1D4E0FCF0}" type="slidenum">
              <a:rPr lang="en-US" smtClean="0"/>
              <a:t>87</a:t>
            </a:fld>
            <a:endParaRPr lang="en-US"/>
          </a:p>
        </p:txBody>
      </p:sp>
    </p:spTree>
    <p:extLst>
      <p:ext uri="{BB962C8B-B14F-4D97-AF65-F5344CB8AC3E}">
        <p14:creationId xmlns:p14="http://schemas.microsoft.com/office/powerpoint/2010/main" val="3673616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04BA4D-87DF-B74B-BED8-261244DA73B3}" type="slidenum">
              <a:rPr lang="en-US"/>
              <a:pPr/>
              <a:t>20</a:t>
            </a:fld>
            <a:endParaRPr lang="en-US"/>
          </a:p>
        </p:txBody>
      </p:sp>
      <p:sp>
        <p:nvSpPr>
          <p:cNvPr id="13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DA4F2-7591-A04F-8F4D-F1139C2EFAA6}" type="slidenum">
              <a:rPr lang="en-US"/>
              <a:pPr/>
              <a:t>21</a:t>
            </a:fld>
            <a:endParaRPr lang="en-US"/>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4A82A5-7FC1-4442-8DE6-805181E24CF3}" type="slidenum">
              <a:rPr lang="en-US"/>
              <a:pPr/>
              <a:t>22</a:t>
            </a:fld>
            <a:endParaRPr lang="en-US"/>
          </a:p>
        </p:txBody>
      </p:sp>
      <p:sp>
        <p:nvSpPr>
          <p:cNvPr id="13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2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6D605A-EC26-B444-A418-D4FC271F4359}" type="slidenum">
              <a:rPr lang="en-US"/>
              <a:pPr/>
              <a:t>23</a:t>
            </a:fld>
            <a:endParaRPr lang="en-US"/>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653849-41F0-3548-96BE-9B84375F6284}" type="slidenum">
              <a:rPr lang="en-US"/>
              <a:pPr/>
              <a:t>24</a:t>
            </a:fld>
            <a:endParaRPr lang="en-US"/>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7673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4F7121DE-8BCD-EA4C-9084-AF210E0B021E}" type="slidenum">
              <a:rPr lang="en-US" smtClean="0"/>
              <a:pPr>
                <a:defRPr/>
              </a:pPr>
              <a:t>‹#›</a:t>
            </a:fld>
            <a:endParaRPr lang="en-US"/>
          </a:p>
        </p:txBody>
      </p:sp>
    </p:spTree>
    <p:extLst>
      <p:ext uri="{BB962C8B-B14F-4D97-AF65-F5344CB8AC3E}">
        <p14:creationId xmlns:p14="http://schemas.microsoft.com/office/powerpoint/2010/main" val="1833959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B7D58BAB-1DEF-784B-A9B7-228DC85EE4D9}" type="slidenum">
              <a:rPr lang="en-US" smtClean="0"/>
              <a:pPr>
                <a:defRPr/>
              </a:pPr>
              <a:t>‹#›</a:t>
            </a:fld>
            <a:endParaRPr lang="en-US"/>
          </a:p>
        </p:txBody>
      </p:sp>
    </p:spTree>
    <p:extLst>
      <p:ext uri="{BB962C8B-B14F-4D97-AF65-F5344CB8AC3E}">
        <p14:creationId xmlns:p14="http://schemas.microsoft.com/office/powerpoint/2010/main" val="2390525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219200"/>
            <a:ext cx="3810000" cy="4876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648200" y="1219200"/>
            <a:ext cx="3810000" cy="4876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534400" y="6477000"/>
            <a:ext cx="533400" cy="381000"/>
          </a:xfrm>
          <a:prstGeom prst="rect">
            <a:avLst/>
          </a:prstGeom>
        </p:spPr>
        <p:txBody>
          <a:bodyPr/>
          <a:lstStyle>
            <a:lvl1pPr>
              <a:defRPr/>
            </a:lvl1pPr>
          </a:lstStyle>
          <a:p>
            <a:fld id="{8F17AF81-1D5E-2648-86EE-8F670EB745B0}" type="slidenum">
              <a:rPr lang="en-US"/>
              <a:pPr/>
              <a:t>‹#›</a:t>
            </a:fld>
            <a:endParaRPr lang="en-US"/>
          </a:p>
        </p:txBody>
      </p:sp>
    </p:spTree>
    <p:extLst>
      <p:ext uri="{BB962C8B-B14F-4D97-AF65-F5344CB8AC3E}">
        <p14:creationId xmlns:p14="http://schemas.microsoft.com/office/powerpoint/2010/main" val="3319081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8001000" cy="1143000"/>
          </a:xfrm>
        </p:spPr>
        <p:txBody>
          <a:bodyPr/>
          <a:lstStyle/>
          <a:p>
            <a:r>
              <a:rPr lang="en-GB" smtClean="0"/>
              <a:t>Click to edit Master title style</a:t>
            </a:r>
            <a:endParaRPr lang="en-US"/>
          </a:p>
        </p:txBody>
      </p:sp>
      <p:sp>
        <p:nvSpPr>
          <p:cNvPr id="3" name="Chart Placeholder 2"/>
          <p:cNvSpPr>
            <a:spLocks noGrp="1"/>
          </p:cNvSpPr>
          <p:nvPr>
            <p:ph type="chart" sz="half" idx="1"/>
          </p:nvPr>
        </p:nvSpPr>
        <p:spPr>
          <a:xfrm>
            <a:off x="914400" y="2362200"/>
            <a:ext cx="3924300" cy="3733800"/>
          </a:xfrm>
        </p:spPr>
        <p:txBody>
          <a:bodyPr/>
          <a:lstStyle/>
          <a:p>
            <a:pPr lvl="0"/>
            <a:endParaRPr lang="en-US" noProof="0" smtClean="0"/>
          </a:p>
        </p:txBody>
      </p:sp>
      <p:sp>
        <p:nvSpPr>
          <p:cNvPr id="4" name="Text Placeholder 3"/>
          <p:cNvSpPr>
            <a:spLocks noGrp="1"/>
          </p:cNvSpPr>
          <p:nvPr>
            <p:ph type="body" sz="half" idx="2"/>
          </p:nvPr>
        </p:nvSpPr>
        <p:spPr>
          <a:xfrm>
            <a:off x="4991100" y="2362200"/>
            <a:ext cx="3924300" cy="3733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AC539655-8461-EC43-942F-1150AC776C6A}" type="slidenum">
              <a:rPr lang="en-US"/>
              <a:pPr>
                <a:defRPr/>
              </a:pPr>
              <a:t>‹#›</a:t>
            </a:fld>
            <a:endParaRPr lang="en-US"/>
          </a:p>
        </p:txBody>
      </p:sp>
    </p:spTree>
    <p:extLst>
      <p:ext uri="{BB962C8B-B14F-4D97-AF65-F5344CB8AC3E}">
        <p14:creationId xmlns:p14="http://schemas.microsoft.com/office/powerpoint/2010/main" val="333463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Tree>
    <p:extLst>
      <p:ext uri="{BB962C8B-B14F-4D97-AF65-F5344CB8AC3E}">
        <p14:creationId xmlns:p14="http://schemas.microsoft.com/office/powerpoint/2010/main" val="1654538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5310F267-D944-F241-B89D-259A5478F501}" type="slidenum">
              <a:rPr lang="en-US" smtClean="0"/>
              <a:pPr>
                <a:defRPr/>
              </a:pPr>
              <a:t>‹#›</a:t>
            </a:fld>
            <a:endParaRPr lang="en-US"/>
          </a:p>
        </p:txBody>
      </p:sp>
    </p:spTree>
    <p:extLst>
      <p:ext uri="{BB962C8B-B14F-4D97-AF65-F5344CB8AC3E}">
        <p14:creationId xmlns:p14="http://schemas.microsoft.com/office/powerpoint/2010/main" val="107134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F125A176-429D-2142-A711-5BD5D3DEB473}" type="slidenum">
              <a:rPr lang="en-US" smtClean="0"/>
              <a:pPr>
                <a:defRPr/>
              </a:pPr>
              <a:t>‹#›</a:t>
            </a:fld>
            <a:endParaRPr lang="en-US"/>
          </a:p>
        </p:txBody>
      </p:sp>
    </p:spTree>
    <p:extLst>
      <p:ext uri="{BB962C8B-B14F-4D97-AF65-F5344CB8AC3E}">
        <p14:creationId xmlns:p14="http://schemas.microsoft.com/office/powerpoint/2010/main" val="2095966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2E8CC4DA-755C-474D-99C0-72F7E34CDE69}" type="slidenum">
              <a:rPr lang="en-US" smtClean="0"/>
              <a:pPr>
                <a:defRPr/>
              </a:pPr>
              <a:t>‹#›</a:t>
            </a:fld>
            <a:endParaRPr lang="en-US"/>
          </a:p>
        </p:txBody>
      </p:sp>
    </p:spTree>
    <p:extLst>
      <p:ext uri="{BB962C8B-B14F-4D97-AF65-F5344CB8AC3E}">
        <p14:creationId xmlns:p14="http://schemas.microsoft.com/office/powerpoint/2010/main" val="1174975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5E7EBB26-6BAF-774B-B563-AB29C3AA7415}" type="slidenum">
              <a:rPr lang="en-US" smtClean="0"/>
              <a:pPr>
                <a:defRPr/>
              </a:pPr>
              <a:t>‹#›</a:t>
            </a:fld>
            <a:endParaRPr lang="en-US"/>
          </a:p>
        </p:txBody>
      </p:sp>
    </p:spTree>
    <p:extLst>
      <p:ext uri="{BB962C8B-B14F-4D97-AF65-F5344CB8AC3E}">
        <p14:creationId xmlns:p14="http://schemas.microsoft.com/office/powerpoint/2010/main" val="1701947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47662444-5A3A-544C-BDEF-18E0ECC06234}" type="slidenum">
              <a:rPr lang="en-US" smtClean="0"/>
              <a:pPr>
                <a:defRPr/>
              </a:pPr>
              <a:t>‹#›</a:t>
            </a:fld>
            <a:endParaRPr lang="en-US"/>
          </a:p>
        </p:txBody>
      </p:sp>
    </p:spTree>
    <p:extLst>
      <p:ext uri="{BB962C8B-B14F-4D97-AF65-F5344CB8AC3E}">
        <p14:creationId xmlns:p14="http://schemas.microsoft.com/office/powerpoint/2010/main" val="198995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05D34E54-63DC-A845-BEB6-F0BFCF6553AB}" type="slidenum">
              <a:rPr lang="en-US" smtClean="0"/>
              <a:pPr>
                <a:defRPr/>
              </a:pPr>
              <a:t>‹#›</a:t>
            </a:fld>
            <a:endParaRPr lang="en-US"/>
          </a:p>
        </p:txBody>
      </p:sp>
    </p:spTree>
    <p:extLst>
      <p:ext uri="{BB962C8B-B14F-4D97-AF65-F5344CB8AC3E}">
        <p14:creationId xmlns:p14="http://schemas.microsoft.com/office/powerpoint/2010/main" val="424291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1422897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20671874-D1C7-A044-8F51-9787E181F281}" type="slidenum">
              <a:rPr lang="en-US" smtClean="0"/>
              <a:pPr>
                <a:defRPr/>
              </a:pPr>
              <a:t>‹#›</a:t>
            </a:fld>
            <a:endParaRPr lang="en-US"/>
          </a:p>
        </p:txBody>
      </p:sp>
    </p:spTree>
    <p:extLst>
      <p:ext uri="{BB962C8B-B14F-4D97-AF65-F5344CB8AC3E}">
        <p14:creationId xmlns:p14="http://schemas.microsoft.com/office/powerpoint/2010/main" val="37650613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379128815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g"/><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11.emf"/><Relationship Id="rId6" Type="http://schemas.openxmlformats.org/officeDocument/2006/relationships/image" Target="../media/image12.jp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4.emf"/><Relationship Id="rId5" Type="http://schemas.openxmlformats.org/officeDocument/2006/relationships/oleObject" Target="../embeddings/oleObject2.bin"/><Relationship Id="rId6" Type="http://schemas.openxmlformats.org/officeDocument/2006/relationships/image" Target="../media/image13.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1" Type="http://schemas.openxmlformats.org/officeDocument/2006/relationships/oleObject" Target="../embeddings/oleObject6.bin"/><Relationship Id="rId12" Type="http://schemas.openxmlformats.org/officeDocument/2006/relationships/image" Target="../media/image18.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3.xml"/><Relationship Id="rId4" Type="http://schemas.openxmlformats.org/officeDocument/2006/relationships/image" Target="../media/image19.jpg"/><Relationship Id="rId5" Type="http://schemas.openxmlformats.org/officeDocument/2006/relationships/oleObject" Target="../embeddings/oleObject3.bin"/><Relationship Id="rId6" Type="http://schemas.openxmlformats.org/officeDocument/2006/relationships/image" Target="../media/image15.emf"/><Relationship Id="rId7" Type="http://schemas.openxmlformats.org/officeDocument/2006/relationships/oleObject" Target="../embeddings/oleObject4.bin"/><Relationship Id="rId8" Type="http://schemas.openxmlformats.org/officeDocument/2006/relationships/image" Target="../media/image16.emf"/><Relationship Id="rId9" Type="http://schemas.openxmlformats.org/officeDocument/2006/relationships/oleObject" Target="../embeddings/oleObject5.bin"/><Relationship Id="rId10" Type="http://schemas.openxmlformats.org/officeDocument/2006/relationships/image" Target="../media/image1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1.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1.t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tif"/><Relationship Id="rId3" Type="http://schemas.openxmlformats.org/officeDocument/2006/relationships/image" Target="../media/image40.t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42.png"/><Relationship Id="rId5" Type="http://schemas.openxmlformats.org/officeDocument/2006/relationships/oleObject" Target="../embeddings/oleObject7.bin"/><Relationship Id="rId6" Type="http://schemas.openxmlformats.org/officeDocument/2006/relationships/image" Target="../media/image41.emf"/><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0.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Microsoft_Word_97_-_2004_Document1.doc"/><Relationship Id="rId5" Type="http://schemas.openxmlformats.org/officeDocument/2006/relationships/image" Target="../media/image54.emf"/><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8.bin"/><Relationship Id="rId5" Type="http://schemas.openxmlformats.org/officeDocument/2006/relationships/image" Target="../media/image60.emf"/><Relationship Id="rId6" Type="http://schemas.openxmlformats.org/officeDocument/2006/relationships/oleObject" Target="../embeddings/Microsoft_Word_97_-_2004_Document2.doc"/><Relationship Id="rId7" Type="http://schemas.openxmlformats.org/officeDocument/2006/relationships/image" Target="../media/image61.emf"/><Relationship Id="rId1" Type="http://schemas.openxmlformats.org/officeDocument/2006/relationships/vmlDrawing" Target="../drawings/vmlDrawing6.vml"/><Relationship Id="rId2"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9.bin"/><Relationship Id="rId5" Type="http://schemas.openxmlformats.org/officeDocument/2006/relationships/image" Target="../media/image62.emf"/><Relationship Id="rId6" Type="http://schemas.openxmlformats.org/officeDocument/2006/relationships/oleObject" Target="../embeddings/Microsoft_Word_97_-_2004_Document3.doc"/><Relationship Id="rId7" Type="http://schemas.openxmlformats.org/officeDocument/2006/relationships/image" Target="../media/image63.emf"/><Relationship Id="rId1" Type="http://schemas.openxmlformats.org/officeDocument/2006/relationships/vmlDrawing" Target="../drawings/vmlDrawing7.vml"/><Relationship Id="rId2"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10.bin"/><Relationship Id="rId5" Type="http://schemas.openxmlformats.org/officeDocument/2006/relationships/image" Target="../media/image64.emf"/><Relationship Id="rId6" Type="http://schemas.openxmlformats.org/officeDocument/2006/relationships/oleObject" Target="../embeddings/Microsoft_Word_97_-_2004_Document4.doc"/><Relationship Id="rId7" Type="http://schemas.openxmlformats.org/officeDocument/2006/relationships/image" Target="../media/image65.emf"/><Relationship Id="rId1" Type="http://schemas.openxmlformats.org/officeDocument/2006/relationships/vmlDrawing" Target="../drawings/vmlDrawing8.vml"/><Relationship Id="rId2"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11.bin"/><Relationship Id="rId5" Type="http://schemas.openxmlformats.org/officeDocument/2006/relationships/image" Target="../media/image66.emf"/><Relationship Id="rId6" Type="http://schemas.openxmlformats.org/officeDocument/2006/relationships/oleObject" Target="../embeddings/Microsoft_Word_97_-_2004_Document5.doc"/><Relationship Id="rId7" Type="http://schemas.openxmlformats.org/officeDocument/2006/relationships/image" Target="../media/image67.emf"/><Relationship Id="rId1" Type="http://schemas.openxmlformats.org/officeDocument/2006/relationships/vmlDrawing" Target="../drawings/vmlDrawing9.vml"/><Relationship Id="rId2"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12.bin"/><Relationship Id="rId5" Type="http://schemas.openxmlformats.org/officeDocument/2006/relationships/image" Target="../media/image68.emf"/><Relationship Id="rId6" Type="http://schemas.openxmlformats.org/officeDocument/2006/relationships/oleObject" Target="../embeddings/Microsoft_Word_97_-_2004_Document6.doc"/><Relationship Id="rId7" Type="http://schemas.openxmlformats.org/officeDocument/2006/relationships/image" Target="../media/image69.emf"/><Relationship Id="rId1" Type="http://schemas.openxmlformats.org/officeDocument/2006/relationships/vmlDrawing" Target="../drawings/vmlDrawing10.vml"/><Relationship Id="rId2"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0.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1.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2.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13.bin"/><Relationship Id="rId5" Type="http://schemas.openxmlformats.org/officeDocument/2006/relationships/image" Target="../media/image73.emf"/><Relationship Id="rId6" Type="http://schemas.openxmlformats.org/officeDocument/2006/relationships/oleObject" Target="../embeddings/Microsoft_Word_97_-_2004_Document7.doc"/><Relationship Id="rId7" Type="http://schemas.openxmlformats.org/officeDocument/2006/relationships/image" Target="../media/image74.emf"/><Relationship Id="rId1" Type="http://schemas.openxmlformats.org/officeDocument/2006/relationships/vmlDrawing" Target="../drawings/vmlDrawing11.vml"/><Relationship Id="rId2"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14.bin"/><Relationship Id="rId5" Type="http://schemas.openxmlformats.org/officeDocument/2006/relationships/image" Target="../media/image75.emf"/><Relationship Id="rId6" Type="http://schemas.openxmlformats.org/officeDocument/2006/relationships/oleObject" Target="../embeddings/Microsoft_Word_97_-_2004_Document8.doc"/><Relationship Id="rId7" Type="http://schemas.openxmlformats.org/officeDocument/2006/relationships/image" Target="../media/image76.emf"/><Relationship Id="rId1" Type="http://schemas.openxmlformats.org/officeDocument/2006/relationships/vmlDrawing" Target="../drawings/vmlDrawing12.vml"/><Relationship Id="rId2"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emf"/><Relationship Id="rId1" Type="http://schemas.openxmlformats.org/officeDocument/2006/relationships/slideLayout" Target="../slideLayouts/slideLayout6.xml"/><Relationship Id="rId2" Type="http://schemas.openxmlformats.org/officeDocument/2006/relationships/image" Target="../media/image5.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7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7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79.png"/></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jpe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9.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emf"/><Relationship Id="rId1" Type="http://schemas.openxmlformats.org/officeDocument/2006/relationships/slideLayout" Target="../slideLayouts/slideLayout6.xml"/><Relationship Id="rId2" Type="http://schemas.openxmlformats.org/officeDocument/2006/relationships/image" Target="../media/image5.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emf"/><Relationship Id="rId3" Type="http://schemas.openxmlformats.org/officeDocument/2006/relationships/image" Target="../media/image92.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emf"/><Relationship Id="rId3" Type="http://schemas.openxmlformats.org/officeDocument/2006/relationships/image" Target="../media/image94.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0.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1.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2.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emf"/><Relationship Id="rId3" Type="http://schemas.openxmlformats.org/officeDocument/2006/relationships/image" Target="../media/image96.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0.tif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95536" y="908720"/>
            <a:ext cx="8459787" cy="1730375"/>
          </a:xfrm>
        </p:spPr>
        <p:txBody>
          <a:bodyPr/>
          <a:lstStyle/>
          <a:p>
            <a:pPr>
              <a:lnSpc>
                <a:spcPct val="110000"/>
              </a:lnSpc>
              <a:defRPr/>
            </a:pPr>
            <a:r>
              <a:rPr lang="en-US" sz="3200" dirty="0" smtClean="0">
                <a:solidFill>
                  <a:schemeClr val="tx2"/>
                </a:solidFill>
              </a:rPr>
              <a:t>Seismic Tomography</a:t>
            </a:r>
            <a:br>
              <a:rPr lang="en-US" sz="3200" dirty="0" smtClean="0">
                <a:solidFill>
                  <a:schemeClr val="tx2"/>
                </a:solidFill>
              </a:rPr>
            </a:br>
            <a:r>
              <a:rPr lang="en-US" sz="3200" dirty="0" smtClean="0">
                <a:solidFill>
                  <a:schemeClr val="tx2"/>
                </a:solidFill>
              </a:rPr>
              <a:t>Challenges and New Approaches</a:t>
            </a:r>
            <a:endParaRPr lang="en-GB" sz="3200" dirty="0">
              <a:solidFill>
                <a:schemeClr val="tx2"/>
              </a:solidFill>
            </a:endParaRPr>
          </a:p>
        </p:txBody>
      </p:sp>
      <p:sp>
        <p:nvSpPr>
          <p:cNvPr id="2051" name="Rectangle 3"/>
          <p:cNvSpPr>
            <a:spLocks noGrp="1" noChangeArrowheads="1"/>
          </p:cNvSpPr>
          <p:nvPr>
            <p:ph type="subTitle" idx="1"/>
          </p:nvPr>
        </p:nvSpPr>
        <p:spPr>
          <a:xfrm>
            <a:off x="899592" y="2852936"/>
            <a:ext cx="7488832" cy="960437"/>
          </a:xfrm>
        </p:spPr>
        <p:txBody>
          <a:bodyPr>
            <a:normAutofit/>
          </a:bodyPr>
          <a:lstStyle/>
          <a:p>
            <a:pPr eaLnBrk="1" hangingPunct="1">
              <a:defRPr/>
            </a:pPr>
            <a:r>
              <a:rPr lang="en-US" dirty="0" smtClean="0">
                <a:cs typeface="+mn-cs"/>
              </a:rPr>
              <a:t>	Bruce Julian, Gillian Foulger</a:t>
            </a:r>
          </a:p>
        </p:txBody>
      </p:sp>
      <p:pic>
        <p:nvPicPr>
          <p:cNvPr id="14339" name="Picture 1" descr="image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4503961"/>
            <a:ext cx="2644775"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hallowRay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17298"/>
            <a:ext cx="6400800" cy="4262933"/>
          </a:xfrm>
          <a:prstGeom prst="rect">
            <a:avLst/>
          </a:prstGeom>
        </p:spPr>
      </p:pic>
      <p:sp>
        <p:nvSpPr>
          <p:cNvPr id="9" name="Title 8"/>
          <p:cNvSpPr>
            <a:spLocks noGrp="1"/>
          </p:cNvSpPr>
          <p:nvPr>
            <p:ph type="title"/>
          </p:nvPr>
        </p:nvSpPr>
        <p:spPr>
          <a:xfrm>
            <a:off x="457200" y="179865"/>
            <a:ext cx="8229600" cy="843682"/>
          </a:xfrm>
        </p:spPr>
        <p:txBody>
          <a:bodyPr>
            <a:normAutofit/>
          </a:bodyPr>
          <a:lstStyle/>
          <a:p>
            <a:r>
              <a:rPr lang="en-US" sz="4000" dirty="0" smtClean="0"/>
              <a:t>Local vs. Distant Events</a:t>
            </a:r>
            <a:endParaRPr lang="en-US" sz="4000" dirty="0"/>
          </a:p>
        </p:txBody>
      </p:sp>
      <p:pic>
        <p:nvPicPr>
          <p:cNvPr id="7" name="Picture 6" descr="DeepRay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484784"/>
            <a:ext cx="6537960" cy="5459197"/>
          </a:xfrm>
          <a:prstGeom prst="rect">
            <a:avLst/>
          </a:prstGeom>
        </p:spPr>
      </p:pic>
      <p:sp>
        <p:nvSpPr>
          <p:cNvPr id="14" name="TextBox 13"/>
          <p:cNvSpPr txBox="1"/>
          <p:nvPr/>
        </p:nvSpPr>
        <p:spPr>
          <a:xfrm>
            <a:off x="6245840" y="2044005"/>
            <a:ext cx="2898160" cy="1384995"/>
          </a:xfrm>
          <a:prstGeom prst="rect">
            <a:avLst/>
          </a:prstGeom>
          <a:noFill/>
        </p:spPr>
        <p:txBody>
          <a:bodyPr wrap="square" rtlCol="0">
            <a:spAutoFit/>
          </a:bodyPr>
          <a:lstStyle/>
          <a:p>
            <a:pPr>
              <a:buNone/>
            </a:pPr>
            <a:r>
              <a:rPr lang="en-US" dirty="0" smtClean="0">
                <a:solidFill>
                  <a:srgbClr val="FF0000"/>
                </a:solidFill>
              </a:rPr>
              <a:t>Local </a:t>
            </a:r>
            <a:r>
              <a:rPr lang="en-US" dirty="0" smtClean="0">
                <a:solidFill>
                  <a:srgbClr val="FF0000"/>
                </a:solidFill>
              </a:rPr>
              <a:t>events</a:t>
            </a:r>
            <a:r>
              <a:rPr lang="en-US" dirty="0">
                <a:solidFill>
                  <a:srgbClr val="FF0000"/>
                </a:solidFill>
              </a:rPr>
              <a:t> </a:t>
            </a:r>
            <a:r>
              <a:rPr lang="en-US" dirty="0" smtClean="0">
                <a:solidFill>
                  <a:srgbClr val="FF0000"/>
                </a:solidFill>
              </a:rPr>
              <a:t>sample shallow structure only.</a:t>
            </a:r>
            <a:endParaRPr lang="en-US" dirty="0">
              <a:solidFill>
                <a:srgbClr val="FF0000"/>
              </a:solidFill>
            </a:endParaRPr>
          </a:p>
        </p:txBody>
      </p:sp>
      <p:sp>
        <p:nvSpPr>
          <p:cNvPr id="15" name="TextBox 14"/>
          <p:cNvSpPr txBox="1"/>
          <p:nvPr/>
        </p:nvSpPr>
        <p:spPr>
          <a:xfrm>
            <a:off x="6265026" y="3772197"/>
            <a:ext cx="2878974" cy="1384995"/>
          </a:xfrm>
          <a:prstGeom prst="rect">
            <a:avLst/>
          </a:prstGeom>
          <a:noFill/>
        </p:spPr>
        <p:txBody>
          <a:bodyPr wrap="square" rtlCol="0">
            <a:spAutoFit/>
          </a:bodyPr>
          <a:lstStyle/>
          <a:p>
            <a:pPr>
              <a:buNone/>
            </a:pPr>
            <a:r>
              <a:rPr lang="en-US" dirty="0" smtClean="0">
                <a:solidFill>
                  <a:srgbClr val="008000"/>
                </a:solidFill>
              </a:rPr>
              <a:t>Distant </a:t>
            </a:r>
            <a:r>
              <a:rPr lang="en-US" dirty="0" smtClean="0">
                <a:solidFill>
                  <a:srgbClr val="008000"/>
                </a:solidFill>
              </a:rPr>
              <a:t>events sample deeper structure. </a:t>
            </a:r>
            <a:endParaRPr lang="en-US" dirty="0">
              <a:solidFill>
                <a:srgbClr val="008000"/>
              </a:solidFill>
            </a:endParaRPr>
          </a:p>
        </p:txBody>
      </p:sp>
    </p:spTree>
    <p:extLst>
      <p:ext uri="{BB962C8B-B14F-4D97-AF65-F5344CB8AC3E}">
        <p14:creationId xmlns:p14="http://schemas.microsoft.com/office/powerpoint/2010/main" val="3127093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604593"/>
          </a:xfrm>
        </p:spPr>
        <p:txBody>
          <a:bodyPr>
            <a:noAutofit/>
          </a:bodyPr>
          <a:lstStyle/>
          <a:p>
            <a:r>
              <a:rPr lang="en-US" sz="4000" dirty="0" smtClean="0"/>
              <a:t>Local Event</a:t>
            </a:r>
            <a:endParaRPr lang="en-US" sz="4000" dirty="0"/>
          </a:p>
        </p:txBody>
      </p:sp>
      <p:graphicFrame>
        <p:nvGraphicFramePr>
          <p:cNvPr id="8" name="Object 7"/>
          <p:cNvGraphicFramePr>
            <a:graphicFrameLocks noChangeAspect="1"/>
          </p:cNvGraphicFramePr>
          <p:nvPr>
            <p:extLst>
              <p:ext uri="{D42A27DB-BD31-4B8C-83A1-F6EECF244321}">
                <p14:modId xmlns:p14="http://schemas.microsoft.com/office/powerpoint/2010/main" val="2126378153"/>
              </p:ext>
            </p:extLst>
          </p:nvPr>
        </p:nvGraphicFramePr>
        <p:xfrm>
          <a:off x="5115810" y="3106739"/>
          <a:ext cx="2768558" cy="2050454"/>
        </p:xfrm>
        <a:graphic>
          <a:graphicData uri="http://schemas.openxmlformats.org/presentationml/2006/ole">
            <mc:AlternateContent xmlns:mc="http://schemas.openxmlformats.org/markup-compatibility/2006">
              <mc:Choice xmlns:v="urn:schemas-microsoft-com:vml" Requires="v">
                <p:oleObj spid="_x0000_s56379" name="Equation" r:id="rId4" imgW="1524000" imgH="1117600" progId="Equation.3">
                  <p:embed/>
                </p:oleObj>
              </mc:Choice>
              <mc:Fallback>
                <p:oleObj name="Equation" r:id="rId4" imgW="1524000" imgH="1117600" progId="Equation.3">
                  <p:embed/>
                  <p:pic>
                    <p:nvPicPr>
                      <p:cNvPr id="0" name=""/>
                      <p:cNvPicPr/>
                      <p:nvPr/>
                    </p:nvPicPr>
                    <p:blipFill>
                      <a:blip r:embed="rId5"/>
                      <a:stretch>
                        <a:fillRect/>
                      </a:stretch>
                    </p:blipFill>
                    <p:spPr>
                      <a:xfrm>
                        <a:off x="5115810" y="3106739"/>
                        <a:ext cx="2768558" cy="2050454"/>
                      </a:xfrm>
                      <a:prstGeom prst="rect">
                        <a:avLst/>
                      </a:prstGeom>
                    </p:spPr>
                  </p:pic>
                </p:oleObj>
              </mc:Fallback>
            </mc:AlternateContent>
          </a:graphicData>
        </a:graphic>
      </p:graphicFrame>
      <p:sp>
        <p:nvSpPr>
          <p:cNvPr id="2" name="TextBox 1"/>
          <p:cNvSpPr txBox="1"/>
          <p:nvPr/>
        </p:nvSpPr>
        <p:spPr>
          <a:xfrm>
            <a:off x="990600" y="1257300"/>
            <a:ext cx="6442789" cy="1040285"/>
          </a:xfrm>
          <a:prstGeom prst="rect">
            <a:avLst/>
          </a:prstGeom>
          <a:noFill/>
        </p:spPr>
        <p:txBody>
          <a:bodyPr wrap="none" rtlCol="0">
            <a:spAutoFit/>
          </a:bodyPr>
          <a:lstStyle/>
          <a:p>
            <a:r>
              <a:rPr lang="en-US" dirty="0" smtClean="0"/>
              <a:t> Must solve for change in wave speed,</a:t>
            </a:r>
          </a:p>
          <a:p>
            <a:pPr>
              <a:buNone/>
            </a:pPr>
            <a:r>
              <a:rPr lang="en-US" dirty="0" smtClean="0"/>
              <a:t>Forward problem:</a:t>
            </a:r>
            <a:endParaRPr lang="en-US" dirty="0"/>
          </a:p>
        </p:txBody>
      </p:sp>
      <p:pic>
        <p:nvPicPr>
          <p:cNvPr id="7" name="Picture 6" descr="RaysShallowDiagram.jpg"/>
          <p:cNvPicPr>
            <a:picLocks noChangeAspect="1"/>
          </p:cNvPicPr>
          <p:nvPr/>
        </p:nvPicPr>
        <p:blipFill rotWithShape="1">
          <a:blip r:embed="rId6">
            <a:extLst>
              <a:ext uri="{28A0092B-C50C-407E-A947-70E740481C1C}">
                <a14:useLocalDpi xmlns:a14="http://schemas.microsoft.com/office/drawing/2010/main" val="0"/>
              </a:ext>
            </a:extLst>
          </a:blip>
          <a:srcRect l="-1955" b="59815"/>
          <a:stretch/>
        </p:blipFill>
        <p:spPr>
          <a:xfrm>
            <a:off x="128836" y="2447900"/>
            <a:ext cx="5006528" cy="3472076"/>
          </a:xfrm>
          <a:prstGeom prst="rect">
            <a:avLst/>
          </a:prstGeom>
        </p:spPr>
      </p:pic>
      <p:sp>
        <p:nvSpPr>
          <p:cNvPr id="3" name="TextBox 2"/>
          <p:cNvSpPr txBox="1"/>
          <p:nvPr/>
        </p:nvSpPr>
        <p:spPr>
          <a:xfrm>
            <a:off x="7812360" y="3742432"/>
            <a:ext cx="1364376" cy="461665"/>
          </a:xfrm>
          <a:prstGeom prst="rect">
            <a:avLst/>
          </a:prstGeom>
          <a:noFill/>
        </p:spPr>
        <p:txBody>
          <a:bodyPr wrap="none" rtlCol="0">
            <a:spAutoFit/>
          </a:bodyPr>
          <a:lstStyle/>
          <a:p>
            <a:pPr>
              <a:buNone/>
            </a:pPr>
            <a:r>
              <a:rPr lang="en-US" sz="2400" dirty="0" smtClean="0"/>
              <a:t>(Fermat)</a:t>
            </a:r>
            <a:endParaRPr lang="en-US" sz="2400" dirty="0"/>
          </a:p>
        </p:txBody>
      </p:sp>
    </p:spTree>
    <p:extLst>
      <p:ext uri="{BB962C8B-B14F-4D97-AF65-F5344CB8AC3E}">
        <p14:creationId xmlns:p14="http://schemas.microsoft.com/office/powerpoint/2010/main" val="20557486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604593"/>
          </a:xfrm>
        </p:spPr>
        <p:txBody>
          <a:bodyPr>
            <a:noAutofit/>
          </a:bodyPr>
          <a:lstStyle/>
          <a:p>
            <a:r>
              <a:rPr lang="en-US" sz="4000" dirty="0" smtClean="0"/>
              <a:t>Local Event</a:t>
            </a:r>
            <a:endParaRPr lang="en-US" sz="4000" dirty="0"/>
          </a:p>
        </p:txBody>
      </p:sp>
      <p:pic>
        <p:nvPicPr>
          <p:cNvPr id="6" name="Picture 5" descr="RaysShallowDiagram.ai"/>
          <p:cNvPicPr>
            <a:picLocks noChangeAspect="1"/>
          </p:cNvPicPr>
          <p:nvPr/>
        </p:nvPicPr>
        <p:blipFill rotWithShape="1">
          <a:blip r:embed="rId4">
            <a:extLst>
              <a:ext uri="{28A0092B-C50C-407E-A947-70E740481C1C}">
                <a14:useLocalDpi xmlns:a14="http://schemas.microsoft.com/office/drawing/2010/main" val="0"/>
              </a:ext>
            </a:extLst>
          </a:blip>
          <a:srcRect l="9510" t="4313" r="12461" b="19286"/>
          <a:stretch/>
        </p:blipFill>
        <p:spPr>
          <a:xfrm>
            <a:off x="156307" y="2432074"/>
            <a:ext cx="5063765" cy="3561964"/>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666464067"/>
              </p:ext>
            </p:extLst>
          </p:nvPr>
        </p:nvGraphicFramePr>
        <p:xfrm>
          <a:off x="5307013" y="3914254"/>
          <a:ext cx="2119312" cy="450850"/>
        </p:xfrm>
        <a:graphic>
          <a:graphicData uri="http://schemas.openxmlformats.org/presentationml/2006/ole">
            <mc:AlternateContent xmlns:mc="http://schemas.openxmlformats.org/markup-compatibility/2006">
              <mc:Choice xmlns:v="urn:schemas-microsoft-com:vml" Requires="v">
                <p:oleObj spid="_x0000_s29797" name="Equation" r:id="rId5" imgW="1016000" imgH="215900" progId="Equation.3">
                  <p:embed/>
                </p:oleObj>
              </mc:Choice>
              <mc:Fallback>
                <p:oleObj name="Equation" r:id="rId5" imgW="1016000" imgH="215900" progId="Equation.3">
                  <p:embed/>
                  <p:pic>
                    <p:nvPicPr>
                      <p:cNvPr id="0" name=""/>
                      <p:cNvPicPr/>
                      <p:nvPr/>
                    </p:nvPicPr>
                    <p:blipFill>
                      <a:blip r:embed="rId6"/>
                      <a:stretch>
                        <a:fillRect/>
                      </a:stretch>
                    </p:blipFill>
                    <p:spPr>
                      <a:xfrm>
                        <a:off x="5307013" y="3914254"/>
                        <a:ext cx="2119312" cy="450850"/>
                      </a:xfrm>
                      <a:prstGeom prst="rect">
                        <a:avLst/>
                      </a:prstGeom>
                    </p:spPr>
                  </p:pic>
                </p:oleObj>
              </mc:Fallback>
            </mc:AlternateContent>
          </a:graphicData>
        </a:graphic>
      </p:graphicFrame>
      <p:sp>
        <p:nvSpPr>
          <p:cNvPr id="2" name="TextBox 1"/>
          <p:cNvSpPr txBox="1"/>
          <p:nvPr/>
        </p:nvSpPr>
        <p:spPr>
          <a:xfrm>
            <a:off x="990600" y="1257300"/>
            <a:ext cx="7327647" cy="1040285"/>
          </a:xfrm>
          <a:prstGeom prst="rect">
            <a:avLst/>
          </a:prstGeom>
          <a:noFill/>
        </p:spPr>
        <p:txBody>
          <a:bodyPr wrap="none" rtlCol="0">
            <a:spAutoFit/>
          </a:bodyPr>
          <a:lstStyle/>
          <a:p>
            <a:r>
              <a:rPr lang="en-US" dirty="0" smtClean="0"/>
              <a:t> </a:t>
            </a:r>
            <a:r>
              <a:rPr lang="en-US" dirty="0"/>
              <a:t>a</a:t>
            </a:r>
            <a:r>
              <a:rPr lang="en-US" dirty="0" smtClean="0"/>
              <a:t>nd solve for earthquake locations &amp; times.</a:t>
            </a:r>
          </a:p>
          <a:p>
            <a:pPr>
              <a:buNone/>
            </a:pPr>
            <a:r>
              <a:rPr lang="en-US" dirty="0" smtClean="0"/>
              <a:t>Forward problem:</a:t>
            </a:r>
            <a:endParaRPr lang="en-US" dirty="0"/>
          </a:p>
        </p:txBody>
      </p:sp>
    </p:spTree>
    <p:extLst>
      <p:ext uri="{BB962C8B-B14F-4D97-AF65-F5344CB8AC3E}">
        <p14:creationId xmlns:p14="http://schemas.microsoft.com/office/powerpoint/2010/main" val="18413725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smtClean="0"/>
              <a:t>Wait! Don’t we also need to solve for event locations &amp; times in </a:t>
            </a:r>
            <a:r>
              <a:rPr lang="en-US" sz="3600" dirty="0" smtClean="0">
                <a:solidFill>
                  <a:srgbClr val="FF0000"/>
                </a:solidFill>
              </a:rPr>
              <a:t>teleseismic</a:t>
            </a:r>
            <a:r>
              <a:rPr lang="en-US" sz="3600" dirty="0" smtClean="0"/>
              <a:t> tomography?</a:t>
            </a:r>
            <a:endParaRPr lang="en-US" sz="3600" dirty="0"/>
          </a:p>
        </p:txBody>
      </p:sp>
      <p:sp>
        <p:nvSpPr>
          <p:cNvPr id="3" name="TextBox 2"/>
          <p:cNvSpPr txBox="1"/>
          <p:nvPr/>
        </p:nvSpPr>
        <p:spPr>
          <a:xfrm>
            <a:off x="395536" y="1556792"/>
            <a:ext cx="903162" cy="523220"/>
          </a:xfrm>
          <a:prstGeom prst="rect">
            <a:avLst/>
          </a:prstGeom>
          <a:noFill/>
        </p:spPr>
        <p:txBody>
          <a:bodyPr wrap="none" rtlCol="0">
            <a:spAutoFit/>
          </a:bodyPr>
          <a:lstStyle/>
          <a:p>
            <a:pPr>
              <a:buNone/>
            </a:pPr>
            <a:r>
              <a:rPr lang="en-US" dirty="0" smtClean="0"/>
              <a:t>YES</a:t>
            </a:r>
            <a:endParaRPr lang="en-US" dirty="0"/>
          </a:p>
        </p:txBody>
      </p:sp>
      <p:sp>
        <p:nvSpPr>
          <p:cNvPr id="4" name="TextBox 3"/>
          <p:cNvSpPr txBox="1"/>
          <p:nvPr/>
        </p:nvSpPr>
        <p:spPr>
          <a:xfrm>
            <a:off x="1016000" y="2489200"/>
            <a:ext cx="7071167" cy="1040285"/>
          </a:xfrm>
          <a:prstGeom prst="rect">
            <a:avLst/>
          </a:prstGeom>
          <a:noFill/>
        </p:spPr>
        <p:txBody>
          <a:bodyPr wrap="none" rtlCol="0">
            <a:spAutoFit/>
          </a:bodyPr>
          <a:lstStyle/>
          <a:p>
            <a:r>
              <a:rPr lang="en-US" dirty="0" smtClean="0"/>
              <a:t> Bad News:  This is seldom or never done.</a:t>
            </a:r>
          </a:p>
          <a:p>
            <a:r>
              <a:rPr lang="en-US" dirty="0"/>
              <a:t> </a:t>
            </a:r>
            <a:r>
              <a:rPr lang="en-US" dirty="0" smtClean="0"/>
              <a:t>Good News:  It is not difficult to do.</a:t>
            </a:r>
            <a:endParaRPr lang="en-US" dirty="0"/>
          </a:p>
        </p:txBody>
      </p:sp>
      <p:sp>
        <p:nvSpPr>
          <p:cNvPr id="5" name="TextBox 4"/>
          <p:cNvSpPr txBox="1"/>
          <p:nvPr/>
        </p:nvSpPr>
        <p:spPr>
          <a:xfrm>
            <a:off x="1048003" y="3789040"/>
            <a:ext cx="6984078" cy="1040285"/>
          </a:xfrm>
          <a:prstGeom prst="rect">
            <a:avLst/>
          </a:prstGeom>
          <a:noFill/>
        </p:spPr>
        <p:txBody>
          <a:bodyPr wrap="none" rtlCol="0">
            <a:spAutoFit/>
          </a:bodyPr>
          <a:lstStyle/>
          <a:p>
            <a:pPr>
              <a:buNone/>
            </a:pPr>
            <a:r>
              <a:rPr lang="en-US" dirty="0" smtClean="0"/>
              <a:t>We solve for the direction and time of each</a:t>
            </a:r>
          </a:p>
          <a:p>
            <a:pPr>
              <a:buNone/>
            </a:pPr>
            <a:r>
              <a:rPr lang="en-US" dirty="0" smtClean="0"/>
              <a:t>incoming wave front (3 parameters/event).</a:t>
            </a:r>
            <a:endParaRPr lang="en-US" dirty="0"/>
          </a:p>
        </p:txBody>
      </p:sp>
    </p:spTree>
    <p:extLst>
      <p:ext uri="{BB962C8B-B14F-4D97-AF65-F5344CB8AC3E}">
        <p14:creationId xmlns:p14="http://schemas.microsoft.com/office/powerpoint/2010/main" val="25444233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394"/>
            <a:ext cx="8229600" cy="737156"/>
          </a:xfrm>
        </p:spPr>
        <p:txBody>
          <a:bodyPr>
            <a:normAutofit fontScale="90000"/>
          </a:bodyPr>
          <a:lstStyle/>
          <a:p>
            <a:r>
              <a:rPr lang="en-US" dirty="0" smtClean="0">
                <a:cs typeface="Times New Roman"/>
              </a:rPr>
              <a:t>Distant Event</a:t>
            </a:r>
            <a:endParaRPr lang="en-US" dirty="0">
              <a:cs typeface="Times New Roman"/>
            </a:endParaRPr>
          </a:p>
        </p:txBody>
      </p:sp>
      <p:pic>
        <p:nvPicPr>
          <p:cNvPr id="6" name="Content Placeholder 5" descr="RaysDiagram.jpg"/>
          <p:cNvPicPr>
            <a:picLocks noGrp="1" noChangeAspect="1"/>
          </p:cNvPicPr>
          <p:nvPr>
            <p:ph idx="1"/>
          </p:nvPr>
        </p:nvPicPr>
        <p:blipFill rotWithShape="1">
          <a:blip r:embed="rId4">
            <a:extLst>
              <a:ext uri="{28A0092B-C50C-407E-A947-70E740481C1C}">
                <a14:useLocalDpi xmlns:a14="http://schemas.microsoft.com/office/drawing/2010/main" val="0"/>
              </a:ext>
            </a:extLst>
          </a:blip>
          <a:srcRect l="8000" t="3621" r="10956" b="7360"/>
          <a:stretch/>
        </p:blipFill>
        <p:spPr>
          <a:xfrm>
            <a:off x="178427" y="1365051"/>
            <a:ext cx="4957771" cy="3931380"/>
          </a:xfrm>
        </p:spPr>
      </p:pic>
      <p:graphicFrame>
        <p:nvGraphicFramePr>
          <p:cNvPr id="7" name="Object 6"/>
          <p:cNvGraphicFramePr>
            <a:graphicFrameLocks noChangeAspect="1"/>
          </p:cNvGraphicFramePr>
          <p:nvPr>
            <p:extLst>
              <p:ext uri="{D42A27DB-BD31-4B8C-83A1-F6EECF244321}">
                <p14:modId xmlns:p14="http://schemas.microsoft.com/office/powerpoint/2010/main" val="3336856835"/>
              </p:ext>
            </p:extLst>
          </p:nvPr>
        </p:nvGraphicFramePr>
        <p:xfrm>
          <a:off x="5416661" y="2567858"/>
          <a:ext cx="1800225" cy="457200"/>
        </p:xfrm>
        <a:graphic>
          <a:graphicData uri="http://schemas.openxmlformats.org/presentationml/2006/ole">
            <mc:AlternateContent xmlns:mc="http://schemas.openxmlformats.org/markup-compatibility/2006">
              <mc:Choice xmlns:v="urn:schemas-microsoft-com:vml" Requires="v">
                <p:oleObj spid="_x0000_s31114" name="Equation" r:id="rId5" imgW="850900" imgH="215900" progId="Equation.3">
                  <p:embed/>
                </p:oleObj>
              </mc:Choice>
              <mc:Fallback>
                <p:oleObj name="Equation" r:id="rId5" imgW="850900" imgH="215900" progId="Equation.3">
                  <p:embed/>
                  <p:pic>
                    <p:nvPicPr>
                      <p:cNvPr id="0" name=""/>
                      <p:cNvPicPr/>
                      <p:nvPr/>
                    </p:nvPicPr>
                    <p:blipFill>
                      <a:blip r:embed="rId6"/>
                      <a:stretch>
                        <a:fillRect/>
                      </a:stretch>
                    </p:blipFill>
                    <p:spPr>
                      <a:xfrm>
                        <a:off x="5416661" y="2567858"/>
                        <a:ext cx="1800225" cy="457200"/>
                      </a:xfrm>
                      <a:prstGeom prst="rect">
                        <a:avLst/>
                      </a:prstGeom>
                    </p:spPr>
                  </p:pic>
                </p:oleObj>
              </mc:Fallback>
            </mc:AlternateContent>
          </a:graphicData>
        </a:graphic>
      </p:graphicFrame>
      <p:sp>
        <p:nvSpPr>
          <p:cNvPr id="8" name="TextBox 7"/>
          <p:cNvSpPr txBox="1"/>
          <p:nvPr/>
        </p:nvSpPr>
        <p:spPr>
          <a:xfrm>
            <a:off x="5079856" y="1921241"/>
            <a:ext cx="3524592" cy="461665"/>
          </a:xfrm>
          <a:prstGeom prst="rect">
            <a:avLst/>
          </a:prstGeom>
          <a:noFill/>
        </p:spPr>
        <p:txBody>
          <a:bodyPr wrap="square" rtlCol="0">
            <a:spAutoFit/>
          </a:bodyPr>
          <a:lstStyle/>
          <a:p>
            <a:r>
              <a:rPr lang="en-US" sz="2400" dirty="0" smtClean="0"/>
              <a:t> Incident Plane Wave:</a:t>
            </a:r>
            <a:endParaRPr lang="en-US" sz="2400" dirty="0"/>
          </a:p>
        </p:txBody>
      </p:sp>
      <p:graphicFrame>
        <p:nvGraphicFramePr>
          <p:cNvPr id="9" name="Object 8"/>
          <p:cNvGraphicFramePr>
            <a:graphicFrameLocks noChangeAspect="1"/>
          </p:cNvGraphicFramePr>
          <p:nvPr>
            <p:extLst>
              <p:ext uri="{D42A27DB-BD31-4B8C-83A1-F6EECF244321}">
                <p14:modId xmlns:p14="http://schemas.microsoft.com/office/powerpoint/2010/main" val="960267312"/>
              </p:ext>
            </p:extLst>
          </p:nvPr>
        </p:nvGraphicFramePr>
        <p:xfrm>
          <a:off x="4414227" y="5629275"/>
          <a:ext cx="2257425" cy="431800"/>
        </p:xfrm>
        <a:graphic>
          <a:graphicData uri="http://schemas.openxmlformats.org/presentationml/2006/ole">
            <mc:AlternateContent xmlns:mc="http://schemas.openxmlformats.org/markup-compatibility/2006">
              <mc:Choice xmlns:v="urn:schemas-microsoft-com:vml" Requires="v">
                <p:oleObj spid="_x0000_s31115" name="Equation" r:id="rId7" imgW="1130300" imgH="215900" progId="Equation.3">
                  <p:embed/>
                </p:oleObj>
              </mc:Choice>
              <mc:Fallback>
                <p:oleObj name="Equation" r:id="rId7" imgW="1130300" imgH="215900" progId="Equation.3">
                  <p:embed/>
                  <p:pic>
                    <p:nvPicPr>
                      <p:cNvPr id="0" name=""/>
                      <p:cNvPicPr/>
                      <p:nvPr/>
                    </p:nvPicPr>
                    <p:blipFill>
                      <a:blip r:embed="rId8"/>
                      <a:stretch>
                        <a:fillRect/>
                      </a:stretch>
                    </p:blipFill>
                    <p:spPr>
                      <a:xfrm>
                        <a:off x="4414227" y="5629275"/>
                        <a:ext cx="2257425" cy="431800"/>
                      </a:xfrm>
                      <a:prstGeom prst="rect">
                        <a:avLst/>
                      </a:prstGeom>
                    </p:spPr>
                  </p:pic>
                </p:oleObj>
              </mc:Fallback>
            </mc:AlternateContent>
          </a:graphicData>
        </a:graphic>
      </p:graphicFrame>
      <p:sp>
        <p:nvSpPr>
          <p:cNvPr id="10" name="TextBox 9"/>
          <p:cNvSpPr txBox="1"/>
          <p:nvPr/>
        </p:nvSpPr>
        <p:spPr>
          <a:xfrm>
            <a:off x="5205227" y="4506352"/>
            <a:ext cx="2710999" cy="461665"/>
          </a:xfrm>
          <a:prstGeom prst="rect">
            <a:avLst/>
          </a:prstGeom>
          <a:noFill/>
        </p:spPr>
        <p:txBody>
          <a:bodyPr wrap="none" rtlCol="0">
            <a:spAutoFit/>
          </a:bodyPr>
          <a:lstStyle/>
          <a:p>
            <a:r>
              <a:rPr lang="en-US" sz="2400" dirty="0" smtClean="0"/>
              <a:t> Perturbed Wave:</a:t>
            </a:r>
            <a:endParaRPr lang="en-US" sz="2400" dirty="0"/>
          </a:p>
        </p:txBody>
      </p:sp>
      <p:sp>
        <p:nvSpPr>
          <p:cNvPr id="4" name="TextBox 3"/>
          <p:cNvSpPr txBox="1"/>
          <p:nvPr/>
        </p:nvSpPr>
        <p:spPr>
          <a:xfrm>
            <a:off x="5136198" y="3188398"/>
            <a:ext cx="2646878" cy="461665"/>
          </a:xfrm>
          <a:prstGeom prst="rect">
            <a:avLst/>
          </a:prstGeom>
          <a:noFill/>
        </p:spPr>
        <p:txBody>
          <a:bodyPr wrap="none" rtlCol="0">
            <a:spAutoFit/>
          </a:bodyPr>
          <a:lstStyle/>
          <a:p>
            <a:r>
              <a:rPr lang="en-US" sz="2400" dirty="0" smtClean="0"/>
              <a:t> Arrival time at B:</a:t>
            </a:r>
            <a:endParaRPr lang="en-US" sz="2400" dirty="0"/>
          </a:p>
        </p:txBody>
      </p:sp>
      <p:graphicFrame>
        <p:nvGraphicFramePr>
          <p:cNvPr id="5" name="Object 4"/>
          <p:cNvGraphicFramePr>
            <a:graphicFrameLocks noChangeAspect="1"/>
          </p:cNvGraphicFramePr>
          <p:nvPr>
            <p:extLst>
              <p:ext uri="{D42A27DB-BD31-4B8C-83A1-F6EECF244321}">
                <p14:modId xmlns:p14="http://schemas.microsoft.com/office/powerpoint/2010/main" val="943098246"/>
              </p:ext>
            </p:extLst>
          </p:nvPr>
        </p:nvGraphicFramePr>
        <p:xfrm>
          <a:off x="5416661" y="3650063"/>
          <a:ext cx="3388288" cy="608833"/>
        </p:xfrm>
        <a:graphic>
          <a:graphicData uri="http://schemas.openxmlformats.org/presentationml/2006/ole">
            <mc:AlternateContent xmlns:mc="http://schemas.openxmlformats.org/markup-compatibility/2006">
              <mc:Choice xmlns:v="urn:schemas-microsoft-com:vml" Requires="v">
                <p:oleObj spid="_x0000_s31116" name="Equation" r:id="rId9" imgW="1625600" imgH="292100" progId="Equation.3">
                  <p:embed/>
                </p:oleObj>
              </mc:Choice>
              <mc:Fallback>
                <p:oleObj name="Equation" r:id="rId9" imgW="1625600" imgH="292100" progId="Equation.3">
                  <p:embed/>
                  <p:pic>
                    <p:nvPicPr>
                      <p:cNvPr id="0" name=""/>
                      <p:cNvPicPr/>
                      <p:nvPr/>
                    </p:nvPicPr>
                    <p:blipFill>
                      <a:blip r:embed="rId10"/>
                      <a:stretch>
                        <a:fillRect/>
                      </a:stretch>
                    </p:blipFill>
                    <p:spPr>
                      <a:xfrm>
                        <a:off x="5416661" y="3650063"/>
                        <a:ext cx="3388288" cy="608833"/>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984247543"/>
              </p:ext>
            </p:extLst>
          </p:nvPr>
        </p:nvGraphicFramePr>
        <p:xfrm>
          <a:off x="3941763" y="4999038"/>
          <a:ext cx="4900612" cy="592137"/>
        </p:xfrm>
        <a:graphic>
          <a:graphicData uri="http://schemas.openxmlformats.org/presentationml/2006/ole">
            <mc:AlternateContent xmlns:mc="http://schemas.openxmlformats.org/markup-compatibility/2006">
              <mc:Choice xmlns:v="urn:schemas-microsoft-com:vml" Requires="v">
                <p:oleObj spid="_x0000_s31117" name="Equation" r:id="rId11" imgW="2413000" imgH="292100" progId="Equation.3">
                  <p:embed/>
                </p:oleObj>
              </mc:Choice>
              <mc:Fallback>
                <p:oleObj name="Equation" r:id="rId11" imgW="2413000" imgH="292100" progId="Equation.3">
                  <p:embed/>
                  <p:pic>
                    <p:nvPicPr>
                      <p:cNvPr id="0" name=""/>
                      <p:cNvPicPr/>
                      <p:nvPr/>
                    </p:nvPicPr>
                    <p:blipFill>
                      <a:blip r:embed="rId12"/>
                      <a:stretch>
                        <a:fillRect/>
                      </a:stretch>
                    </p:blipFill>
                    <p:spPr>
                      <a:xfrm>
                        <a:off x="3941763" y="4999038"/>
                        <a:ext cx="4900612" cy="592137"/>
                      </a:xfrm>
                      <a:prstGeom prst="rect">
                        <a:avLst/>
                      </a:prstGeom>
                    </p:spPr>
                  </p:pic>
                </p:oleObj>
              </mc:Fallback>
            </mc:AlternateContent>
          </a:graphicData>
        </a:graphic>
      </p:graphicFrame>
    </p:spTree>
    <p:extLst>
      <p:ext uri="{BB962C8B-B14F-4D97-AF65-F5344CB8AC3E}">
        <p14:creationId xmlns:p14="http://schemas.microsoft.com/office/powerpoint/2010/main" val="140664774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If we change the direction and/or time of the incoming wave, the change in the arrival time at the seismometer (B) is the same (to first order) as the change in the arrival time at the original entry point (A) at the bottom of the local structure!</a:t>
            </a:r>
            <a:endParaRPr lang="en-US" dirty="0"/>
          </a:p>
        </p:txBody>
      </p:sp>
    </p:spTree>
    <p:extLst>
      <p:ext uri="{BB962C8B-B14F-4D97-AF65-F5344CB8AC3E}">
        <p14:creationId xmlns:p14="http://schemas.microsoft.com/office/powerpoint/2010/main" val="21916705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50106"/>
          </a:xfrm>
        </p:spPr>
        <p:txBody>
          <a:bodyPr>
            <a:normAutofit/>
          </a:bodyPr>
          <a:lstStyle/>
          <a:p>
            <a:r>
              <a:rPr lang="en-US" sz="3600" dirty="0" smtClean="0"/>
              <a:t>General Difficulties with Seismic Tomography</a:t>
            </a:r>
            <a:endParaRPr lang="en-US" sz="3600" dirty="0"/>
          </a:p>
        </p:txBody>
      </p:sp>
      <p:sp>
        <p:nvSpPr>
          <p:cNvPr id="3" name="Content Placeholder 2"/>
          <p:cNvSpPr>
            <a:spLocks noGrp="1"/>
          </p:cNvSpPr>
          <p:nvPr>
            <p:ph idx="1"/>
          </p:nvPr>
        </p:nvSpPr>
        <p:spPr>
          <a:xfrm>
            <a:off x="457200" y="1340768"/>
            <a:ext cx="8229600" cy="4785395"/>
          </a:xfrm>
        </p:spPr>
        <p:txBody>
          <a:bodyPr/>
          <a:lstStyle/>
          <a:p>
            <a:r>
              <a:rPr lang="en-US" dirty="0" smtClean="0"/>
              <a:t>Inadequate ray coverage</a:t>
            </a:r>
            <a:endParaRPr lang="en-US" dirty="0"/>
          </a:p>
        </p:txBody>
      </p:sp>
    </p:spTree>
    <p:extLst>
      <p:ext uri="{BB962C8B-B14F-4D97-AF65-F5344CB8AC3E}">
        <p14:creationId xmlns:p14="http://schemas.microsoft.com/office/powerpoint/2010/main" val="16926537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5" name="Content Placeholder 4" descr="GSN copy.tif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77" r="-81" b="-195"/>
          <a:stretch/>
        </p:blipFill>
        <p:spPr>
          <a:xfrm>
            <a:off x="325143" y="980728"/>
            <a:ext cx="8495329" cy="5318348"/>
          </a:xfrm>
        </p:spPr>
      </p:pic>
    </p:spTree>
    <p:extLst>
      <p:ext uri="{BB962C8B-B14F-4D97-AF65-F5344CB8AC3E}">
        <p14:creationId xmlns:p14="http://schemas.microsoft.com/office/powerpoint/2010/main" val="18245187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7.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56" y="1340768"/>
            <a:ext cx="9144000" cy="4641988"/>
          </a:xfrm>
          <a:prstGeom prst="rect">
            <a:avLst/>
          </a:prstGeom>
        </p:spPr>
      </p:pic>
      <p:sp>
        <p:nvSpPr>
          <p:cNvPr id="3" name="TextBox 2"/>
          <p:cNvSpPr txBox="1"/>
          <p:nvPr/>
        </p:nvSpPr>
        <p:spPr>
          <a:xfrm>
            <a:off x="0" y="6457890"/>
            <a:ext cx="8352927" cy="400110"/>
          </a:xfrm>
          <a:prstGeom prst="rect">
            <a:avLst/>
          </a:prstGeom>
          <a:noFill/>
        </p:spPr>
        <p:txBody>
          <a:bodyPr wrap="square" rtlCol="0">
            <a:spAutoFit/>
          </a:bodyPr>
          <a:lstStyle/>
          <a:p>
            <a:pPr>
              <a:buNone/>
            </a:pPr>
            <a:r>
              <a:rPr lang="en-US" sz="2000" dirty="0" smtClean="0"/>
              <a:t>Figure </a:t>
            </a:r>
            <a:r>
              <a:rPr lang="en-US" sz="2000" dirty="0"/>
              <a:t>provided by Jeroen Ritsema and published in </a:t>
            </a:r>
            <a:r>
              <a:rPr lang="en-US" sz="2000" dirty="0" smtClean="0"/>
              <a:t>Hamilton (2011</a:t>
            </a:r>
            <a:r>
              <a:rPr lang="en-US" sz="2000" dirty="0"/>
              <a:t>).</a:t>
            </a:r>
          </a:p>
        </p:txBody>
      </p:sp>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Inhomogeneous Ray Coverage</a:t>
            </a:r>
            <a:endParaRPr lang="en-US" dirty="0"/>
          </a:p>
        </p:txBody>
      </p:sp>
    </p:spTree>
    <p:extLst>
      <p:ext uri="{BB962C8B-B14F-4D97-AF65-F5344CB8AC3E}">
        <p14:creationId xmlns:p14="http://schemas.microsoft.com/office/powerpoint/2010/main" val="20214706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228600"/>
            <a:ext cx="7772400" cy="609600"/>
          </a:xfrm>
        </p:spPr>
        <p:txBody>
          <a:bodyPr>
            <a:normAutofit fontScale="90000"/>
          </a:bodyPr>
          <a:lstStyle/>
          <a:p>
            <a:r>
              <a:rPr lang="en-US" sz="3600"/>
              <a:t>Whole-Mantle Tomography</a:t>
            </a:r>
            <a:endParaRPr lang="en-US"/>
          </a:p>
        </p:txBody>
      </p:sp>
      <p:sp>
        <p:nvSpPr>
          <p:cNvPr id="55300" name="Rectangle 4"/>
          <p:cNvSpPr>
            <a:spLocks noGrp="1" noChangeArrowheads="1"/>
          </p:cNvSpPr>
          <p:nvPr>
            <p:ph type="body" sz="half" idx="2"/>
          </p:nvPr>
        </p:nvSpPr>
        <p:spPr>
          <a:xfrm>
            <a:off x="6019800" y="1219200"/>
            <a:ext cx="3124200" cy="4953000"/>
          </a:xfrm>
        </p:spPr>
        <p:txBody>
          <a:bodyPr/>
          <a:lstStyle/>
          <a:p>
            <a:r>
              <a:rPr lang="en-US" sz="2400"/>
              <a:t>Model S20RTS (Ritsema et al., 1999, 2004)</a:t>
            </a:r>
          </a:p>
          <a:p>
            <a:r>
              <a:rPr lang="en-US" sz="2400"/>
              <a:t>Section along MAR through Iceland</a:t>
            </a:r>
          </a:p>
          <a:p>
            <a:r>
              <a:rPr lang="en-US" sz="2400"/>
              <a:t>Resolution best in upper mantle (surface waves).</a:t>
            </a:r>
          </a:p>
          <a:p>
            <a:r>
              <a:rPr lang="en-US" sz="2400"/>
              <a:t>Limited by ray distribution, esp. in lower mantle.</a:t>
            </a:r>
          </a:p>
          <a:p>
            <a:r>
              <a:rPr lang="en-US" sz="2400"/>
              <a:t>Artifacts</a:t>
            </a:r>
            <a:endParaRPr lang="en-US" sz="2800"/>
          </a:p>
        </p:txBody>
      </p:sp>
      <p:pic>
        <p:nvPicPr>
          <p:cNvPr id="55301"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0952" t="37038" r="21753" b="33951"/>
          <a:stretch>
            <a:fillRect/>
          </a:stretch>
        </p:blipFill>
        <p:spPr>
          <a:xfrm>
            <a:off x="381000" y="1676400"/>
            <a:ext cx="5638800" cy="3956050"/>
          </a:xfrm>
          <a:noFill/>
          <a:ln/>
        </p:spPr>
      </p:pic>
    </p:spTree>
    <p:extLst>
      <p:ext uri="{BB962C8B-B14F-4D97-AF65-F5344CB8AC3E}">
        <p14:creationId xmlns:p14="http://schemas.microsoft.com/office/powerpoint/2010/main" val="2894368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Tomography</a:t>
            </a:r>
            <a:endParaRPr lang="en-US" dirty="0"/>
          </a:p>
        </p:txBody>
      </p:sp>
      <p:sp>
        <p:nvSpPr>
          <p:cNvPr id="3" name="Content Placeholder 2"/>
          <p:cNvSpPr>
            <a:spLocks noGrp="1"/>
          </p:cNvSpPr>
          <p:nvPr>
            <p:ph idx="1"/>
          </p:nvPr>
        </p:nvSpPr>
        <p:spPr/>
        <p:txBody>
          <a:bodyPr/>
          <a:lstStyle/>
          <a:p>
            <a:r>
              <a:rPr lang="en-US" dirty="0" smtClean="0"/>
              <a:t>Teleseismic, “ACH” (Aki, Christoffersson &amp; Husebye, 1976)</a:t>
            </a:r>
          </a:p>
          <a:p>
            <a:r>
              <a:rPr lang="en-US" dirty="0" smtClean="0"/>
              <a:t>Local-Earthquake, “LET” (Aki &amp; Lee, 1976;Thurber, 1983</a:t>
            </a:r>
            <a:r>
              <a:rPr lang="is-IS" dirty="0" smtClean="0"/>
              <a:t>…</a:t>
            </a:r>
            <a:r>
              <a:rPr lang="en-US" dirty="0" smtClean="0"/>
              <a:t>)</a:t>
            </a:r>
          </a:p>
          <a:p>
            <a:r>
              <a:rPr lang="en-US" dirty="0" smtClean="0"/>
              <a:t>Whole-mantle (or Earth): Similar to local-</a:t>
            </a:r>
            <a:r>
              <a:rPr lang="en-US" dirty="0" smtClean="0"/>
              <a:t>earthquake</a:t>
            </a:r>
          </a:p>
          <a:p>
            <a:r>
              <a:rPr lang="is-IS" dirty="0" smtClean="0"/>
              <a:t>…</a:t>
            </a:r>
            <a:endParaRPr lang="en-US" dirty="0"/>
          </a:p>
        </p:txBody>
      </p:sp>
    </p:spTree>
    <p:extLst>
      <p:ext uri="{BB962C8B-B14F-4D97-AF65-F5344CB8AC3E}">
        <p14:creationId xmlns:p14="http://schemas.microsoft.com/office/powerpoint/2010/main" val="19128428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85800" y="228600"/>
            <a:ext cx="7772400" cy="762000"/>
          </a:xfrm>
        </p:spPr>
        <p:txBody>
          <a:bodyPr/>
          <a:lstStyle/>
          <a:p>
            <a:endParaRPr lang="en-US"/>
          </a:p>
        </p:txBody>
      </p:sp>
      <p:sp>
        <p:nvSpPr>
          <p:cNvPr id="120836" name="Rectangle 4"/>
          <p:cNvSpPr>
            <a:spLocks noGrp="1" noChangeArrowheads="1"/>
          </p:cNvSpPr>
          <p:nvPr>
            <p:ph type="body" sz="half" idx="2"/>
          </p:nvPr>
        </p:nvSpPr>
        <p:spPr>
          <a:xfrm>
            <a:off x="5943600" y="1981200"/>
            <a:ext cx="2971800" cy="4114800"/>
          </a:xfrm>
        </p:spPr>
        <p:txBody>
          <a:bodyPr/>
          <a:lstStyle/>
          <a:p>
            <a:endParaRPr lang="en-US" sz="2800"/>
          </a:p>
        </p:txBody>
      </p:sp>
      <p:pic>
        <p:nvPicPr>
          <p:cNvPr id="120837"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1587500"/>
            <a:ext cx="5715000" cy="4273550"/>
          </a:xfrm>
          <a:noFill/>
          <a:ln/>
        </p:spPr>
      </p:pic>
    </p:spTree>
    <p:extLst>
      <p:ext uri="{BB962C8B-B14F-4D97-AF65-F5344CB8AC3E}">
        <p14:creationId xmlns:p14="http://schemas.microsoft.com/office/powerpoint/2010/main" val="16765554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685800" y="228600"/>
            <a:ext cx="7772400" cy="762000"/>
          </a:xfrm>
        </p:spPr>
        <p:txBody>
          <a:bodyPr/>
          <a:lstStyle/>
          <a:p>
            <a:endParaRPr lang="en-US"/>
          </a:p>
        </p:txBody>
      </p:sp>
      <p:sp>
        <p:nvSpPr>
          <p:cNvPr id="121860" name="Rectangle 4"/>
          <p:cNvSpPr>
            <a:spLocks noGrp="1" noChangeArrowheads="1"/>
          </p:cNvSpPr>
          <p:nvPr>
            <p:ph type="body" sz="half" idx="2"/>
          </p:nvPr>
        </p:nvSpPr>
        <p:spPr>
          <a:xfrm>
            <a:off x="6248400" y="1981200"/>
            <a:ext cx="2667000" cy="4114800"/>
          </a:xfrm>
        </p:spPr>
        <p:txBody>
          <a:bodyPr/>
          <a:lstStyle/>
          <a:p>
            <a:endParaRPr lang="en-US" sz="2800"/>
          </a:p>
        </p:txBody>
      </p:sp>
      <p:pic>
        <p:nvPicPr>
          <p:cNvPr id="121861"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1314450"/>
            <a:ext cx="5867400" cy="4559300"/>
          </a:xfrm>
          <a:noFill/>
          <a:ln/>
        </p:spPr>
      </p:pic>
    </p:spTree>
    <p:extLst>
      <p:ext uri="{BB962C8B-B14F-4D97-AF65-F5344CB8AC3E}">
        <p14:creationId xmlns:p14="http://schemas.microsoft.com/office/powerpoint/2010/main" val="28646440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85800" y="228600"/>
            <a:ext cx="7772400" cy="838200"/>
          </a:xfrm>
        </p:spPr>
        <p:txBody>
          <a:bodyPr/>
          <a:lstStyle/>
          <a:p>
            <a:endParaRPr lang="en-US"/>
          </a:p>
        </p:txBody>
      </p:sp>
      <p:sp>
        <p:nvSpPr>
          <p:cNvPr id="122884" name="Rectangle 4"/>
          <p:cNvSpPr>
            <a:spLocks noGrp="1" noChangeArrowheads="1"/>
          </p:cNvSpPr>
          <p:nvPr>
            <p:ph type="body" sz="half" idx="2"/>
          </p:nvPr>
        </p:nvSpPr>
        <p:spPr>
          <a:xfrm>
            <a:off x="6248400" y="1981200"/>
            <a:ext cx="2667000" cy="4114800"/>
          </a:xfrm>
        </p:spPr>
        <p:txBody>
          <a:bodyPr/>
          <a:lstStyle/>
          <a:p>
            <a:endParaRPr lang="en-US" sz="2800"/>
          </a:p>
        </p:txBody>
      </p:sp>
      <p:pic>
        <p:nvPicPr>
          <p:cNvPr id="122885"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1374775"/>
            <a:ext cx="6019800" cy="4476750"/>
          </a:xfrm>
          <a:noFill/>
          <a:ln/>
        </p:spPr>
      </p:pic>
    </p:spTree>
    <p:extLst>
      <p:ext uri="{BB962C8B-B14F-4D97-AF65-F5344CB8AC3E}">
        <p14:creationId xmlns:p14="http://schemas.microsoft.com/office/powerpoint/2010/main" val="19090422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a:xfrm>
            <a:off x="685800" y="152400"/>
            <a:ext cx="7772400" cy="838200"/>
          </a:xfrm>
        </p:spPr>
        <p:txBody>
          <a:bodyPr/>
          <a:lstStyle/>
          <a:p>
            <a:r>
              <a:rPr lang="en-US"/>
              <a:t>Hawaii</a:t>
            </a:r>
          </a:p>
        </p:txBody>
      </p:sp>
      <p:pic>
        <p:nvPicPr>
          <p:cNvPr id="117765" name="Picture 102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14400" y="914400"/>
            <a:ext cx="7467600" cy="5613400"/>
          </a:xfrm>
          <a:noFill/>
          <a:ln/>
        </p:spPr>
      </p:pic>
    </p:spTree>
    <p:extLst>
      <p:ext uri="{BB962C8B-B14F-4D97-AF65-F5344CB8AC3E}">
        <p14:creationId xmlns:p14="http://schemas.microsoft.com/office/powerpoint/2010/main" val="13063177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28600"/>
            <a:ext cx="7772400" cy="762000"/>
          </a:xfrm>
        </p:spPr>
        <p:txBody>
          <a:bodyPr/>
          <a:lstStyle/>
          <a:p>
            <a:endParaRPr lang="en-US"/>
          </a:p>
        </p:txBody>
      </p:sp>
      <p:sp>
        <p:nvSpPr>
          <p:cNvPr id="118788" name="Rectangle 4"/>
          <p:cNvSpPr>
            <a:spLocks noGrp="1" noChangeArrowheads="1"/>
          </p:cNvSpPr>
          <p:nvPr>
            <p:ph type="body" sz="half" idx="2"/>
          </p:nvPr>
        </p:nvSpPr>
        <p:spPr>
          <a:xfrm>
            <a:off x="6705600" y="1981200"/>
            <a:ext cx="2286000" cy="4114800"/>
          </a:xfrm>
        </p:spPr>
        <p:txBody>
          <a:bodyPr/>
          <a:lstStyle/>
          <a:p>
            <a:endParaRPr lang="en-US" sz="2800"/>
          </a:p>
        </p:txBody>
      </p:sp>
      <p:pic>
        <p:nvPicPr>
          <p:cNvPr id="118789"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1089025"/>
            <a:ext cx="6248400" cy="4837113"/>
          </a:xfrm>
          <a:noFill/>
          <a:ln/>
        </p:spPr>
      </p:pic>
    </p:spTree>
    <p:extLst>
      <p:ext uri="{BB962C8B-B14F-4D97-AF65-F5344CB8AC3E}">
        <p14:creationId xmlns:p14="http://schemas.microsoft.com/office/powerpoint/2010/main" val="434320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228600"/>
            <a:ext cx="7772400" cy="914400"/>
          </a:xfrm>
        </p:spPr>
        <p:txBody>
          <a:bodyPr/>
          <a:lstStyle/>
          <a:p>
            <a:endParaRPr lang="en-US"/>
          </a:p>
        </p:txBody>
      </p:sp>
      <p:sp>
        <p:nvSpPr>
          <p:cNvPr id="119812" name="Rectangle 4"/>
          <p:cNvSpPr>
            <a:spLocks noGrp="1" noChangeArrowheads="1"/>
          </p:cNvSpPr>
          <p:nvPr>
            <p:ph type="body" sz="half" idx="2"/>
          </p:nvPr>
        </p:nvSpPr>
        <p:spPr>
          <a:xfrm>
            <a:off x="6172200" y="1981200"/>
            <a:ext cx="2743200" cy="4114800"/>
          </a:xfrm>
        </p:spPr>
        <p:txBody>
          <a:bodyPr/>
          <a:lstStyle/>
          <a:p>
            <a:endParaRPr lang="en-US" sz="2800"/>
          </a:p>
        </p:txBody>
      </p:sp>
      <p:pic>
        <p:nvPicPr>
          <p:cNvPr id="119813"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1349375"/>
            <a:ext cx="5943600" cy="4559300"/>
          </a:xfrm>
          <a:noFill/>
          <a:ln/>
        </p:spPr>
      </p:pic>
    </p:spTree>
    <p:extLst>
      <p:ext uri="{BB962C8B-B14F-4D97-AF65-F5344CB8AC3E}">
        <p14:creationId xmlns:p14="http://schemas.microsoft.com/office/powerpoint/2010/main" val="37965239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685800" y="228600"/>
            <a:ext cx="7772400" cy="762000"/>
          </a:xfrm>
        </p:spPr>
        <p:txBody>
          <a:bodyPr/>
          <a:lstStyle/>
          <a:p>
            <a:endParaRPr lang="en-US"/>
          </a:p>
        </p:txBody>
      </p:sp>
      <p:sp>
        <p:nvSpPr>
          <p:cNvPr id="116740" name="Rectangle 4"/>
          <p:cNvSpPr>
            <a:spLocks noGrp="1" noChangeArrowheads="1"/>
          </p:cNvSpPr>
          <p:nvPr>
            <p:ph type="body" sz="half" idx="2"/>
          </p:nvPr>
        </p:nvSpPr>
        <p:spPr>
          <a:xfrm>
            <a:off x="6096000" y="1981200"/>
            <a:ext cx="2819400" cy="4114800"/>
          </a:xfrm>
        </p:spPr>
        <p:txBody>
          <a:bodyPr/>
          <a:lstStyle/>
          <a:p>
            <a:endParaRPr lang="en-US" sz="2800"/>
          </a:p>
        </p:txBody>
      </p:sp>
      <p:pic>
        <p:nvPicPr>
          <p:cNvPr id="116741"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1571625"/>
            <a:ext cx="5715000" cy="4203700"/>
          </a:xfrm>
          <a:noFill/>
          <a:ln/>
        </p:spPr>
      </p:pic>
    </p:spTree>
    <p:extLst>
      <p:ext uri="{BB962C8B-B14F-4D97-AF65-F5344CB8AC3E}">
        <p14:creationId xmlns:p14="http://schemas.microsoft.com/office/powerpoint/2010/main" val="1353065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106342" y="1523999"/>
            <a:ext cx="7723126" cy="2711481"/>
            <a:chOff x="2037471" y="2324100"/>
            <a:chExt cx="6294186" cy="2209800"/>
          </a:xfrm>
        </p:grpSpPr>
        <p:pic>
          <p:nvPicPr>
            <p:cNvPr id="2" name="Picture 1" descr="Fig8_Left_new.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7471" y="2628900"/>
              <a:ext cx="2349500" cy="1587500"/>
            </a:xfrm>
            <a:prstGeom prst="rect">
              <a:avLst/>
            </a:prstGeom>
          </p:spPr>
        </p:pic>
        <p:pic>
          <p:nvPicPr>
            <p:cNvPr id="3" name="Picture 2" descr="Fig8_Right_new.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889" y="2324100"/>
              <a:ext cx="3477768" cy="2209800"/>
            </a:xfrm>
            <a:prstGeom prst="rect">
              <a:avLst/>
            </a:prstGeom>
          </p:spPr>
        </p:pic>
      </p:grpSp>
      <p:sp>
        <p:nvSpPr>
          <p:cNvPr id="4" name="Title 3"/>
          <p:cNvSpPr>
            <a:spLocks noGrp="1"/>
          </p:cNvSpPr>
          <p:nvPr>
            <p:ph type="title"/>
          </p:nvPr>
        </p:nvSpPr>
        <p:spPr/>
        <p:txBody>
          <a:bodyPr/>
          <a:lstStyle/>
          <a:p>
            <a:r>
              <a:rPr lang="en-US" dirty="0" smtClean="0"/>
              <a:t>Inhomogeneous Ray Coverage</a:t>
            </a:r>
            <a:endParaRPr lang="en-US" dirty="0"/>
          </a:p>
        </p:txBody>
      </p:sp>
      <p:sp>
        <p:nvSpPr>
          <p:cNvPr id="8" name="TextBox 7"/>
          <p:cNvSpPr txBox="1"/>
          <p:nvPr/>
        </p:nvSpPr>
        <p:spPr>
          <a:xfrm>
            <a:off x="788463" y="3933056"/>
            <a:ext cx="2199361" cy="369332"/>
          </a:xfrm>
          <a:prstGeom prst="rect">
            <a:avLst/>
          </a:prstGeom>
          <a:noFill/>
        </p:spPr>
        <p:txBody>
          <a:bodyPr wrap="square" rtlCol="0">
            <a:spAutoFit/>
          </a:bodyPr>
          <a:lstStyle/>
          <a:p>
            <a:pPr>
              <a:buNone/>
            </a:pPr>
            <a:r>
              <a:rPr lang="en-US" sz="1800" dirty="0" smtClean="0"/>
              <a:t>Li et al. (2008)</a:t>
            </a:r>
            <a:endParaRPr lang="en-US" sz="1800" dirty="0"/>
          </a:p>
        </p:txBody>
      </p:sp>
      <p:sp>
        <p:nvSpPr>
          <p:cNvPr id="9" name="TextBox 8"/>
          <p:cNvSpPr txBox="1"/>
          <p:nvPr/>
        </p:nvSpPr>
        <p:spPr>
          <a:xfrm>
            <a:off x="4573588" y="4149080"/>
            <a:ext cx="2066491" cy="369332"/>
          </a:xfrm>
          <a:prstGeom prst="rect">
            <a:avLst/>
          </a:prstGeom>
          <a:noFill/>
        </p:spPr>
        <p:txBody>
          <a:bodyPr wrap="none" rtlCol="0">
            <a:spAutoFit/>
          </a:bodyPr>
          <a:lstStyle/>
          <a:p>
            <a:pPr>
              <a:buNone/>
            </a:pPr>
            <a:r>
              <a:rPr lang="en-US" sz="1800" dirty="0" smtClean="0"/>
              <a:t>Wolfe et al. (2009)</a:t>
            </a:r>
            <a:endParaRPr lang="en-US" sz="1800" dirty="0"/>
          </a:p>
        </p:txBody>
      </p:sp>
      <p:sp>
        <p:nvSpPr>
          <p:cNvPr id="10" name="TextBox 9"/>
          <p:cNvSpPr txBox="1"/>
          <p:nvPr/>
        </p:nvSpPr>
        <p:spPr>
          <a:xfrm>
            <a:off x="178350" y="1763524"/>
            <a:ext cx="3025498" cy="369332"/>
          </a:xfrm>
          <a:prstGeom prst="rect">
            <a:avLst/>
          </a:prstGeom>
          <a:noFill/>
        </p:spPr>
        <p:txBody>
          <a:bodyPr wrap="square" rtlCol="0">
            <a:spAutoFit/>
          </a:bodyPr>
          <a:lstStyle/>
          <a:p>
            <a:pPr>
              <a:buNone/>
            </a:pPr>
            <a:r>
              <a:rPr lang="en-US" sz="1800" dirty="0" smtClean="0"/>
              <a:t>NW                                 SE </a:t>
            </a:r>
            <a:endParaRPr lang="en-US" sz="1800" dirty="0"/>
          </a:p>
        </p:txBody>
      </p:sp>
      <p:sp>
        <p:nvSpPr>
          <p:cNvPr id="11" name="TextBox 10"/>
          <p:cNvSpPr txBox="1"/>
          <p:nvPr/>
        </p:nvSpPr>
        <p:spPr>
          <a:xfrm>
            <a:off x="3493066" y="1340768"/>
            <a:ext cx="4319294" cy="369332"/>
          </a:xfrm>
          <a:prstGeom prst="rect">
            <a:avLst/>
          </a:prstGeom>
          <a:noFill/>
        </p:spPr>
        <p:txBody>
          <a:bodyPr wrap="square" rtlCol="0">
            <a:spAutoFit/>
          </a:bodyPr>
          <a:lstStyle/>
          <a:p>
            <a:pPr>
              <a:buNone/>
            </a:pPr>
            <a:r>
              <a:rPr lang="en-US" sz="1800" dirty="0" smtClean="0"/>
              <a:t>NW                                                     SE</a:t>
            </a:r>
            <a:endParaRPr lang="en-US" sz="1800" dirty="0"/>
          </a:p>
        </p:txBody>
      </p:sp>
    </p:spTree>
    <p:extLst>
      <p:ext uri="{BB962C8B-B14F-4D97-AF65-F5344CB8AC3E}">
        <p14:creationId xmlns:p14="http://schemas.microsoft.com/office/powerpoint/2010/main" val="350947108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260475" y="152400"/>
            <a:ext cx="8640763" cy="26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9pPr>
          </a:lstStyle>
          <a:p>
            <a:r>
              <a:rPr lang="en-US" sz="1100"/>
              <a:t>Evaluating the Resolution of Deep Mantle Plumes in Teleseismic Traveltime Tomography</a:t>
            </a:r>
          </a:p>
        </p:txBody>
      </p:sp>
      <p:sp>
        <p:nvSpPr>
          <p:cNvPr id="3074" name="AutoShape 2"/>
          <p:cNvSpPr>
            <a:spLocks noChangeAspect="1" noChangeArrowheads="1"/>
          </p:cNvSpPr>
          <p:nvPr/>
        </p:nvSpPr>
        <p:spPr bwMode="auto">
          <a:xfrm>
            <a:off x="4926013" y="152400"/>
            <a:ext cx="3670300"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75" name="Text Box 3"/>
          <p:cNvSpPr txBox="1">
            <a:spLocks noChangeArrowheads="1"/>
          </p:cNvSpPr>
          <p:nvPr/>
        </p:nvSpPr>
        <p:spPr bwMode="auto">
          <a:xfrm>
            <a:off x="360363" y="5940425"/>
            <a:ext cx="8640762"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9pPr>
          </a:lstStyle>
          <a:p>
            <a:r>
              <a:rPr lang="en-US" sz="800" b="1">
                <a:solidFill>
                  <a:srgbClr val="0054A6"/>
                </a:solidFill>
              </a:rPr>
              <a:t>Evaluating the Resolution of Deep Mantle Plumes in Teleseismic Traveltime Tomography, Volume: 123, Issue: 1, Pages: 384-400, First published: 23 November 2017, DOI: (10.1002/2017JB014730) </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983"/>
            <a:ext cx="850963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35496" y="6608385"/>
            <a:ext cx="2088232" cy="276999"/>
          </a:xfrm>
          <a:prstGeom prst="rect">
            <a:avLst/>
          </a:prstGeom>
          <a:noFill/>
        </p:spPr>
        <p:txBody>
          <a:bodyPr wrap="square" rtlCol="0">
            <a:spAutoFit/>
          </a:bodyPr>
          <a:lstStyle/>
          <a:p>
            <a:pPr>
              <a:buNone/>
            </a:pPr>
            <a:r>
              <a:rPr lang="en-US" sz="1200" dirty="0" smtClean="0"/>
              <a:t>Maguire et al. (2018)</a:t>
            </a:r>
            <a:endParaRPr lang="en-US" sz="1200" dirty="0"/>
          </a:p>
        </p:txBody>
      </p:sp>
    </p:spTree>
    <p:extLst>
      <p:ext uri="{BB962C8B-B14F-4D97-AF65-F5344CB8AC3E}">
        <p14:creationId xmlns:p14="http://schemas.microsoft.com/office/powerpoint/2010/main" val="380159061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85800" y="152400"/>
            <a:ext cx="7772400" cy="762000"/>
          </a:xfrm>
        </p:spPr>
        <p:txBody>
          <a:bodyPr/>
          <a:lstStyle/>
          <a:p>
            <a:r>
              <a:rPr lang="en-US"/>
              <a:t>Yellowstone</a:t>
            </a:r>
          </a:p>
        </p:txBody>
      </p:sp>
      <p:pic>
        <p:nvPicPr>
          <p:cNvPr id="144389"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0" y="838200"/>
            <a:ext cx="7620000" cy="5867400"/>
          </a:xfrm>
          <a:noFill/>
          <a:ln/>
        </p:spPr>
      </p:pic>
    </p:spTree>
    <p:extLst>
      <p:ext uri="{BB962C8B-B14F-4D97-AF65-F5344CB8AC3E}">
        <p14:creationId xmlns:p14="http://schemas.microsoft.com/office/powerpoint/2010/main" val="28203809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Teleseismic Ray Paths</a:t>
            </a:r>
            <a:endParaRPr lang="en-US" dirty="0"/>
          </a:p>
        </p:txBody>
      </p:sp>
      <p:pic>
        <p:nvPicPr>
          <p:cNvPr id="5" name="Content Placeholder 4" descr="Julian1968 copy.tif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16" t="-261" r="214" b="-17300"/>
          <a:stretch/>
        </p:blipFill>
        <p:spPr>
          <a:xfrm>
            <a:off x="107504" y="1472018"/>
            <a:ext cx="8899748" cy="5385982"/>
          </a:xfrm>
        </p:spPr>
      </p:pic>
      <p:sp>
        <p:nvSpPr>
          <p:cNvPr id="8" name="TextBox 7"/>
          <p:cNvSpPr txBox="1"/>
          <p:nvPr/>
        </p:nvSpPr>
        <p:spPr>
          <a:xfrm>
            <a:off x="539552" y="1484784"/>
            <a:ext cx="1569660" cy="523220"/>
          </a:xfrm>
          <a:prstGeom prst="rect">
            <a:avLst/>
          </a:prstGeom>
          <a:noFill/>
        </p:spPr>
        <p:txBody>
          <a:bodyPr wrap="none" rtlCol="0">
            <a:spAutoFit/>
          </a:bodyPr>
          <a:lstStyle/>
          <a:p>
            <a:pPr>
              <a:buNone/>
            </a:pPr>
            <a:r>
              <a:rPr lang="en-US" dirty="0" smtClean="0"/>
              <a:t>P &amp; PKP</a:t>
            </a:r>
            <a:endParaRPr lang="en-US" dirty="0"/>
          </a:p>
        </p:txBody>
      </p:sp>
      <p:sp>
        <p:nvSpPr>
          <p:cNvPr id="9" name="TextBox 8"/>
          <p:cNvSpPr txBox="1"/>
          <p:nvPr/>
        </p:nvSpPr>
        <p:spPr>
          <a:xfrm>
            <a:off x="6120278" y="1052736"/>
            <a:ext cx="2340154" cy="1040285"/>
          </a:xfrm>
          <a:prstGeom prst="rect">
            <a:avLst/>
          </a:prstGeom>
          <a:noFill/>
        </p:spPr>
        <p:txBody>
          <a:bodyPr wrap="none" rtlCol="0">
            <a:spAutoFit/>
          </a:bodyPr>
          <a:lstStyle/>
          <a:p>
            <a:pPr>
              <a:buNone/>
            </a:pPr>
            <a:r>
              <a:rPr lang="en-US" dirty="0" smtClean="0"/>
              <a:t>Steep in</a:t>
            </a:r>
          </a:p>
          <a:p>
            <a:pPr>
              <a:buNone/>
            </a:pPr>
            <a:r>
              <a:rPr lang="en-US" dirty="0" smtClean="0"/>
              <a:t>upper mantle</a:t>
            </a:r>
          </a:p>
        </p:txBody>
      </p:sp>
      <p:sp>
        <p:nvSpPr>
          <p:cNvPr id="10" name="TextBox 9"/>
          <p:cNvSpPr txBox="1"/>
          <p:nvPr/>
        </p:nvSpPr>
        <p:spPr>
          <a:xfrm>
            <a:off x="0" y="6457890"/>
            <a:ext cx="2965250" cy="400110"/>
          </a:xfrm>
          <a:prstGeom prst="rect">
            <a:avLst/>
          </a:prstGeom>
          <a:noFill/>
        </p:spPr>
        <p:txBody>
          <a:bodyPr wrap="none" rtlCol="0">
            <a:spAutoFit/>
          </a:bodyPr>
          <a:lstStyle/>
          <a:p>
            <a:pPr>
              <a:buNone/>
            </a:pPr>
            <a:r>
              <a:rPr lang="en-US" sz="2000" dirty="0" smtClean="0"/>
              <a:t>Julian &amp; Anderson, 1968</a:t>
            </a:r>
            <a:endParaRPr lang="en-US" sz="2000" dirty="0"/>
          </a:p>
        </p:txBody>
      </p:sp>
    </p:spTree>
    <p:extLst>
      <p:ext uri="{BB962C8B-B14F-4D97-AF65-F5344CB8AC3E}">
        <p14:creationId xmlns:p14="http://schemas.microsoft.com/office/powerpoint/2010/main" val="37153663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85800" y="228600"/>
            <a:ext cx="7772400" cy="685800"/>
          </a:xfrm>
        </p:spPr>
        <p:txBody>
          <a:bodyPr>
            <a:normAutofit fontScale="90000"/>
          </a:bodyPr>
          <a:lstStyle/>
          <a:p>
            <a:r>
              <a:rPr lang="en-US"/>
              <a:t>Yellowstone</a:t>
            </a:r>
          </a:p>
        </p:txBody>
      </p:sp>
      <p:pic>
        <p:nvPicPr>
          <p:cNvPr id="147461"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5800" y="947738"/>
            <a:ext cx="7772400" cy="5732462"/>
          </a:xfrm>
          <a:noFill/>
          <a:ln/>
        </p:spPr>
      </p:pic>
    </p:spTree>
    <p:extLst>
      <p:ext uri="{BB962C8B-B14F-4D97-AF65-F5344CB8AC3E}">
        <p14:creationId xmlns:p14="http://schemas.microsoft.com/office/powerpoint/2010/main" val="264274063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685800" y="152400"/>
            <a:ext cx="7772400" cy="838200"/>
          </a:xfrm>
        </p:spPr>
        <p:txBody>
          <a:bodyPr/>
          <a:lstStyle/>
          <a:p>
            <a:endParaRPr lang="en-US"/>
          </a:p>
        </p:txBody>
      </p:sp>
      <p:sp>
        <p:nvSpPr>
          <p:cNvPr id="125956" name="Rectangle 4"/>
          <p:cNvSpPr>
            <a:spLocks noGrp="1" noChangeArrowheads="1"/>
          </p:cNvSpPr>
          <p:nvPr>
            <p:ph type="body" sz="half" idx="2"/>
          </p:nvPr>
        </p:nvSpPr>
        <p:spPr>
          <a:xfrm>
            <a:off x="6248400" y="1981200"/>
            <a:ext cx="2667000" cy="4114800"/>
          </a:xfrm>
        </p:spPr>
        <p:txBody>
          <a:bodyPr/>
          <a:lstStyle/>
          <a:p>
            <a:endParaRPr lang="en-US" sz="2800"/>
          </a:p>
        </p:txBody>
      </p:sp>
      <p:pic>
        <p:nvPicPr>
          <p:cNvPr id="125957"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1333500"/>
            <a:ext cx="5943600" cy="4586288"/>
          </a:xfrm>
          <a:noFill/>
          <a:ln/>
        </p:spPr>
      </p:pic>
    </p:spTree>
    <p:extLst>
      <p:ext uri="{BB962C8B-B14F-4D97-AF65-F5344CB8AC3E}">
        <p14:creationId xmlns:p14="http://schemas.microsoft.com/office/powerpoint/2010/main" val="1585500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5710" y="52388"/>
            <a:ext cx="8686800" cy="746672"/>
          </a:xfrm>
        </p:spPr>
        <p:txBody>
          <a:bodyPr>
            <a:normAutofit/>
          </a:bodyPr>
          <a:lstStyle/>
          <a:p>
            <a:r>
              <a:rPr lang="en-US" sz="3200" dirty="0" smtClean="0">
                <a:solidFill>
                  <a:srgbClr val="FFFFFF"/>
                </a:solidFill>
              </a:rPr>
              <a:t>Example: “Plumes” in Whole-Mantle Models</a:t>
            </a:r>
            <a:endParaRPr lang="en-US" sz="3200" dirty="0">
              <a:solidFill>
                <a:srgbClr val="FFFFFF"/>
              </a:solidFill>
            </a:endParaRPr>
          </a:p>
        </p:txBody>
      </p:sp>
      <p:pic>
        <p:nvPicPr>
          <p:cNvPr id="6" name="Picture 5" descr="Fig9_new.pdf"/>
          <p:cNvPicPr>
            <a:picLocks noChangeAspect="1"/>
          </p:cNvPicPr>
          <p:nvPr/>
        </p:nvPicPr>
        <p:blipFill rotWithShape="1">
          <a:blip r:embed="rId2">
            <a:extLst>
              <a:ext uri="{28A0092B-C50C-407E-A947-70E740481C1C}">
                <a14:useLocalDpi xmlns:a14="http://schemas.microsoft.com/office/drawing/2010/main" val="0"/>
              </a:ext>
            </a:extLst>
          </a:blip>
          <a:srcRect l="35586" t="36272" r="6070" b="36025"/>
          <a:stretch/>
        </p:blipFill>
        <p:spPr>
          <a:xfrm>
            <a:off x="929208" y="1166080"/>
            <a:ext cx="7315200" cy="4494945"/>
          </a:xfrm>
          <a:prstGeom prst="rect">
            <a:avLst/>
          </a:prstGeom>
        </p:spPr>
      </p:pic>
      <p:sp>
        <p:nvSpPr>
          <p:cNvPr id="7" name="TextBox 6"/>
          <p:cNvSpPr txBox="1"/>
          <p:nvPr/>
        </p:nvSpPr>
        <p:spPr>
          <a:xfrm>
            <a:off x="433228" y="6093296"/>
            <a:ext cx="8315236" cy="369332"/>
          </a:xfrm>
          <a:prstGeom prst="rect">
            <a:avLst/>
          </a:prstGeom>
          <a:noFill/>
        </p:spPr>
        <p:txBody>
          <a:bodyPr wrap="square" rtlCol="0">
            <a:spAutoFit/>
          </a:bodyPr>
          <a:lstStyle/>
          <a:p>
            <a:pPr>
              <a:buNone/>
            </a:pPr>
            <a:r>
              <a:rPr lang="en-US" sz="1800" dirty="0" smtClean="0">
                <a:solidFill>
                  <a:schemeClr val="tx1"/>
                </a:solidFill>
              </a:rPr>
              <a:t>Model: </a:t>
            </a:r>
            <a:r>
              <a:rPr lang="en-US" sz="1800" dirty="0" err="1" smtClean="0">
                <a:solidFill>
                  <a:schemeClr val="tx1"/>
                </a:solidFill>
              </a:rPr>
              <a:t>Montelli</a:t>
            </a:r>
            <a:r>
              <a:rPr lang="en-US" sz="1800" dirty="0" smtClean="0">
                <a:solidFill>
                  <a:schemeClr val="tx1"/>
                </a:solidFill>
              </a:rPr>
              <a:t> et al. (2004; 2006); Figures: </a:t>
            </a:r>
            <a:r>
              <a:rPr lang="en-US" sz="1800" dirty="0" smtClean="0">
                <a:solidFill>
                  <a:schemeClr val="tx1"/>
                </a:solidFill>
              </a:rPr>
              <a:t>Van der </a:t>
            </a:r>
            <a:r>
              <a:rPr lang="en-US" sz="1800" dirty="0" err="1" smtClean="0">
                <a:solidFill>
                  <a:schemeClr val="tx1"/>
                </a:solidFill>
              </a:rPr>
              <a:t>Hilst</a:t>
            </a:r>
            <a:r>
              <a:rPr lang="en-US" sz="1800" dirty="0" smtClean="0">
                <a:solidFill>
                  <a:schemeClr val="tx1"/>
                </a:solidFill>
              </a:rPr>
              <a:t> &amp; V. de Hoop (2005)</a:t>
            </a:r>
            <a:endParaRPr lang="en-US" sz="1800" dirty="0">
              <a:solidFill>
                <a:schemeClr val="tx1"/>
              </a:solidFill>
            </a:endParaRPr>
          </a:p>
        </p:txBody>
      </p:sp>
    </p:spTree>
    <p:extLst>
      <p:ext uri="{BB962C8B-B14F-4D97-AF65-F5344CB8AC3E}">
        <p14:creationId xmlns:p14="http://schemas.microsoft.com/office/powerpoint/2010/main" val="3148201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350"/>
            <a:ext cx="8229600" cy="670529"/>
          </a:xfrm>
        </p:spPr>
        <p:txBody>
          <a:bodyPr>
            <a:normAutofit/>
          </a:bodyPr>
          <a:lstStyle/>
          <a:p>
            <a:r>
              <a:rPr lang="en-US" sz="3200" dirty="0" smtClean="0"/>
              <a:t>Seek Better Ray Coverage?</a:t>
            </a:r>
            <a:endParaRPr lang="en-US" sz="3200" dirty="0"/>
          </a:p>
        </p:txBody>
      </p:sp>
      <p:pic>
        <p:nvPicPr>
          <p:cNvPr id="4" name="Picture 3"/>
          <p:cNvPicPr>
            <a:picLocks noChangeAspect="1"/>
          </p:cNvPicPr>
          <p:nvPr/>
        </p:nvPicPr>
        <p:blipFill>
          <a:blip r:embed="rId2"/>
          <a:stretch>
            <a:fillRect/>
          </a:stretch>
        </p:blipFill>
        <p:spPr>
          <a:xfrm>
            <a:off x="0" y="1193800"/>
            <a:ext cx="9144000" cy="5692005"/>
          </a:xfrm>
          <a:prstGeom prst="rect">
            <a:avLst/>
          </a:prstGeom>
        </p:spPr>
      </p:pic>
    </p:spTree>
    <p:extLst>
      <p:ext uri="{BB962C8B-B14F-4D97-AF65-F5344CB8AC3E}">
        <p14:creationId xmlns:p14="http://schemas.microsoft.com/office/powerpoint/2010/main" val="224823256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0476" y="46335"/>
            <a:ext cx="8686800" cy="676699"/>
          </a:xfrm>
        </p:spPr>
        <p:txBody>
          <a:bodyPr>
            <a:normAutofit/>
          </a:bodyPr>
          <a:lstStyle/>
          <a:p>
            <a:r>
              <a:rPr lang="en-US" sz="3200" dirty="0" smtClean="0"/>
              <a:t>Sections Across Northern US</a:t>
            </a:r>
            <a:endParaRPr lang="en-US" sz="3200" dirty="0"/>
          </a:p>
        </p:txBody>
      </p:sp>
      <p:pic>
        <p:nvPicPr>
          <p:cNvPr id="7" name="Picture 6" descr="Foulger_Figure6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188" y="723034"/>
            <a:ext cx="7514765" cy="6158309"/>
          </a:xfrm>
          <a:prstGeom prst="rect">
            <a:avLst/>
          </a:prstGeom>
        </p:spPr>
      </p:pic>
      <p:sp>
        <p:nvSpPr>
          <p:cNvPr id="2" name="Rectangle 1"/>
          <p:cNvSpPr/>
          <p:nvPr/>
        </p:nvSpPr>
        <p:spPr>
          <a:xfrm>
            <a:off x="3390900" y="2374900"/>
            <a:ext cx="2451100" cy="1397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384174" y="2363311"/>
            <a:ext cx="2457826" cy="1384995"/>
          </a:xfrm>
          <a:prstGeom prst="rect">
            <a:avLst/>
          </a:prstGeom>
          <a:solidFill>
            <a:srgbClr val="FFFFFF"/>
          </a:solidFill>
        </p:spPr>
        <p:txBody>
          <a:bodyPr wrap="square" rtlCol="0">
            <a:spAutoFit/>
          </a:bodyPr>
          <a:lstStyle/>
          <a:p>
            <a:pPr algn="ctr">
              <a:buNone/>
            </a:pPr>
            <a:r>
              <a:rPr lang="en-US" sz="2000" dirty="0" smtClean="0">
                <a:solidFill>
                  <a:schemeClr val="bg2">
                    <a:lumMod val="10000"/>
                  </a:schemeClr>
                </a:solidFill>
              </a:rPr>
              <a:t>Cape Mendocino to Canada-Minnesota border</a:t>
            </a:r>
          </a:p>
          <a:p>
            <a:pPr algn="ctr">
              <a:buNone/>
            </a:pPr>
            <a:r>
              <a:rPr lang="en-US" sz="2000" dirty="0" smtClean="0">
                <a:solidFill>
                  <a:schemeClr val="bg2">
                    <a:lumMod val="10000"/>
                  </a:schemeClr>
                </a:solidFill>
              </a:rPr>
              <a:t>(</a:t>
            </a:r>
            <a:r>
              <a:rPr lang="en-US" sz="2000" dirty="0" err="1" smtClean="0">
                <a:solidFill>
                  <a:schemeClr val="bg2">
                    <a:lumMod val="10000"/>
                  </a:schemeClr>
                </a:solidFill>
              </a:rPr>
              <a:t>Pavlis</a:t>
            </a:r>
            <a:r>
              <a:rPr lang="en-US" sz="2000" dirty="0" smtClean="0">
                <a:solidFill>
                  <a:schemeClr val="bg2">
                    <a:lumMod val="10000"/>
                  </a:schemeClr>
                </a:solidFill>
              </a:rPr>
              <a:t>, 2012)</a:t>
            </a:r>
          </a:p>
        </p:txBody>
      </p:sp>
    </p:spTree>
    <p:extLst>
      <p:ext uri="{BB962C8B-B14F-4D97-AF65-F5344CB8AC3E}">
        <p14:creationId xmlns:p14="http://schemas.microsoft.com/office/powerpoint/2010/main" val="102759441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50106"/>
          </a:xfrm>
        </p:spPr>
        <p:txBody>
          <a:bodyPr>
            <a:normAutofit/>
          </a:bodyPr>
          <a:lstStyle/>
          <a:p>
            <a:r>
              <a:rPr lang="en-US" sz="3600" dirty="0" smtClean="0"/>
              <a:t>General Difficulties with Seismic Tomography</a:t>
            </a:r>
            <a:endParaRPr lang="en-US" sz="3600" dirty="0"/>
          </a:p>
        </p:txBody>
      </p:sp>
      <p:sp>
        <p:nvSpPr>
          <p:cNvPr id="3" name="Content Placeholder 2"/>
          <p:cNvSpPr>
            <a:spLocks noGrp="1"/>
          </p:cNvSpPr>
          <p:nvPr>
            <p:ph idx="1"/>
          </p:nvPr>
        </p:nvSpPr>
        <p:spPr>
          <a:xfrm>
            <a:off x="457200" y="1340768"/>
            <a:ext cx="8229600" cy="4785395"/>
          </a:xfrm>
        </p:spPr>
        <p:txBody>
          <a:bodyPr/>
          <a:lstStyle/>
          <a:p>
            <a:r>
              <a:rPr lang="en-US" dirty="0" smtClean="0"/>
              <a:t>Inadequate ray coverage</a:t>
            </a:r>
          </a:p>
          <a:p>
            <a:r>
              <a:rPr lang="en-US" dirty="0" smtClean="0"/>
              <a:t>Displaying the results</a:t>
            </a:r>
            <a:endParaRPr lang="en-US" dirty="0"/>
          </a:p>
        </p:txBody>
      </p:sp>
    </p:spTree>
    <p:extLst>
      <p:ext uri="{BB962C8B-B14F-4D97-AF65-F5344CB8AC3E}">
        <p14:creationId xmlns:p14="http://schemas.microsoft.com/office/powerpoint/2010/main" val="408419817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717825" y="1484784"/>
            <a:ext cx="7724225" cy="5029200"/>
            <a:chOff x="517509" y="635045"/>
            <a:chExt cx="8504381" cy="5537155"/>
          </a:xfrm>
        </p:grpSpPr>
        <p:pic>
          <p:nvPicPr>
            <p:cNvPr id="2" name="Picture 1" descr="Fig17_Left.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509" y="635045"/>
              <a:ext cx="3840479" cy="5486396"/>
            </a:xfrm>
            <a:prstGeom prst="rect">
              <a:avLst/>
            </a:prstGeom>
          </p:spPr>
        </p:pic>
        <p:pic>
          <p:nvPicPr>
            <p:cNvPr id="3" name="Picture 2" descr="Fig17_Right.tif"/>
            <p:cNvPicPr>
              <a:picLocks/>
            </p:cNvPicPr>
            <p:nvPr/>
          </p:nvPicPr>
          <p:blipFill>
            <a:blip r:embed="rId3">
              <a:extLst>
                <a:ext uri="{28A0092B-C50C-407E-A947-70E740481C1C}">
                  <a14:useLocalDpi xmlns:a14="http://schemas.microsoft.com/office/drawing/2010/main" val="0"/>
                </a:ext>
              </a:extLst>
            </a:blip>
            <a:stretch>
              <a:fillRect/>
            </a:stretch>
          </p:blipFill>
          <p:spPr>
            <a:xfrm>
              <a:off x="4849178" y="685800"/>
              <a:ext cx="4172712" cy="5486400"/>
            </a:xfrm>
            <a:prstGeom prst="rect">
              <a:avLst/>
            </a:prstGeom>
          </p:spPr>
        </p:pic>
      </p:grpSp>
      <p:sp>
        <p:nvSpPr>
          <p:cNvPr id="4" name="Title 2"/>
          <p:cNvSpPr txBox="1">
            <a:spLocks/>
          </p:cNvSpPr>
          <p:nvPr/>
        </p:nvSpPr>
        <p:spPr>
          <a:xfrm>
            <a:off x="457200" y="274638"/>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Displaying the Results</a:t>
            </a:r>
            <a:endParaRPr lang="en-US" dirty="0"/>
          </a:p>
        </p:txBody>
      </p:sp>
      <p:sp>
        <p:nvSpPr>
          <p:cNvPr id="6" name="TextBox 5"/>
          <p:cNvSpPr txBox="1"/>
          <p:nvPr/>
        </p:nvSpPr>
        <p:spPr>
          <a:xfrm>
            <a:off x="5765977" y="6457890"/>
            <a:ext cx="3058687" cy="369332"/>
          </a:xfrm>
          <a:prstGeom prst="rect">
            <a:avLst/>
          </a:prstGeom>
          <a:noFill/>
        </p:spPr>
        <p:txBody>
          <a:bodyPr wrap="none" rtlCol="0">
            <a:spAutoFit/>
          </a:bodyPr>
          <a:lstStyle/>
          <a:p>
            <a:pPr>
              <a:buNone/>
            </a:pPr>
            <a:r>
              <a:rPr lang="en-US" sz="1800" dirty="0" err="1" smtClean="0"/>
              <a:t>Bijwaard</a:t>
            </a:r>
            <a:r>
              <a:rPr lang="en-US" sz="1800" dirty="0" smtClean="0"/>
              <a:t> &amp; </a:t>
            </a:r>
            <a:r>
              <a:rPr lang="en-US" sz="1800" dirty="0" err="1" smtClean="0"/>
              <a:t>Spakman</a:t>
            </a:r>
            <a:r>
              <a:rPr lang="en-US" sz="1800" dirty="0"/>
              <a:t> </a:t>
            </a:r>
            <a:r>
              <a:rPr lang="en-US" sz="1800" dirty="0" smtClean="0"/>
              <a:t>(1999)</a:t>
            </a:r>
            <a:endParaRPr lang="en-US" sz="1800" dirty="0"/>
          </a:p>
        </p:txBody>
      </p:sp>
    </p:spTree>
    <p:extLst>
      <p:ext uri="{BB962C8B-B14F-4D97-AF65-F5344CB8AC3E}">
        <p14:creationId xmlns:p14="http://schemas.microsoft.com/office/powerpoint/2010/main" val="209339291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50106"/>
          </a:xfrm>
        </p:spPr>
        <p:txBody>
          <a:bodyPr>
            <a:normAutofit/>
          </a:bodyPr>
          <a:lstStyle/>
          <a:p>
            <a:r>
              <a:rPr lang="en-US" sz="3600" dirty="0" smtClean="0"/>
              <a:t>General Difficulties with Seismic Tomography</a:t>
            </a:r>
            <a:endParaRPr lang="en-US" sz="3600" dirty="0"/>
          </a:p>
        </p:txBody>
      </p:sp>
      <p:sp>
        <p:nvSpPr>
          <p:cNvPr id="3" name="Content Placeholder 2"/>
          <p:cNvSpPr>
            <a:spLocks noGrp="1"/>
          </p:cNvSpPr>
          <p:nvPr>
            <p:ph idx="1"/>
          </p:nvPr>
        </p:nvSpPr>
        <p:spPr>
          <a:xfrm>
            <a:off x="457200" y="1340768"/>
            <a:ext cx="8229600" cy="4785395"/>
          </a:xfrm>
        </p:spPr>
        <p:txBody>
          <a:bodyPr/>
          <a:lstStyle/>
          <a:p>
            <a:r>
              <a:rPr lang="en-US" dirty="0" smtClean="0"/>
              <a:t>Inadequate ray coverage</a:t>
            </a:r>
          </a:p>
          <a:p>
            <a:r>
              <a:rPr lang="en-US" dirty="0" smtClean="0"/>
              <a:t>Displaying the results</a:t>
            </a:r>
          </a:p>
          <a:p>
            <a:r>
              <a:rPr lang="en-US" dirty="0" smtClean="0"/>
              <a:t>Finite-frequency wave-propagation effects</a:t>
            </a:r>
            <a:endParaRPr lang="en-US" dirty="0"/>
          </a:p>
        </p:txBody>
      </p:sp>
    </p:spTree>
    <p:extLst>
      <p:ext uri="{BB962C8B-B14F-4D97-AF65-F5344CB8AC3E}">
        <p14:creationId xmlns:p14="http://schemas.microsoft.com/office/powerpoint/2010/main" val="22554381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152400"/>
            <a:ext cx="7772400" cy="685800"/>
          </a:xfrm>
        </p:spPr>
        <p:txBody>
          <a:bodyPr/>
          <a:lstStyle/>
          <a:p>
            <a:r>
              <a:rPr lang="en-US" sz="3600"/>
              <a:t>Finite-Frequency Tomography</a:t>
            </a:r>
            <a:endParaRPr lang="en-US"/>
          </a:p>
        </p:txBody>
      </p:sp>
      <p:sp>
        <p:nvSpPr>
          <p:cNvPr id="32771" name="Rectangle 3"/>
          <p:cNvSpPr>
            <a:spLocks noGrp="1" noChangeArrowheads="1"/>
          </p:cNvSpPr>
          <p:nvPr>
            <p:ph type="body" sz="half" idx="2"/>
          </p:nvPr>
        </p:nvSpPr>
        <p:spPr>
          <a:xfrm>
            <a:off x="5257800" y="2133600"/>
            <a:ext cx="3657600" cy="2133600"/>
          </a:xfrm>
        </p:spPr>
        <p:txBody>
          <a:bodyPr/>
          <a:lstStyle/>
          <a:p>
            <a:r>
              <a:rPr lang="en-US" sz="2400" dirty="0"/>
              <a:t>Travel time </a:t>
            </a:r>
            <a:r>
              <a:rPr lang="ja-JP" altLang="en-US" sz="2400" dirty="0">
                <a:latin typeface="Arial"/>
              </a:rPr>
              <a:t>“</a:t>
            </a:r>
            <a:r>
              <a:rPr lang="en-US" sz="2400" dirty="0"/>
              <a:t>feels</a:t>
            </a:r>
            <a:r>
              <a:rPr lang="ja-JP" altLang="en-US" sz="2400" dirty="0">
                <a:latin typeface="Arial"/>
              </a:rPr>
              <a:t>”</a:t>
            </a:r>
            <a:r>
              <a:rPr lang="en-US" sz="2400" dirty="0"/>
              <a:t> Fresnel zone, of width	</a:t>
            </a:r>
            <a:r>
              <a:rPr lang="en-US" sz="2400" dirty="0" smtClean="0"/>
              <a:t> </a:t>
            </a:r>
            <a:r>
              <a:rPr lang="en-US" sz="2400" dirty="0"/>
              <a:t>(</a:t>
            </a:r>
            <a:r>
              <a:rPr lang="ja-JP" altLang="en-US" sz="2400" dirty="0">
                <a:latin typeface="Arial"/>
              </a:rPr>
              <a:t>“</a:t>
            </a:r>
            <a:r>
              <a:rPr lang="en-US" sz="2400" dirty="0"/>
              <a:t>Banana</a:t>
            </a:r>
            <a:r>
              <a:rPr lang="ja-JP" altLang="en-US" sz="2400" dirty="0">
                <a:latin typeface="Arial"/>
              </a:rPr>
              <a:t>”</a:t>
            </a:r>
            <a:r>
              <a:rPr lang="en-US" sz="2400" dirty="0"/>
              <a:t>).</a:t>
            </a:r>
          </a:p>
          <a:p>
            <a:r>
              <a:rPr lang="en-US" sz="2400" dirty="0"/>
              <a:t>Sensitivity = 0 on ray!  (</a:t>
            </a:r>
            <a:r>
              <a:rPr lang="ja-JP" altLang="en-US" sz="2400" dirty="0">
                <a:latin typeface="Arial"/>
              </a:rPr>
              <a:t>“</a:t>
            </a:r>
            <a:r>
              <a:rPr lang="en-US" sz="2400" dirty="0"/>
              <a:t>Doughnut</a:t>
            </a:r>
            <a:r>
              <a:rPr lang="ja-JP" altLang="en-US" sz="2400" dirty="0">
                <a:latin typeface="Arial"/>
              </a:rPr>
              <a:t>”</a:t>
            </a:r>
            <a:r>
              <a:rPr lang="en-US" sz="2400" dirty="0"/>
              <a:t>).</a:t>
            </a:r>
            <a:endParaRPr lang="en-US" sz="2800" dirty="0"/>
          </a:p>
        </p:txBody>
      </p:sp>
      <p:pic>
        <p:nvPicPr>
          <p:cNvPr id="32773" name="Picture 5" descr="Figure_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l="11682" t="27777" r="11633" b="27777"/>
          <a:stretch>
            <a:fillRect/>
          </a:stretch>
        </p:blipFill>
        <p:spPr>
          <a:xfrm>
            <a:off x="685800" y="1676400"/>
            <a:ext cx="4648200" cy="3486150"/>
          </a:xfrm>
        </p:spPr>
      </p:pic>
      <p:graphicFrame>
        <p:nvGraphicFramePr>
          <p:cNvPr id="32774" name="Object 6"/>
          <p:cNvGraphicFramePr>
            <a:graphicFrameLocks noChangeAspect="1"/>
          </p:cNvGraphicFramePr>
          <p:nvPr>
            <p:extLst>
              <p:ext uri="{D42A27DB-BD31-4B8C-83A1-F6EECF244321}">
                <p14:modId xmlns:p14="http://schemas.microsoft.com/office/powerpoint/2010/main" val="3039215786"/>
              </p:ext>
            </p:extLst>
          </p:nvPr>
        </p:nvGraphicFramePr>
        <p:xfrm>
          <a:off x="8439224" y="2492896"/>
          <a:ext cx="685800" cy="411163"/>
        </p:xfrm>
        <a:graphic>
          <a:graphicData uri="http://schemas.openxmlformats.org/presentationml/2006/ole">
            <mc:AlternateContent xmlns:mc="http://schemas.openxmlformats.org/markup-compatibility/2006">
              <mc:Choice xmlns:v="urn:schemas-microsoft-com:vml" Requires="v">
                <p:oleObj spid="_x0000_s27749" name="Equation" r:id="rId5" imgW="317500" imgH="190500" progId="Equation.3">
                  <p:embed/>
                </p:oleObj>
              </mc:Choice>
              <mc:Fallback>
                <p:oleObj name="Equation" r:id="rId5" imgW="317500" imgH="190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9224" y="2492896"/>
                        <a:ext cx="685800" cy="41116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0736288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152400"/>
            <a:ext cx="7772400" cy="685800"/>
          </a:xfrm>
        </p:spPr>
        <p:txBody>
          <a:bodyPr/>
          <a:lstStyle/>
          <a:p>
            <a:r>
              <a:rPr lang="en-US" sz="3600"/>
              <a:t>Multiple </a:t>
            </a:r>
            <a:r>
              <a:rPr lang="en-US" sz="3600" i="1"/>
              <a:t>ScS</a:t>
            </a:r>
            <a:r>
              <a:rPr lang="en-US" sz="3600"/>
              <a:t> Core Reflections</a:t>
            </a:r>
          </a:p>
        </p:txBody>
      </p:sp>
      <p:sp>
        <p:nvSpPr>
          <p:cNvPr id="59396" name="Rectangle 4"/>
          <p:cNvSpPr>
            <a:spLocks noGrp="1" noChangeArrowheads="1"/>
          </p:cNvSpPr>
          <p:nvPr>
            <p:ph type="body" sz="half" idx="2"/>
          </p:nvPr>
        </p:nvSpPr>
        <p:spPr>
          <a:xfrm>
            <a:off x="4953000" y="2362200"/>
            <a:ext cx="4038600" cy="3429000"/>
          </a:xfrm>
        </p:spPr>
        <p:txBody>
          <a:bodyPr/>
          <a:lstStyle/>
          <a:p>
            <a:r>
              <a:rPr lang="en-US" sz="2800"/>
              <a:t>Hawaii earthquake of 1973 April 26, recorded on Oahu (Best et al., 1974)</a:t>
            </a:r>
          </a:p>
          <a:p>
            <a:r>
              <a:rPr lang="en-US" sz="2800"/>
              <a:t>Relative times indicate </a:t>
            </a:r>
            <a:r>
              <a:rPr lang="en-US" sz="2800" i="1"/>
              <a:t>high</a:t>
            </a:r>
            <a:r>
              <a:rPr lang="en-US" sz="2800"/>
              <a:t> wave speeds and </a:t>
            </a:r>
            <a:r>
              <a:rPr lang="en-US" sz="2800" i="1"/>
              <a:t>low</a:t>
            </a:r>
            <a:r>
              <a:rPr lang="en-US" sz="2800"/>
              <a:t> attenuation.</a:t>
            </a:r>
          </a:p>
        </p:txBody>
      </p:sp>
      <p:pic>
        <p:nvPicPr>
          <p:cNvPr id="59397" name="Picture 5" descr="Sc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9286" t="12962" r="11633" b="12962"/>
          <a:stretch>
            <a:fillRect/>
          </a:stretch>
        </p:blipFill>
        <p:spPr>
          <a:xfrm>
            <a:off x="457200" y="1066800"/>
            <a:ext cx="4525963" cy="5486400"/>
          </a:xfrm>
        </p:spPr>
      </p:pic>
    </p:spTree>
    <p:extLst>
      <p:ext uri="{BB962C8B-B14F-4D97-AF65-F5344CB8AC3E}">
        <p14:creationId xmlns:p14="http://schemas.microsoft.com/office/powerpoint/2010/main" val="15958981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lstStyle/>
          <a:p>
            <a:r>
              <a:rPr lang="en-US" dirty="0" err="1" smtClean="0"/>
              <a:t>Teleseismic</a:t>
            </a:r>
            <a:r>
              <a:rPr lang="en-US" dirty="0" smtClean="0"/>
              <a:t> Tomography</a:t>
            </a:r>
            <a:endParaRPr lang="en-US" dirty="0"/>
          </a:p>
        </p:txBody>
      </p:sp>
      <p:sp>
        <p:nvSpPr>
          <p:cNvPr id="3" name="Content Placeholder 2"/>
          <p:cNvSpPr>
            <a:spLocks noGrp="1"/>
          </p:cNvSpPr>
          <p:nvPr>
            <p:ph idx="1"/>
          </p:nvPr>
        </p:nvSpPr>
        <p:spPr>
          <a:xfrm>
            <a:off x="457200" y="1556792"/>
            <a:ext cx="8229600" cy="4525963"/>
          </a:xfrm>
        </p:spPr>
        <p:txBody>
          <a:bodyPr/>
          <a:lstStyle/>
          <a:p>
            <a:r>
              <a:rPr lang="en-US" dirty="0" smtClean="0"/>
              <a:t>Cannot </a:t>
            </a:r>
            <a:r>
              <a:rPr lang="en-US" dirty="0" smtClean="0"/>
              <a:t>measure </a:t>
            </a:r>
            <a:r>
              <a:rPr lang="en-US" dirty="0" smtClean="0">
                <a:solidFill>
                  <a:srgbClr val="FF0000"/>
                </a:solidFill>
              </a:rPr>
              <a:t>absolute</a:t>
            </a:r>
            <a:r>
              <a:rPr lang="en-US" dirty="0" smtClean="0"/>
              <a:t> wave speeds</a:t>
            </a:r>
          </a:p>
          <a:p>
            <a:r>
              <a:rPr lang="en-US" dirty="0" smtClean="0"/>
              <a:t>Insensitive to vertical variations</a:t>
            </a:r>
            <a:endParaRPr lang="en-US" dirty="0"/>
          </a:p>
        </p:txBody>
      </p:sp>
      <p:pic>
        <p:nvPicPr>
          <p:cNvPr id="4" name="Picture 3" descr="FigA2.pdf"/>
          <p:cNvPicPr>
            <a:picLocks noChangeAspect="1"/>
          </p:cNvPicPr>
          <p:nvPr/>
        </p:nvPicPr>
        <p:blipFill rotWithShape="1">
          <a:blip r:embed="rId2">
            <a:extLst>
              <a:ext uri="{28A0092B-C50C-407E-A947-70E740481C1C}">
                <a14:useLocalDpi xmlns:a14="http://schemas.microsoft.com/office/drawing/2010/main" val="0"/>
              </a:ext>
            </a:extLst>
          </a:blip>
          <a:srcRect l="7696" t="18957" r="7457" b="22129"/>
          <a:stretch/>
        </p:blipFill>
        <p:spPr>
          <a:xfrm>
            <a:off x="810020" y="2690203"/>
            <a:ext cx="7530207" cy="4040294"/>
          </a:xfrm>
          <a:prstGeom prst="rect">
            <a:avLst/>
          </a:prstGeom>
        </p:spPr>
      </p:pic>
      <p:sp>
        <p:nvSpPr>
          <p:cNvPr id="6" name="Rectangle 5"/>
          <p:cNvSpPr/>
          <p:nvPr/>
        </p:nvSpPr>
        <p:spPr>
          <a:xfrm>
            <a:off x="0" y="6457890"/>
            <a:ext cx="2964874" cy="400110"/>
          </a:xfrm>
          <a:prstGeom prst="rect">
            <a:avLst/>
          </a:prstGeom>
        </p:spPr>
        <p:txBody>
          <a:bodyPr wrap="none">
            <a:spAutoFit/>
          </a:bodyPr>
          <a:lstStyle/>
          <a:p>
            <a:pPr>
              <a:buNone/>
            </a:pPr>
            <a:r>
              <a:rPr lang="en-US" sz="2000" dirty="0"/>
              <a:t>Evans &amp; </a:t>
            </a:r>
            <a:r>
              <a:rPr lang="en-US" sz="2000" dirty="0" err="1"/>
              <a:t>Achauer</a:t>
            </a:r>
            <a:r>
              <a:rPr lang="en-US" sz="2000" dirty="0"/>
              <a:t> (1993)</a:t>
            </a:r>
          </a:p>
        </p:txBody>
      </p:sp>
    </p:spTree>
    <p:extLst>
      <p:ext uri="{BB962C8B-B14F-4D97-AF65-F5344CB8AC3E}">
        <p14:creationId xmlns:p14="http://schemas.microsoft.com/office/powerpoint/2010/main" val="8626101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152400"/>
            <a:ext cx="7772400" cy="762000"/>
          </a:xfrm>
        </p:spPr>
        <p:txBody>
          <a:bodyPr/>
          <a:lstStyle/>
          <a:p>
            <a:r>
              <a:rPr lang="en-US" sz="3600" i="1" dirty="0" smtClean="0"/>
              <a:t>Hawaii: </a:t>
            </a:r>
            <a:r>
              <a:rPr lang="en-US" sz="3600" i="1" dirty="0" err="1" smtClean="0"/>
              <a:t>ScS</a:t>
            </a:r>
            <a:r>
              <a:rPr lang="en-US" sz="3600" dirty="0" smtClean="0"/>
              <a:t> </a:t>
            </a:r>
            <a:r>
              <a:rPr lang="en-US" sz="3600" dirty="0"/>
              <a:t>Sensitivity Kernel</a:t>
            </a:r>
            <a:endParaRPr lang="en-US" dirty="0"/>
          </a:p>
        </p:txBody>
      </p:sp>
      <p:sp>
        <p:nvSpPr>
          <p:cNvPr id="57348" name="Rectangle 4"/>
          <p:cNvSpPr>
            <a:spLocks noGrp="1" noChangeArrowheads="1"/>
          </p:cNvSpPr>
          <p:nvPr>
            <p:ph type="body" sz="half" idx="2"/>
          </p:nvPr>
        </p:nvSpPr>
        <p:spPr>
          <a:xfrm>
            <a:off x="5105400" y="2133600"/>
            <a:ext cx="3733800" cy="1371600"/>
          </a:xfrm>
        </p:spPr>
        <p:txBody>
          <a:bodyPr/>
          <a:lstStyle/>
          <a:p>
            <a:pPr>
              <a:lnSpc>
                <a:spcPct val="90000"/>
              </a:lnSpc>
            </a:pPr>
            <a:r>
              <a:rPr lang="en-US" sz="2800"/>
              <a:t>Using </a:t>
            </a:r>
            <a:r>
              <a:rPr lang="ja-JP" altLang="en-US" sz="2800">
                <a:latin typeface="Arial"/>
              </a:rPr>
              <a:t>“</a:t>
            </a:r>
            <a:r>
              <a:rPr lang="en-US" sz="2800"/>
              <a:t>Banana-Doughnut</a:t>
            </a:r>
            <a:r>
              <a:rPr lang="ja-JP" altLang="en-US" sz="2800">
                <a:latin typeface="Arial"/>
              </a:rPr>
              <a:t>”</a:t>
            </a:r>
            <a:r>
              <a:rPr lang="en-US" sz="2800"/>
              <a:t> theory of Dahlen et al. (2000)</a:t>
            </a:r>
          </a:p>
        </p:txBody>
      </p:sp>
      <p:pic>
        <p:nvPicPr>
          <p:cNvPr id="57349" name="Picture 5" descr="ScS_tim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7190" t="7408" r="4144" b="16667"/>
          <a:stretch>
            <a:fillRect/>
          </a:stretch>
        </p:blipFill>
        <p:spPr>
          <a:xfrm>
            <a:off x="319088" y="990600"/>
            <a:ext cx="4746625" cy="5257800"/>
          </a:xfrm>
        </p:spPr>
      </p:pic>
    </p:spTree>
    <p:extLst>
      <p:ext uri="{BB962C8B-B14F-4D97-AF65-F5344CB8AC3E}">
        <p14:creationId xmlns:p14="http://schemas.microsoft.com/office/powerpoint/2010/main" val="40747337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152400"/>
            <a:ext cx="7772400" cy="762000"/>
          </a:xfrm>
        </p:spPr>
        <p:txBody>
          <a:bodyPr/>
          <a:lstStyle/>
          <a:p>
            <a:r>
              <a:rPr lang="en-US" sz="3600" i="1"/>
              <a:t>ScS</a:t>
            </a:r>
            <a:r>
              <a:rPr lang="en-US" sz="3600" i="1" baseline="-25000"/>
              <a:t>2</a:t>
            </a:r>
            <a:r>
              <a:rPr lang="en-US" sz="3600"/>
              <a:t> Sensitivity Kernel</a:t>
            </a:r>
          </a:p>
        </p:txBody>
      </p:sp>
      <p:sp>
        <p:nvSpPr>
          <p:cNvPr id="61444" name="Rectangle 4"/>
          <p:cNvSpPr>
            <a:spLocks noGrp="1" noChangeArrowheads="1"/>
          </p:cNvSpPr>
          <p:nvPr>
            <p:ph type="body" sz="half" idx="2"/>
          </p:nvPr>
        </p:nvSpPr>
        <p:spPr>
          <a:xfrm>
            <a:off x="5105400" y="1524000"/>
            <a:ext cx="3886200" cy="4114800"/>
          </a:xfrm>
        </p:spPr>
        <p:txBody>
          <a:bodyPr/>
          <a:lstStyle/>
          <a:p>
            <a:r>
              <a:rPr lang="en-US" sz="2800"/>
              <a:t>Similar to ScS kernel in upper mantle.</a:t>
            </a:r>
          </a:p>
        </p:txBody>
      </p:sp>
      <p:pic>
        <p:nvPicPr>
          <p:cNvPr id="61445" name="Picture 5" descr="ScS2_tim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4494" t="5556" r="4443" b="16667"/>
          <a:stretch>
            <a:fillRect/>
          </a:stretch>
        </p:blipFill>
        <p:spPr>
          <a:xfrm>
            <a:off x="304800" y="990600"/>
            <a:ext cx="4757738" cy="5257800"/>
          </a:xfrm>
        </p:spPr>
      </p:pic>
    </p:spTree>
    <p:extLst>
      <p:ext uri="{BB962C8B-B14F-4D97-AF65-F5344CB8AC3E}">
        <p14:creationId xmlns:p14="http://schemas.microsoft.com/office/powerpoint/2010/main" val="310326309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152400"/>
            <a:ext cx="7772400" cy="685800"/>
          </a:xfrm>
        </p:spPr>
        <p:txBody>
          <a:bodyPr/>
          <a:lstStyle/>
          <a:p>
            <a:r>
              <a:rPr lang="en-US" sz="3600" i="1"/>
              <a:t>ScS</a:t>
            </a:r>
            <a:r>
              <a:rPr lang="en-US" sz="3600" i="1" baseline="-25000"/>
              <a:t>2</a:t>
            </a:r>
            <a:r>
              <a:rPr lang="en-US" sz="3600" i="1"/>
              <a:t>-ScS</a:t>
            </a:r>
            <a:r>
              <a:rPr lang="en-US" sz="3600"/>
              <a:t> Sensitivity Kernel</a:t>
            </a:r>
          </a:p>
        </p:txBody>
      </p:sp>
      <p:sp>
        <p:nvSpPr>
          <p:cNvPr id="62468" name="Rectangle 4"/>
          <p:cNvSpPr>
            <a:spLocks noGrp="1" noChangeArrowheads="1"/>
          </p:cNvSpPr>
          <p:nvPr>
            <p:ph type="body" sz="half" idx="2"/>
          </p:nvPr>
        </p:nvSpPr>
        <p:spPr>
          <a:xfrm>
            <a:off x="5105400" y="2057400"/>
            <a:ext cx="3886200" cy="1447800"/>
          </a:xfrm>
        </p:spPr>
        <p:txBody>
          <a:bodyPr/>
          <a:lstStyle/>
          <a:p>
            <a:r>
              <a:rPr lang="en-US" sz="2800"/>
              <a:t>Almost zero small-scale sensitivity in upper mantle</a:t>
            </a:r>
          </a:p>
        </p:txBody>
      </p:sp>
      <p:pic>
        <p:nvPicPr>
          <p:cNvPr id="62469" name="Picture 5" descr="ScS2-ScS_tim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4494" t="5556" r="4443" b="14815"/>
          <a:stretch>
            <a:fillRect/>
          </a:stretch>
        </p:blipFill>
        <p:spPr>
          <a:xfrm>
            <a:off x="304800" y="914400"/>
            <a:ext cx="4781550" cy="5410200"/>
          </a:xfrm>
        </p:spPr>
      </p:pic>
    </p:spTree>
    <p:extLst>
      <p:ext uri="{BB962C8B-B14F-4D97-AF65-F5344CB8AC3E}">
        <p14:creationId xmlns:p14="http://schemas.microsoft.com/office/powerpoint/2010/main" val="405007738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1143000"/>
          </a:xfrm>
        </p:spPr>
        <p:txBody>
          <a:bodyPr>
            <a:normAutofit fontScale="90000"/>
          </a:bodyPr>
          <a:lstStyle/>
          <a:p>
            <a:r>
              <a:rPr lang="en-US" dirty="0" smtClean="0"/>
              <a:t>Use a better wave-propagation theory?</a:t>
            </a:r>
            <a:endParaRPr lang="en-US" dirty="0"/>
          </a:p>
        </p:txBody>
      </p:sp>
      <p:pic>
        <p:nvPicPr>
          <p:cNvPr id="4" name="Picture 3" descr="hilst.pdf"/>
          <p:cNvPicPr>
            <a:picLocks noChangeAspect="1"/>
          </p:cNvPicPr>
          <p:nvPr/>
        </p:nvPicPr>
        <p:blipFill rotWithShape="1">
          <a:blip r:embed="rId2">
            <a:extLst>
              <a:ext uri="{28A0092B-C50C-407E-A947-70E740481C1C}">
                <a14:useLocalDpi xmlns:a14="http://schemas.microsoft.com/office/drawing/2010/main" val="0"/>
              </a:ext>
            </a:extLst>
          </a:blip>
          <a:srcRect l="22678" t="5925" r="24271" b="77409"/>
          <a:stretch/>
        </p:blipFill>
        <p:spPr>
          <a:xfrm>
            <a:off x="929208" y="2399183"/>
            <a:ext cx="7315200" cy="2974033"/>
          </a:xfrm>
          <a:prstGeom prst="rect">
            <a:avLst/>
          </a:prstGeom>
        </p:spPr>
      </p:pic>
      <p:sp>
        <p:nvSpPr>
          <p:cNvPr id="5" name="TextBox 4"/>
          <p:cNvSpPr txBox="1"/>
          <p:nvPr/>
        </p:nvSpPr>
        <p:spPr>
          <a:xfrm>
            <a:off x="1016000" y="1527175"/>
            <a:ext cx="1769835" cy="461665"/>
          </a:xfrm>
          <a:prstGeom prst="rect">
            <a:avLst/>
          </a:prstGeom>
          <a:noFill/>
        </p:spPr>
        <p:txBody>
          <a:bodyPr wrap="none" rtlCol="0">
            <a:spAutoFit/>
          </a:bodyPr>
          <a:lstStyle/>
          <a:p>
            <a:pPr>
              <a:buNone/>
            </a:pPr>
            <a:r>
              <a:rPr lang="en-US" sz="2400" dirty="0" smtClean="0"/>
              <a:t>Ray Theory</a:t>
            </a:r>
            <a:endParaRPr lang="en-US" sz="2400" dirty="0"/>
          </a:p>
        </p:txBody>
      </p:sp>
      <p:sp>
        <p:nvSpPr>
          <p:cNvPr id="6" name="TextBox 5"/>
          <p:cNvSpPr txBox="1"/>
          <p:nvPr/>
        </p:nvSpPr>
        <p:spPr>
          <a:xfrm>
            <a:off x="4108302" y="1527175"/>
            <a:ext cx="3925925" cy="461665"/>
          </a:xfrm>
          <a:prstGeom prst="rect">
            <a:avLst/>
          </a:prstGeom>
          <a:noFill/>
        </p:spPr>
        <p:txBody>
          <a:bodyPr wrap="none" rtlCol="0">
            <a:spAutoFit/>
          </a:bodyPr>
          <a:lstStyle/>
          <a:p>
            <a:pPr>
              <a:buNone/>
            </a:pPr>
            <a:r>
              <a:rPr lang="en-US" sz="2400" dirty="0" smtClean="0"/>
              <a:t>“Banana-Doughnut” Theory</a:t>
            </a:r>
            <a:endParaRPr lang="en-US" sz="2400" dirty="0"/>
          </a:p>
        </p:txBody>
      </p:sp>
      <p:sp>
        <p:nvSpPr>
          <p:cNvPr id="7" name="TextBox 6"/>
          <p:cNvSpPr txBox="1"/>
          <p:nvPr/>
        </p:nvSpPr>
        <p:spPr>
          <a:xfrm>
            <a:off x="371574" y="5778500"/>
            <a:ext cx="2882119" cy="307777"/>
          </a:xfrm>
          <a:prstGeom prst="rect">
            <a:avLst/>
          </a:prstGeom>
          <a:noFill/>
        </p:spPr>
        <p:txBody>
          <a:bodyPr wrap="none" rtlCol="0">
            <a:spAutoFit/>
          </a:bodyPr>
          <a:lstStyle/>
          <a:p>
            <a:pPr>
              <a:buNone/>
            </a:pPr>
            <a:r>
              <a:rPr lang="en-US" sz="1400" dirty="0"/>
              <a:t>Van der </a:t>
            </a:r>
            <a:r>
              <a:rPr lang="en-US" sz="1400" dirty="0" err="1"/>
              <a:t>Hilst</a:t>
            </a:r>
            <a:r>
              <a:rPr lang="en-US" sz="1400" dirty="0"/>
              <a:t> &amp; V. de Hoop (2005)</a:t>
            </a:r>
          </a:p>
        </p:txBody>
      </p:sp>
    </p:spTree>
    <p:extLst>
      <p:ext uri="{BB962C8B-B14F-4D97-AF65-F5344CB8AC3E}">
        <p14:creationId xmlns:p14="http://schemas.microsoft.com/office/powerpoint/2010/main" val="21140967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Way Forward</a:t>
            </a:r>
            <a:endParaRPr lang="en-US" dirty="0"/>
          </a:p>
        </p:txBody>
      </p:sp>
      <p:sp>
        <p:nvSpPr>
          <p:cNvPr id="5" name="Content Placeholder 4"/>
          <p:cNvSpPr>
            <a:spLocks noGrp="1"/>
          </p:cNvSpPr>
          <p:nvPr>
            <p:ph idx="1"/>
          </p:nvPr>
        </p:nvSpPr>
        <p:spPr/>
        <p:txBody>
          <a:bodyPr/>
          <a:lstStyle/>
          <a:p>
            <a:pPr marL="342900" lvl="1" indent="-342900">
              <a:buFont typeface="Arial"/>
              <a:buChar char="•"/>
            </a:pPr>
            <a:r>
              <a:rPr lang="en-US" sz="3200" dirty="0"/>
              <a:t>Publish seismic models on </a:t>
            </a:r>
            <a:r>
              <a:rPr lang="en-US" sz="3200" dirty="0" smtClean="0"/>
              <a:t>web, with errors</a:t>
            </a:r>
            <a:endParaRPr lang="en-US" sz="3200" dirty="0"/>
          </a:p>
          <a:p>
            <a:r>
              <a:rPr lang="en-US" dirty="0" smtClean="0"/>
              <a:t>Integrate seismology &amp; geochemistry where each has power:</a:t>
            </a:r>
          </a:p>
          <a:p>
            <a:pPr lvl="1"/>
            <a:r>
              <a:rPr lang="en-US" i="1" dirty="0" smtClean="0"/>
              <a:t>e.g.</a:t>
            </a:r>
            <a:r>
              <a:rPr lang="en-US" dirty="0" smtClean="0"/>
              <a:t>, LVZ = depth where </a:t>
            </a:r>
            <a:r>
              <a:rPr lang="en-US" dirty="0" smtClean="0"/>
              <a:t>volatiles lower the solidus of minerals</a:t>
            </a:r>
            <a:endParaRPr lang="en-US" dirty="0" smtClean="0"/>
          </a:p>
          <a:p>
            <a:pPr lvl="1"/>
            <a:r>
              <a:rPr lang="en-US" dirty="0" smtClean="0"/>
              <a:t>Suggests melt present</a:t>
            </a:r>
          </a:p>
        </p:txBody>
      </p:sp>
    </p:spTree>
    <p:extLst>
      <p:ext uri="{BB962C8B-B14F-4D97-AF65-F5344CB8AC3E}">
        <p14:creationId xmlns:p14="http://schemas.microsoft.com/office/powerpoint/2010/main" val="14838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rantola_paper.tiff"/>
          <p:cNvPicPr>
            <a:picLocks noChangeAspect="1"/>
          </p:cNvPicPr>
          <p:nvPr/>
        </p:nvPicPr>
        <p:blipFill rotWithShape="1">
          <a:blip r:embed="rId2">
            <a:extLst>
              <a:ext uri="{28A0092B-C50C-407E-A947-70E740481C1C}">
                <a14:useLocalDpi xmlns:a14="http://schemas.microsoft.com/office/drawing/2010/main" val="0"/>
              </a:ext>
            </a:extLst>
          </a:blip>
          <a:srcRect t="7423"/>
          <a:stretch/>
        </p:blipFill>
        <p:spPr>
          <a:xfrm>
            <a:off x="774700" y="724197"/>
            <a:ext cx="7497501" cy="5879803"/>
          </a:xfrm>
          <a:prstGeom prst="rect">
            <a:avLst/>
          </a:prstGeom>
        </p:spPr>
      </p:pic>
      <p:sp>
        <p:nvSpPr>
          <p:cNvPr id="6" name="Title 5"/>
          <p:cNvSpPr>
            <a:spLocks noGrp="1"/>
          </p:cNvSpPr>
          <p:nvPr>
            <p:ph type="title"/>
          </p:nvPr>
        </p:nvSpPr>
        <p:spPr>
          <a:xfrm>
            <a:off x="381000" y="20638"/>
            <a:ext cx="8356600" cy="614362"/>
          </a:xfrm>
        </p:spPr>
        <p:txBody>
          <a:bodyPr>
            <a:normAutofit/>
          </a:bodyPr>
          <a:lstStyle/>
          <a:p>
            <a:r>
              <a:rPr lang="en-US" sz="3200" dirty="0"/>
              <a:t>Test Hypotheses, Don’t Seek “Models</a:t>
            </a:r>
            <a:r>
              <a:rPr lang="en-US" sz="3200" dirty="0" smtClean="0"/>
              <a:t>”.</a:t>
            </a:r>
            <a:endParaRPr lang="en-US" sz="3200" dirty="0"/>
          </a:p>
        </p:txBody>
      </p:sp>
      <p:sp>
        <p:nvSpPr>
          <p:cNvPr id="7" name="TextBox 6"/>
          <p:cNvSpPr txBox="1"/>
          <p:nvPr/>
        </p:nvSpPr>
        <p:spPr>
          <a:xfrm>
            <a:off x="2984500" y="3184009"/>
            <a:ext cx="1555910" cy="369332"/>
          </a:xfrm>
          <a:prstGeom prst="rect">
            <a:avLst/>
          </a:prstGeom>
          <a:noFill/>
        </p:spPr>
        <p:txBody>
          <a:bodyPr wrap="none" rtlCol="0">
            <a:spAutoFit/>
          </a:bodyPr>
          <a:lstStyle/>
          <a:p>
            <a:r>
              <a:rPr lang="en-US" dirty="0" smtClean="0"/>
              <a:t>(Nature, 2006)</a:t>
            </a:r>
            <a:endParaRPr lang="en-US" dirty="0"/>
          </a:p>
        </p:txBody>
      </p:sp>
    </p:spTree>
    <p:extLst>
      <p:ext uri="{BB962C8B-B14F-4D97-AF65-F5344CB8AC3E}">
        <p14:creationId xmlns:p14="http://schemas.microsoft.com/office/powerpoint/2010/main" val="194297928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6000" dirty="0"/>
          </a:p>
        </p:txBody>
      </p:sp>
      <p:pic>
        <p:nvPicPr>
          <p:cNvPr id="4" name="Content Placeholder 3" descr="ThatsAllFolks.tiff"/>
          <p:cNvPicPr>
            <a:picLocks noGrp="1" noChangeAspect="1"/>
          </p:cNvPicPr>
          <p:nvPr>
            <p:ph idx="1"/>
          </p:nvPr>
        </p:nvPicPr>
        <p:blipFill>
          <a:blip r:embed="rId2">
            <a:extLst>
              <a:ext uri="{28A0092B-C50C-407E-A947-70E740481C1C}">
                <a14:useLocalDpi xmlns:a14="http://schemas.microsoft.com/office/drawing/2010/main" val="0"/>
              </a:ext>
            </a:extLst>
          </a:blip>
          <a:srcRect t="24077" b="24077"/>
          <a:stretch>
            <a:fillRect/>
          </a:stretch>
        </p:blipFill>
        <p:spPr/>
      </p:pic>
    </p:spTree>
    <p:extLst>
      <p:ext uri="{BB962C8B-B14F-4D97-AF65-F5344CB8AC3E}">
        <p14:creationId xmlns:p14="http://schemas.microsoft.com/office/powerpoint/2010/main" val="120565840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Fig5_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85" y="199424"/>
            <a:ext cx="6631045" cy="6400800"/>
          </a:xfrm>
          <a:prstGeom prst="rect">
            <a:avLst/>
          </a:prstGeom>
        </p:spPr>
      </p:pic>
      <p:sp>
        <p:nvSpPr>
          <p:cNvPr id="4" name="TextBox 3"/>
          <p:cNvSpPr txBox="1"/>
          <p:nvPr/>
        </p:nvSpPr>
        <p:spPr>
          <a:xfrm>
            <a:off x="199410" y="6257739"/>
            <a:ext cx="2497873" cy="954107"/>
          </a:xfrm>
          <a:prstGeom prst="rect">
            <a:avLst/>
          </a:prstGeom>
          <a:noFill/>
        </p:spPr>
        <p:txBody>
          <a:bodyPr wrap="square" rtlCol="0">
            <a:spAutoFit/>
          </a:bodyPr>
          <a:lstStyle/>
          <a:p>
            <a:pPr>
              <a:buNone/>
            </a:pPr>
            <a:r>
              <a:rPr lang="en-US" dirty="0" smtClean="0"/>
              <a:t>O’Donnell et al. (2011)</a:t>
            </a:r>
            <a:endParaRPr lang="en-US" dirty="0"/>
          </a:p>
        </p:txBody>
      </p:sp>
    </p:spTree>
    <p:extLst>
      <p:ext uri="{BB962C8B-B14F-4D97-AF65-F5344CB8AC3E}">
        <p14:creationId xmlns:p14="http://schemas.microsoft.com/office/powerpoint/2010/main" val="23959121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685800" y="152400"/>
            <a:ext cx="7772400" cy="762000"/>
          </a:xfrm>
        </p:spPr>
        <p:txBody>
          <a:bodyPr/>
          <a:lstStyle/>
          <a:p>
            <a:r>
              <a:rPr lang="en-US"/>
              <a:t>Different Methods, Same Data</a:t>
            </a:r>
          </a:p>
        </p:txBody>
      </p:sp>
      <p:sp>
        <p:nvSpPr>
          <p:cNvPr id="148484" name="Rectangle 4"/>
          <p:cNvSpPr>
            <a:spLocks noGrp="1" noChangeArrowheads="1"/>
          </p:cNvSpPr>
          <p:nvPr>
            <p:ph type="body" sz="half" idx="2"/>
          </p:nvPr>
        </p:nvSpPr>
        <p:spPr>
          <a:xfrm>
            <a:off x="5334000" y="1143000"/>
            <a:ext cx="3581400" cy="4953000"/>
          </a:xfrm>
        </p:spPr>
        <p:txBody>
          <a:bodyPr/>
          <a:lstStyle/>
          <a:p>
            <a:pPr>
              <a:lnSpc>
                <a:spcPct val="90000"/>
              </a:lnSpc>
            </a:pPr>
            <a:r>
              <a:rPr lang="en-US" sz="2800"/>
              <a:t>Ray Theory and Finite-Freq. Theory give similar results, which lack subducted slabs.</a:t>
            </a:r>
          </a:p>
          <a:p>
            <a:pPr>
              <a:lnSpc>
                <a:spcPct val="90000"/>
              </a:lnSpc>
            </a:pPr>
            <a:r>
              <a:rPr lang="en-US" sz="2800"/>
              <a:t>MIT inversion of same data shows more detail, </a:t>
            </a:r>
            <a:r>
              <a:rPr lang="en-US" sz="2800" i="1"/>
              <a:t>has</a:t>
            </a:r>
            <a:r>
              <a:rPr lang="en-US" sz="2800"/>
              <a:t> slabs.</a:t>
            </a:r>
          </a:p>
          <a:p>
            <a:pPr>
              <a:lnSpc>
                <a:spcPct val="90000"/>
              </a:lnSpc>
            </a:pPr>
            <a:r>
              <a:rPr lang="en-US" sz="2800"/>
              <a:t>Van der Hilst &amp; de Hoop, GJI 2005</a:t>
            </a:r>
          </a:p>
        </p:txBody>
      </p:sp>
      <p:pic>
        <p:nvPicPr>
          <p:cNvPr id="148485"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55625" y="914400"/>
            <a:ext cx="4487863" cy="5715000"/>
          </a:xfrm>
          <a:noFill/>
          <a:ln/>
        </p:spPr>
      </p:pic>
    </p:spTree>
    <p:extLst>
      <p:ext uri="{BB962C8B-B14F-4D97-AF65-F5344CB8AC3E}">
        <p14:creationId xmlns:p14="http://schemas.microsoft.com/office/powerpoint/2010/main" val="25817325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5" name="Content Placeholder 4" descr="hilst copy.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0666" t="5181" r="23000" b="60818"/>
          <a:stretch/>
        </p:blipFill>
        <p:spPr>
          <a:xfrm>
            <a:off x="971600" y="1447800"/>
            <a:ext cx="7203256" cy="5626212"/>
          </a:xfrm>
        </p:spPr>
      </p:pic>
    </p:spTree>
    <p:extLst>
      <p:ext uri="{BB962C8B-B14F-4D97-AF65-F5344CB8AC3E}">
        <p14:creationId xmlns:p14="http://schemas.microsoft.com/office/powerpoint/2010/main" val="37914132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410"/>
            <a:ext cx="8229600" cy="567228"/>
          </a:xfrm>
        </p:spPr>
        <p:txBody>
          <a:bodyPr>
            <a:noAutofit/>
          </a:bodyPr>
          <a:lstStyle/>
          <a:p>
            <a:r>
              <a:rPr lang="en-US" sz="3200" dirty="0" smtClean="0"/>
              <a:t>Smearing along rays</a:t>
            </a:r>
            <a:endParaRPr lang="en-US" sz="3200" dirty="0"/>
          </a:p>
        </p:txBody>
      </p:sp>
      <p:pic>
        <p:nvPicPr>
          <p:cNvPr id="4" name="Picture 3" descr="Fig1.eps"/>
          <p:cNvPicPr>
            <a:picLocks noChangeAspect="1"/>
          </p:cNvPicPr>
          <p:nvPr/>
        </p:nvPicPr>
        <p:blipFill rotWithShape="1">
          <a:blip r:embed="rId2">
            <a:extLst>
              <a:ext uri="{28A0092B-C50C-407E-A947-70E740481C1C}">
                <a14:useLocalDpi xmlns:a14="http://schemas.microsoft.com/office/drawing/2010/main" val="0"/>
              </a:ext>
            </a:extLst>
          </a:blip>
          <a:srcRect b="55098"/>
          <a:stretch/>
        </p:blipFill>
        <p:spPr>
          <a:xfrm>
            <a:off x="1983635" y="818011"/>
            <a:ext cx="5237375" cy="2674489"/>
          </a:xfrm>
          <a:prstGeom prst="rect">
            <a:avLst/>
          </a:prstGeom>
          <a:solidFill>
            <a:schemeClr val="bg1"/>
          </a:solidFill>
        </p:spPr>
      </p:pic>
      <p:sp>
        <p:nvSpPr>
          <p:cNvPr id="5" name="TextBox 4"/>
          <p:cNvSpPr txBox="1"/>
          <p:nvPr/>
        </p:nvSpPr>
        <p:spPr>
          <a:xfrm>
            <a:off x="216024" y="6309320"/>
            <a:ext cx="3491880" cy="400110"/>
          </a:xfrm>
          <a:prstGeom prst="rect">
            <a:avLst/>
          </a:prstGeom>
          <a:noFill/>
        </p:spPr>
        <p:txBody>
          <a:bodyPr wrap="square" rtlCol="0">
            <a:spAutoFit/>
          </a:bodyPr>
          <a:lstStyle/>
          <a:p>
            <a:pPr>
              <a:buNone/>
            </a:pPr>
            <a:r>
              <a:rPr lang="en-US" sz="2000" dirty="0" err="1" smtClean="0"/>
              <a:t>Eken</a:t>
            </a:r>
            <a:r>
              <a:rPr lang="en-US" sz="2000" dirty="0" smtClean="0"/>
              <a:t> et al. (2008)</a:t>
            </a:r>
            <a:endParaRPr lang="en-US" sz="2000" dirty="0"/>
          </a:p>
        </p:txBody>
      </p:sp>
    </p:spTree>
    <p:extLst>
      <p:ext uri="{BB962C8B-B14F-4D97-AF65-F5344CB8AC3E}">
        <p14:creationId xmlns:p14="http://schemas.microsoft.com/office/powerpoint/2010/main" val="21339405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3280"/>
            <a:ext cx="8229600" cy="667111"/>
          </a:xfrm>
        </p:spPr>
        <p:txBody>
          <a:bodyPr>
            <a:normAutofit fontScale="90000"/>
          </a:bodyPr>
          <a:lstStyle/>
          <a:p>
            <a:r>
              <a:rPr lang="en-US" sz="4000" dirty="0" smtClean="0"/>
              <a:t>Don’t Seek “Models”</a:t>
            </a:r>
            <a:endParaRPr lang="en-US" sz="4000" dirty="0"/>
          </a:p>
        </p:txBody>
      </p:sp>
      <p:sp>
        <p:nvSpPr>
          <p:cNvPr id="5" name="TextBox 4"/>
          <p:cNvSpPr txBox="1"/>
          <p:nvPr/>
        </p:nvSpPr>
        <p:spPr>
          <a:xfrm>
            <a:off x="2811327" y="71342"/>
            <a:ext cx="3623107" cy="707886"/>
          </a:xfrm>
          <a:prstGeom prst="rect">
            <a:avLst/>
          </a:prstGeom>
          <a:noFill/>
        </p:spPr>
        <p:txBody>
          <a:bodyPr wrap="none" rtlCol="0">
            <a:spAutoFit/>
          </a:bodyPr>
          <a:lstStyle/>
          <a:p>
            <a:r>
              <a:rPr lang="en-US" sz="4000" dirty="0" smtClean="0"/>
              <a:t>Test Hypotheses</a:t>
            </a:r>
            <a:endParaRPr lang="en-US" sz="4000" dirty="0"/>
          </a:p>
        </p:txBody>
      </p:sp>
    </p:spTree>
    <p:extLst>
      <p:ext uri="{BB962C8B-B14F-4D97-AF65-F5344CB8AC3E}">
        <p14:creationId xmlns:p14="http://schemas.microsoft.com/office/powerpoint/2010/main" val="36174344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23528" y="304800"/>
            <a:ext cx="8583488" cy="609600"/>
          </a:xfrm>
          <a:prstGeom prst="rect">
            <a:avLst/>
          </a:prstGeom>
        </p:spPr>
        <p:txBody>
          <a:bodyPr/>
          <a:lstStyle>
            <a:lvl1pPr algn="ctr" rtl="0" eaLnBrk="0" fontAlgn="base" hangingPunct="0">
              <a:spcBef>
                <a:spcPct val="0"/>
              </a:spcBef>
              <a:spcAft>
                <a:spcPct val="0"/>
              </a:spcAft>
              <a:defRPr sz="44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1"/>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bg1"/>
                </a:solidFill>
                <a:latin typeface="Times" charset="0"/>
              </a:defRPr>
            </a:lvl6pPr>
            <a:lvl7pPr marL="914400" algn="ctr" rtl="0" fontAlgn="base">
              <a:spcBef>
                <a:spcPct val="0"/>
              </a:spcBef>
              <a:spcAft>
                <a:spcPct val="0"/>
              </a:spcAft>
              <a:defRPr sz="4400">
                <a:solidFill>
                  <a:schemeClr val="bg1"/>
                </a:solidFill>
                <a:latin typeface="Times" charset="0"/>
              </a:defRPr>
            </a:lvl7pPr>
            <a:lvl8pPr marL="1371600" algn="ctr" rtl="0" fontAlgn="base">
              <a:spcBef>
                <a:spcPct val="0"/>
              </a:spcBef>
              <a:spcAft>
                <a:spcPct val="0"/>
              </a:spcAft>
              <a:defRPr sz="4400">
                <a:solidFill>
                  <a:schemeClr val="bg1"/>
                </a:solidFill>
                <a:latin typeface="Times" charset="0"/>
              </a:defRPr>
            </a:lvl8pPr>
            <a:lvl9pPr marL="1828800" algn="ctr" rtl="0" fontAlgn="base">
              <a:spcBef>
                <a:spcPct val="0"/>
              </a:spcBef>
              <a:spcAft>
                <a:spcPct val="0"/>
              </a:spcAft>
              <a:defRPr sz="4400">
                <a:solidFill>
                  <a:schemeClr val="bg1"/>
                </a:solidFill>
                <a:latin typeface="Times" charset="0"/>
              </a:defRPr>
            </a:lvl9pPr>
          </a:lstStyle>
          <a:p>
            <a:pPr>
              <a:buNone/>
            </a:pPr>
            <a:r>
              <a:rPr lang="en-US" sz="3600" dirty="0" smtClean="0">
                <a:latin typeface="Times" charset="0"/>
                <a:ea typeface="ＭＳ Ｐゴシック" charset="0"/>
                <a:cs typeface="ＭＳ Ｐゴシック" charset="0"/>
              </a:rPr>
              <a:t>Example: </a:t>
            </a:r>
            <a:r>
              <a:rPr lang="en-US" sz="3600" dirty="0" err="1" smtClean="0">
                <a:latin typeface="Times" charset="0"/>
                <a:ea typeface="ＭＳ Ｐゴシック" charset="0"/>
                <a:cs typeface="ＭＳ Ｐゴシック" charset="0"/>
              </a:rPr>
              <a:t>Coso</a:t>
            </a:r>
            <a:r>
              <a:rPr lang="en-US" sz="3600" dirty="0" smtClean="0">
                <a:latin typeface="Times" charset="0"/>
                <a:ea typeface="ＭＳ Ｐゴシック" charset="0"/>
                <a:cs typeface="ＭＳ Ｐゴシック" charset="0"/>
              </a:rPr>
              <a:t> Geothermal Area, California</a:t>
            </a:r>
            <a:endParaRPr lang="en-US" dirty="0">
              <a:latin typeface="Times" charset="0"/>
              <a:ea typeface="ＭＳ Ｐゴシック" charset="0"/>
              <a:cs typeface="ＭＳ Ｐゴシック" charset="0"/>
            </a:endParaRPr>
          </a:p>
        </p:txBody>
      </p:sp>
      <p:grpSp>
        <p:nvGrpSpPr>
          <p:cNvPr id="12" name="Group 11"/>
          <p:cNvGrpSpPr/>
          <p:nvPr/>
        </p:nvGrpSpPr>
        <p:grpSpPr>
          <a:xfrm>
            <a:off x="-108520" y="1843277"/>
            <a:ext cx="9281864" cy="2826090"/>
            <a:chOff x="-108520" y="1843277"/>
            <a:chExt cx="9281864" cy="2826090"/>
          </a:xfrm>
        </p:grpSpPr>
        <p:pic>
          <p:nvPicPr>
            <p:cNvPr id="3" name="Picture 2" descr="CosoChange_fullsize.jpg"/>
            <p:cNvPicPr>
              <a:picLocks noChangeAspect="1"/>
            </p:cNvPicPr>
            <p:nvPr/>
          </p:nvPicPr>
          <p:blipFill rotWithShape="1">
            <a:blip r:embed="rId2">
              <a:extLst>
                <a:ext uri="{28A0092B-C50C-407E-A947-70E740481C1C}">
                  <a14:useLocalDpi xmlns:a14="http://schemas.microsoft.com/office/drawing/2010/main" val="0"/>
                </a:ext>
              </a:extLst>
            </a:blip>
            <a:srcRect b="49338"/>
            <a:stretch/>
          </p:blipFill>
          <p:spPr>
            <a:xfrm>
              <a:off x="-108520" y="1843277"/>
              <a:ext cx="5383013" cy="2779523"/>
            </a:xfrm>
            <a:prstGeom prst="rect">
              <a:avLst/>
            </a:prstGeom>
          </p:spPr>
        </p:pic>
        <p:pic>
          <p:nvPicPr>
            <p:cNvPr id="9" name="Picture 8" descr="CosoChange_fullsize.jpg"/>
            <p:cNvPicPr>
              <a:picLocks noChangeAspect="1"/>
            </p:cNvPicPr>
            <p:nvPr/>
          </p:nvPicPr>
          <p:blipFill rotWithShape="1">
            <a:blip r:embed="rId2">
              <a:extLst>
                <a:ext uri="{28A0092B-C50C-407E-A947-70E740481C1C}">
                  <a14:useLocalDpi xmlns:a14="http://schemas.microsoft.com/office/drawing/2010/main" val="0"/>
                </a:ext>
              </a:extLst>
            </a:blip>
            <a:srcRect l="19729" t="50097" r="4919" b="10541"/>
            <a:stretch/>
          </p:blipFill>
          <p:spPr>
            <a:xfrm>
              <a:off x="5052287" y="2509828"/>
              <a:ext cx="4056217" cy="2159539"/>
            </a:xfrm>
            <a:prstGeom prst="rect">
              <a:avLst/>
            </a:prstGeom>
          </p:spPr>
        </p:pic>
        <p:sp>
          <p:nvSpPr>
            <p:cNvPr id="7" name="TextBox 6"/>
            <p:cNvSpPr txBox="1"/>
            <p:nvPr/>
          </p:nvSpPr>
          <p:spPr>
            <a:xfrm>
              <a:off x="5076056" y="1988840"/>
              <a:ext cx="4097288" cy="430887"/>
            </a:xfrm>
            <a:prstGeom prst="rect">
              <a:avLst/>
            </a:prstGeom>
            <a:solidFill>
              <a:srgbClr val="FFFFF7"/>
            </a:solidFill>
          </p:spPr>
          <p:txBody>
            <a:bodyPr wrap="square" rtlCol="0">
              <a:spAutoFit/>
            </a:bodyPr>
            <a:lstStyle/>
            <a:p>
              <a:pPr>
                <a:buNone/>
              </a:pPr>
              <a:r>
                <a:rPr lang="en-US" sz="2200" dirty="0" smtClean="0">
                  <a:solidFill>
                    <a:schemeClr val="tx1"/>
                  </a:solidFill>
                </a:rPr>
                <a:t> </a:t>
              </a:r>
              <a:r>
                <a:rPr lang="en-US" sz="1600" dirty="0" smtClean="0">
                  <a:solidFill>
                    <a:schemeClr val="tx1"/>
                  </a:solidFill>
                </a:rPr>
                <a:t>2001      2002      2003      2004      2005</a:t>
              </a:r>
              <a:endParaRPr lang="en-US" sz="1600" dirty="0">
                <a:solidFill>
                  <a:schemeClr val="tx1"/>
                </a:solidFill>
              </a:endParaRPr>
            </a:p>
          </p:txBody>
        </p:sp>
      </p:grpSp>
    </p:spTree>
    <p:extLst>
      <p:ext uri="{BB962C8B-B14F-4D97-AF65-F5344CB8AC3E}">
        <p14:creationId xmlns:p14="http://schemas.microsoft.com/office/powerpoint/2010/main" val="400765305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404664"/>
            <a:ext cx="7772400" cy="642291"/>
          </a:xfrm>
        </p:spPr>
        <p:txBody>
          <a:bodyPr>
            <a:normAutofit/>
          </a:bodyPr>
          <a:lstStyle/>
          <a:p>
            <a:r>
              <a:rPr lang="en-US" sz="3600" dirty="0" smtClean="0"/>
              <a:t>Are these changes real?</a:t>
            </a:r>
            <a:endParaRPr lang="en-US" sz="3600" dirty="0"/>
          </a:p>
        </p:txBody>
      </p:sp>
      <p:sp>
        <p:nvSpPr>
          <p:cNvPr id="6" name="Subtitle 5"/>
          <p:cNvSpPr>
            <a:spLocks noGrp="1"/>
          </p:cNvSpPr>
          <p:nvPr>
            <p:ph type="subTitle" idx="1"/>
          </p:nvPr>
        </p:nvSpPr>
        <p:spPr>
          <a:xfrm>
            <a:off x="827584" y="1462309"/>
            <a:ext cx="7704856" cy="2956147"/>
          </a:xfrm>
        </p:spPr>
        <p:txBody>
          <a:bodyPr>
            <a:normAutofit/>
          </a:bodyPr>
          <a:lstStyle/>
          <a:p>
            <a:pPr algn="l"/>
            <a:r>
              <a:rPr lang="en-US" dirty="0" smtClean="0">
                <a:solidFill>
                  <a:schemeClr val="tx1"/>
                </a:solidFill>
              </a:rPr>
              <a:t>Changes in tomographic models are expected even if the Earth doesn’t change, because of:</a:t>
            </a:r>
          </a:p>
          <a:p>
            <a:pPr algn="l"/>
            <a:r>
              <a:rPr lang="en-US" dirty="0" smtClean="0">
                <a:solidFill>
                  <a:schemeClr val="tx1"/>
                </a:solidFill>
              </a:rPr>
              <a:t>	• Differences in ray coverage </a:t>
            </a:r>
          </a:p>
          <a:p>
            <a:pPr algn="l"/>
            <a:r>
              <a:rPr lang="en-US" dirty="0" smtClean="0">
                <a:solidFill>
                  <a:schemeClr val="tx1"/>
                </a:solidFill>
              </a:rPr>
              <a:t>	• Observational errors</a:t>
            </a:r>
            <a:endParaRPr lang="en-US" dirty="0">
              <a:solidFill>
                <a:schemeClr val="tx1"/>
              </a:solidFill>
            </a:endParaRPr>
          </a:p>
        </p:txBody>
      </p:sp>
    </p:spTree>
    <p:extLst>
      <p:ext uri="{BB962C8B-B14F-4D97-AF65-F5344CB8AC3E}">
        <p14:creationId xmlns:p14="http://schemas.microsoft.com/office/powerpoint/2010/main" val="126399332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Computer Program</a:t>
            </a:r>
            <a:r>
              <a:rPr lang="en-US" i="1" dirty="0" smtClean="0"/>
              <a:t> tomo4d</a:t>
            </a:r>
            <a:endParaRPr lang="en-US" i="1" dirty="0"/>
          </a:p>
        </p:txBody>
      </p:sp>
      <p:sp>
        <p:nvSpPr>
          <p:cNvPr id="6" name="Subtitle 5"/>
          <p:cNvSpPr>
            <a:spLocks noGrp="1"/>
          </p:cNvSpPr>
          <p:nvPr>
            <p:ph idx="1"/>
          </p:nvPr>
        </p:nvSpPr>
        <p:spPr>
          <a:xfrm>
            <a:off x="179512" y="1600200"/>
            <a:ext cx="8784976" cy="4525963"/>
          </a:xfrm>
        </p:spPr>
        <p:txBody>
          <a:bodyPr/>
          <a:lstStyle/>
          <a:p>
            <a:r>
              <a:rPr lang="en-US" dirty="0" smtClean="0"/>
              <a:t>Analyzes two epochs of data.</a:t>
            </a:r>
          </a:p>
          <a:p>
            <a:r>
              <a:rPr lang="en-US" dirty="0" smtClean="0"/>
              <a:t>Inverts for structural change </a:t>
            </a:r>
            <a:r>
              <a:rPr lang="en-US" i="1" dirty="0" smtClean="0">
                <a:solidFill>
                  <a:srgbClr val="FF0000"/>
                </a:solidFill>
              </a:rPr>
              <a:t>required</a:t>
            </a:r>
            <a:r>
              <a:rPr lang="en-US" dirty="0" smtClean="0">
                <a:solidFill>
                  <a:srgbClr val="FF0000"/>
                </a:solidFill>
              </a:rPr>
              <a:t> </a:t>
            </a:r>
            <a:r>
              <a:rPr lang="en-US" dirty="0" smtClean="0"/>
              <a:t>by the data.</a:t>
            </a:r>
          </a:p>
          <a:p>
            <a:endParaRPr lang="en-US" dirty="0"/>
          </a:p>
        </p:txBody>
      </p:sp>
    </p:spTree>
    <p:extLst>
      <p:ext uri="{BB962C8B-B14F-4D97-AF65-F5344CB8AC3E}">
        <p14:creationId xmlns:p14="http://schemas.microsoft.com/office/powerpoint/2010/main" val="108762301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normAutofit/>
          </a:bodyPr>
          <a:lstStyle/>
          <a:p>
            <a:r>
              <a:rPr lang="en-US" sz="3600">
                <a:latin typeface="Times" charset="0"/>
                <a:ea typeface="ＭＳ Ｐゴシック" charset="0"/>
                <a:cs typeface="ＭＳ Ｐゴシック" charset="0"/>
              </a:rPr>
              <a:t>Two-Epoch Problem</a:t>
            </a:r>
            <a:endParaRPr lang="en-US">
              <a:latin typeface="Times" charset="0"/>
              <a:ea typeface="ＭＳ Ｐゴシック" charset="0"/>
              <a:cs typeface="ＭＳ Ｐゴシック" charset="0"/>
            </a:endParaRPr>
          </a:p>
        </p:txBody>
      </p:sp>
      <p:sp>
        <p:nvSpPr>
          <p:cNvPr id="2" name="Content Placeholder 1"/>
          <p:cNvSpPr>
            <a:spLocks noGrp="1"/>
          </p:cNvSpPr>
          <p:nvPr>
            <p:ph idx="1"/>
          </p:nvPr>
        </p:nvSpPr>
        <p:spPr/>
        <p:txBody>
          <a:bodyPr>
            <a:normAutofit fontScale="92500" lnSpcReduction="20000"/>
          </a:bodyPr>
          <a:lstStyle/>
          <a:p>
            <a:r>
              <a:rPr lang="en-US" dirty="0" smtClean="0">
                <a:latin typeface="Times New Roman"/>
                <a:cs typeface="Times New Roman"/>
              </a:rPr>
              <a:t>Parameterize the Earth model at two epochs by column vectors </a:t>
            </a:r>
            <a:r>
              <a:rPr lang="en-US" b="1" dirty="0" smtClean="0">
                <a:latin typeface="Times New Roman"/>
                <a:cs typeface="Times New Roman"/>
              </a:rPr>
              <a:t>x</a:t>
            </a:r>
            <a:r>
              <a:rPr lang="en-US" dirty="0" smtClean="0">
                <a:latin typeface="Times New Roman"/>
                <a:cs typeface="Times New Roman"/>
              </a:rPr>
              <a:t> and </a:t>
            </a:r>
            <a:r>
              <a:rPr lang="en-US" b="1" dirty="0" smtClean="0">
                <a:latin typeface="Times New Roman"/>
                <a:cs typeface="Times New Roman"/>
              </a:rPr>
              <a:t>y</a:t>
            </a:r>
            <a:r>
              <a:rPr lang="en-US" dirty="0" smtClean="0">
                <a:latin typeface="Times New Roman"/>
                <a:cs typeface="Times New Roman"/>
              </a:rPr>
              <a:t>. </a:t>
            </a:r>
          </a:p>
          <a:p>
            <a:r>
              <a:rPr lang="en-US" dirty="0" smtClean="0">
                <a:latin typeface="Times New Roman"/>
                <a:cs typeface="Times New Roman"/>
              </a:rPr>
              <a:t>Arrange the observed arrival-time residuals in column vectors </a:t>
            </a:r>
            <a:r>
              <a:rPr lang="en-US" b="1" dirty="0" smtClean="0">
                <a:latin typeface="Times New Roman"/>
                <a:cs typeface="Times New Roman"/>
              </a:rPr>
              <a:t>b</a:t>
            </a:r>
            <a:r>
              <a:rPr lang="en-US" dirty="0" smtClean="0">
                <a:latin typeface="Times New Roman"/>
                <a:cs typeface="Times New Roman"/>
              </a:rPr>
              <a:t> and </a:t>
            </a:r>
            <a:r>
              <a:rPr lang="en-US" b="1" dirty="0" smtClean="0">
                <a:latin typeface="Times New Roman"/>
                <a:cs typeface="Times New Roman"/>
              </a:rPr>
              <a:t>d</a:t>
            </a:r>
            <a:r>
              <a:rPr lang="en-US" dirty="0" smtClean="0">
                <a:latin typeface="Times New Roman"/>
                <a:cs typeface="Times New Roman"/>
              </a:rPr>
              <a:t>. </a:t>
            </a:r>
          </a:p>
          <a:p>
            <a:r>
              <a:rPr lang="en-US" dirty="0" smtClean="0">
                <a:latin typeface="Times New Roman"/>
                <a:cs typeface="Times New Roman"/>
              </a:rPr>
              <a:t>Small changes </a:t>
            </a:r>
            <a:r>
              <a:rPr lang="en-US" b="1" dirty="0" smtClean="0">
                <a:latin typeface="Symbol" charset="2"/>
                <a:cs typeface="Symbol" charset="2"/>
              </a:rPr>
              <a:t>d</a:t>
            </a:r>
            <a:r>
              <a:rPr lang="en-US" b="1" dirty="0" smtClean="0">
                <a:latin typeface="Times New Roman"/>
                <a:cs typeface="Times New Roman"/>
              </a:rPr>
              <a:t>x</a:t>
            </a:r>
            <a:r>
              <a:rPr lang="en-US" dirty="0" smtClean="0">
                <a:latin typeface="Times New Roman"/>
                <a:cs typeface="Times New Roman"/>
              </a:rPr>
              <a:t> and </a:t>
            </a:r>
            <a:r>
              <a:rPr lang="en-US" b="1" dirty="0" err="1" smtClean="0">
                <a:latin typeface="Symbol" charset="2"/>
                <a:cs typeface="Symbol" charset="2"/>
              </a:rPr>
              <a:t>d</a:t>
            </a:r>
            <a:r>
              <a:rPr lang="en-US" b="1" dirty="0" err="1" smtClean="0">
                <a:latin typeface="Times New Roman"/>
                <a:cs typeface="Times New Roman"/>
              </a:rPr>
              <a:t>y</a:t>
            </a:r>
            <a:r>
              <a:rPr lang="en-US" dirty="0" smtClean="0">
                <a:latin typeface="Times New Roman"/>
                <a:cs typeface="Times New Roman"/>
              </a:rPr>
              <a:t> in the models cause changes:</a:t>
            </a:r>
          </a:p>
          <a:p>
            <a:pPr marL="0" indent="0">
              <a:buNone/>
            </a:pPr>
            <a:endParaRPr lang="en-US" dirty="0" smtClean="0">
              <a:latin typeface="Times New Roman"/>
              <a:cs typeface="Times New Roman"/>
            </a:endParaRPr>
          </a:p>
          <a:p>
            <a:pPr marL="0" indent="0">
              <a:buNone/>
            </a:pPr>
            <a:endParaRPr lang="en-US" dirty="0" smtClean="0">
              <a:latin typeface="Times New Roman"/>
              <a:cs typeface="Times New Roman"/>
            </a:endParaRPr>
          </a:p>
          <a:p>
            <a:r>
              <a:rPr lang="en-US" dirty="0" smtClean="0">
                <a:latin typeface="Times New Roman"/>
                <a:cs typeface="Times New Roman"/>
              </a:rPr>
              <a:t>In the residuals, where </a:t>
            </a:r>
            <a:r>
              <a:rPr lang="en-US" b="1" dirty="0" smtClean="0">
                <a:latin typeface="Times New Roman"/>
                <a:cs typeface="Times New Roman"/>
              </a:rPr>
              <a:t>A</a:t>
            </a:r>
            <a:r>
              <a:rPr lang="en-US" dirty="0" smtClean="0">
                <a:latin typeface="Times New Roman"/>
                <a:cs typeface="Times New Roman"/>
              </a:rPr>
              <a:t> and </a:t>
            </a:r>
            <a:r>
              <a:rPr lang="en-US" b="1" dirty="0" smtClean="0">
                <a:latin typeface="Times New Roman"/>
                <a:cs typeface="Times New Roman"/>
              </a:rPr>
              <a:t>C</a:t>
            </a:r>
            <a:r>
              <a:rPr lang="en-US" dirty="0" smtClean="0">
                <a:latin typeface="Times New Roman"/>
                <a:cs typeface="Times New Roman"/>
              </a:rPr>
              <a:t> are rectangular matrices</a:t>
            </a:r>
            <a:endParaRPr lang="en-US" dirty="0">
              <a:latin typeface="Times New Roman"/>
              <a:cs typeface="Times New Roman"/>
            </a:endParaRPr>
          </a:p>
        </p:txBody>
      </p:sp>
      <p:grpSp>
        <p:nvGrpSpPr>
          <p:cNvPr id="3" name="Group 2"/>
          <p:cNvGrpSpPr/>
          <p:nvPr/>
        </p:nvGrpSpPr>
        <p:grpSpPr>
          <a:xfrm>
            <a:off x="539552" y="4149080"/>
            <a:ext cx="8280920" cy="723481"/>
            <a:chOff x="107504" y="4149080"/>
            <a:chExt cx="8280920" cy="723481"/>
          </a:xfrm>
        </p:grpSpPr>
        <p:pic>
          <p:nvPicPr>
            <p:cNvPr id="31748"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4436" t="58109" r="47316" b="27181"/>
            <a:stretch/>
          </p:blipFill>
          <p:spPr bwMode="auto">
            <a:xfrm>
              <a:off x="107504" y="4149080"/>
              <a:ext cx="4769296" cy="72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61511" t="58109" r="12233" b="27181"/>
            <a:stretch/>
          </p:blipFill>
          <p:spPr bwMode="auto">
            <a:xfrm>
              <a:off x="5114387" y="4149080"/>
              <a:ext cx="3274037" cy="72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8727319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384175"/>
            <a:ext cx="7772400" cy="609600"/>
          </a:xfrm>
        </p:spPr>
        <p:txBody>
          <a:bodyPr>
            <a:normAutofit fontScale="90000"/>
          </a:bodyPr>
          <a:lstStyle/>
          <a:p>
            <a:endParaRPr lang="en-US" dirty="0"/>
          </a:p>
        </p:txBody>
      </p:sp>
      <p:graphicFrame>
        <p:nvGraphicFramePr>
          <p:cNvPr id="77827" name="Object 3"/>
          <p:cNvGraphicFramePr>
            <a:graphicFrameLocks noChangeAspect="1"/>
          </p:cNvGraphicFramePr>
          <p:nvPr/>
        </p:nvGraphicFramePr>
        <p:xfrm>
          <a:off x="990600" y="1143000"/>
          <a:ext cx="6934200" cy="5588000"/>
        </p:xfrm>
        <a:graphic>
          <a:graphicData uri="http://schemas.openxmlformats.org/presentationml/2006/ole">
            <mc:AlternateContent xmlns:mc="http://schemas.openxmlformats.org/markup-compatibility/2006">
              <mc:Choice xmlns:v="urn:schemas-microsoft-com:vml" Requires="v">
                <p:oleObj spid="_x0000_s11409" name="Document" r:id="rId4" imgW="5943600" imgH="2901696" progId="Word.Document.8">
                  <p:embed/>
                </p:oleObj>
              </mc:Choice>
              <mc:Fallback>
                <p:oleObj name="Document" r:id="rId4" imgW="5943600" imgH="290169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44727" b="8752"/>
                      <a:stretch>
                        <a:fillRect/>
                      </a:stretch>
                    </p:blipFill>
                    <p:spPr bwMode="auto">
                      <a:xfrm>
                        <a:off x="990600" y="1143000"/>
                        <a:ext cx="6934200" cy="558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04730476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title"/>
          </p:nvPr>
        </p:nvSpPr>
        <p:spPr>
          <a:xfrm>
            <a:off x="685800" y="431800"/>
            <a:ext cx="7772400" cy="406400"/>
          </a:xfrm>
        </p:spPr>
        <p:txBody>
          <a:bodyPr>
            <a:normAutofit fontScale="90000"/>
          </a:bodyPr>
          <a:lstStyle/>
          <a:p>
            <a:r>
              <a:rPr lang="en-US" sz="3600">
                <a:latin typeface="Times" charset="0"/>
                <a:ea typeface="ＭＳ Ｐゴシック" charset="0"/>
                <a:cs typeface="ＭＳ Ｐゴシック" charset="0"/>
              </a:rPr>
              <a:t>The Coso Geothermal Area</a:t>
            </a:r>
            <a:endParaRPr lang="en-US">
              <a:latin typeface="Times" charset="0"/>
              <a:ea typeface="ＭＳ Ｐゴシック" charset="0"/>
              <a:cs typeface="ＭＳ Ｐゴシック" charset="0"/>
            </a:endParaRPr>
          </a:p>
        </p:txBody>
      </p:sp>
      <p:pic>
        <p:nvPicPr>
          <p:cNvPr id="44035" name="Picture 11"/>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13364" b="12453"/>
          <a:stretch/>
        </p:blipFill>
        <p:spPr>
          <a:xfrm>
            <a:off x="323528" y="1268760"/>
            <a:ext cx="5238750" cy="5029200"/>
          </a:xfrm>
        </p:spPr>
      </p:pic>
      <p:sp>
        <p:nvSpPr>
          <p:cNvPr id="44037" name="Rectangle 4"/>
          <p:cNvSpPr>
            <a:spLocks noGrp="1" noChangeArrowheads="1"/>
          </p:cNvSpPr>
          <p:nvPr>
            <p:ph type="body" sz="half" idx="2"/>
          </p:nvPr>
        </p:nvSpPr>
        <p:spPr>
          <a:xfrm>
            <a:off x="6019800" y="2636912"/>
            <a:ext cx="2971800" cy="2209800"/>
          </a:xfrm>
        </p:spPr>
        <p:txBody>
          <a:bodyPr>
            <a:normAutofit/>
          </a:bodyPr>
          <a:lstStyle/>
          <a:p>
            <a:r>
              <a:rPr lang="en-US" sz="2400" dirty="0">
                <a:latin typeface="Times" charset="0"/>
                <a:ea typeface="ＭＳ Ｐゴシック" charset="0"/>
                <a:cs typeface="ＭＳ Ｐゴシック" charset="0"/>
              </a:rPr>
              <a:t>Tomography grid:</a:t>
            </a:r>
            <a:br>
              <a:rPr lang="en-US" sz="2400" dirty="0">
                <a:latin typeface="Times" charset="0"/>
                <a:ea typeface="ＭＳ Ｐゴシック" charset="0"/>
                <a:cs typeface="ＭＳ Ｐゴシック" charset="0"/>
              </a:rPr>
            </a:br>
            <a:r>
              <a:rPr lang="en-US" sz="2400" dirty="0">
                <a:latin typeface="Times" charset="0"/>
                <a:ea typeface="ＭＳ Ｐゴシック" charset="0"/>
                <a:cs typeface="ＭＳ Ｐゴシック" charset="0"/>
              </a:rPr>
              <a:t>2 x 2 km horizontal </a:t>
            </a:r>
            <a:br>
              <a:rPr lang="en-US" sz="2400" dirty="0">
                <a:latin typeface="Times" charset="0"/>
                <a:ea typeface="ＭＳ Ｐゴシック" charset="0"/>
                <a:cs typeface="ＭＳ Ｐゴシック" charset="0"/>
              </a:rPr>
            </a:br>
            <a:r>
              <a:rPr lang="en-US" sz="2400" dirty="0">
                <a:latin typeface="Times" charset="0"/>
                <a:ea typeface="ＭＳ Ｐゴシック" charset="0"/>
                <a:cs typeface="ＭＳ Ｐゴシック" charset="0"/>
              </a:rPr>
              <a:t>1 km vertical</a:t>
            </a:r>
          </a:p>
          <a:p>
            <a:r>
              <a:rPr lang="en-US" sz="2400" dirty="0">
                <a:latin typeface="Times" charset="0"/>
                <a:ea typeface="ＭＳ Ｐゴシック" charset="0"/>
                <a:cs typeface="ＭＳ Ｐゴシック" charset="0"/>
              </a:rPr>
              <a:t>Navy seismometers</a:t>
            </a:r>
          </a:p>
          <a:p>
            <a:r>
              <a:rPr lang="en-US" sz="2400" dirty="0">
                <a:latin typeface="Times" charset="0"/>
                <a:ea typeface="ＭＳ Ｐゴシック" charset="0"/>
                <a:cs typeface="ＭＳ Ｐゴシック" charset="0"/>
              </a:rPr>
              <a:t>Geothermal wells</a:t>
            </a:r>
          </a:p>
        </p:txBody>
      </p:sp>
      <p:sp>
        <p:nvSpPr>
          <p:cNvPr id="44038" name="Line 7"/>
          <p:cNvSpPr>
            <a:spLocks noChangeShapeType="1"/>
          </p:cNvSpPr>
          <p:nvPr/>
        </p:nvSpPr>
        <p:spPr bwMode="auto">
          <a:xfrm flipH="1">
            <a:off x="4283968" y="4077072"/>
            <a:ext cx="1735832" cy="216024"/>
          </a:xfrm>
          <a:prstGeom prst="line">
            <a:avLst/>
          </a:prstGeom>
          <a:noFill/>
          <a:ln w="76200" cmpd="sng">
            <a:solidFill>
              <a:srgbClr val="00FF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4039" name="Line 8"/>
          <p:cNvSpPr>
            <a:spLocks noChangeShapeType="1"/>
          </p:cNvSpPr>
          <p:nvPr/>
        </p:nvSpPr>
        <p:spPr bwMode="auto">
          <a:xfrm flipH="1" flipV="1">
            <a:off x="4644008" y="2420888"/>
            <a:ext cx="1440160" cy="432048"/>
          </a:xfrm>
          <a:prstGeom prst="line">
            <a:avLst/>
          </a:prstGeom>
          <a:noFill/>
          <a:ln w="76200" cmpd="sng">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4040" name="Line 9"/>
          <p:cNvSpPr>
            <a:spLocks noChangeShapeType="1"/>
          </p:cNvSpPr>
          <p:nvPr/>
        </p:nvSpPr>
        <p:spPr bwMode="auto">
          <a:xfrm flipH="1">
            <a:off x="3563888" y="4509120"/>
            <a:ext cx="2520280" cy="72404"/>
          </a:xfrm>
          <a:prstGeom prst="line">
            <a:avLst/>
          </a:prstGeom>
          <a:noFill/>
          <a:ln w="76200" cmpd="sng">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05891668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685800" y="303312"/>
            <a:ext cx="7772400" cy="533400"/>
          </a:xfrm>
        </p:spPr>
        <p:txBody>
          <a:bodyPr>
            <a:normAutofit fontScale="90000"/>
          </a:bodyPr>
          <a:lstStyle/>
          <a:p>
            <a:r>
              <a:rPr lang="en-US" sz="3600" dirty="0">
                <a:latin typeface="Times" charset="0"/>
                <a:ea typeface="ＭＳ Ｐゴシック" charset="0"/>
                <a:cs typeface="ＭＳ Ｐゴシック" charset="0"/>
              </a:rPr>
              <a:t>Tests with Synthetic Data</a:t>
            </a:r>
            <a:endParaRPr lang="en-US" dirty="0">
              <a:latin typeface="Times" charset="0"/>
              <a:ea typeface="ＭＳ Ｐゴシック" charset="0"/>
              <a:cs typeface="ＭＳ Ｐゴシック" charset="0"/>
            </a:endParaRPr>
          </a:p>
        </p:txBody>
      </p:sp>
      <p:pic>
        <p:nvPicPr>
          <p:cNvPr id="419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270" y="2663149"/>
            <a:ext cx="3027360" cy="407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746" y="2564904"/>
            <a:ext cx="4159818" cy="398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8" y="975816"/>
            <a:ext cx="82264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434564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685800" y="197768"/>
            <a:ext cx="7772400" cy="1143000"/>
          </a:xfrm>
        </p:spPr>
        <p:txBody>
          <a:bodyPr>
            <a:normAutofit fontScale="90000"/>
          </a:bodyPr>
          <a:lstStyle/>
          <a:p>
            <a:pPr eaLnBrk="1" hangingPunct="1"/>
            <a:r>
              <a:rPr lang="en-US" sz="3600" dirty="0">
                <a:latin typeface="Times" charset="0"/>
                <a:ea typeface="ＭＳ Ｐゴシック" charset="0"/>
                <a:cs typeface="ＭＳ Ｐゴシック" charset="0"/>
              </a:rPr>
              <a:t>Synthetic Case:</a:t>
            </a:r>
            <a:br>
              <a:rPr lang="en-US" sz="3600" dirty="0">
                <a:latin typeface="Times" charset="0"/>
                <a:ea typeface="ＭＳ Ｐゴシック" charset="0"/>
                <a:cs typeface="ＭＳ Ｐゴシック" charset="0"/>
              </a:rPr>
            </a:br>
            <a:r>
              <a:rPr lang="en-US" sz="3600" dirty="0">
                <a:latin typeface="Times" charset="0"/>
                <a:ea typeface="ＭＳ Ｐゴシック" charset="0"/>
                <a:cs typeface="ＭＳ Ｐゴシック" charset="0"/>
              </a:rPr>
              <a:t>Uniform Earthquake Distribution</a:t>
            </a:r>
            <a:endParaRPr lang="en-US" dirty="0">
              <a:latin typeface="Times" charset="0"/>
              <a:ea typeface="ＭＳ Ｐゴシック" charset="0"/>
              <a:cs typeface="ＭＳ Ｐゴシック" charset="0"/>
            </a:endParaRPr>
          </a:p>
        </p:txBody>
      </p:sp>
      <p:sp>
        <p:nvSpPr>
          <p:cNvPr id="46085" name="Rectangle 7"/>
          <p:cNvSpPr>
            <a:spLocks noGrp="1" noChangeArrowheads="1"/>
          </p:cNvSpPr>
          <p:nvPr>
            <p:ph type="body" sz="half" idx="2"/>
          </p:nvPr>
        </p:nvSpPr>
        <p:spPr>
          <a:xfrm>
            <a:off x="5715000" y="1981200"/>
            <a:ext cx="3276600" cy="4114800"/>
          </a:xfrm>
        </p:spPr>
        <p:txBody>
          <a:bodyPr/>
          <a:lstStyle/>
          <a:p>
            <a:pPr eaLnBrk="1" hangingPunct="1"/>
            <a:r>
              <a:rPr lang="en-US" sz="2800" dirty="0">
                <a:latin typeface="Times" charset="0"/>
                <a:ea typeface="ＭＳ Ｐゴシック" charset="0"/>
                <a:cs typeface="ＭＳ Ｐゴシック" charset="0"/>
              </a:rPr>
              <a:t>100 earthquakes in 10-km cube</a:t>
            </a:r>
          </a:p>
          <a:p>
            <a:pPr eaLnBrk="1" hangingPunct="1"/>
            <a:r>
              <a:rPr lang="en-US" sz="2800" dirty="0">
                <a:latin typeface="Times" charset="0"/>
                <a:ea typeface="ＭＳ Ｐゴシック" charset="0"/>
                <a:cs typeface="ＭＳ Ｐゴシック" charset="0"/>
              </a:rPr>
              <a:t>13 seismometers, located as at Coso</a:t>
            </a:r>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5484813"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47872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180528" y="38100"/>
            <a:ext cx="9505056" cy="726604"/>
          </a:xfrm>
        </p:spPr>
        <p:txBody>
          <a:bodyPr>
            <a:normAutofit fontScale="90000"/>
          </a:bodyPr>
          <a:lstStyle/>
          <a:p>
            <a:r>
              <a:rPr lang="en-US" sz="3600" dirty="0" smtClean="0"/>
              <a:t>Independent Inversions: </a:t>
            </a:r>
            <a:r>
              <a:rPr lang="en-US" sz="3600" dirty="0" smtClean="0">
                <a:ea typeface="ＭＳ Ｐゴシック" charset="0"/>
                <a:cs typeface="ＭＳ Ｐゴシック" charset="0"/>
              </a:rPr>
              <a:t>Spurious </a:t>
            </a:r>
            <a:r>
              <a:rPr lang="en-US" sz="3600" dirty="0">
                <a:ea typeface="ＭＳ Ｐゴシック" charset="0"/>
                <a:cs typeface="ＭＳ Ｐゴシック" charset="0"/>
              </a:rPr>
              <a:t>Temporal </a:t>
            </a:r>
            <a:r>
              <a:rPr lang="en-US" sz="3600" dirty="0" smtClean="0">
                <a:ea typeface="ＭＳ Ｐゴシック" charset="0"/>
                <a:cs typeface="ＭＳ Ｐゴシック" charset="0"/>
              </a:rPr>
              <a:t>Variations</a:t>
            </a:r>
            <a:endParaRPr lang="en-US" sz="3600" dirty="0">
              <a:ea typeface="ＭＳ Ｐゴシック" charset="0"/>
              <a:cs typeface="ＭＳ Ｐゴシック" charset="0"/>
            </a:endParaRPr>
          </a:p>
        </p:txBody>
      </p:sp>
      <p:graphicFrame>
        <p:nvGraphicFramePr>
          <p:cNvPr id="25603" name="Object 2"/>
          <p:cNvGraphicFramePr>
            <a:graphicFrameLocks noChangeAspect="1"/>
          </p:cNvGraphicFramePr>
          <p:nvPr/>
        </p:nvGraphicFramePr>
        <p:xfrm>
          <a:off x="838200" y="762000"/>
          <a:ext cx="3309938" cy="6096000"/>
        </p:xfrm>
        <a:graphic>
          <a:graphicData uri="http://schemas.openxmlformats.org/presentationml/2006/ole">
            <mc:AlternateContent xmlns:mc="http://schemas.openxmlformats.org/markup-compatibility/2006">
              <mc:Choice xmlns:v="urn:schemas-microsoft-com:vml" Requires="v">
                <p:oleObj spid="_x0000_s14611" name="Document" r:id="rId4" imgW="2743200" imgH="5054600" progId="Word.Document.8">
                  <p:embed/>
                </p:oleObj>
              </mc:Choice>
              <mc:Fallback>
                <p:oleObj name="Document" r:id="rId4" imgW="2743200" imgH="50546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762000"/>
                        <a:ext cx="3309938" cy="609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5604" name="Object 3"/>
          <p:cNvGraphicFramePr>
            <a:graphicFrameLocks noChangeAspect="1"/>
          </p:cNvGraphicFramePr>
          <p:nvPr/>
        </p:nvGraphicFramePr>
        <p:xfrm>
          <a:off x="4876800" y="685800"/>
          <a:ext cx="3363913" cy="6172200"/>
        </p:xfrm>
        <a:graphic>
          <a:graphicData uri="http://schemas.openxmlformats.org/presentationml/2006/ole">
            <mc:AlternateContent xmlns:mc="http://schemas.openxmlformats.org/markup-compatibility/2006">
              <mc:Choice xmlns:v="urn:schemas-microsoft-com:vml" Requires="v">
                <p:oleObj spid="_x0000_s14612" name="Document" r:id="rId6" imgW="2743200" imgH="5029200" progId="Word.Document.8">
                  <p:embed/>
                </p:oleObj>
              </mc:Choice>
              <mc:Fallback>
                <p:oleObj name="Document" r:id="rId6" imgW="2743200" imgH="50292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685800"/>
                        <a:ext cx="3363913" cy="617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 name="TextBox 1"/>
          <p:cNvSpPr txBox="1"/>
          <p:nvPr/>
        </p:nvSpPr>
        <p:spPr>
          <a:xfrm>
            <a:off x="-2232" y="6608385"/>
            <a:ext cx="1716035" cy="276999"/>
          </a:xfrm>
          <a:prstGeom prst="rect">
            <a:avLst/>
          </a:prstGeom>
          <a:noFill/>
        </p:spPr>
        <p:txBody>
          <a:bodyPr wrap="none" rtlCol="0">
            <a:spAutoFit/>
          </a:bodyPr>
          <a:lstStyle/>
          <a:p>
            <a:pPr>
              <a:buNone/>
            </a:pPr>
            <a:r>
              <a:rPr lang="en-US" sz="1200" dirty="0"/>
              <a:t>Julian &amp; Foulger, </a:t>
            </a:r>
            <a:r>
              <a:rPr lang="en-US" sz="1200" dirty="0" smtClean="0"/>
              <a:t>2010</a:t>
            </a:r>
            <a:endParaRPr lang="en-US" sz="1200" dirty="0"/>
          </a:p>
        </p:txBody>
      </p:sp>
    </p:spTree>
    <p:extLst>
      <p:ext uri="{BB962C8B-B14F-4D97-AF65-F5344CB8AC3E}">
        <p14:creationId xmlns:p14="http://schemas.microsoft.com/office/powerpoint/2010/main" val="28119336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410"/>
            <a:ext cx="8229600" cy="567228"/>
          </a:xfrm>
        </p:spPr>
        <p:txBody>
          <a:bodyPr>
            <a:noAutofit/>
          </a:bodyPr>
          <a:lstStyle/>
          <a:p>
            <a:r>
              <a:rPr lang="en-US" sz="3200" dirty="0"/>
              <a:t>Smearing along rays</a:t>
            </a:r>
          </a:p>
        </p:txBody>
      </p:sp>
      <p:pic>
        <p:nvPicPr>
          <p:cNvPr id="4" name="Picture 3" descr="Fig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635" y="818011"/>
            <a:ext cx="5237375" cy="5956228"/>
          </a:xfrm>
          <a:prstGeom prst="rect">
            <a:avLst/>
          </a:prstGeom>
          <a:solidFill>
            <a:schemeClr val="bg1"/>
          </a:solidFill>
        </p:spPr>
      </p:pic>
      <p:sp>
        <p:nvSpPr>
          <p:cNvPr id="5" name="TextBox 4"/>
          <p:cNvSpPr txBox="1"/>
          <p:nvPr/>
        </p:nvSpPr>
        <p:spPr>
          <a:xfrm>
            <a:off x="0" y="6474260"/>
            <a:ext cx="2429462" cy="400110"/>
          </a:xfrm>
          <a:prstGeom prst="rect">
            <a:avLst/>
          </a:prstGeom>
          <a:noFill/>
        </p:spPr>
        <p:txBody>
          <a:bodyPr wrap="square" rtlCol="0">
            <a:spAutoFit/>
          </a:bodyPr>
          <a:lstStyle/>
          <a:p>
            <a:pPr>
              <a:buNone/>
            </a:pPr>
            <a:r>
              <a:rPr lang="en-US" sz="2000" dirty="0" err="1" smtClean="0"/>
              <a:t>Eken</a:t>
            </a:r>
            <a:r>
              <a:rPr lang="en-US" sz="2000" dirty="0" smtClean="0"/>
              <a:t> et al. (2008)</a:t>
            </a:r>
            <a:endParaRPr lang="en-US" sz="2000" dirty="0"/>
          </a:p>
        </p:txBody>
      </p:sp>
    </p:spTree>
    <p:extLst>
      <p:ext uri="{BB962C8B-B14F-4D97-AF65-F5344CB8AC3E}">
        <p14:creationId xmlns:p14="http://schemas.microsoft.com/office/powerpoint/2010/main" val="413297132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292100" y="121196"/>
            <a:ext cx="8534400" cy="571500"/>
          </a:xfrm>
        </p:spPr>
        <p:txBody>
          <a:bodyPr>
            <a:normAutofit fontScale="90000"/>
          </a:bodyPr>
          <a:lstStyle/>
          <a:p>
            <a:r>
              <a:rPr lang="en-US" sz="3600" i="1" dirty="0" smtClean="0"/>
              <a:t>tomo4d</a:t>
            </a:r>
            <a:r>
              <a:rPr lang="en-US" sz="3600" dirty="0" smtClean="0"/>
              <a:t> Inversion: </a:t>
            </a:r>
            <a:r>
              <a:rPr lang="en-US" sz="3600" dirty="0" smtClean="0">
                <a:ea typeface="ＭＳ Ｐゴシック" charset="0"/>
                <a:cs typeface="ＭＳ Ｐゴシック" charset="0"/>
              </a:rPr>
              <a:t>No </a:t>
            </a:r>
            <a:r>
              <a:rPr lang="en-US" sz="3600" dirty="0">
                <a:ea typeface="ＭＳ Ｐゴシック" charset="0"/>
                <a:cs typeface="ＭＳ Ｐゴシック" charset="0"/>
              </a:rPr>
              <a:t>True Temporal </a:t>
            </a:r>
            <a:r>
              <a:rPr lang="en-US" sz="3600" dirty="0" smtClean="0">
                <a:ea typeface="ＭＳ Ｐゴシック" charset="0"/>
                <a:cs typeface="ＭＳ Ｐゴシック" charset="0"/>
              </a:rPr>
              <a:t>Variations</a:t>
            </a:r>
            <a:endParaRPr lang="en-US" sz="3600" dirty="0">
              <a:ea typeface="ＭＳ Ｐゴシック" charset="0"/>
              <a:cs typeface="ＭＳ Ｐゴシック" charset="0"/>
            </a:endParaRPr>
          </a:p>
        </p:txBody>
      </p:sp>
      <p:graphicFrame>
        <p:nvGraphicFramePr>
          <p:cNvPr id="27651" name="Object 2"/>
          <p:cNvGraphicFramePr>
            <a:graphicFrameLocks noChangeAspect="1"/>
          </p:cNvGraphicFramePr>
          <p:nvPr/>
        </p:nvGraphicFramePr>
        <p:xfrm>
          <a:off x="990600" y="762000"/>
          <a:ext cx="3157538" cy="6096000"/>
        </p:xfrm>
        <a:graphic>
          <a:graphicData uri="http://schemas.openxmlformats.org/presentationml/2006/ole">
            <mc:AlternateContent xmlns:mc="http://schemas.openxmlformats.org/markup-compatibility/2006">
              <mc:Choice xmlns:v="urn:schemas-microsoft-com:vml" Requires="v">
                <p:oleObj spid="_x0000_s15633" name="Document" r:id="rId4" imgW="2743200" imgH="5295900" progId="Word.Document.8">
                  <p:embed/>
                </p:oleObj>
              </mc:Choice>
              <mc:Fallback>
                <p:oleObj name="Document" r:id="rId4" imgW="2743200" imgH="52959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762000"/>
                        <a:ext cx="3157538" cy="609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7652" name="Object 3"/>
          <p:cNvGraphicFramePr>
            <a:graphicFrameLocks noChangeAspect="1"/>
          </p:cNvGraphicFramePr>
          <p:nvPr/>
        </p:nvGraphicFramePr>
        <p:xfrm>
          <a:off x="5029200" y="687388"/>
          <a:ext cx="3203575" cy="6170612"/>
        </p:xfrm>
        <a:graphic>
          <a:graphicData uri="http://schemas.openxmlformats.org/presentationml/2006/ole">
            <mc:AlternateContent xmlns:mc="http://schemas.openxmlformats.org/markup-compatibility/2006">
              <mc:Choice xmlns:v="urn:schemas-microsoft-com:vml" Requires="v">
                <p:oleObj spid="_x0000_s15634" name="Document" r:id="rId6" imgW="2743200" imgH="5283200" progId="Word.Document.8">
                  <p:embed/>
                </p:oleObj>
              </mc:Choice>
              <mc:Fallback>
                <p:oleObj name="Document" r:id="rId6" imgW="2743200" imgH="52832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687388"/>
                        <a:ext cx="3203575" cy="617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 name="Rectangle 1"/>
          <p:cNvSpPr/>
          <p:nvPr/>
        </p:nvSpPr>
        <p:spPr>
          <a:xfrm>
            <a:off x="0" y="6608385"/>
            <a:ext cx="1716035" cy="276999"/>
          </a:xfrm>
          <a:prstGeom prst="rect">
            <a:avLst/>
          </a:prstGeom>
        </p:spPr>
        <p:txBody>
          <a:bodyPr wrap="none">
            <a:spAutoFit/>
          </a:bodyPr>
          <a:lstStyle/>
          <a:p>
            <a:pPr>
              <a:buNone/>
            </a:pPr>
            <a:r>
              <a:rPr lang="en-US" sz="1200" dirty="0"/>
              <a:t>Julian &amp; Foulger, </a:t>
            </a:r>
            <a:r>
              <a:rPr lang="en-US" sz="1200" dirty="0" smtClean="0"/>
              <a:t>2010</a:t>
            </a:r>
            <a:endParaRPr lang="en-US" sz="1200" dirty="0"/>
          </a:p>
        </p:txBody>
      </p:sp>
    </p:spTree>
    <p:extLst>
      <p:ext uri="{BB962C8B-B14F-4D97-AF65-F5344CB8AC3E}">
        <p14:creationId xmlns:p14="http://schemas.microsoft.com/office/powerpoint/2010/main" val="194284234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ctrTitle"/>
          </p:nvPr>
        </p:nvSpPr>
        <p:spPr>
          <a:xfrm>
            <a:off x="0" y="101600"/>
            <a:ext cx="9144000" cy="571500"/>
          </a:xfrm>
        </p:spPr>
        <p:txBody>
          <a:bodyPr>
            <a:normAutofit fontScale="90000"/>
          </a:bodyPr>
          <a:lstStyle/>
          <a:p>
            <a:r>
              <a:rPr lang="en-US" sz="3600" dirty="0"/>
              <a:t>True Temporal </a:t>
            </a:r>
            <a:r>
              <a:rPr lang="en-US" sz="3600" dirty="0" smtClean="0"/>
              <a:t>Variations: Independent inversi</a:t>
            </a:r>
            <a:r>
              <a:rPr lang="en-US" sz="3600" dirty="0"/>
              <a:t>ons</a:t>
            </a:r>
          </a:p>
        </p:txBody>
      </p:sp>
      <p:graphicFrame>
        <p:nvGraphicFramePr>
          <p:cNvPr id="173062" name="Object 6"/>
          <p:cNvGraphicFramePr>
            <a:graphicFrameLocks noChangeAspect="1"/>
          </p:cNvGraphicFramePr>
          <p:nvPr>
            <p:extLst>
              <p:ext uri="{D42A27DB-BD31-4B8C-83A1-F6EECF244321}">
                <p14:modId xmlns:p14="http://schemas.microsoft.com/office/powerpoint/2010/main" val="4026598690"/>
              </p:ext>
            </p:extLst>
          </p:nvPr>
        </p:nvGraphicFramePr>
        <p:xfrm>
          <a:off x="937964" y="740172"/>
          <a:ext cx="3201988" cy="6170612"/>
        </p:xfrm>
        <a:graphic>
          <a:graphicData uri="http://schemas.openxmlformats.org/presentationml/2006/ole">
            <mc:AlternateContent xmlns:mc="http://schemas.openxmlformats.org/markup-compatibility/2006">
              <mc:Choice xmlns:v="urn:schemas-microsoft-com:vml" Requires="v">
                <p:oleObj spid="_x0000_s16659" name="Document" r:id="rId4" imgW="2743200" imgH="5285232" progId="Word.Document.8">
                  <p:embed/>
                </p:oleObj>
              </mc:Choice>
              <mc:Fallback>
                <p:oleObj name="Document" r:id="rId4" imgW="2743200" imgH="528523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964" y="740172"/>
                        <a:ext cx="3201988" cy="617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3063" name="Object 7"/>
          <p:cNvGraphicFramePr>
            <a:graphicFrameLocks noChangeAspect="1"/>
          </p:cNvGraphicFramePr>
          <p:nvPr/>
        </p:nvGraphicFramePr>
        <p:xfrm>
          <a:off x="5029200" y="687388"/>
          <a:ext cx="3211513" cy="6170612"/>
        </p:xfrm>
        <a:graphic>
          <a:graphicData uri="http://schemas.openxmlformats.org/presentationml/2006/ole">
            <mc:AlternateContent xmlns:mc="http://schemas.openxmlformats.org/markup-compatibility/2006">
              <mc:Choice xmlns:v="urn:schemas-microsoft-com:vml" Requires="v">
                <p:oleObj spid="_x0000_s16660" name="Document" r:id="rId6" imgW="2743200" imgH="5269992" progId="Word.Document.8">
                  <p:embed/>
                </p:oleObj>
              </mc:Choice>
              <mc:Fallback>
                <p:oleObj name="Document" r:id="rId6" imgW="2743200" imgH="5269992"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687388"/>
                        <a:ext cx="3211513" cy="617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74543059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685800" y="50800"/>
            <a:ext cx="7772400" cy="571500"/>
          </a:xfrm>
        </p:spPr>
        <p:txBody>
          <a:bodyPr>
            <a:normAutofit fontScale="90000"/>
          </a:bodyPr>
          <a:lstStyle/>
          <a:p>
            <a:r>
              <a:rPr lang="en-US" sz="3600" dirty="0"/>
              <a:t>True Temporal </a:t>
            </a:r>
            <a:r>
              <a:rPr lang="en-US" sz="3600" dirty="0" smtClean="0"/>
              <a:t>Variations:  </a:t>
            </a:r>
            <a:r>
              <a:rPr lang="en-US" sz="3600" i="1" dirty="0" smtClean="0"/>
              <a:t>tomo4d</a:t>
            </a:r>
            <a:r>
              <a:rPr lang="en-US" sz="3600" dirty="0" smtClean="0"/>
              <a:t> Inversion</a:t>
            </a:r>
            <a:endParaRPr lang="en-US" dirty="0"/>
          </a:p>
        </p:txBody>
      </p:sp>
      <p:graphicFrame>
        <p:nvGraphicFramePr>
          <p:cNvPr id="175110" name="Object 6"/>
          <p:cNvGraphicFramePr>
            <a:graphicFrameLocks noChangeAspect="1"/>
          </p:cNvGraphicFramePr>
          <p:nvPr>
            <p:extLst>
              <p:ext uri="{D42A27DB-BD31-4B8C-83A1-F6EECF244321}">
                <p14:modId xmlns:p14="http://schemas.microsoft.com/office/powerpoint/2010/main" val="3613194750"/>
              </p:ext>
            </p:extLst>
          </p:nvPr>
        </p:nvGraphicFramePr>
        <p:xfrm>
          <a:off x="953839" y="712788"/>
          <a:ext cx="3186113" cy="6170612"/>
        </p:xfrm>
        <a:graphic>
          <a:graphicData uri="http://schemas.openxmlformats.org/presentationml/2006/ole">
            <mc:AlternateContent xmlns:mc="http://schemas.openxmlformats.org/markup-compatibility/2006">
              <mc:Choice xmlns:v="urn:schemas-microsoft-com:vml" Requires="v">
                <p:oleObj spid="_x0000_s17683" name="Document" r:id="rId4" imgW="2743200" imgH="5312664" progId="Word.Document.8">
                  <p:embed/>
                </p:oleObj>
              </mc:Choice>
              <mc:Fallback>
                <p:oleObj name="Document" r:id="rId4" imgW="2743200" imgH="531266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839" y="712788"/>
                        <a:ext cx="3186113" cy="617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5111" name="Object 7"/>
          <p:cNvGraphicFramePr>
            <a:graphicFrameLocks noChangeAspect="1"/>
          </p:cNvGraphicFramePr>
          <p:nvPr>
            <p:extLst>
              <p:ext uri="{D42A27DB-BD31-4B8C-83A1-F6EECF244321}">
                <p14:modId xmlns:p14="http://schemas.microsoft.com/office/powerpoint/2010/main" val="3616429478"/>
              </p:ext>
            </p:extLst>
          </p:nvPr>
        </p:nvGraphicFramePr>
        <p:xfrm>
          <a:off x="5025256" y="700088"/>
          <a:ext cx="3201988" cy="6170612"/>
        </p:xfrm>
        <a:graphic>
          <a:graphicData uri="http://schemas.openxmlformats.org/presentationml/2006/ole">
            <mc:AlternateContent xmlns:mc="http://schemas.openxmlformats.org/markup-compatibility/2006">
              <mc:Choice xmlns:v="urn:schemas-microsoft-com:vml" Requires="v">
                <p:oleObj spid="_x0000_s17684" name="Document" r:id="rId6" imgW="2743200" imgH="5285232" progId="Word.Document.8">
                  <p:embed/>
                </p:oleObj>
              </mc:Choice>
              <mc:Fallback>
                <p:oleObj name="Document" r:id="rId6" imgW="2743200" imgH="5285232"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5256" y="700088"/>
                        <a:ext cx="3201988" cy="617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404061484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2"/>
          <p:cNvSpPr>
            <a:spLocks noGrp="1" noChangeArrowheads="1"/>
          </p:cNvSpPr>
          <p:nvPr>
            <p:ph type="ctrTitle"/>
          </p:nvPr>
        </p:nvSpPr>
        <p:spPr>
          <a:xfrm>
            <a:off x="685800" y="49188"/>
            <a:ext cx="7772400" cy="571500"/>
          </a:xfrm>
        </p:spPr>
        <p:txBody>
          <a:bodyPr>
            <a:normAutofit fontScale="90000"/>
          </a:bodyPr>
          <a:lstStyle/>
          <a:p>
            <a:pPr eaLnBrk="1" hangingPunct="1"/>
            <a:r>
              <a:rPr lang="en-US" sz="3600" dirty="0">
                <a:latin typeface="Times" charset="0"/>
                <a:ea typeface="ＭＳ Ｐゴシック" charset="0"/>
                <a:cs typeface="ＭＳ Ｐゴシック" charset="0"/>
              </a:rPr>
              <a:t>Imperfect Retrieval of True Structure</a:t>
            </a:r>
            <a:endParaRPr lang="en-US" dirty="0">
              <a:latin typeface="Times" charset="0"/>
              <a:ea typeface="ＭＳ Ｐゴシック" charset="0"/>
              <a:cs typeface="ＭＳ Ｐゴシック" charset="0"/>
            </a:endParaRPr>
          </a:p>
        </p:txBody>
      </p:sp>
      <p:graphicFrame>
        <p:nvGraphicFramePr>
          <p:cNvPr id="48130" name="Object 2"/>
          <p:cNvGraphicFramePr>
            <a:graphicFrameLocks noChangeAspect="1"/>
          </p:cNvGraphicFramePr>
          <p:nvPr/>
        </p:nvGraphicFramePr>
        <p:xfrm>
          <a:off x="4876800" y="687388"/>
          <a:ext cx="3351213" cy="6170612"/>
        </p:xfrm>
        <a:graphic>
          <a:graphicData uri="http://schemas.openxmlformats.org/presentationml/2006/ole">
            <mc:AlternateContent xmlns:mc="http://schemas.openxmlformats.org/markup-compatibility/2006">
              <mc:Choice xmlns:v="urn:schemas-microsoft-com:vml" Requires="v">
                <p:oleObj spid="_x0000_s1330" name="Document" r:id="rId4" imgW="2743200" imgH="5050536" progId="Word.Document.8">
                  <p:embed/>
                </p:oleObj>
              </mc:Choice>
              <mc:Fallback>
                <p:oleObj name="Document" r:id="rId4" imgW="2743200" imgH="505053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687388"/>
                        <a:ext cx="3351213" cy="617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8131" name="Object 3"/>
          <p:cNvGraphicFramePr>
            <a:graphicFrameLocks noChangeAspect="1"/>
          </p:cNvGraphicFramePr>
          <p:nvPr/>
        </p:nvGraphicFramePr>
        <p:xfrm>
          <a:off x="914400" y="687388"/>
          <a:ext cx="3143250" cy="6170612"/>
        </p:xfrm>
        <a:graphic>
          <a:graphicData uri="http://schemas.openxmlformats.org/presentationml/2006/ole">
            <mc:AlternateContent xmlns:mc="http://schemas.openxmlformats.org/markup-compatibility/2006">
              <mc:Choice xmlns:v="urn:schemas-microsoft-com:vml" Requires="v">
                <p:oleObj spid="_x0000_s1331" name="Document" r:id="rId6" imgW="2743200" imgH="5385816" progId="Word.Document.8">
                  <p:embed/>
                </p:oleObj>
              </mc:Choice>
              <mc:Fallback>
                <p:oleObj name="Document" r:id="rId6" imgW="2743200" imgH="5385816"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687388"/>
                        <a:ext cx="3143250" cy="617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Rectangle 1"/>
          <p:cNvSpPr/>
          <p:nvPr/>
        </p:nvSpPr>
        <p:spPr bwMode="auto">
          <a:xfrm>
            <a:off x="5105400" y="762000"/>
            <a:ext cx="152400" cy="228600"/>
          </a:xfrm>
          <a:prstGeom prst="rect">
            <a:avLst/>
          </a:prstGeom>
          <a:solidFill>
            <a:srgbClr val="FFFF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61251154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922114"/>
          </a:xfrm>
        </p:spPr>
        <p:txBody>
          <a:bodyPr/>
          <a:lstStyle/>
          <a:p>
            <a:pPr eaLnBrk="1" hangingPunct="1">
              <a:defRPr/>
            </a:pPr>
            <a:r>
              <a:rPr lang="en-US" dirty="0" smtClean="0">
                <a:cs typeface="+mj-cs"/>
              </a:rPr>
              <a:t>Coso Results</a:t>
            </a:r>
          </a:p>
        </p:txBody>
      </p:sp>
      <p:sp>
        <p:nvSpPr>
          <p:cNvPr id="5123" name="Rectangle 3"/>
          <p:cNvSpPr>
            <a:spLocks noGrp="1" noChangeArrowheads="1"/>
          </p:cNvSpPr>
          <p:nvPr>
            <p:ph idx="1"/>
          </p:nvPr>
        </p:nvSpPr>
        <p:spPr>
          <a:xfrm>
            <a:off x="914400" y="1340768"/>
            <a:ext cx="7258050" cy="706438"/>
          </a:xfrm>
        </p:spPr>
        <p:txBody>
          <a:bodyPr/>
          <a:lstStyle/>
          <a:p>
            <a:pPr eaLnBrk="1" hangingPunct="1">
              <a:defRPr/>
            </a:pPr>
            <a:r>
              <a:rPr lang="en-US" dirty="0"/>
              <a:t>Structural </a:t>
            </a:r>
            <a:r>
              <a:rPr lang="en-US" dirty="0" smtClean="0"/>
              <a:t>changes</a:t>
            </a:r>
            <a:r>
              <a:rPr lang="en-US" dirty="0"/>
              <a:t>: </a:t>
            </a:r>
            <a:r>
              <a:rPr lang="en-US" i="1" dirty="0" smtClean="0"/>
              <a:t>V</a:t>
            </a:r>
            <a:r>
              <a:rPr lang="en-US" i="1" baseline="-25000" dirty="0" smtClean="0"/>
              <a:t>P</a:t>
            </a:r>
            <a:endParaRPr lang="en-US" dirty="0" smtClean="0"/>
          </a:p>
          <a:p>
            <a:pPr marL="0" indent="0" eaLnBrk="1" hangingPunct="1">
              <a:buFont typeface="Wingdings" charset="0"/>
              <a:buNone/>
              <a:defRPr/>
            </a:pPr>
            <a:endParaRPr lang="en-US" dirty="0"/>
          </a:p>
          <a:p>
            <a:pPr eaLnBrk="1" hangingPunct="1">
              <a:buFont typeface="Wingdings" charset="0"/>
              <a:buNone/>
              <a:defRPr/>
            </a:pPr>
            <a:endParaRPr lang="en-US" sz="1400" dirty="0" smtClean="0">
              <a:cs typeface="+mn-cs"/>
            </a:endParaRPr>
          </a:p>
          <a:p>
            <a:pPr eaLnBrk="1" hangingPunct="1">
              <a:defRPr/>
            </a:pPr>
            <a:endParaRPr lang="en-US" sz="1400" dirty="0" smtClean="0">
              <a:cs typeface="+mn-cs"/>
            </a:endParaRPr>
          </a:p>
        </p:txBody>
      </p:sp>
      <p:pic>
        <p:nvPicPr>
          <p:cNvPr id="4" name="Picture 3" descr="Vp_Vs_VpVs_Change.pdf"/>
          <p:cNvPicPr>
            <a:picLocks noChangeAspect="1"/>
          </p:cNvPicPr>
          <p:nvPr/>
        </p:nvPicPr>
        <p:blipFill rotWithShape="1">
          <a:blip r:embed="rId3">
            <a:extLst>
              <a:ext uri="{28A0092B-C50C-407E-A947-70E740481C1C}">
                <a14:useLocalDpi xmlns:a14="http://schemas.microsoft.com/office/drawing/2010/main" val="0"/>
              </a:ext>
            </a:extLst>
          </a:blip>
          <a:srcRect t="3196" r="4763" b="67494"/>
          <a:stretch/>
        </p:blipFill>
        <p:spPr>
          <a:xfrm>
            <a:off x="755576" y="2193468"/>
            <a:ext cx="7513309" cy="4351226"/>
          </a:xfrm>
          <a:prstGeom prst="rect">
            <a:avLst/>
          </a:prstGeom>
        </p:spPr>
      </p:pic>
      <p:sp>
        <p:nvSpPr>
          <p:cNvPr id="2" name="TextBox 1"/>
          <p:cNvSpPr txBox="1"/>
          <p:nvPr/>
        </p:nvSpPr>
        <p:spPr>
          <a:xfrm>
            <a:off x="755576" y="2276872"/>
            <a:ext cx="754634" cy="2702278"/>
          </a:xfrm>
          <a:prstGeom prst="rect">
            <a:avLst/>
          </a:prstGeom>
          <a:noFill/>
        </p:spPr>
        <p:txBody>
          <a:bodyPr wrap="none" rtlCol="0">
            <a:spAutoFit/>
          </a:bodyPr>
          <a:lstStyle/>
          <a:p>
            <a:pPr algn="ctr">
              <a:buNone/>
            </a:pPr>
            <a:r>
              <a:rPr lang="en-US" sz="1600" dirty="0" smtClean="0"/>
              <a:t>Depth</a:t>
            </a:r>
          </a:p>
          <a:p>
            <a:pPr algn="ctr">
              <a:buNone/>
            </a:pPr>
            <a:endParaRPr lang="en-US" sz="1600" dirty="0" smtClean="0"/>
          </a:p>
          <a:p>
            <a:pPr algn="ctr">
              <a:buNone/>
            </a:pPr>
            <a:endParaRPr lang="en-US" sz="1600" dirty="0" smtClean="0"/>
          </a:p>
          <a:p>
            <a:pPr algn="ctr">
              <a:buNone/>
            </a:pPr>
            <a:r>
              <a:rPr lang="en-US" sz="1600" dirty="0"/>
              <a:t> </a:t>
            </a:r>
            <a:r>
              <a:rPr lang="en-US" sz="1600" dirty="0" smtClean="0"/>
              <a:t>-1 km</a:t>
            </a:r>
          </a:p>
          <a:p>
            <a:pPr algn="ctr">
              <a:buNone/>
            </a:pPr>
            <a:endParaRPr lang="en-US" sz="1600" dirty="0"/>
          </a:p>
          <a:p>
            <a:pPr algn="ctr">
              <a:buNone/>
            </a:pPr>
            <a:endParaRPr lang="en-US" sz="1600" dirty="0" smtClean="0"/>
          </a:p>
          <a:p>
            <a:pPr algn="ctr">
              <a:buNone/>
            </a:pPr>
            <a:endParaRPr lang="en-US" sz="1600" dirty="0" smtClean="0"/>
          </a:p>
          <a:p>
            <a:pPr algn="ctr">
              <a:buNone/>
            </a:pPr>
            <a:endParaRPr lang="en-US" sz="1600" dirty="0" smtClean="0"/>
          </a:p>
          <a:p>
            <a:pPr algn="ctr">
              <a:buNone/>
            </a:pPr>
            <a:r>
              <a:rPr lang="en-US" sz="1600" dirty="0" smtClean="0"/>
              <a:t>0 km</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922114"/>
          </a:xfrm>
        </p:spPr>
        <p:txBody>
          <a:bodyPr/>
          <a:lstStyle/>
          <a:p>
            <a:pPr eaLnBrk="1" hangingPunct="1">
              <a:defRPr/>
            </a:pPr>
            <a:r>
              <a:rPr lang="en-US" dirty="0" smtClean="0">
                <a:cs typeface="+mj-cs"/>
              </a:rPr>
              <a:t>Coso Results</a:t>
            </a:r>
          </a:p>
        </p:txBody>
      </p:sp>
      <p:sp>
        <p:nvSpPr>
          <p:cNvPr id="5123" name="Rectangle 3"/>
          <p:cNvSpPr>
            <a:spLocks noGrp="1" noChangeArrowheads="1"/>
          </p:cNvSpPr>
          <p:nvPr>
            <p:ph idx="1"/>
          </p:nvPr>
        </p:nvSpPr>
        <p:spPr>
          <a:xfrm>
            <a:off x="914400" y="1340768"/>
            <a:ext cx="7258050" cy="706438"/>
          </a:xfrm>
        </p:spPr>
        <p:txBody>
          <a:bodyPr/>
          <a:lstStyle/>
          <a:p>
            <a:pPr eaLnBrk="1" hangingPunct="1">
              <a:defRPr/>
            </a:pPr>
            <a:r>
              <a:rPr lang="en-US" dirty="0"/>
              <a:t>Structural </a:t>
            </a:r>
            <a:r>
              <a:rPr lang="en-US" dirty="0" smtClean="0"/>
              <a:t>changes</a:t>
            </a:r>
            <a:r>
              <a:rPr lang="en-US" dirty="0"/>
              <a:t>: </a:t>
            </a:r>
            <a:r>
              <a:rPr lang="en-US" i="1" dirty="0" smtClean="0"/>
              <a:t>V</a:t>
            </a:r>
            <a:r>
              <a:rPr lang="en-US" i="1" baseline="-25000" dirty="0" smtClean="0"/>
              <a:t>S</a:t>
            </a:r>
            <a:endParaRPr lang="en-US" dirty="0" smtClean="0"/>
          </a:p>
          <a:p>
            <a:pPr marL="0" indent="0" eaLnBrk="1" hangingPunct="1">
              <a:buFont typeface="Wingdings" charset="0"/>
              <a:buNone/>
              <a:defRPr/>
            </a:pPr>
            <a:endParaRPr lang="en-US" dirty="0"/>
          </a:p>
          <a:p>
            <a:pPr eaLnBrk="1" hangingPunct="1">
              <a:buFont typeface="Wingdings" charset="0"/>
              <a:buNone/>
              <a:defRPr/>
            </a:pPr>
            <a:endParaRPr lang="en-US" sz="1400" dirty="0" smtClean="0">
              <a:cs typeface="+mn-cs"/>
            </a:endParaRPr>
          </a:p>
          <a:p>
            <a:pPr eaLnBrk="1" hangingPunct="1">
              <a:defRPr/>
            </a:pPr>
            <a:endParaRPr lang="en-US" sz="1400" dirty="0" smtClean="0">
              <a:cs typeface="+mn-cs"/>
            </a:endParaRPr>
          </a:p>
        </p:txBody>
      </p:sp>
      <p:pic>
        <p:nvPicPr>
          <p:cNvPr id="4" name="Picture 3" descr="Vp_Vs_VpVs_Change.pdf"/>
          <p:cNvPicPr>
            <a:picLocks noChangeAspect="1"/>
          </p:cNvPicPr>
          <p:nvPr/>
        </p:nvPicPr>
        <p:blipFill rotWithShape="1">
          <a:blip r:embed="rId3">
            <a:extLst>
              <a:ext uri="{28A0092B-C50C-407E-A947-70E740481C1C}">
                <a14:useLocalDpi xmlns:a14="http://schemas.microsoft.com/office/drawing/2010/main" val="0"/>
              </a:ext>
            </a:extLst>
          </a:blip>
          <a:srcRect t="34717" r="6311" b="36507"/>
          <a:stretch/>
        </p:blipFill>
        <p:spPr>
          <a:xfrm>
            <a:off x="808116" y="2282924"/>
            <a:ext cx="7337886" cy="4242420"/>
          </a:xfrm>
          <a:prstGeom prst="rect">
            <a:avLst/>
          </a:prstGeom>
        </p:spPr>
      </p:pic>
      <p:sp>
        <p:nvSpPr>
          <p:cNvPr id="6" name="TextBox 5"/>
          <p:cNvSpPr txBox="1"/>
          <p:nvPr/>
        </p:nvSpPr>
        <p:spPr>
          <a:xfrm>
            <a:off x="755576" y="2276872"/>
            <a:ext cx="754634" cy="2702278"/>
          </a:xfrm>
          <a:prstGeom prst="rect">
            <a:avLst/>
          </a:prstGeom>
          <a:noFill/>
        </p:spPr>
        <p:txBody>
          <a:bodyPr wrap="none" rtlCol="0">
            <a:spAutoFit/>
          </a:bodyPr>
          <a:lstStyle/>
          <a:p>
            <a:pPr algn="ctr">
              <a:buNone/>
            </a:pPr>
            <a:r>
              <a:rPr lang="en-US" sz="1600" dirty="0" smtClean="0"/>
              <a:t>Depth</a:t>
            </a:r>
          </a:p>
          <a:p>
            <a:pPr algn="ctr">
              <a:buNone/>
            </a:pPr>
            <a:endParaRPr lang="en-US" sz="1600" dirty="0" smtClean="0"/>
          </a:p>
          <a:p>
            <a:pPr algn="ctr">
              <a:buNone/>
            </a:pPr>
            <a:endParaRPr lang="en-US" sz="1600" dirty="0" smtClean="0"/>
          </a:p>
          <a:p>
            <a:pPr algn="ctr">
              <a:buNone/>
            </a:pPr>
            <a:r>
              <a:rPr lang="en-US" sz="1600" dirty="0"/>
              <a:t> </a:t>
            </a:r>
            <a:r>
              <a:rPr lang="en-US" sz="1600" dirty="0" smtClean="0"/>
              <a:t>-1 km</a:t>
            </a:r>
          </a:p>
          <a:p>
            <a:pPr algn="ctr">
              <a:buNone/>
            </a:pPr>
            <a:endParaRPr lang="en-US" sz="1600" dirty="0"/>
          </a:p>
          <a:p>
            <a:pPr algn="ctr">
              <a:buNone/>
            </a:pPr>
            <a:endParaRPr lang="en-US" sz="1600" dirty="0" smtClean="0"/>
          </a:p>
          <a:p>
            <a:pPr algn="ctr">
              <a:buNone/>
            </a:pPr>
            <a:endParaRPr lang="en-US" sz="1600" dirty="0" smtClean="0"/>
          </a:p>
          <a:p>
            <a:pPr algn="ctr">
              <a:buNone/>
            </a:pPr>
            <a:endParaRPr lang="en-US" sz="1600" dirty="0" smtClean="0"/>
          </a:p>
          <a:p>
            <a:pPr algn="ctr">
              <a:buNone/>
            </a:pPr>
            <a:r>
              <a:rPr lang="en-US" sz="1600" dirty="0" smtClean="0"/>
              <a:t>0 km</a:t>
            </a:r>
            <a:endParaRPr lang="en-US" sz="1600" dirty="0"/>
          </a:p>
        </p:txBody>
      </p:sp>
    </p:spTree>
    <p:extLst>
      <p:ext uri="{BB962C8B-B14F-4D97-AF65-F5344CB8AC3E}">
        <p14:creationId xmlns:p14="http://schemas.microsoft.com/office/powerpoint/2010/main" val="25267073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922114"/>
          </a:xfrm>
        </p:spPr>
        <p:txBody>
          <a:bodyPr/>
          <a:lstStyle/>
          <a:p>
            <a:pPr eaLnBrk="1" hangingPunct="1">
              <a:defRPr/>
            </a:pPr>
            <a:r>
              <a:rPr lang="en-US" dirty="0" smtClean="0">
                <a:cs typeface="+mj-cs"/>
              </a:rPr>
              <a:t>Coso Results</a:t>
            </a:r>
          </a:p>
        </p:txBody>
      </p:sp>
      <p:sp>
        <p:nvSpPr>
          <p:cNvPr id="5123" name="Rectangle 3"/>
          <p:cNvSpPr>
            <a:spLocks noGrp="1" noChangeArrowheads="1"/>
          </p:cNvSpPr>
          <p:nvPr>
            <p:ph idx="1"/>
          </p:nvPr>
        </p:nvSpPr>
        <p:spPr>
          <a:xfrm>
            <a:off x="914400" y="1340768"/>
            <a:ext cx="7258050" cy="706438"/>
          </a:xfrm>
        </p:spPr>
        <p:txBody>
          <a:bodyPr/>
          <a:lstStyle/>
          <a:p>
            <a:pPr eaLnBrk="1" hangingPunct="1">
              <a:defRPr/>
            </a:pPr>
            <a:r>
              <a:rPr lang="en-US" dirty="0"/>
              <a:t>Structural </a:t>
            </a:r>
            <a:r>
              <a:rPr lang="en-US" dirty="0" smtClean="0"/>
              <a:t>changes: </a:t>
            </a:r>
            <a:r>
              <a:rPr lang="en-US" i="1" dirty="0" smtClean="0"/>
              <a:t>V</a:t>
            </a:r>
            <a:r>
              <a:rPr lang="en-US" i="1" baseline="-25000" dirty="0" smtClean="0"/>
              <a:t>P</a:t>
            </a:r>
            <a:r>
              <a:rPr lang="en-US" i="1" dirty="0" smtClean="0"/>
              <a:t>/V</a:t>
            </a:r>
            <a:r>
              <a:rPr lang="en-US" i="1" baseline="-25000" dirty="0" smtClean="0"/>
              <a:t>S</a:t>
            </a:r>
          </a:p>
          <a:p>
            <a:pPr marL="0" indent="0" eaLnBrk="1" hangingPunct="1">
              <a:buFont typeface="Wingdings" charset="0"/>
              <a:buNone/>
              <a:defRPr/>
            </a:pPr>
            <a:endParaRPr lang="en-US" dirty="0"/>
          </a:p>
          <a:p>
            <a:pPr eaLnBrk="1" hangingPunct="1">
              <a:buFont typeface="Wingdings" charset="0"/>
              <a:buNone/>
              <a:defRPr/>
            </a:pPr>
            <a:endParaRPr lang="en-US" sz="1400" dirty="0" smtClean="0">
              <a:cs typeface="+mn-cs"/>
            </a:endParaRPr>
          </a:p>
          <a:p>
            <a:pPr eaLnBrk="1" hangingPunct="1">
              <a:defRPr/>
            </a:pPr>
            <a:endParaRPr lang="en-US" sz="1400" dirty="0" smtClean="0">
              <a:cs typeface="+mn-cs"/>
            </a:endParaRPr>
          </a:p>
        </p:txBody>
      </p:sp>
      <p:pic>
        <p:nvPicPr>
          <p:cNvPr id="4" name="Picture 3" descr="Vp_Vs_VpVs_Change.pdf"/>
          <p:cNvPicPr>
            <a:picLocks noChangeAspect="1"/>
          </p:cNvPicPr>
          <p:nvPr/>
        </p:nvPicPr>
        <p:blipFill rotWithShape="1">
          <a:blip r:embed="rId3">
            <a:extLst>
              <a:ext uri="{28A0092B-C50C-407E-A947-70E740481C1C}">
                <a14:useLocalDpi xmlns:a14="http://schemas.microsoft.com/office/drawing/2010/main" val="0"/>
              </a:ext>
            </a:extLst>
          </a:blip>
          <a:srcRect l="435" t="65288" r="5715" b="5198"/>
          <a:stretch/>
        </p:blipFill>
        <p:spPr>
          <a:xfrm>
            <a:off x="899592" y="2219424"/>
            <a:ext cx="7273929" cy="4305920"/>
          </a:xfrm>
          <a:prstGeom prst="rect">
            <a:avLst/>
          </a:prstGeom>
        </p:spPr>
      </p:pic>
      <p:sp>
        <p:nvSpPr>
          <p:cNvPr id="6" name="TextBox 5"/>
          <p:cNvSpPr txBox="1"/>
          <p:nvPr/>
        </p:nvSpPr>
        <p:spPr>
          <a:xfrm>
            <a:off x="755576" y="2276872"/>
            <a:ext cx="754634" cy="2702278"/>
          </a:xfrm>
          <a:prstGeom prst="rect">
            <a:avLst/>
          </a:prstGeom>
          <a:noFill/>
        </p:spPr>
        <p:txBody>
          <a:bodyPr wrap="none" rtlCol="0">
            <a:spAutoFit/>
          </a:bodyPr>
          <a:lstStyle/>
          <a:p>
            <a:pPr algn="ctr">
              <a:buNone/>
            </a:pPr>
            <a:r>
              <a:rPr lang="en-US" sz="1600" dirty="0" smtClean="0"/>
              <a:t>Depth</a:t>
            </a:r>
          </a:p>
          <a:p>
            <a:pPr algn="ctr">
              <a:buNone/>
            </a:pPr>
            <a:endParaRPr lang="en-US" sz="1600" dirty="0" smtClean="0"/>
          </a:p>
          <a:p>
            <a:pPr algn="ctr">
              <a:buNone/>
            </a:pPr>
            <a:endParaRPr lang="en-US" sz="1600" dirty="0" smtClean="0"/>
          </a:p>
          <a:p>
            <a:pPr algn="ctr">
              <a:buNone/>
            </a:pPr>
            <a:r>
              <a:rPr lang="en-US" sz="1600" dirty="0"/>
              <a:t> </a:t>
            </a:r>
            <a:r>
              <a:rPr lang="en-US" sz="1600" dirty="0" smtClean="0"/>
              <a:t>-1 km</a:t>
            </a:r>
          </a:p>
          <a:p>
            <a:pPr algn="ctr">
              <a:buNone/>
            </a:pPr>
            <a:endParaRPr lang="en-US" sz="1600" dirty="0"/>
          </a:p>
          <a:p>
            <a:pPr algn="ctr">
              <a:buNone/>
            </a:pPr>
            <a:endParaRPr lang="en-US" sz="1600" dirty="0" smtClean="0"/>
          </a:p>
          <a:p>
            <a:pPr algn="ctr">
              <a:buNone/>
            </a:pPr>
            <a:endParaRPr lang="en-US" sz="1600" dirty="0" smtClean="0"/>
          </a:p>
          <a:p>
            <a:pPr algn="ctr">
              <a:buNone/>
            </a:pPr>
            <a:endParaRPr lang="en-US" sz="1600" dirty="0" smtClean="0"/>
          </a:p>
          <a:p>
            <a:pPr algn="ctr">
              <a:buNone/>
            </a:pPr>
            <a:r>
              <a:rPr lang="en-US" sz="1600" dirty="0" smtClean="0"/>
              <a:t>0 km</a:t>
            </a:r>
            <a:endParaRPr lang="en-US" sz="1600" dirty="0"/>
          </a:p>
        </p:txBody>
      </p:sp>
    </p:spTree>
    <p:extLst>
      <p:ext uri="{BB962C8B-B14F-4D97-AF65-F5344CB8AC3E}">
        <p14:creationId xmlns:p14="http://schemas.microsoft.com/office/powerpoint/2010/main" val="32294062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z="3600" dirty="0"/>
              <a:t>Conclusions</a:t>
            </a:r>
            <a:endParaRPr lang="en-US" dirty="0"/>
          </a:p>
        </p:txBody>
      </p:sp>
      <p:sp>
        <p:nvSpPr>
          <p:cNvPr id="162819" name="Rectangle 3"/>
          <p:cNvSpPr>
            <a:spLocks noGrp="1" noChangeArrowheads="1"/>
          </p:cNvSpPr>
          <p:nvPr>
            <p:ph idx="1"/>
          </p:nvPr>
        </p:nvSpPr>
        <p:spPr>
          <a:xfrm>
            <a:off x="533400" y="1524000"/>
            <a:ext cx="8077200" cy="4953000"/>
          </a:xfrm>
        </p:spPr>
        <p:txBody>
          <a:bodyPr>
            <a:normAutofit/>
          </a:bodyPr>
          <a:lstStyle/>
          <a:p>
            <a:r>
              <a:rPr lang="en-US" sz="2800" dirty="0" smtClean="0"/>
              <a:t>Earth is not well sampled by observed seismic rays.</a:t>
            </a:r>
          </a:p>
          <a:p>
            <a:r>
              <a:rPr lang="en-US" sz="2800" dirty="0" smtClean="0"/>
              <a:t>Derived structures are smeared along rays.</a:t>
            </a:r>
          </a:p>
          <a:p>
            <a:r>
              <a:rPr lang="en-US" sz="2800" dirty="0" smtClean="0"/>
              <a:t>Many inferred structures are really ray bundles.</a:t>
            </a:r>
          </a:p>
          <a:p>
            <a:r>
              <a:rPr lang="en-US" sz="2800" dirty="0" smtClean="0"/>
              <a:t>Teleseismic tomography omits effect of event location.  Many studies need to be repeated.</a:t>
            </a:r>
          </a:p>
          <a:p>
            <a:r>
              <a:rPr lang="en-US" sz="2800" dirty="0" smtClean="0"/>
              <a:t>Would be better to test hypotheses than to seek “models”.  Example: Time-dependent tomography.</a:t>
            </a:r>
            <a:endParaRPr lang="en-US" sz="2800" dirty="0"/>
          </a:p>
        </p:txBody>
      </p:sp>
    </p:spTree>
    <p:extLst>
      <p:ext uri="{BB962C8B-B14F-4D97-AF65-F5344CB8AC3E}">
        <p14:creationId xmlns:p14="http://schemas.microsoft.com/office/powerpoint/2010/main" val="400221647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2"/>
          <p:cNvSpPr>
            <a:spLocks noGrp="1" noChangeArrowheads="1"/>
          </p:cNvSpPr>
          <p:nvPr>
            <p:ph type="ctrTitle"/>
          </p:nvPr>
        </p:nvSpPr>
        <p:spPr>
          <a:xfrm>
            <a:off x="685800" y="0"/>
            <a:ext cx="7772400" cy="571500"/>
          </a:xfrm>
        </p:spPr>
        <p:txBody>
          <a:bodyPr>
            <a:normAutofit fontScale="90000"/>
          </a:bodyPr>
          <a:lstStyle/>
          <a:p>
            <a:pPr eaLnBrk="1" hangingPunct="1"/>
            <a:r>
              <a:rPr lang="en-US" sz="3600">
                <a:latin typeface="Times" charset="0"/>
                <a:ea typeface="ＭＳ Ｐゴシック" charset="0"/>
                <a:cs typeface="ＭＳ Ｐゴシック" charset="0"/>
              </a:rPr>
              <a:t>Spurious Temporal Variations</a:t>
            </a:r>
            <a:endParaRPr lang="en-US">
              <a:latin typeface="Times" charset="0"/>
              <a:ea typeface="ＭＳ Ｐゴシック" charset="0"/>
              <a:cs typeface="ＭＳ Ｐゴシック" charset="0"/>
            </a:endParaRPr>
          </a:p>
        </p:txBody>
      </p:sp>
      <p:graphicFrame>
        <p:nvGraphicFramePr>
          <p:cNvPr id="50178" name="Object 2"/>
          <p:cNvGraphicFramePr>
            <a:graphicFrameLocks noChangeAspect="1"/>
          </p:cNvGraphicFramePr>
          <p:nvPr/>
        </p:nvGraphicFramePr>
        <p:xfrm>
          <a:off x="838200" y="762000"/>
          <a:ext cx="3309938" cy="6096000"/>
        </p:xfrm>
        <a:graphic>
          <a:graphicData uri="http://schemas.openxmlformats.org/presentationml/2006/ole">
            <mc:AlternateContent xmlns:mc="http://schemas.openxmlformats.org/markup-compatibility/2006">
              <mc:Choice xmlns:v="urn:schemas-microsoft-com:vml" Requires="v">
                <p:oleObj spid="_x0000_s2352" name="Document" r:id="rId4" imgW="2743200" imgH="5050536" progId="Word.Document.8">
                  <p:embed/>
                </p:oleObj>
              </mc:Choice>
              <mc:Fallback>
                <p:oleObj name="Document" r:id="rId4" imgW="2743200" imgH="505053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762000"/>
                        <a:ext cx="3309938" cy="609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0179" name="Object 3"/>
          <p:cNvGraphicFramePr>
            <a:graphicFrameLocks noChangeAspect="1"/>
          </p:cNvGraphicFramePr>
          <p:nvPr/>
        </p:nvGraphicFramePr>
        <p:xfrm>
          <a:off x="4876800" y="685800"/>
          <a:ext cx="3363913" cy="6172200"/>
        </p:xfrm>
        <a:graphic>
          <a:graphicData uri="http://schemas.openxmlformats.org/presentationml/2006/ole">
            <mc:AlternateContent xmlns:mc="http://schemas.openxmlformats.org/markup-compatibility/2006">
              <mc:Choice xmlns:v="urn:schemas-microsoft-com:vml" Requires="v">
                <p:oleObj spid="_x0000_s2353" name="Document" r:id="rId6" imgW="2743200" imgH="5032248" progId="Word.Document.8">
                  <p:embed/>
                </p:oleObj>
              </mc:Choice>
              <mc:Fallback>
                <p:oleObj name="Document" r:id="rId6" imgW="2743200" imgH="5032248"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685800"/>
                        <a:ext cx="3363913" cy="617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Rectangle 1"/>
          <p:cNvSpPr/>
          <p:nvPr/>
        </p:nvSpPr>
        <p:spPr bwMode="auto">
          <a:xfrm>
            <a:off x="990600" y="838200"/>
            <a:ext cx="304800" cy="228600"/>
          </a:xfrm>
          <a:prstGeom prst="rect">
            <a:avLst/>
          </a:prstGeom>
          <a:solidFill>
            <a:srgbClr val="FFFF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Rectangle 8"/>
          <p:cNvSpPr/>
          <p:nvPr/>
        </p:nvSpPr>
        <p:spPr bwMode="auto">
          <a:xfrm>
            <a:off x="5105400" y="762000"/>
            <a:ext cx="304800" cy="533400"/>
          </a:xfrm>
          <a:prstGeom prst="rect">
            <a:avLst/>
          </a:prstGeom>
          <a:solidFill>
            <a:srgbClr val="FFFF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6981371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2"/>
          <p:cNvSpPr>
            <a:spLocks noGrp="1" noChangeArrowheads="1"/>
          </p:cNvSpPr>
          <p:nvPr>
            <p:ph type="ctrTitle"/>
          </p:nvPr>
        </p:nvSpPr>
        <p:spPr>
          <a:xfrm>
            <a:off x="609600" y="0"/>
            <a:ext cx="7772400" cy="571500"/>
          </a:xfrm>
        </p:spPr>
        <p:txBody>
          <a:bodyPr>
            <a:normAutofit fontScale="90000"/>
          </a:bodyPr>
          <a:lstStyle/>
          <a:p>
            <a:pPr eaLnBrk="1" hangingPunct="1"/>
            <a:r>
              <a:rPr lang="en-US" sz="3600">
                <a:latin typeface="Times" charset="0"/>
                <a:ea typeface="ＭＳ Ｐゴシック" charset="0"/>
                <a:cs typeface="ＭＳ Ｐゴシック" charset="0"/>
              </a:rPr>
              <a:t>No True Temporal Variations</a:t>
            </a:r>
            <a:endParaRPr lang="en-US">
              <a:latin typeface="Times" charset="0"/>
              <a:ea typeface="ＭＳ Ｐゴシック" charset="0"/>
              <a:cs typeface="ＭＳ Ｐゴシック" charset="0"/>
            </a:endParaRPr>
          </a:p>
        </p:txBody>
      </p:sp>
      <p:graphicFrame>
        <p:nvGraphicFramePr>
          <p:cNvPr id="52226" name="Object 2"/>
          <p:cNvGraphicFramePr>
            <a:graphicFrameLocks noChangeAspect="1"/>
          </p:cNvGraphicFramePr>
          <p:nvPr/>
        </p:nvGraphicFramePr>
        <p:xfrm>
          <a:off x="990600" y="762000"/>
          <a:ext cx="3157538" cy="6096000"/>
        </p:xfrm>
        <a:graphic>
          <a:graphicData uri="http://schemas.openxmlformats.org/presentationml/2006/ole">
            <mc:AlternateContent xmlns:mc="http://schemas.openxmlformats.org/markup-compatibility/2006">
              <mc:Choice xmlns:v="urn:schemas-microsoft-com:vml" Requires="v">
                <p:oleObj spid="_x0000_s3376" name="Document" r:id="rId4" imgW="2743200" imgH="5294376" progId="Word.Document.8">
                  <p:embed/>
                </p:oleObj>
              </mc:Choice>
              <mc:Fallback>
                <p:oleObj name="Document" r:id="rId4" imgW="2743200" imgH="529437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762000"/>
                        <a:ext cx="3157538" cy="609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2227" name="Object 3"/>
          <p:cNvGraphicFramePr>
            <a:graphicFrameLocks noChangeAspect="1"/>
          </p:cNvGraphicFramePr>
          <p:nvPr/>
        </p:nvGraphicFramePr>
        <p:xfrm>
          <a:off x="5029200" y="687388"/>
          <a:ext cx="3203575" cy="6170612"/>
        </p:xfrm>
        <a:graphic>
          <a:graphicData uri="http://schemas.openxmlformats.org/presentationml/2006/ole">
            <mc:AlternateContent xmlns:mc="http://schemas.openxmlformats.org/markup-compatibility/2006">
              <mc:Choice xmlns:v="urn:schemas-microsoft-com:vml" Requires="v">
                <p:oleObj spid="_x0000_s3377" name="Document" r:id="rId6" imgW="2743200" imgH="5285232" progId="Word.Document.8">
                  <p:embed/>
                </p:oleObj>
              </mc:Choice>
              <mc:Fallback>
                <p:oleObj name="Document" r:id="rId6" imgW="2743200" imgH="5285232"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687388"/>
                        <a:ext cx="3203575" cy="617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3102954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A4_BottomLeft.pdf"/>
          <p:cNvPicPr>
            <a:picLocks noChangeAspect="1"/>
          </p:cNvPicPr>
          <p:nvPr/>
        </p:nvPicPr>
        <p:blipFill rotWithShape="1">
          <a:blip r:embed="rId2">
            <a:extLst>
              <a:ext uri="{28A0092B-C50C-407E-A947-70E740481C1C}">
                <a14:useLocalDpi xmlns:a14="http://schemas.microsoft.com/office/drawing/2010/main" val="0"/>
              </a:ext>
            </a:extLst>
          </a:blip>
          <a:srcRect b="7356"/>
          <a:stretch/>
        </p:blipFill>
        <p:spPr>
          <a:xfrm>
            <a:off x="845604" y="4055924"/>
            <a:ext cx="3386667" cy="2541428"/>
          </a:xfrm>
          <a:prstGeom prst="rect">
            <a:avLst/>
          </a:prstGeom>
        </p:spPr>
      </p:pic>
      <p:pic>
        <p:nvPicPr>
          <p:cNvPr id="3" name="Picture 2" descr="FigA4_BottomRigh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971" y="4055924"/>
            <a:ext cx="3341594" cy="2743200"/>
          </a:xfrm>
          <a:prstGeom prst="rect">
            <a:avLst/>
          </a:prstGeom>
        </p:spPr>
      </p:pic>
      <p:pic>
        <p:nvPicPr>
          <p:cNvPr id="4" name="Picture 3" descr="FigA4_TopLeft.pdf"/>
          <p:cNvPicPr>
            <a:picLocks noChangeAspect="1"/>
          </p:cNvPicPr>
          <p:nvPr/>
        </p:nvPicPr>
        <p:blipFill rotWithShape="1">
          <a:blip r:embed="rId4">
            <a:extLst>
              <a:ext uri="{28A0092B-C50C-407E-A947-70E740481C1C}">
                <a14:useLocalDpi xmlns:a14="http://schemas.microsoft.com/office/drawing/2010/main" val="0"/>
              </a:ext>
            </a:extLst>
          </a:blip>
          <a:srcRect t="6039" b="49081"/>
          <a:stretch/>
        </p:blipFill>
        <p:spPr>
          <a:xfrm>
            <a:off x="1043608" y="1268760"/>
            <a:ext cx="2870200" cy="2621854"/>
          </a:xfrm>
          <a:prstGeom prst="rect">
            <a:avLst/>
          </a:prstGeom>
        </p:spPr>
      </p:pic>
      <p:pic>
        <p:nvPicPr>
          <p:cNvPr id="5" name="Picture 4" descr="FigA4_TopRight.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3106" y="1326594"/>
            <a:ext cx="2569112" cy="2743200"/>
          </a:xfrm>
          <a:prstGeom prst="rect">
            <a:avLst/>
          </a:prstGeom>
        </p:spPr>
      </p:pic>
      <p:sp>
        <p:nvSpPr>
          <p:cNvPr id="6" name="Title 5"/>
          <p:cNvSpPr>
            <a:spLocks noGrp="1"/>
          </p:cNvSpPr>
          <p:nvPr>
            <p:ph type="title"/>
          </p:nvPr>
        </p:nvSpPr>
        <p:spPr>
          <a:xfrm>
            <a:off x="154112" y="-28538"/>
            <a:ext cx="8856984" cy="727715"/>
          </a:xfrm>
        </p:spPr>
        <p:txBody>
          <a:bodyPr>
            <a:normAutofit fontScale="90000"/>
          </a:bodyPr>
          <a:lstStyle/>
          <a:p>
            <a:r>
              <a:rPr lang="en-US" dirty="0" smtClean="0"/>
              <a:t>Example: Spurious Low Wave-speed Zone</a:t>
            </a:r>
            <a:endParaRPr lang="en-US" dirty="0"/>
          </a:p>
        </p:txBody>
      </p:sp>
      <p:sp>
        <p:nvSpPr>
          <p:cNvPr id="7" name="TextBox 6"/>
          <p:cNvSpPr txBox="1"/>
          <p:nvPr/>
        </p:nvSpPr>
        <p:spPr>
          <a:xfrm>
            <a:off x="0" y="6457890"/>
            <a:ext cx="4583306" cy="400110"/>
          </a:xfrm>
          <a:prstGeom prst="rect">
            <a:avLst/>
          </a:prstGeom>
          <a:noFill/>
        </p:spPr>
        <p:txBody>
          <a:bodyPr wrap="none" rtlCol="0">
            <a:spAutoFit/>
          </a:bodyPr>
          <a:lstStyle/>
          <a:p>
            <a:pPr>
              <a:buNone/>
            </a:pPr>
            <a:r>
              <a:rPr lang="en-US" sz="2000" dirty="0" smtClean="0"/>
              <a:t>Foulger et al. (2013) after Ian </a:t>
            </a:r>
            <a:r>
              <a:rPr lang="en-US" sz="2000" dirty="0" err="1" smtClean="0"/>
              <a:t>Bastow</a:t>
            </a:r>
            <a:endParaRPr lang="en-US" sz="2000" dirty="0"/>
          </a:p>
        </p:txBody>
      </p:sp>
      <p:sp>
        <p:nvSpPr>
          <p:cNvPr id="8" name="TextBox 7"/>
          <p:cNvSpPr txBox="1"/>
          <p:nvPr/>
        </p:nvSpPr>
        <p:spPr>
          <a:xfrm>
            <a:off x="684990" y="809686"/>
            <a:ext cx="3742431" cy="461665"/>
          </a:xfrm>
          <a:prstGeom prst="rect">
            <a:avLst/>
          </a:prstGeom>
          <a:noFill/>
        </p:spPr>
        <p:txBody>
          <a:bodyPr wrap="none" rtlCol="0">
            <a:spAutoFit/>
          </a:bodyPr>
          <a:lstStyle/>
          <a:p>
            <a:pPr>
              <a:buNone/>
            </a:pPr>
            <a:r>
              <a:rPr lang="en-US" sz="2400" dirty="0" smtClean="0"/>
              <a:t>“Data” computed from this </a:t>
            </a:r>
            <a:endParaRPr lang="en-US" sz="2400" dirty="0"/>
          </a:p>
        </p:txBody>
      </p:sp>
      <p:sp>
        <p:nvSpPr>
          <p:cNvPr id="9" name="TextBox 8"/>
          <p:cNvSpPr txBox="1"/>
          <p:nvPr/>
        </p:nvSpPr>
        <p:spPr>
          <a:xfrm>
            <a:off x="5194554" y="827596"/>
            <a:ext cx="3058500" cy="461665"/>
          </a:xfrm>
          <a:prstGeom prst="rect">
            <a:avLst/>
          </a:prstGeom>
          <a:noFill/>
        </p:spPr>
        <p:txBody>
          <a:bodyPr wrap="none" rtlCol="0">
            <a:spAutoFit/>
          </a:bodyPr>
          <a:lstStyle/>
          <a:p>
            <a:pPr>
              <a:buNone/>
            </a:pPr>
            <a:r>
              <a:rPr lang="en-US" sz="2400" dirty="0"/>
              <a:t>l</a:t>
            </a:r>
            <a:r>
              <a:rPr lang="en-US" sz="2400" dirty="0" smtClean="0"/>
              <a:t>ead to this model (!!)</a:t>
            </a:r>
            <a:endParaRPr lang="en-US" sz="2400" dirty="0"/>
          </a:p>
        </p:txBody>
      </p:sp>
    </p:spTree>
    <p:extLst>
      <p:ext uri="{BB962C8B-B14F-4D97-AF65-F5344CB8AC3E}">
        <p14:creationId xmlns:p14="http://schemas.microsoft.com/office/powerpoint/2010/main" val="12950130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normAutofit/>
          </a:bodyPr>
          <a:lstStyle/>
          <a:p>
            <a:r>
              <a:rPr lang="en-US" sz="3600">
                <a:latin typeface="Times" charset="0"/>
                <a:ea typeface="ＭＳ Ｐゴシック" charset="0"/>
                <a:cs typeface="ＭＳ Ｐゴシック" charset="0"/>
              </a:rPr>
              <a:t>Conventional Least-Squares Method</a:t>
            </a:r>
            <a:endParaRPr lang="en-US">
              <a:latin typeface="Times" charset="0"/>
              <a:ea typeface="ＭＳ Ｐゴシック" charset="0"/>
              <a:cs typeface="ＭＳ Ｐゴシック" charset="0"/>
            </a:endParaRPr>
          </a:p>
        </p:txBody>
      </p:sp>
      <p:pic>
        <p:nvPicPr>
          <p:cNvPr id="3379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175" r="20528"/>
          <a:stretch/>
        </p:blipFill>
        <p:spPr bwMode="auto">
          <a:xfrm>
            <a:off x="0" y="1143000"/>
            <a:ext cx="9144000" cy="558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18006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r>
              <a:rPr lang="en-US" sz="3600">
                <a:latin typeface="Times" charset="0"/>
                <a:ea typeface="ＭＳ Ｐゴシック" charset="0"/>
                <a:cs typeface="ＭＳ Ｐゴシック" charset="0"/>
              </a:rPr>
              <a:t>Regularization</a:t>
            </a:r>
            <a:endParaRPr lang="en-US">
              <a:latin typeface="Times" charset="0"/>
              <a:ea typeface="ＭＳ Ｐゴシック" charset="0"/>
              <a:cs typeface="ＭＳ Ｐゴシック" charset="0"/>
            </a:endParaRPr>
          </a:p>
        </p:txBody>
      </p:sp>
      <p:pic>
        <p:nvPicPr>
          <p:cNvPr id="3584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824" r="4897"/>
          <a:stretch/>
        </p:blipFill>
        <p:spPr bwMode="auto">
          <a:xfrm>
            <a:off x="0" y="1676400"/>
            <a:ext cx="9144000" cy="43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11896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normAutofit/>
          </a:bodyPr>
          <a:lstStyle/>
          <a:p>
            <a:r>
              <a:rPr lang="en-US" sz="3600">
                <a:latin typeface="Times" charset="0"/>
                <a:ea typeface="ＭＳ Ｐゴシック" charset="0"/>
                <a:cs typeface="ＭＳ Ｐゴシック" charset="0"/>
              </a:rPr>
              <a:t>Differential Least-Squares Method</a:t>
            </a:r>
            <a:endParaRPr lang="en-US">
              <a:latin typeface="Times" charset="0"/>
              <a:ea typeface="ＭＳ Ｐゴシック" charset="0"/>
              <a:cs typeface="ＭＳ Ｐゴシック" charset="0"/>
            </a:endParaRPr>
          </a:p>
        </p:txBody>
      </p:sp>
      <p:pic>
        <p:nvPicPr>
          <p:cNvPr id="3789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913" r="10879"/>
          <a:stretch/>
        </p:blipFill>
        <p:spPr bwMode="auto">
          <a:xfrm>
            <a:off x="0" y="1379591"/>
            <a:ext cx="9144000" cy="547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40749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a:t>
            </a:r>
            <a:r>
              <a:rPr lang="en-US" dirty="0" smtClean="0"/>
              <a:t>omo4d </a:t>
            </a:r>
            <a:endParaRPr lang="en-US" dirty="0"/>
          </a:p>
        </p:txBody>
      </p:sp>
      <p:sp>
        <p:nvSpPr>
          <p:cNvPr id="3" name="Content Placeholder 2"/>
          <p:cNvSpPr>
            <a:spLocks noGrp="1"/>
          </p:cNvSpPr>
          <p:nvPr>
            <p:ph idx="1"/>
          </p:nvPr>
        </p:nvSpPr>
        <p:spPr>
          <a:xfrm>
            <a:off x="914400" y="2362200"/>
            <a:ext cx="4017963" cy="3733800"/>
          </a:xfrm>
        </p:spPr>
        <p:txBody>
          <a:bodyPr/>
          <a:lstStyle/>
          <a:p>
            <a:pPr>
              <a:defRPr/>
            </a:pPr>
            <a:endParaRPr lang="en-US" dirty="0" smtClean="0"/>
          </a:p>
          <a:p>
            <a:pPr>
              <a:defRPr/>
            </a:pPr>
            <a:r>
              <a:rPr lang="en-US" dirty="0" smtClean="0"/>
              <a:t>…but detects </a:t>
            </a:r>
            <a:r>
              <a:rPr lang="en-US" i="1" dirty="0" smtClean="0"/>
              <a:t>true</a:t>
            </a:r>
            <a:r>
              <a:rPr lang="en-US" dirty="0" smtClean="0"/>
              <a:t> </a:t>
            </a:r>
            <a:r>
              <a:rPr lang="en-US" dirty="0"/>
              <a:t>temporal variations</a:t>
            </a:r>
            <a:r>
              <a:rPr lang="en-GB" dirty="0"/>
              <a:t> </a:t>
            </a:r>
            <a:endParaRPr lang="en-US" dirty="0"/>
          </a:p>
        </p:txBody>
      </p:sp>
      <p:pic>
        <p:nvPicPr>
          <p:cNvPr id="18435" name="Picture 5" descr="tomo 3.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7800" y="6237312"/>
            <a:ext cx="251301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descr="tomo2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9025" y="864567"/>
            <a:ext cx="1550988"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omo22.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10325" y="864567"/>
            <a:ext cx="155416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rved Up Arrow 6"/>
          <p:cNvSpPr/>
          <p:nvPr/>
        </p:nvSpPr>
        <p:spPr bwMode="auto">
          <a:xfrm>
            <a:off x="4067175" y="5373688"/>
            <a:ext cx="1081088" cy="576262"/>
          </a:xfrm>
          <a:prstGeom prst="curvedUpArrow">
            <a:avLst/>
          </a:prstGeom>
          <a:gradFill rotWithShape="0">
            <a:gsLst>
              <a:gs pos="0">
                <a:schemeClr val="accent1"/>
              </a:gs>
              <a:gs pos="100000">
                <a:schemeClr val="accent1">
                  <a:gamma/>
                  <a:shade val="50196"/>
                  <a:invGamma/>
                </a:schemeClr>
              </a:gs>
            </a:gsLst>
            <a:path path="rect">
              <a:fillToRect l="50000" t="50000" r="50000" b="50000"/>
            </a:path>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marL="342900" indent="-342900">
              <a:defRPr/>
            </a:pPr>
            <a:endParaRPr lang="en-US"/>
          </a:p>
        </p:txBody>
      </p:sp>
      <p:sp>
        <p:nvSpPr>
          <p:cNvPr id="4" name="Rectangle 3"/>
          <p:cNvSpPr>
            <a:spLocks noChangeArrowheads="1"/>
          </p:cNvSpPr>
          <p:nvPr/>
        </p:nvSpPr>
        <p:spPr bwMode="auto">
          <a:xfrm>
            <a:off x="1187450" y="4797425"/>
            <a:ext cx="3571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lvl="1">
              <a:buFont typeface="Wingdings" charset="0"/>
              <a:buNone/>
            </a:pPr>
            <a:r>
              <a:rPr lang="en-US" u="sng" dirty="0">
                <a:solidFill>
                  <a:schemeClr val="tx1"/>
                </a:solidFill>
              </a:rPr>
              <a:t>Theoretical Data Test</a:t>
            </a:r>
          </a:p>
        </p:txBody>
      </p:sp>
      <p:sp>
        <p:nvSpPr>
          <p:cNvPr id="9" name="TextBox 8"/>
          <p:cNvSpPr txBox="1"/>
          <p:nvPr/>
        </p:nvSpPr>
        <p:spPr>
          <a:xfrm>
            <a:off x="6300192" y="332656"/>
            <a:ext cx="2304707" cy="945900"/>
          </a:xfrm>
          <a:prstGeom prst="rect">
            <a:avLst/>
          </a:prstGeom>
          <a:noFill/>
        </p:spPr>
        <p:txBody>
          <a:bodyPr wrap="square" rtlCol="0">
            <a:spAutoFit/>
          </a:bodyPr>
          <a:lstStyle/>
          <a:p>
            <a:pPr algn="ctr">
              <a:lnSpc>
                <a:spcPct val="60000"/>
              </a:lnSpc>
              <a:buNone/>
            </a:pPr>
            <a:r>
              <a:rPr lang="en-US" dirty="0" smtClean="0"/>
              <a:t> </a:t>
            </a:r>
            <a:r>
              <a:rPr lang="en-US" sz="2400" dirty="0" smtClean="0"/>
              <a:t>MEQs</a:t>
            </a:r>
          </a:p>
          <a:p>
            <a:pPr algn="ctr">
              <a:lnSpc>
                <a:spcPct val="60000"/>
              </a:lnSpc>
              <a:buNone/>
            </a:pPr>
            <a:r>
              <a:rPr lang="en-US" sz="2400" dirty="0" smtClean="0"/>
              <a:t>set 1         set 2</a:t>
            </a: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a:t>
            </a:r>
            <a:r>
              <a:rPr lang="en-US" dirty="0" smtClean="0"/>
              <a:t>omo4d </a:t>
            </a:r>
            <a:endParaRPr lang="en-US" dirty="0"/>
          </a:p>
        </p:txBody>
      </p:sp>
      <p:sp>
        <p:nvSpPr>
          <p:cNvPr id="3" name="Content Placeholder 2"/>
          <p:cNvSpPr>
            <a:spLocks noGrp="1"/>
          </p:cNvSpPr>
          <p:nvPr>
            <p:ph idx="1"/>
          </p:nvPr>
        </p:nvSpPr>
        <p:spPr>
          <a:xfrm>
            <a:off x="914400" y="2362200"/>
            <a:ext cx="4017963" cy="3733800"/>
          </a:xfrm>
        </p:spPr>
        <p:txBody>
          <a:bodyPr/>
          <a:lstStyle/>
          <a:p>
            <a:pPr>
              <a:defRPr/>
            </a:pPr>
            <a:endParaRPr lang="en-US" dirty="0" smtClean="0"/>
          </a:p>
          <a:p>
            <a:pPr>
              <a:defRPr/>
            </a:pPr>
            <a:r>
              <a:rPr lang="en-US" dirty="0" smtClean="0"/>
              <a:t>Same structure</a:t>
            </a:r>
          </a:p>
          <a:p>
            <a:pPr lvl="1">
              <a:defRPr/>
            </a:pPr>
            <a:r>
              <a:rPr lang="en-US" dirty="0" smtClean="0"/>
              <a:t>Suppresses erroneous structural changes not required by the data</a:t>
            </a:r>
            <a:endParaRPr lang="en-US" dirty="0"/>
          </a:p>
        </p:txBody>
      </p:sp>
      <p:pic>
        <p:nvPicPr>
          <p:cNvPr id="17411" name="Picture 3" descr="tomo.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2038" y="863426"/>
            <a:ext cx="1528763"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tomo 2.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4926" y="863426"/>
            <a:ext cx="1579562"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tomo 3.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3838" y="6192664"/>
            <a:ext cx="251301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116013" y="1988840"/>
            <a:ext cx="3570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lvl="1">
              <a:buFont typeface="Wingdings" charset="0"/>
              <a:buNone/>
            </a:pPr>
            <a:r>
              <a:rPr lang="en-US" u="sng" dirty="0">
                <a:solidFill>
                  <a:schemeClr val="tx1"/>
                </a:solidFill>
              </a:rPr>
              <a:t>Theoretical Data Test</a:t>
            </a:r>
          </a:p>
        </p:txBody>
      </p:sp>
      <p:sp>
        <p:nvSpPr>
          <p:cNvPr id="8" name="Curved Up Arrow 7"/>
          <p:cNvSpPr/>
          <p:nvPr/>
        </p:nvSpPr>
        <p:spPr bwMode="auto">
          <a:xfrm>
            <a:off x="4140200" y="5445125"/>
            <a:ext cx="1079500" cy="576263"/>
          </a:xfrm>
          <a:prstGeom prst="curvedUpArrow">
            <a:avLst/>
          </a:prstGeom>
          <a:gradFill rotWithShape="0">
            <a:gsLst>
              <a:gs pos="0">
                <a:schemeClr val="accent1"/>
              </a:gs>
              <a:gs pos="100000">
                <a:schemeClr val="accent1">
                  <a:gamma/>
                  <a:shade val="50196"/>
                  <a:invGamma/>
                </a:schemeClr>
              </a:gs>
            </a:gsLst>
            <a:path path="rect">
              <a:fillToRect l="50000" t="50000" r="50000" b="50000"/>
            </a:path>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marL="342900" indent="-342900">
              <a:defRPr/>
            </a:pPr>
            <a:endParaRPr lang="en-US"/>
          </a:p>
        </p:txBody>
      </p:sp>
      <p:sp>
        <p:nvSpPr>
          <p:cNvPr id="9" name="TextBox 8"/>
          <p:cNvSpPr txBox="1"/>
          <p:nvPr/>
        </p:nvSpPr>
        <p:spPr>
          <a:xfrm>
            <a:off x="6300192" y="260648"/>
            <a:ext cx="2304707" cy="945900"/>
          </a:xfrm>
          <a:prstGeom prst="rect">
            <a:avLst/>
          </a:prstGeom>
          <a:noFill/>
        </p:spPr>
        <p:txBody>
          <a:bodyPr wrap="square" rtlCol="0">
            <a:spAutoFit/>
          </a:bodyPr>
          <a:lstStyle/>
          <a:p>
            <a:pPr algn="ctr">
              <a:lnSpc>
                <a:spcPct val="60000"/>
              </a:lnSpc>
              <a:buNone/>
            </a:pPr>
            <a:r>
              <a:rPr lang="en-US" dirty="0" smtClean="0"/>
              <a:t> </a:t>
            </a:r>
            <a:r>
              <a:rPr lang="en-US" sz="2400" dirty="0" smtClean="0"/>
              <a:t>MEQs</a:t>
            </a:r>
          </a:p>
          <a:p>
            <a:pPr algn="ctr">
              <a:lnSpc>
                <a:spcPct val="60000"/>
              </a:lnSpc>
              <a:buNone/>
            </a:pPr>
            <a:r>
              <a:rPr lang="en-US" sz="2400" dirty="0" smtClean="0"/>
              <a:t>set 1         set 2</a:t>
            </a: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6"/>
          <p:cNvSpPr>
            <a:spLocks noGrp="1" noChangeArrowheads="1"/>
          </p:cNvSpPr>
          <p:nvPr>
            <p:ph type="title"/>
          </p:nvPr>
        </p:nvSpPr>
        <p:spPr>
          <a:xfrm>
            <a:off x="381000" y="228600"/>
            <a:ext cx="8382000" cy="685800"/>
          </a:xfrm>
        </p:spPr>
        <p:txBody>
          <a:bodyPr>
            <a:normAutofit fontScale="90000"/>
          </a:bodyPr>
          <a:lstStyle/>
          <a:p>
            <a:pPr eaLnBrk="1" hangingPunct="1"/>
            <a:r>
              <a:rPr lang="en-US" dirty="0">
                <a:latin typeface="Times" charset="0"/>
                <a:ea typeface="ＭＳ Ｐゴシック" charset="0"/>
                <a:cs typeface="ＭＳ Ｐゴシック" charset="0"/>
              </a:rPr>
              <a:t>Image of Geothermal Reservoir</a:t>
            </a:r>
          </a:p>
        </p:txBody>
      </p:sp>
      <p:grpSp>
        <p:nvGrpSpPr>
          <p:cNvPr id="66563" name="Group 2"/>
          <p:cNvGrpSpPr>
            <a:grpSpLocks/>
          </p:cNvGrpSpPr>
          <p:nvPr/>
        </p:nvGrpSpPr>
        <p:grpSpPr bwMode="auto">
          <a:xfrm>
            <a:off x="152400" y="1676400"/>
            <a:ext cx="8802688" cy="4953000"/>
            <a:chOff x="1105" y="1152"/>
            <a:chExt cx="4607" cy="2592"/>
          </a:xfrm>
        </p:grpSpPr>
        <p:pic>
          <p:nvPicPr>
            <p:cNvPr id="665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 y="1153"/>
              <a:ext cx="2591" cy="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4"/>
            <p:cNvPicPr>
              <a:picLocks noChangeArrowheads="1"/>
            </p:cNvPicPr>
            <p:nvPr/>
          </p:nvPicPr>
          <p:blipFill>
            <a:blip r:embed="rId4">
              <a:extLst>
                <a:ext uri="{28A0092B-C50C-407E-A947-70E740481C1C}">
                  <a14:useLocalDpi xmlns:a14="http://schemas.microsoft.com/office/drawing/2010/main" val="0"/>
                </a:ext>
              </a:extLst>
            </a:blip>
            <a:srcRect b="9470"/>
            <a:stretch>
              <a:fillRect/>
            </a:stretch>
          </p:blipFill>
          <p:spPr bwMode="auto">
            <a:xfrm>
              <a:off x="3736" y="1152"/>
              <a:ext cx="1974" cy="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5"/>
            <p:cNvPicPr>
              <a:picLocks noChangeAspect="1" noChangeArrowheads="1"/>
            </p:cNvPicPr>
            <p:nvPr/>
          </p:nvPicPr>
          <p:blipFill>
            <a:blip r:embed="rId4">
              <a:extLst>
                <a:ext uri="{28A0092B-C50C-407E-A947-70E740481C1C}">
                  <a14:useLocalDpi xmlns:a14="http://schemas.microsoft.com/office/drawing/2010/main" val="0"/>
                </a:ext>
              </a:extLst>
            </a:blip>
            <a:srcRect l="15051" t="88118" r="18060" b="-3960"/>
            <a:stretch>
              <a:fillRect/>
            </a:stretch>
          </p:blipFill>
          <p:spPr bwMode="auto">
            <a:xfrm>
              <a:off x="3738" y="3210"/>
              <a:ext cx="1974"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TextBox 6"/>
          <p:cNvSpPr txBox="1">
            <a:spLocks noChangeArrowheads="1"/>
          </p:cNvSpPr>
          <p:nvPr/>
        </p:nvSpPr>
        <p:spPr bwMode="auto">
          <a:xfrm>
            <a:off x="304800" y="1219200"/>
            <a:ext cx="2767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i="1" dirty="0">
                <a:solidFill>
                  <a:srgbClr val="000000"/>
                </a:solidFill>
              </a:rPr>
              <a:t>The Geysers, California</a:t>
            </a:r>
          </a:p>
        </p:txBody>
      </p:sp>
    </p:spTree>
    <p:extLst>
      <p:ext uri="{BB962C8B-B14F-4D97-AF65-F5344CB8AC3E}">
        <p14:creationId xmlns:p14="http://schemas.microsoft.com/office/powerpoint/2010/main" val="18571705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52400"/>
            <a:ext cx="7772400" cy="381000"/>
          </a:xfrm>
        </p:spPr>
        <p:txBody>
          <a:bodyPr>
            <a:normAutofit fontScale="90000"/>
          </a:bodyPr>
          <a:lstStyle/>
          <a:p>
            <a:r>
              <a:rPr lang="en-US" sz="3200"/>
              <a:t>SW Basin &amp; Range Province</a:t>
            </a:r>
            <a:endParaRPr lang="en-US"/>
          </a:p>
        </p:txBody>
      </p:sp>
      <p:pic>
        <p:nvPicPr>
          <p:cNvPr id="20484" name="Picture 4" descr="relief+grid.pdf                                                000B35FCMacintosh HD                   B7464D7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5185" r="2838" b="3703"/>
          <a:stretch>
            <a:fillRect/>
          </a:stretch>
        </p:blipFill>
        <p:spPr>
          <a:xfrm>
            <a:off x="762000" y="550863"/>
            <a:ext cx="7086600" cy="6307137"/>
          </a:xfrm>
        </p:spPr>
      </p:pic>
    </p:spTree>
    <p:extLst>
      <p:ext uri="{BB962C8B-B14F-4D97-AF65-F5344CB8AC3E}">
        <p14:creationId xmlns:p14="http://schemas.microsoft.com/office/powerpoint/2010/main" val="17669986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lnSpc>
                <a:spcPct val="110000"/>
              </a:lnSpc>
              <a:defRPr/>
            </a:pPr>
            <a:r>
              <a:rPr lang="en-US" dirty="0" smtClean="0">
                <a:cs typeface="+mj-cs"/>
              </a:rPr>
              <a:t>Application</a:t>
            </a:r>
            <a:r>
              <a:rPr lang="en-US" dirty="0">
                <a:cs typeface="+mj-cs"/>
              </a:rPr>
              <a:t>:</a:t>
            </a:r>
            <a:r>
              <a:rPr lang="en-US" dirty="0" smtClean="0">
                <a:cs typeface="+mj-cs"/>
              </a:rPr>
              <a:t> Coso </a:t>
            </a:r>
            <a:r>
              <a:rPr lang="en-US" dirty="0">
                <a:cs typeface="+mj-cs"/>
              </a:rPr>
              <a:t>G</a:t>
            </a:r>
            <a:r>
              <a:rPr lang="en-US" dirty="0" smtClean="0">
                <a:cs typeface="+mj-cs"/>
              </a:rPr>
              <a:t>eothermal Area</a:t>
            </a:r>
          </a:p>
        </p:txBody>
      </p:sp>
      <p:sp>
        <p:nvSpPr>
          <p:cNvPr id="34819" name="Rectangle 3"/>
          <p:cNvSpPr>
            <a:spLocks noGrp="1" noChangeArrowheads="1"/>
          </p:cNvSpPr>
          <p:nvPr>
            <p:ph idx="1"/>
          </p:nvPr>
        </p:nvSpPr>
        <p:spPr>
          <a:xfrm>
            <a:off x="914400" y="2362200"/>
            <a:ext cx="3802063" cy="4235450"/>
          </a:xfrm>
        </p:spPr>
        <p:txBody>
          <a:bodyPr/>
          <a:lstStyle/>
          <a:p>
            <a:pPr eaLnBrk="1" hangingPunct="1">
              <a:lnSpc>
                <a:spcPct val="150000"/>
              </a:lnSpc>
              <a:defRPr/>
            </a:pPr>
            <a:r>
              <a:rPr lang="en-US" dirty="0" smtClean="0"/>
              <a:t>Data processing</a:t>
            </a:r>
          </a:p>
          <a:p>
            <a:pPr lvl="1" eaLnBrk="1" hangingPunct="1">
              <a:buFont typeface="Wingdings" charset="2"/>
              <a:buChar char="Ø"/>
              <a:defRPr/>
            </a:pPr>
            <a:r>
              <a:rPr lang="en-US" dirty="0"/>
              <a:t>F</a:t>
            </a:r>
            <a:r>
              <a:rPr lang="en-US" dirty="0" smtClean="0"/>
              <a:t>ew 100 MEQs for each year</a:t>
            </a:r>
            <a:endParaRPr lang="en-GB" dirty="0" smtClean="0"/>
          </a:p>
          <a:p>
            <a:pPr lvl="1" eaLnBrk="1" hangingPunct="1">
              <a:buFont typeface="Wingdings" charset="2"/>
              <a:buChar char="Ø"/>
              <a:defRPr/>
            </a:pPr>
            <a:r>
              <a:rPr lang="en-US" dirty="0" smtClean="0"/>
              <a:t>Best 10 in </a:t>
            </a:r>
            <a:r>
              <a:rPr lang="en-US" dirty="0"/>
              <a:t>each </a:t>
            </a:r>
            <a:r>
              <a:rPr lang="en-US" dirty="0" smtClean="0"/>
              <a:t>cube</a:t>
            </a:r>
          </a:p>
          <a:p>
            <a:pPr lvl="1" eaLnBrk="1" hangingPunct="1">
              <a:buFont typeface="Wingdings" charset="2"/>
              <a:buChar char="Ø"/>
              <a:defRPr/>
            </a:pPr>
            <a:r>
              <a:rPr lang="en-US" dirty="0" smtClean="0"/>
              <a:t>Arrival times hand-measured</a:t>
            </a:r>
          </a:p>
        </p:txBody>
      </p:sp>
      <p:pic>
        <p:nvPicPr>
          <p:cNvPr id="21507" name="Picture 5" descr="Macintosh HD:Users:najwamhanna:Documents:Thesis:thesis-correction:fig5-5.pdf"/>
          <p:cNvPicPr>
            <a:picLocks noChangeAspect="1" noChangeArrowheads="1"/>
          </p:cNvPicPr>
          <p:nvPr/>
        </p:nvPicPr>
        <p:blipFill>
          <a:blip r:embed="rId2">
            <a:extLst>
              <a:ext uri="{28A0092B-C50C-407E-A947-70E740481C1C}">
                <a14:useLocalDpi xmlns:a14="http://schemas.microsoft.com/office/drawing/2010/main" val="0"/>
              </a:ext>
            </a:extLst>
          </a:blip>
          <a:srcRect t="9206" r="44112" b="7031"/>
          <a:stretch>
            <a:fillRect/>
          </a:stretch>
        </p:blipFill>
        <p:spPr bwMode="auto">
          <a:xfrm>
            <a:off x="4572000" y="1958975"/>
            <a:ext cx="4422775"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lnSpc>
                <a:spcPct val="110000"/>
              </a:lnSpc>
              <a:defRPr/>
            </a:pPr>
            <a:r>
              <a:rPr lang="en-US" dirty="0" smtClean="0">
                <a:cs typeface="+mj-cs"/>
              </a:rPr>
              <a:t>Application: Coso </a:t>
            </a:r>
            <a:r>
              <a:rPr lang="en-US" dirty="0">
                <a:cs typeface="+mj-cs"/>
              </a:rPr>
              <a:t>G</a:t>
            </a:r>
            <a:r>
              <a:rPr lang="en-US" dirty="0" smtClean="0">
                <a:cs typeface="+mj-cs"/>
              </a:rPr>
              <a:t>eothermal Area</a:t>
            </a:r>
          </a:p>
        </p:txBody>
      </p:sp>
      <p:sp>
        <p:nvSpPr>
          <p:cNvPr id="34819" name="Rectangle 3"/>
          <p:cNvSpPr>
            <a:spLocks noGrp="1" noChangeArrowheads="1"/>
          </p:cNvSpPr>
          <p:nvPr>
            <p:ph idx="1"/>
          </p:nvPr>
        </p:nvSpPr>
        <p:spPr/>
        <p:txBody>
          <a:bodyPr/>
          <a:lstStyle/>
          <a:p>
            <a:pPr eaLnBrk="1" hangingPunct="1">
              <a:defRPr/>
            </a:pPr>
            <a:r>
              <a:rPr lang="en-US" dirty="0" smtClean="0"/>
              <a:t>Data 1996, 2006, 2007, 2008, 2010 and 2012</a:t>
            </a:r>
          </a:p>
        </p:txBody>
      </p:sp>
      <p:pic>
        <p:nvPicPr>
          <p:cNvPr id="2" name="Picture 1" descr="coso_years-of-inversions.pdf"/>
          <p:cNvPicPr>
            <a:picLocks noChangeAspect="1"/>
          </p:cNvPicPr>
          <p:nvPr/>
        </p:nvPicPr>
        <p:blipFill rotWithShape="1">
          <a:blip r:embed="rId3">
            <a:extLst>
              <a:ext uri="{28A0092B-C50C-407E-A947-70E740481C1C}">
                <a14:useLocalDpi xmlns:a14="http://schemas.microsoft.com/office/drawing/2010/main" val="0"/>
              </a:ext>
            </a:extLst>
          </a:blip>
          <a:srcRect l="6805" t="36481" r="24167" b="27593"/>
          <a:stretch/>
        </p:blipFill>
        <p:spPr>
          <a:xfrm>
            <a:off x="2051720" y="3284984"/>
            <a:ext cx="6311900" cy="2463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lnSpc>
                <a:spcPct val="110000"/>
              </a:lnSpc>
              <a:defRPr/>
            </a:pPr>
            <a:r>
              <a:rPr lang="en-US" dirty="0" smtClean="0">
                <a:cs typeface="+mj-cs"/>
              </a:rPr>
              <a:t>Application: </a:t>
            </a:r>
            <a:r>
              <a:rPr lang="en-US" dirty="0" err="1" smtClean="0">
                <a:cs typeface="+mj-cs"/>
              </a:rPr>
              <a:t>Coso</a:t>
            </a:r>
            <a:r>
              <a:rPr lang="en-US" dirty="0" smtClean="0">
                <a:cs typeface="+mj-cs"/>
              </a:rPr>
              <a:t> </a:t>
            </a:r>
            <a:r>
              <a:rPr lang="en-US" dirty="0">
                <a:cs typeface="+mj-cs"/>
              </a:rPr>
              <a:t>G</a:t>
            </a:r>
            <a:r>
              <a:rPr lang="en-US" dirty="0" smtClean="0">
                <a:cs typeface="+mj-cs"/>
              </a:rPr>
              <a:t>eothermal Area</a:t>
            </a:r>
          </a:p>
        </p:txBody>
      </p:sp>
      <p:sp>
        <p:nvSpPr>
          <p:cNvPr id="34819" name="Rectangle 3"/>
          <p:cNvSpPr>
            <a:spLocks noGrp="1" noChangeArrowheads="1"/>
          </p:cNvSpPr>
          <p:nvPr>
            <p:ph idx="1"/>
          </p:nvPr>
        </p:nvSpPr>
        <p:spPr>
          <a:xfrm>
            <a:off x="914400" y="2362200"/>
            <a:ext cx="4017963" cy="4235450"/>
          </a:xfrm>
        </p:spPr>
        <p:txBody>
          <a:bodyPr/>
          <a:lstStyle/>
          <a:p>
            <a:pPr eaLnBrk="1" hangingPunct="1">
              <a:defRPr/>
            </a:pPr>
            <a:r>
              <a:rPr lang="en-US" dirty="0" smtClean="0"/>
              <a:t>Data processing</a:t>
            </a:r>
          </a:p>
          <a:p>
            <a:pPr lvl="1" eaLnBrk="1" hangingPunct="1">
              <a:buFont typeface="Wingdings" charset="2"/>
              <a:buChar char="Ø"/>
              <a:defRPr/>
            </a:pPr>
            <a:r>
              <a:rPr lang="en-GB" dirty="0" smtClean="0"/>
              <a:t>Damping parameters</a:t>
            </a:r>
            <a:endParaRPr lang="en-US" dirty="0" smtClean="0"/>
          </a:p>
        </p:txBody>
      </p:sp>
      <p:sp>
        <p:nvSpPr>
          <p:cNvPr id="22531" name="TextBox 1"/>
          <p:cNvSpPr txBox="1">
            <a:spLocks noChangeArrowheads="1"/>
          </p:cNvSpPr>
          <p:nvPr/>
        </p:nvSpPr>
        <p:spPr bwMode="auto">
          <a:xfrm>
            <a:off x="2627313" y="6237288"/>
            <a:ext cx="3675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accent1"/>
                </a:solidFill>
                <a:latin typeface="Arial" charset="0"/>
                <a:ea typeface="ＭＳ Ｐゴシック" charset="0"/>
                <a:cs typeface="ＭＳ Ｐゴシック" charset="0"/>
              </a:defRPr>
            </a:lvl1pPr>
            <a:lvl2pPr marL="742950" indent="-285750" eaLnBrk="0" hangingPunct="0">
              <a:defRPr sz="2800">
                <a:solidFill>
                  <a:schemeClr val="accent1"/>
                </a:solidFill>
                <a:latin typeface="Arial" charset="0"/>
                <a:ea typeface="ＭＳ Ｐゴシック" charset="0"/>
              </a:defRPr>
            </a:lvl2pPr>
            <a:lvl3pPr marL="1143000" indent="-228600" eaLnBrk="0" hangingPunct="0">
              <a:defRPr sz="2800">
                <a:solidFill>
                  <a:schemeClr val="accent1"/>
                </a:solidFill>
                <a:latin typeface="Arial" charset="0"/>
                <a:ea typeface="ＭＳ Ｐゴシック" charset="0"/>
              </a:defRPr>
            </a:lvl3pPr>
            <a:lvl4pPr marL="1600200" indent="-228600" eaLnBrk="0" hangingPunct="0">
              <a:defRPr sz="2800">
                <a:solidFill>
                  <a:schemeClr val="accent1"/>
                </a:solidFill>
                <a:latin typeface="Arial" charset="0"/>
                <a:ea typeface="ＭＳ Ｐゴシック" charset="0"/>
              </a:defRPr>
            </a:lvl4pPr>
            <a:lvl5pPr marL="2057400" indent="-228600" eaLnBrk="0" hangingPunct="0">
              <a:defRPr sz="2800">
                <a:solidFill>
                  <a:schemeClr val="accent1"/>
                </a:solidFill>
                <a:latin typeface="Arial" charset="0"/>
                <a:ea typeface="ＭＳ Ｐゴシック" charset="0"/>
              </a:defRPr>
            </a:lvl5pPr>
            <a:lvl6pPr marL="25146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6pPr>
            <a:lvl7pPr marL="29718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7pPr>
            <a:lvl8pPr marL="34290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8pPr>
            <a:lvl9pPr marL="38862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9pPr>
          </a:lstStyle>
          <a:p>
            <a:pPr eaLnBrk="1" hangingPunct="1">
              <a:buFont typeface="Wingdings" charset="0"/>
              <a:buNone/>
            </a:pPr>
            <a:r>
              <a:rPr lang="en-US" sz="2400"/>
              <a:t>Trade-off damping curves</a:t>
            </a:r>
          </a:p>
        </p:txBody>
      </p:sp>
      <p:pic>
        <p:nvPicPr>
          <p:cNvPr id="22532" name="Picture 13" descr="Macintosh HD:Users:najwamhanna:Desktop:damping-curves.pdf"/>
          <p:cNvPicPr>
            <a:picLocks noChangeAspect="1" noChangeArrowheads="1"/>
          </p:cNvPicPr>
          <p:nvPr/>
        </p:nvPicPr>
        <p:blipFill>
          <a:blip r:embed="rId3">
            <a:extLst>
              <a:ext uri="{28A0092B-C50C-407E-A947-70E740481C1C}">
                <a14:useLocalDpi xmlns:a14="http://schemas.microsoft.com/office/drawing/2010/main" val="0"/>
              </a:ext>
            </a:extLst>
          </a:blip>
          <a:srcRect l="2361" r="2109"/>
          <a:stretch>
            <a:fillRect/>
          </a:stretch>
        </p:blipFill>
        <p:spPr bwMode="auto">
          <a:xfrm>
            <a:off x="1187450" y="3357563"/>
            <a:ext cx="6624638"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67835" y="5373216"/>
            <a:ext cx="1175973" cy="307777"/>
          </a:xfrm>
          <a:prstGeom prst="rect">
            <a:avLst/>
          </a:prstGeom>
          <a:noFill/>
        </p:spPr>
        <p:txBody>
          <a:bodyPr wrap="none" rtlCol="0">
            <a:spAutoFit/>
          </a:bodyPr>
          <a:lstStyle/>
          <a:p>
            <a:pPr>
              <a:buNone/>
            </a:pPr>
            <a:r>
              <a:rPr lang="en-US" sz="1400" dirty="0" smtClean="0"/>
              <a:t>Wave speed</a:t>
            </a:r>
            <a:endParaRPr lang="en-US" sz="1400" dirty="0"/>
          </a:p>
        </p:txBody>
      </p:sp>
      <p:sp>
        <p:nvSpPr>
          <p:cNvPr id="7" name="TextBox 6"/>
          <p:cNvSpPr txBox="1"/>
          <p:nvPr/>
        </p:nvSpPr>
        <p:spPr>
          <a:xfrm>
            <a:off x="4067944" y="5373216"/>
            <a:ext cx="1132755" cy="307777"/>
          </a:xfrm>
          <a:prstGeom prst="rect">
            <a:avLst/>
          </a:prstGeom>
          <a:noFill/>
        </p:spPr>
        <p:txBody>
          <a:bodyPr wrap="none" rtlCol="0">
            <a:spAutoFit/>
          </a:bodyPr>
          <a:lstStyle/>
          <a:p>
            <a:pPr>
              <a:buNone/>
            </a:pPr>
            <a:r>
              <a:rPr lang="en-US" sz="1400" dirty="0" smtClean="0"/>
              <a:t>Event origin</a:t>
            </a:r>
            <a:endParaRPr lang="en-US" sz="1400" dirty="0"/>
          </a:p>
        </p:txBody>
      </p:sp>
      <p:sp>
        <p:nvSpPr>
          <p:cNvPr id="8" name="TextBox 7"/>
          <p:cNvSpPr txBox="1"/>
          <p:nvPr/>
        </p:nvSpPr>
        <p:spPr>
          <a:xfrm>
            <a:off x="6156325" y="5373216"/>
            <a:ext cx="1561958" cy="307777"/>
          </a:xfrm>
          <a:prstGeom prst="rect">
            <a:avLst/>
          </a:prstGeom>
          <a:noFill/>
        </p:spPr>
        <p:txBody>
          <a:bodyPr wrap="none" rtlCol="0">
            <a:spAutoFit/>
          </a:bodyPr>
          <a:lstStyle/>
          <a:p>
            <a:pPr>
              <a:buNone/>
            </a:pPr>
            <a:r>
              <a:rPr lang="en-US" sz="1400" dirty="0" smtClean="0"/>
              <a:t>Temporal change</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A4_BottomLeft.pdf"/>
          <p:cNvPicPr>
            <a:picLocks noChangeAspect="1"/>
          </p:cNvPicPr>
          <p:nvPr/>
        </p:nvPicPr>
        <p:blipFill rotWithShape="1">
          <a:blip r:embed="rId2">
            <a:extLst>
              <a:ext uri="{28A0092B-C50C-407E-A947-70E740481C1C}">
                <a14:useLocalDpi xmlns:a14="http://schemas.microsoft.com/office/drawing/2010/main" val="0"/>
              </a:ext>
            </a:extLst>
          </a:blip>
          <a:srcRect b="7356"/>
          <a:stretch/>
        </p:blipFill>
        <p:spPr>
          <a:xfrm>
            <a:off x="845604" y="4055924"/>
            <a:ext cx="3386667" cy="2541428"/>
          </a:xfrm>
          <a:prstGeom prst="rect">
            <a:avLst/>
          </a:prstGeom>
        </p:spPr>
      </p:pic>
      <p:pic>
        <p:nvPicPr>
          <p:cNvPr id="3" name="Picture 2" descr="FigA4_BottomRigh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971" y="4055924"/>
            <a:ext cx="3341594" cy="2743200"/>
          </a:xfrm>
          <a:prstGeom prst="rect">
            <a:avLst/>
          </a:prstGeom>
        </p:spPr>
      </p:pic>
      <p:pic>
        <p:nvPicPr>
          <p:cNvPr id="4" name="Picture 3" descr="FigA4_TopLeft.pdf"/>
          <p:cNvPicPr>
            <a:picLocks noChangeAspect="1"/>
          </p:cNvPicPr>
          <p:nvPr/>
        </p:nvPicPr>
        <p:blipFill rotWithShape="1">
          <a:blip r:embed="rId4">
            <a:extLst>
              <a:ext uri="{28A0092B-C50C-407E-A947-70E740481C1C}">
                <a14:useLocalDpi xmlns:a14="http://schemas.microsoft.com/office/drawing/2010/main" val="0"/>
              </a:ext>
            </a:extLst>
          </a:blip>
          <a:srcRect t="6039" b="49081"/>
          <a:stretch/>
        </p:blipFill>
        <p:spPr>
          <a:xfrm>
            <a:off x="1041028" y="1268760"/>
            <a:ext cx="2870200" cy="2621854"/>
          </a:xfrm>
          <a:prstGeom prst="rect">
            <a:avLst/>
          </a:prstGeom>
        </p:spPr>
      </p:pic>
      <p:pic>
        <p:nvPicPr>
          <p:cNvPr id="5" name="Picture 4" descr="FigA4_TopRight.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3106" y="1326594"/>
            <a:ext cx="2569112" cy="2743200"/>
          </a:xfrm>
          <a:prstGeom prst="rect">
            <a:avLst/>
          </a:prstGeom>
        </p:spPr>
      </p:pic>
      <p:sp>
        <p:nvSpPr>
          <p:cNvPr id="6" name="Title 5"/>
          <p:cNvSpPr>
            <a:spLocks noGrp="1"/>
          </p:cNvSpPr>
          <p:nvPr>
            <p:ph type="title"/>
          </p:nvPr>
        </p:nvSpPr>
        <p:spPr>
          <a:xfrm>
            <a:off x="236340" y="-28538"/>
            <a:ext cx="8656638" cy="727715"/>
          </a:xfrm>
        </p:spPr>
        <p:txBody>
          <a:bodyPr>
            <a:normAutofit fontScale="90000"/>
          </a:bodyPr>
          <a:lstStyle/>
          <a:p>
            <a:r>
              <a:rPr lang="en-US" dirty="0" smtClean="0"/>
              <a:t>Example: Spurious Low-</a:t>
            </a:r>
            <a:r>
              <a:rPr lang="en-US" dirty="0" err="1" smtClean="0"/>
              <a:t>Wavespeed</a:t>
            </a:r>
            <a:r>
              <a:rPr lang="en-US" dirty="0" smtClean="0"/>
              <a:t> Zone</a:t>
            </a:r>
            <a:endParaRPr lang="en-US" dirty="0"/>
          </a:p>
        </p:txBody>
      </p:sp>
      <p:sp>
        <p:nvSpPr>
          <p:cNvPr id="7" name="TextBox 6"/>
          <p:cNvSpPr txBox="1"/>
          <p:nvPr/>
        </p:nvSpPr>
        <p:spPr>
          <a:xfrm>
            <a:off x="0" y="6457890"/>
            <a:ext cx="4583306" cy="400110"/>
          </a:xfrm>
          <a:prstGeom prst="rect">
            <a:avLst/>
          </a:prstGeom>
          <a:noFill/>
        </p:spPr>
        <p:txBody>
          <a:bodyPr wrap="none" rtlCol="0">
            <a:spAutoFit/>
          </a:bodyPr>
          <a:lstStyle/>
          <a:p>
            <a:pPr>
              <a:buNone/>
            </a:pPr>
            <a:r>
              <a:rPr lang="en-US" sz="2000" dirty="0" smtClean="0"/>
              <a:t>Foulger et al. (2013) after Ian </a:t>
            </a:r>
            <a:r>
              <a:rPr lang="en-US" sz="2000" dirty="0" err="1" smtClean="0"/>
              <a:t>Bastow</a:t>
            </a:r>
            <a:endParaRPr lang="en-US" sz="2000" dirty="0"/>
          </a:p>
        </p:txBody>
      </p:sp>
      <p:sp>
        <p:nvSpPr>
          <p:cNvPr id="8" name="TextBox 7"/>
          <p:cNvSpPr txBox="1"/>
          <p:nvPr/>
        </p:nvSpPr>
        <p:spPr>
          <a:xfrm>
            <a:off x="107504" y="809686"/>
            <a:ext cx="9008946" cy="461665"/>
          </a:xfrm>
          <a:prstGeom prst="rect">
            <a:avLst/>
          </a:prstGeom>
          <a:noFill/>
        </p:spPr>
        <p:txBody>
          <a:bodyPr wrap="none" rtlCol="0">
            <a:spAutoFit/>
          </a:bodyPr>
          <a:lstStyle/>
          <a:p>
            <a:pPr>
              <a:buNone/>
            </a:pPr>
            <a:r>
              <a:rPr lang="en-US" sz="2400" dirty="0" smtClean="0"/>
              <a:t>And the inferred shapes of the high-</a:t>
            </a:r>
            <a:r>
              <a:rPr lang="en-US" sz="2400" dirty="0" err="1" smtClean="0"/>
              <a:t>wavespeed</a:t>
            </a:r>
            <a:r>
              <a:rPr lang="en-US" sz="2400" dirty="0" smtClean="0"/>
              <a:t> zones are wrong!</a:t>
            </a:r>
            <a:endParaRPr lang="en-US" sz="2400" dirty="0"/>
          </a:p>
        </p:txBody>
      </p:sp>
    </p:spTree>
    <p:extLst>
      <p:ext uri="{BB962C8B-B14F-4D97-AF65-F5344CB8AC3E}">
        <p14:creationId xmlns:p14="http://schemas.microsoft.com/office/powerpoint/2010/main" val="398942308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dirty="0" smtClean="0">
                <a:cs typeface="+mj-cs"/>
              </a:rPr>
              <a:t>Results</a:t>
            </a:r>
          </a:p>
        </p:txBody>
      </p:sp>
      <p:sp>
        <p:nvSpPr>
          <p:cNvPr id="5123" name="Rectangle 3"/>
          <p:cNvSpPr>
            <a:spLocks noGrp="1" noChangeArrowheads="1"/>
          </p:cNvSpPr>
          <p:nvPr>
            <p:ph idx="1"/>
          </p:nvPr>
        </p:nvSpPr>
        <p:spPr>
          <a:xfrm>
            <a:off x="914400" y="2362200"/>
            <a:ext cx="4594225" cy="3733800"/>
          </a:xfrm>
        </p:spPr>
        <p:txBody>
          <a:bodyPr/>
          <a:lstStyle/>
          <a:p>
            <a:pPr eaLnBrk="1" hangingPunct="1">
              <a:defRPr/>
            </a:pPr>
            <a:endParaRPr lang="en-US" dirty="0" smtClean="0"/>
          </a:p>
          <a:p>
            <a:pPr eaLnBrk="1" hangingPunct="1">
              <a:defRPr/>
            </a:pPr>
            <a:r>
              <a:rPr lang="en-US" dirty="0" smtClean="0"/>
              <a:t>Ray density</a:t>
            </a:r>
          </a:p>
          <a:p>
            <a:pPr eaLnBrk="1" hangingPunct="1">
              <a:defRPr/>
            </a:pPr>
            <a:r>
              <a:rPr lang="en-US" dirty="0"/>
              <a:t>B</a:t>
            </a:r>
            <a:r>
              <a:rPr lang="en-US" dirty="0" smtClean="0"/>
              <a:t>est</a:t>
            </a:r>
            <a:r>
              <a:rPr lang="en-US" dirty="0"/>
              <a:t>-sampled </a:t>
            </a:r>
          </a:p>
          <a:p>
            <a:pPr marL="0" indent="0" eaLnBrk="1" hangingPunct="1">
              <a:buFont typeface="Wingdings" charset="0"/>
              <a:buNone/>
              <a:defRPr/>
            </a:pPr>
            <a:r>
              <a:rPr lang="en-US" dirty="0"/>
              <a:t>a</a:t>
            </a:r>
            <a:r>
              <a:rPr lang="en-US" dirty="0" smtClean="0"/>
              <a:t>rea</a:t>
            </a:r>
            <a:r>
              <a:rPr lang="en-GB" dirty="0" smtClean="0"/>
              <a:t> - </a:t>
            </a:r>
            <a:r>
              <a:rPr lang="en-US" dirty="0" smtClean="0"/>
              <a:t>the </a:t>
            </a:r>
            <a:r>
              <a:rPr lang="en-US" dirty="0"/>
              <a:t>main </a:t>
            </a:r>
            <a:endParaRPr lang="en-US" dirty="0" smtClean="0"/>
          </a:p>
          <a:p>
            <a:pPr marL="0" indent="0" eaLnBrk="1" hangingPunct="1">
              <a:buFont typeface="Wingdings" charset="0"/>
              <a:buNone/>
              <a:defRPr/>
            </a:pPr>
            <a:r>
              <a:rPr lang="en-US" dirty="0" smtClean="0"/>
              <a:t>geothermal field</a:t>
            </a:r>
            <a:r>
              <a:rPr lang="en-GB" dirty="0" smtClean="0"/>
              <a:t> </a:t>
            </a:r>
            <a:endParaRPr lang="en-US" dirty="0" smtClean="0"/>
          </a:p>
          <a:p>
            <a:pPr eaLnBrk="1" hangingPunct="1">
              <a:defRPr/>
            </a:pPr>
            <a:endParaRPr lang="en-US" dirty="0" smtClean="0"/>
          </a:p>
          <a:p>
            <a:pPr lvl="1" eaLnBrk="1" hangingPunct="1">
              <a:defRPr/>
            </a:pPr>
            <a:endParaRPr lang="en-US" dirty="0" smtClean="0"/>
          </a:p>
          <a:p>
            <a:pPr eaLnBrk="1" hangingPunct="1">
              <a:buFont typeface="Wingdings" charset="0"/>
              <a:buNone/>
              <a:defRPr/>
            </a:pPr>
            <a:endParaRPr lang="en-US" sz="1400" dirty="0" smtClean="0">
              <a:cs typeface="+mn-cs"/>
            </a:endParaRPr>
          </a:p>
          <a:p>
            <a:pPr eaLnBrk="1" hangingPunct="1">
              <a:defRPr/>
            </a:pPr>
            <a:endParaRPr lang="en-US" sz="1400" dirty="0" smtClean="0">
              <a:cs typeface="+mn-cs"/>
            </a:endParaRPr>
          </a:p>
        </p:txBody>
      </p:sp>
      <p:sp>
        <p:nvSpPr>
          <p:cNvPr id="23555" name="Rectangle 2"/>
          <p:cNvSpPr>
            <a:spLocks noChangeArrowheads="1"/>
          </p:cNvSpPr>
          <p:nvPr/>
        </p:nvSpPr>
        <p:spPr bwMode="auto">
          <a:xfrm>
            <a:off x="5435600" y="1916113"/>
            <a:ext cx="2376488" cy="504825"/>
          </a:xfrm>
          <a:prstGeom prst="rect">
            <a:avLst/>
          </a:prstGeom>
          <a:solidFill>
            <a:schemeClr val="bg1"/>
          </a:solidFill>
          <a:ln w="9525">
            <a:solidFill>
              <a:schemeClr val="bg1"/>
            </a:solidFill>
            <a:miter lim="800000"/>
            <a:headEnd/>
            <a:tailEnd/>
          </a:ln>
        </p:spPr>
        <p:txBody>
          <a:bodyPr/>
          <a:lstStyle/>
          <a:p>
            <a:pPr marL="342900" indent="-342900"/>
            <a:endParaRPr lang="en-US"/>
          </a:p>
        </p:txBody>
      </p:sp>
      <p:sp>
        <p:nvSpPr>
          <p:cNvPr id="23556" name="TextBox 5"/>
          <p:cNvSpPr txBox="1">
            <a:spLocks noChangeArrowheads="1"/>
          </p:cNvSpPr>
          <p:nvPr/>
        </p:nvSpPr>
        <p:spPr bwMode="auto">
          <a:xfrm>
            <a:off x="6732588" y="981075"/>
            <a:ext cx="647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accent1"/>
                </a:solidFill>
                <a:latin typeface="Arial" charset="0"/>
                <a:ea typeface="ＭＳ Ｐゴシック" charset="0"/>
                <a:cs typeface="ＭＳ Ｐゴシック" charset="0"/>
              </a:defRPr>
            </a:lvl1pPr>
            <a:lvl2pPr marL="742950" indent="-285750" eaLnBrk="0" hangingPunct="0">
              <a:defRPr sz="2800">
                <a:solidFill>
                  <a:schemeClr val="accent1"/>
                </a:solidFill>
                <a:latin typeface="Arial" charset="0"/>
                <a:ea typeface="ＭＳ Ｐゴシック" charset="0"/>
              </a:defRPr>
            </a:lvl2pPr>
            <a:lvl3pPr marL="1143000" indent="-228600" eaLnBrk="0" hangingPunct="0">
              <a:defRPr sz="2800">
                <a:solidFill>
                  <a:schemeClr val="accent1"/>
                </a:solidFill>
                <a:latin typeface="Arial" charset="0"/>
                <a:ea typeface="ＭＳ Ｐゴシック" charset="0"/>
              </a:defRPr>
            </a:lvl3pPr>
            <a:lvl4pPr marL="1600200" indent="-228600" eaLnBrk="0" hangingPunct="0">
              <a:defRPr sz="2800">
                <a:solidFill>
                  <a:schemeClr val="accent1"/>
                </a:solidFill>
                <a:latin typeface="Arial" charset="0"/>
                <a:ea typeface="ＭＳ Ｐゴシック" charset="0"/>
              </a:defRPr>
            </a:lvl4pPr>
            <a:lvl5pPr marL="2057400" indent="-228600" eaLnBrk="0" hangingPunct="0">
              <a:defRPr sz="2800">
                <a:solidFill>
                  <a:schemeClr val="accent1"/>
                </a:solidFill>
                <a:latin typeface="Arial" charset="0"/>
                <a:ea typeface="ＭＳ Ｐゴシック" charset="0"/>
              </a:defRPr>
            </a:lvl5pPr>
            <a:lvl6pPr marL="25146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6pPr>
            <a:lvl7pPr marL="29718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7pPr>
            <a:lvl8pPr marL="34290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8pPr>
            <a:lvl9pPr marL="38862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9pPr>
          </a:lstStyle>
          <a:p>
            <a:pPr eaLnBrk="1" hangingPunct="1">
              <a:buFont typeface="Wingdings" charset="0"/>
              <a:buNone/>
            </a:pPr>
            <a:r>
              <a:rPr lang="en-US" i="1">
                <a:solidFill>
                  <a:srgbClr val="000000"/>
                </a:solidFill>
              </a:rPr>
              <a:t>P</a:t>
            </a:r>
          </a:p>
        </p:txBody>
      </p:sp>
      <p:sp>
        <p:nvSpPr>
          <p:cNvPr id="23557" name="TextBox 11"/>
          <p:cNvSpPr txBox="1">
            <a:spLocks noChangeArrowheads="1"/>
          </p:cNvSpPr>
          <p:nvPr/>
        </p:nvSpPr>
        <p:spPr bwMode="auto">
          <a:xfrm>
            <a:off x="7885113" y="981075"/>
            <a:ext cx="649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accent1"/>
                </a:solidFill>
                <a:latin typeface="Arial" charset="0"/>
                <a:ea typeface="ＭＳ Ｐゴシック" charset="0"/>
                <a:cs typeface="ＭＳ Ｐゴシック" charset="0"/>
              </a:defRPr>
            </a:lvl1pPr>
            <a:lvl2pPr marL="742950" indent="-285750" eaLnBrk="0" hangingPunct="0">
              <a:defRPr sz="2800">
                <a:solidFill>
                  <a:schemeClr val="accent1"/>
                </a:solidFill>
                <a:latin typeface="Arial" charset="0"/>
                <a:ea typeface="ＭＳ Ｐゴシック" charset="0"/>
              </a:defRPr>
            </a:lvl2pPr>
            <a:lvl3pPr marL="1143000" indent="-228600" eaLnBrk="0" hangingPunct="0">
              <a:defRPr sz="2800">
                <a:solidFill>
                  <a:schemeClr val="accent1"/>
                </a:solidFill>
                <a:latin typeface="Arial" charset="0"/>
                <a:ea typeface="ＭＳ Ｐゴシック" charset="0"/>
              </a:defRPr>
            </a:lvl3pPr>
            <a:lvl4pPr marL="1600200" indent="-228600" eaLnBrk="0" hangingPunct="0">
              <a:defRPr sz="2800">
                <a:solidFill>
                  <a:schemeClr val="accent1"/>
                </a:solidFill>
                <a:latin typeface="Arial" charset="0"/>
                <a:ea typeface="ＭＳ Ｐゴシック" charset="0"/>
              </a:defRPr>
            </a:lvl4pPr>
            <a:lvl5pPr marL="2057400" indent="-228600" eaLnBrk="0" hangingPunct="0">
              <a:defRPr sz="2800">
                <a:solidFill>
                  <a:schemeClr val="accent1"/>
                </a:solidFill>
                <a:latin typeface="Arial" charset="0"/>
                <a:ea typeface="ＭＳ Ｐゴシック" charset="0"/>
              </a:defRPr>
            </a:lvl5pPr>
            <a:lvl6pPr marL="25146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6pPr>
            <a:lvl7pPr marL="29718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7pPr>
            <a:lvl8pPr marL="34290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8pPr>
            <a:lvl9pPr marL="38862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9pPr>
          </a:lstStyle>
          <a:p>
            <a:pPr eaLnBrk="1" hangingPunct="1">
              <a:buFont typeface="Wingdings" charset="0"/>
              <a:buNone/>
            </a:pPr>
            <a:r>
              <a:rPr lang="en-US" i="1">
                <a:solidFill>
                  <a:srgbClr val="000000"/>
                </a:solidFill>
              </a:rPr>
              <a:t>S</a:t>
            </a:r>
          </a:p>
        </p:txBody>
      </p:sp>
      <p:sp>
        <p:nvSpPr>
          <p:cNvPr id="23558" name="TextBox 1"/>
          <p:cNvSpPr txBox="1">
            <a:spLocks noChangeArrowheads="1"/>
          </p:cNvSpPr>
          <p:nvPr/>
        </p:nvSpPr>
        <p:spPr bwMode="auto">
          <a:xfrm>
            <a:off x="8532813" y="1916113"/>
            <a:ext cx="755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accent1"/>
                </a:solidFill>
                <a:latin typeface="Arial" charset="0"/>
                <a:ea typeface="ＭＳ Ｐゴシック" charset="0"/>
                <a:cs typeface="ＭＳ Ｐゴシック" charset="0"/>
              </a:defRPr>
            </a:lvl1pPr>
            <a:lvl2pPr marL="742950" indent="-285750" eaLnBrk="0" hangingPunct="0">
              <a:defRPr sz="2800">
                <a:solidFill>
                  <a:schemeClr val="accent1"/>
                </a:solidFill>
                <a:latin typeface="Arial" charset="0"/>
                <a:ea typeface="ＭＳ Ｐゴシック" charset="0"/>
              </a:defRPr>
            </a:lvl2pPr>
            <a:lvl3pPr marL="1143000" indent="-228600" eaLnBrk="0" hangingPunct="0">
              <a:defRPr sz="2800">
                <a:solidFill>
                  <a:schemeClr val="accent1"/>
                </a:solidFill>
                <a:latin typeface="Arial" charset="0"/>
                <a:ea typeface="ＭＳ Ｐゴシック" charset="0"/>
              </a:defRPr>
            </a:lvl3pPr>
            <a:lvl4pPr marL="1600200" indent="-228600" eaLnBrk="0" hangingPunct="0">
              <a:defRPr sz="2800">
                <a:solidFill>
                  <a:schemeClr val="accent1"/>
                </a:solidFill>
                <a:latin typeface="Arial" charset="0"/>
                <a:ea typeface="ＭＳ Ｐゴシック" charset="0"/>
              </a:defRPr>
            </a:lvl4pPr>
            <a:lvl5pPr marL="2057400" indent="-228600" eaLnBrk="0" hangingPunct="0">
              <a:defRPr sz="2800">
                <a:solidFill>
                  <a:schemeClr val="accent1"/>
                </a:solidFill>
                <a:latin typeface="Arial" charset="0"/>
                <a:ea typeface="ＭＳ Ｐゴシック" charset="0"/>
              </a:defRPr>
            </a:lvl5pPr>
            <a:lvl6pPr marL="25146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6pPr>
            <a:lvl7pPr marL="29718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7pPr>
            <a:lvl8pPr marL="34290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8pPr>
            <a:lvl9pPr marL="38862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9pPr>
          </a:lstStyle>
          <a:p>
            <a:pPr eaLnBrk="1" hangingPunct="1">
              <a:buFont typeface="Wingdings" charset="0"/>
              <a:buNone/>
            </a:pPr>
            <a:r>
              <a:rPr lang="en-US" sz="1400">
                <a:solidFill>
                  <a:srgbClr val="000000"/>
                </a:solidFill>
              </a:rPr>
              <a:t>-1 km</a:t>
            </a:r>
          </a:p>
        </p:txBody>
      </p:sp>
      <p:sp>
        <p:nvSpPr>
          <p:cNvPr id="23559" name="TextBox 2"/>
          <p:cNvSpPr txBox="1">
            <a:spLocks noChangeArrowheads="1"/>
          </p:cNvSpPr>
          <p:nvPr/>
        </p:nvSpPr>
        <p:spPr bwMode="auto">
          <a:xfrm>
            <a:off x="8532813" y="3933825"/>
            <a:ext cx="8270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accent1"/>
                </a:solidFill>
                <a:latin typeface="Arial" charset="0"/>
                <a:ea typeface="ＭＳ Ｐゴシック" charset="0"/>
                <a:cs typeface="ＭＳ Ｐゴシック" charset="0"/>
              </a:defRPr>
            </a:lvl1pPr>
            <a:lvl2pPr marL="742950" indent="-285750" eaLnBrk="0" hangingPunct="0">
              <a:defRPr sz="2800">
                <a:solidFill>
                  <a:schemeClr val="accent1"/>
                </a:solidFill>
                <a:latin typeface="Arial" charset="0"/>
                <a:ea typeface="ＭＳ Ｐゴシック" charset="0"/>
              </a:defRPr>
            </a:lvl2pPr>
            <a:lvl3pPr marL="1143000" indent="-228600" eaLnBrk="0" hangingPunct="0">
              <a:defRPr sz="2800">
                <a:solidFill>
                  <a:schemeClr val="accent1"/>
                </a:solidFill>
                <a:latin typeface="Arial" charset="0"/>
                <a:ea typeface="ＭＳ Ｐゴシック" charset="0"/>
              </a:defRPr>
            </a:lvl3pPr>
            <a:lvl4pPr marL="1600200" indent="-228600" eaLnBrk="0" hangingPunct="0">
              <a:defRPr sz="2800">
                <a:solidFill>
                  <a:schemeClr val="accent1"/>
                </a:solidFill>
                <a:latin typeface="Arial" charset="0"/>
                <a:ea typeface="ＭＳ Ｐゴシック" charset="0"/>
              </a:defRPr>
            </a:lvl4pPr>
            <a:lvl5pPr marL="2057400" indent="-228600" eaLnBrk="0" hangingPunct="0">
              <a:defRPr sz="2800">
                <a:solidFill>
                  <a:schemeClr val="accent1"/>
                </a:solidFill>
                <a:latin typeface="Arial" charset="0"/>
                <a:ea typeface="ＭＳ Ｐゴシック" charset="0"/>
              </a:defRPr>
            </a:lvl5pPr>
            <a:lvl6pPr marL="25146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6pPr>
            <a:lvl7pPr marL="29718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7pPr>
            <a:lvl8pPr marL="34290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8pPr>
            <a:lvl9pPr marL="38862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9pPr>
          </a:lstStyle>
          <a:p>
            <a:pPr eaLnBrk="1" hangingPunct="1">
              <a:buFont typeface="Wingdings" charset="0"/>
              <a:buNone/>
            </a:pPr>
            <a:r>
              <a:rPr lang="en-US" sz="1400">
                <a:solidFill>
                  <a:srgbClr val="000000"/>
                </a:solidFill>
              </a:rPr>
              <a:t>1 km</a:t>
            </a:r>
          </a:p>
          <a:p>
            <a:pPr eaLnBrk="1" hangingPunct="1">
              <a:buFont typeface="Wingdings" charset="0"/>
              <a:buNone/>
            </a:pPr>
            <a:endParaRPr lang="en-US" sz="1600"/>
          </a:p>
        </p:txBody>
      </p:sp>
      <p:sp>
        <p:nvSpPr>
          <p:cNvPr id="23560" name="TextBox 9"/>
          <p:cNvSpPr txBox="1">
            <a:spLocks noChangeArrowheads="1"/>
          </p:cNvSpPr>
          <p:nvPr/>
        </p:nvSpPr>
        <p:spPr bwMode="auto">
          <a:xfrm>
            <a:off x="8532813" y="4941888"/>
            <a:ext cx="8270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accent1"/>
                </a:solidFill>
                <a:latin typeface="Arial" charset="0"/>
                <a:ea typeface="ＭＳ Ｐゴシック" charset="0"/>
                <a:cs typeface="ＭＳ Ｐゴシック" charset="0"/>
              </a:defRPr>
            </a:lvl1pPr>
            <a:lvl2pPr marL="742950" indent="-285750" eaLnBrk="0" hangingPunct="0">
              <a:defRPr sz="2800">
                <a:solidFill>
                  <a:schemeClr val="accent1"/>
                </a:solidFill>
                <a:latin typeface="Arial" charset="0"/>
                <a:ea typeface="ＭＳ Ｐゴシック" charset="0"/>
              </a:defRPr>
            </a:lvl2pPr>
            <a:lvl3pPr marL="1143000" indent="-228600" eaLnBrk="0" hangingPunct="0">
              <a:defRPr sz="2800">
                <a:solidFill>
                  <a:schemeClr val="accent1"/>
                </a:solidFill>
                <a:latin typeface="Arial" charset="0"/>
                <a:ea typeface="ＭＳ Ｐゴシック" charset="0"/>
              </a:defRPr>
            </a:lvl3pPr>
            <a:lvl4pPr marL="1600200" indent="-228600" eaLnBrk="0" hangingPunct="0">
              <a:defRPr sz="2800">
                <a:solidFill>
                  <a:schemeClr val="accent1"/>
                </a:solidFill>
                <a:latin typeface="Arial" charset="0"/>
                <a:ea typeface="ＭＳ Ｐゴシック" charset="0"/>
              </a:defRPr>
            </a:lvl4pPr>
            <a:lvl5pPr marL="2057400" indent="-228600" eaLnBrk="0" hangingPunct="0">
              <a:defRPr sz="2800">
                <a:solidFill>
                  <a:schemeClr val="accent1"/>
                </a:solidFill>
                <a:latin typeface="Arial" charset="0"/>
                <a:ea typeface="ＭＳ Ｐゴシック" charset="0"/>
              </a:defRPr>
            </a:lvl5pPr>
            <a:lvl6pPr marL="25146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6pPr>
            <a:lvl7pPr marL="29718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7pPr>
            <a:lvl8pPr marL="34290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8pPr>
            <a:lvl9pPr marL="38862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9pPr>
          </a:lstStyle>
          <a:p>
            <a:pPr eaLnBrk="1" hangingPunct="1">
              <a:buFont typeface="Wingdings" charset="0"/>
              <a:buNone/>
            </a:pPr>
            <a:r>
              <a:rPr lang="en-US" sz="1400">
                <a:solidFill>
                  <a:srgbClr val="000000"/>
                </a:solidFill>
              </a:rPr>
              <a:t>2 km</a:t>
            </a:r>
          </a:p>
          <a:p>
            <a:pPr eaLnBrk="1" hangingPunct="1">
              <a:buFont typeface="Wingdings" charset="0"/>
              <a:buNone/>
            </a:pPr>
            <a:endParaRPr lang="en-US" sz="1600"/>
          </a:p>
        </p:txBody>
      </p:sp>
      <p:sp>
        <p:nvSpPr>
          <p:cNvPr id="23561" name="TextBox 10"/>
          <p:cNvSpPr txBox="1">
            <a:spLocks noChangeArrowheads="1"/>
          </p:cNvSpPr>
          <p:nvPr/>
        </p:nvSpPr>
        <p:spPr bwMode="auto">
          <a:xfrm>
            <a:off x="8532813" y="2781300"/>
            <a:ext cx="82867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accent1"/>
                </a:solidFill>
                <a:latin typeface="Arial" charset="0"/>
                <a:ea typeface="ＭＳ Ｐゴシック" charset="0"/>
                <a:cs typeface="ＭＳ Ｐゴシック" charset="0"/>
              </a:defRPr>
            </a:lvl1pPr>
            <a:lvl2pPr marL="742950" indent="-285750" eaLnBrk="0" hangingPunct="0">
              <a:defRPr sz="2800">
                <a:solidFill>
                  <a:schemeClr val="accent1"/>
                </a:solidFill>
                <a:latin typeface="Arial" charset="0"/>
                <a:ea typeface="ＭＳ Ｐゴシック" charset="0"/>
              </a:defRPr>
            </a:lvl2pPr>
            <a:lvl3pPr marL="1143000" indent="-228600" eaLnBrk="0" hangingPunct="0">
              <a:defRPr sz="2800">
                <a:solidFill>
                  <a:schemeClr val="accent1"/>
                </a:solidFill>
                <a:latin typeface="Arial" charset="0"/>
                <a:ea typeface="ＭＳ Ｐゴシック" charset="0"/>
              </a:defRPr>
            </a:lvl3pPr>
            <a:lvl4pPr marL="1600200" indent="-228600" eaLnBrk="0" hangingPunct="0">
              <a:defRPr sz="2800">
                <a:solidFill>
                  <a:schemeClr val="accent1"/>
                </a:solidFill>
                <a:latin typeface="Arial" charset="0"/>
                <a:ea typeface="ＭＳ Ｐゴシック" charset="0"/>
              </a:defRPr>
            </a:lvl4pPr>
            <a:lvl5pPr marL="2057400" indent="-228600" eaLnBrk="0" hangingPunct="0">
              <a:defRPr sz="2800">
                <a:solidFill>
                  <a:schemeClr val="accent1"/>
                </a:solidFill>
                <a:latin typeface="Arial" charset="0"/>
                <a:ea typeface="ＭＳ Ｐゴシック" charset="0"/>
              </a:defRPr>
            </a:lvl5pPr>
            <a:lvl6pPr marL="25146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6pPr>
            <a:lvl7pPr marL="29718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7pPr>
            <a:lvl8pPr marL="34290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8pPr>
            <a:lvl9pPr marL="38862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9pPr>
          </a:lstStyle>
          <a:p>
            <a:pPr eaLnBrk="1" hangingPunct="1">
              <a:buFont typeface="Wingdings" charset="0"/>
              <a:buNone/>
            </a:pPr>
            <a:r>
              <a:rPr lang="en-US" sz="1400">
                <a:solidFill>
                  <a:srgbClr val="000000"/>
                </a:solidFill>
              </a:rPr>
              <a:t>sea level</a:t>
            </a:r>
          </a:p>
          <a:p>
            <a:pPr eaLnBrk="1" hangingPunct="1">
              <a:buFont typeface="Wingdings" charset="0"/>
              <a:buNone/>
            </a:pPr>
            <a:endParaRPr lang="en-US" sz="1600"/>
          </a:p>
        </p:txBody>
      </p:sp>
      <p:pic>
        <p:nvPicPr>
          <p:cNvPr id="23562" name="Picture 12" descr="Macintosh HD:Users:najwamhanna:seismic:coso:tomo:ray-density:2012.pdf"/>
          <p:cNvPicPr>
            <a:picLocks noChangeAspect="1" noChangeArrowheads="1"/>
          </p:cNvPicPr>
          <p:nvPr/>
        </p:nvPicPr>
        <p:blipFill>
          <a:blip r:embed="rId2">
            <a:extLst>
              <a:ext uri="{28A0092B-C50C-407E-A947-70E740481C1C}">
                <a14:useLocalDpi xmlns:a14="http://schemas.microsoft.com/office/drawing/2010/main" val="0"/>
              </a:ext>
            </a:extLst>
          </a:blip>
          <a:srcRect l="3967" t="4787" r="48413" b="16895"/>
          <a:stretch>
            <a:fillRect/>
          </a:stretch>
        </p:blipFill>
        <p:spPr bwMode="auto">
          <a:xfrm>
            <a:off x="6084888" y="1196975"/>
            <a:ext cx="2600325"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Rectangle 2"/>
          <p:cNvSpPr>
            <a:spLocks noChangeArrowheads="1"/>
          </p:cNvSpPr>
          <p:nvPr/>
        </p:nvSpPr>
        <p:spPr bwMode="auto">
          <a:xfrm>
            <a:off x="3708400" y="1916113"/>
            <a:ext cx="2376488" cy="504825"/>
          </a:xfrm>
          <a:prstGeom prst="rect">
            <a:avLst/>
          </a:prstGeom>
          <a:solidFill>
            <a:schemeClr val="bg1"/>
          </a:solidFill>
          <a:ln w="9525">
            <a:solidFill>
              <a:schemeClr val="bg1"/>
            </a:solidFill>
            <a:miter lim="800000"/>
            <a:headEnd/>
            <a:tailEnd/>
          </a:ln>
        </p:spPr>
        <p:txBody>
          <a:bodyPr/>
          <a:lstStyle/>
          <a:p>
            <a:pPr marL="342900" indent="-342900"/>
            <a:endParaRPr lang="en-US"/>
          </a:p>
        </p:txBody>
      </p:sp>
      <p:pic>
        <p:nvPicPr>
          <p:cNvPr id="23564" name="Picture 14" descr="Macintosh HD:Users:najwamhanna:seismic:coso:tomo:ray-density:2007.pdf"/>
          <p:cNvPicPr>
            <a:picLocks noChangeAspect="1" noChangeArrowheads="1"/>
          </p:cNvPicPr>
          <p:nvPr/>
        </p:nvPicPr>
        <p:blipFill>
          <a:blip r:embed="rId3">
            <a:extLst>
              <a:ext uri="{28A0092B-C50C-407E-A947-70E740481C1C}">
                <a14:useLocalDpi xmlns:a14="http://schemas.microsoft.com/office/drawing/2010/main" val="0"/>
              </a:ext>
            </a:extLst>
          </a:blip>
          <a:srcRect l="4604" t="4295" r="47142" b="17047"/>
          <a:stretch>
            <a:fillRect/>
          </a:stretch>
        </p:blipFill>
        <p:spPr bwMode="auto">
          <a:xfrm>
            <a:off x="3635375" y="1196975"/>
            <a:ext cx="2635250"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TextBox 11"/>
          <p:cNvSpPr txBox="1">
            <a:spLocks noChangeArrowheads="1"/>
          </p:cNvSpPr>
          <p:nvPr/>
        </p:nvSpPr>
        <p:spPr bwMode="auto">
          <a:xfrm>
            <a:off x="5292725" y="981075"/>
            <a:ext cx="649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accent1"/>
                </a:solidFill>
                <a:latin typeface="Arial" charset="0"/>
                <a:ea typeface="ＭＳ Ｐゴシック" charset="0"/>
                <a:cs typeface="ＭＳ Ｐゴシック" charset="0"/>
              </a:defRPr>
            </a:lvl1pPr>
            <a:lvl2pPr marL="742950" indent="-285750" eaLnBrk="0" hangingPunct="0">
              <a:defRPr sz="2800">
                <a:solidFill>
                  <a:schemeClr val="accent1"/>
                </a:solidFill>
                <a:latin typeface="Arial" charset="0"/>
                <a:ea typeface="ＭＳ Ｐゴシック" charset="0"/>
              </a:defRPr>
            </a:lvl2pPr>
            <a:lvl3pPr marL="1143000" indent="-228600" eaLnBrk="0" hangingPunct="0">
              <a:defRPr sz="2800">
                <a:solidFill>
                  <a:schemeClr val="accent1"/>
                </a:solidFill>
                <a:latin typeface="Arial" charset="0"/>
                <a:ea typeface="ＭＳ Ｐゴシック" charset="0"/>
              </a:defRPr>
            </a:lvl3pPr>
            <a:lvl4pPr marL="1600200" indent="-228600" eaLnBrk="0" hangingPunct="0">
              <a:defRPr sz="2800">
                <a:solidFill>
                  <a:schemeClr val="accent1"/>
                </a:solidFill>
                <a:latin typeface="Arial" charset="0"/>
                <a:ea typeface="ＭＳ Ｐゴシック" charset="0"/>
              </a:defRPr>
            </a:lvl4pPr>
            <a:lvl5pPr marL="2057400" indent="-228600" eaLnBrk="0" hangingPunct="0">
              <a:defRPr sz="2800">
                <a:solidFill>
                  <a:schemeClr val="accent1"/>
                </a:solidFill>
                <a:latin typeface="Arial" charset="0"/>
                <a:ea typeface="ＭＳ Ｐゴシック" charset="0"/>
              </a:defRPr>
            </a:lvl5pPr>
            <a:lvl6pPr marL="25146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6pPr>
            <a:lvl7pPr marL="29718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7pPr>
            <a:lvl8pPr marL="34290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8pPr>
            <a:lvl9pPr marL="38862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9pPr>
          </a:lstStyle>
          <a:p>
            <a:pPr eaLnBrk="1" hangingPunct="1">
              <a:buFont typeface="Wingdings" charset="0"/>
              <a:buNone/>
            </a:pPr>
            <a:r>
              <a:rPr lang="en-US" i="1">
                <a:solidFill>
                  <a:srgbClr val="000000"/>
                </a:solidFill>
              </a:rPr>
              <a:t>S</a:t>
            </a:r>
          </a:p>
        </p:txBody>
      </p:sp>
      <p:sp>
        <p:nvSpPr>
          <p:cNvPr id="23566" name="TextBox 5"/>
          <p:cNvSpPr txBox="1">
            <a:spLocks noChangeArrowheads="1"/>
          </p:cNvSpPr>
          <p:nvPr/>
        </p:nvSpPr>
        <p:spPr bwMode="auto">
          <a:xfrm>
            <a:off x="4284663" y="981075"/>
            <a:ext cx="647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accent1"/>
                </a:solidFill>
                <a:latin typeface="Arial" charset="0"/>
                <a:ea typeface="ＭＳ Ｐゴシック" charset="0"/>
                <a:cs typeface="ＭＳ Ｐゴシック" charset="0"/>
              </a:defRPr>
            </a:lvl1pPr>
            <a:lvl2pPr marL="742950" indent="-285750" eaLnBrk="0" hangingPunct="0">
              <a:defRPr sz="2800">
                <a:solidFill>
                  <a:schemeClr val="accent1"/>
                </a:solidFill>
                <a:latin typeface="Arial" charset="0"/>
                <a:ea typeface="ＭＳ Ｐゴシック" charset="0"/>
              </a:defRPr>
            </a:lvl2pPr>
            <a:lvl3pPr marL="1143000" indent="-228600" eaLnBrk="0" hangingPunct="0">
              <a:defRPr sz="2800">
                <a:solidFill>
                  <a:schemeClr val="accent1"/>
                </a:solidFill>
                <a:latin typeface="Arial" charset="0"/>
                <a:ea typeface="ＭＳ Ｐゴシック" charset="0"/>
              </a:defRPr>
            </a:lvl3pPr>
            <a:lvl4pPr marL="1600200" indent="-228600" eaLnBrk="0" hangingPunct="0">
              <a:defRPr sz="2800">
                <a:solidFill>
                  <a:schemeClr val="accent1"/>
                </a:solidFill>
                <a:latin typeface="Arial" charset="0"/>
                <a:ea typeface="ＭＳ Ｐゴシック" charset="0"/>
              </a:defRPr>
            </a:lvl4pPr>
            <a:lvl5pPr marL="2057400" indent="-228600" eaLnBrk="0" hangingPunct="0">
              <a:defRPr sz="2800">
                <a:solidFill>
                  <a:schemeClr val="accent1"/>
                </a:solidFill>
                <a:latin typeface="Arial" charset="0"/>
                <a:ea typeface="ＭＳ Ｐゴシック" charset="0"/>
              </a:defRPr>
            </a:lvl5pPr>
            <a:lvl6pPr marL="25146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6pPr>
            <a:lvl7pPr marL="29718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7pPr>
            <a:lvl8pPr marL="34290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8pPr>
            <a:lvl9pPr marL="38862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9pPr>
          </a:lstStyle>
          <a:p>
            <a:pPr eaLnBrk="1" hangingPunct="1">
              <a:buFont typeface="Wingdings" charset="0"/>
              <a:buNone/>
            </a:pPr>
            <a:r>
              <a:rPr lang="en-US" i="1">
                <a:solidFill>
                  <a:srgbClr val="000000"/>
                </a:solidFill>
              </a:rPr>
              <a:t>P</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dirty="0" smtClean="0">
                <a:cs typeface="+mj-cs"/>
              </a:rPr>
              <a:t>Results</a:t>
            </a:r>
          </a:p>
        </p:txBody>
      </p:sp>
      <p:sp>
        <p:nvSpPr>
          <p:cNvPr id="5123" name="Rectangle 3"/>
          <p:cNvSpPr>
            <a:spLocks noGrp="1" noChangeArrowheads="1"/>
          </p:cNvSpPr>
          <p:nvPr>
            <p:ph idx="1"/>
          </p:nvPr>
        </p:nvSpPr>
        <p:spPr>
          <a:xfrm>
            <a:off x="914400" y="2362200"/>
            <a:ext cx="3729038" cy="3733800"/>
          </a:xfrm>
        </p:spPr>
        <p:txBody>
          <a:bodyPr>
            <a:normAutofit lnSpcReduction="10000"/>
          </a:bodyPr>
          <a:lstStyle/>
          <a:p>
            <a:pPr eaLnBrk="1" hangingPunct="1">
              <a:defRPr/>
            </a:pPr>
            <a:endParaRPr lang="en-US" dirty="0" smtClean="0"/>
          </a:p>
          <a:p>
            <a:pPr eaLnBrk="1" hangingPunct="1">
              <a:defRPr/>
            </a:pPr>
            <a:r>
              <a:rPr lang="en-US" dirty="0" smtClean="0"/>
              <a:t>Improvement </a:t>
            </a:r>
            <a:r>
              <a:rPr lang="en-US" dirty="0"/>
              <a:t>in </a:t>
            </a:r>
            <a:r>
              <a:rPr lang="en-US" dirty="0" smtClean="0"/>
              <a:t>data </a:t>
            </a:r>
            <a:r>
              <a:rPr lang="en-US" dirty="0"/>
              <a:t>residuals </a:t>
            </a:r>
            <a:endParaRPr lang="en-US" dirty="0" smtClean="0"/>
          </a:p>
          <a:p>
            <a:pPr eaLnBrk="1" hangingPunct="1">
              <a:defRPr/>
            </a:pPr>
            <a:endParaRPr lang="en-US" dirty="0" smtClean="0"/>
          </a:p>
          <a:p>
            <a:pPr marL="457200" lvl="1" indent="0" eaLnBrk="1" hangingPunct="1">
              <a:buFontTx/>
              <a:buNone/>
              <a:defRPr/>
            </a:pPr>
            <a:r>
              <a:rPr lang="en-US" dirty="0"/>
              <a:t>F</a:t>
            </a:r>
            <a:r>
              <a:rPr lang="en-US" dirty="0" smtClean="0"/>
              <a:t>inal RMS residual</a:t>
            </a:r>
          </a:p>
          <a:p>
            <a:pPr lvl="1" eaLnBrk="1" hangingPunct="1">
              <a:defRPr/>
            </a:pPr>
            <a:r>
              <a:rPr lang="en-US" dirty="0" smtClean="0"/>
              <a:t> 0.04 </a:t>
            </a:r>
            <a:r>
              <a:rPr lang="en-US" dirty="0"/>
              <a:t>s (</a:t>
            </a:r>
            <a:r>
              <a:rPr lang="en-US" i="1" dirty="0" smtClean="0"/>
              <a:t>P</a:t>
            </a:r>
            <a:r>
              <a:rPr lang="en-US" dirty="0" smtClean="0"/>
              <a:t>)</a:t>
            </a:r>
          </a:p>
          <a:p>
            <a:pPr lvl="1" eaLnBrk="1" hangingPunct="1">
              <a:defRPr/>
            </a:pPr>
            <a:r>
              <a:rPr lang="en-US" dirty="0" smtClean="0"/>
              <a:t> 0.07 s (</a:t>
            </a:r>
            <a:r>
              <a:rPr lang="en-US" i="1" dirty="0" smtClean="0"/>
              <a:t>S</a:t>
            </a:r>
            <a:r>
              <a:rPr lang="en-US" dirty="0"/>
              <a:t>)</a:t>
            </a:r>
            <a:endParaRPr lang="en-GB" dirty="0"/>
          </a:p>
          <a:p>
            <a:pPr lvl="1" eaLnBrk="1" hangingPunct="1">
              <a:defRPr/>
            </a:pPr>
            <a:endParaRPr lang="en-US" dirty="0" smtClean="0"/>
          </a:p>
          <a:p>
            <a:pPr eaLnBrk="1" hangingPunct="1">
              <a:buFont typeface="Wingdings" charset="0"/>
              <a:buNone/>
              <a:defRPr/>
            </a:pPr>
            <a:endParaRPr lang="en-US" sz="1400" dirty="0" smtClean="0">
              <a:cs typeface="+mn-cs"/>
            </a:endParaRPr>
          </a:p>
          <a:p>
            <a:pPr eaLnBrk="1" hangingPunct="1">
              <a:defRPr/>
            </a:pPr>
            <a:endParaRPr lang="en-US" sz="1400" dirty="0" smtClean="0">
              <a:cs typeface="+mn-cs"/>
            </a:endParaRPr>
          </a:p>
        </p:txBody>
      </p:sp>
      <p:sp>
        <p:nvSpPr>
          <p:cNvPr id="2" name="Rectangle 1"/>
          <p:cNvSpPr/>
          <p:nvPr/>
        </p:nvSpPr>
        <p:spPr bwMode="auto">
          <a:xfrm>
            <a:off x="4500563" y="1773238"/>
            <a:ext cx="3455987" cy="576262"/>
          </a:xfrm>
          <a:prstGeom prst="rect">
            <a:avLst/>
          </a:prstGeom>
          <a:ln>
            <a:solidFill>
              <a:srgbClr val="FFFFFF"/>
            </a:solidFill>
          </a:ln>
          <a:extLst/>
        </p:spPr>
        <p:style>
          <a:lnRef idx="2">
            <a:schemeClr val="dk1"/>
          </a:lnRef>
          <a:fillRef idx="1">
            <a:schemeClr val="lt1"/>
          </a:fillRef>
          <a:effectRef idx="0">
            <a:schemeClr val="dk1"/>
          </a:effectRef>
          <a:fontRef idx="minor">
            <a:schemeClr val="dk1"/>
          </a:fontRef>
        </p:style>
        <p:txBody>
          <a:bodyPr/>
          <a:lstStyle/>
          <a:p>
            <a:pPr marL="342900" indent="-342900">
              <a:defRPr/>
            </a:pPr>
            <a:endParaRPr lang="en-US">
              <a:solidFill>
                <a:schemeClr val="accent1"/>
              </a:solidFill>
              <a:latin typeface="Arial" charset="0"/>
              <a:ea typeface="ＭＳ Ｐゴシック" charset="0"/>
            </a:endParaRPr>
          </a:p>
        </p:txBody>
      </p:sp>
      <p:sp>
        <p:nvSpPr>
          <p:cNvPr id="24580" name="TextBox 2"/>
          <p:cNvSpPr txBox="1">
            <a:spLocks noChangeArrowheads="1"/>
          </p:cNvSpPr>
          <p:nvPr/>
        </p:nvSpPr>
        <p:spPr bwMode="auto">
          <a:xfrm>
            <a:off x="5435600" y="69215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accent1"/>
                </a:solidFill>
                <a:latin typeface="Arial" charset="0"/>
                <a:ea typeface="ＭＳ Ｐゴシック" charset="0"/>
                <a:cs typeface="ＭＳ Ｐゴシック" charset="0"/>
              </a:defRPr>
            </a:lvl1pPr>
            <a:lvl2pPr marL="742950" indent="-285750" eaLnBrk="0" hangingPunct="0">
              <a:defRPr sz="2800">
                <a:solidFill>
                  <a:schemeClr val="accent1"/>
                </a:solidFill>
                <a:latin typeface="Arial" charset="0"/>
                <a:ea typeface="ＭＳ Ｐゴシック" charset="0"/>
              </a:defRPr>
            </a:lvl2pPr>
            <a:lvl3pPr marL="1143000" indent="-228600" eaLnBrk="0" hangingPunct="0">
              <a:defRPr sz="2800">
                <a:solidFill>
                  <a:schemeClr val="accent1"/>
                </a:solidFill>
                <a:latin typeface="Arial" charset="0"/>
                <a:ea typeface="ＭＳ Ｐゴシック" charset="0"/>
              </a:defRPr>
            </a:lvl3pPr>
            <a:lvl4pPr marL="1600200" indent="-228600" eaLnBrk="0" hangingPunct="0">
              <a:defRPr sz="2800">
                <a:solidFill>
                  <a:schemeClr val="accent1"/>
                </a:solidFill>
                <a:latin typeface="Arial" charset="0"/>
                <a:ea typeface="ＭＳ Ｐゴシック" charset="0"/>
              </a:defRPr>
            </a:lvl4pPr>
            <a:lvl5pPr marL="2057400" indent="-228600" eaLnBrk="0" hangingPunct="0">
              <a:defRPr sz="2800">
                <a:solidFill>
                  <a:schemeClr val="accent1"/>
                </a:solidFill>
                <a:latin typeface="Arial" charset="0"/>
                <a:ea typeface="ＭＳ Ｐゴシック" charset="0"/>
              </a:defRPr>
            </a:lvl5pPr>
            <a:lvl6pPr marL="25146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6pPr>
            <a:lvl7pPr marL="29718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7pPr>
            <a:lvl8pPr marL="34290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8pPr>
            <a:lvl9pPr marL="38862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9pPr>
          </a:lstStyle>
          <a:p>
            <a:pPr eaLnBrk="1" hangingPunct="1">
              <a:buFont typeface="Wingdings" charset="0"/>
              <a:buNone/>
            </a:pPr>
            <a:r>
              <a:rPr lang="en-US" sz="2400">
                <a:solidFill>
                  <a:srgbClr val="000000"/>
                </a:solidFill>
              </a:rPr>
              <a:t>2007</a:t>
            </a:r>
          </a:p>
        </p:txBody>
      </p:sp>
      <p:sp>
        <p:nvSpPr>
          <p:cNvPr id="24581" name="TextBox 9"/>
          <p:cNvSpPr txBox="1">
            <a:spLocks noChangeArrowheads="1"/>
          </p:cNvSpPr>
          <p:nvPr/>
        </p:nvSpPr>
        <p:spPr bwMode="auto">
          <a:xfrm>
            <a:off x="7235825" y="69215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accent1"/>
                </a:solidFill>
                <a:latin typeface="Arial" charset="0"/>
                <a:ea typeface="ＭＳ Ｐゴシック" charset="0"/>
                <a:cs typeface="ＭＳ Ｐゴシック" charset="0"/>
              </a:defRPr>
            </a:lvl1pPr>
            <a:lvl2pPr marL="742950" indent="-285750" eaLnBrk="0" hangingPunct="0">
              <a:defRPr sz="2800">
                <a:solidFill>
                  <a:schemeClr val="accent1"/>
                </a:solidFill>
                <a:latin typeface="Arial" charset="0"/>
                <a:ea typeface="ＭＳ Ｐゴシック" charset="0"/>
              </a:defRPr>
            </a:lvl2pPr>
            <a:lvl3pPr marL="1143000" indent="-228600" eaLnBrk="0" hangingPunct="0">
              <a:defRPr sz="2800">
                <a:solidFill>
                  <a:schemeClr val="accent1"/>
                </a:solidFill>
                <a:latin typeface="Arial" charset="0"/>
                <a:ea typeface="ＭＳ Ｐゴシック" charset="0"/>
              </a:defRPr>
            </a:lvl3pPr>
            <a:lvl4pPr marL="1600200" indent="-228600" eaLnBrk="0" hangingPunct="0">
              <a:defRPr sz="2800">
                <a:solidFill>
                  <a:schemeClr val="accent1"/>
                </a:solidFill>
                <a:latin typeface="Arial" charset="0"/>
                <a:ea typeface="ＭＳ Ｐゴシック" charset="0"/>
              </a:defRPr>
            </a:lvl4pPr>
            <a:lvl5pPr marL="2057400" indent="-228600" eaLnBrk="0" hangingPunct="0">
              <a:defRPr sz="2800">
                <a:solidFill>
                  <a:schemeClr val="accent1"/>
                </a:solidFill>
                <a:latin typeface="Arial" charset="0"/>
                <a:ea typeface="ＭＳ Ｐゴシック" charset="0"/>
              </a:defRPr>
            </a:lvl5pPr>
            <a:lvl6pPr marL="25146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6pPr>
            <a:lvl7pPr marL="29718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7pPr>
            <a:lvl8pPr marL="34290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8pPr>
            <a:lvl9pPr marL="38862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9pPr>
          </a:lstStyle>
          <a:p>
            <a:pPr eaLnBrk="1" hangingPunct="1">
              <a:buFont typeface="Wingdings" charset="0"/>
              <a:buNone/>
            </a:pPr>
            <a:r>
              <a:rPr lang="en-US" sz="2400">
                <a:solidFill>
                  <a:srgbClr val="000000"/>
                </a:solidFill>
              </a:rPr>
              <a:t>2012</a:t>
            </a:r>
          </a:p>
        </p:txBody>
      </p:sp>
      <p:pic>
        <p:nvPicPr>
          <p:cNvPr id="24582" name="Picture 8" descr="Macintosh HD:Users:najwamhanna:Desktop:2007-2012 (dragged).pdf"/>
          <p:cNvPicPr>
            <a:picLocks noChangeAspect="1" noChangeArrowheads="1"/>
          </p:cNvPicPr>
          <p:nvPr/>
        </p:nvPicPr>
        <p:blipFill>
          <a:blip r:embed="rId2">
            <a:extLst>
              <a:ext uri="{28A0092B-C50C-407E-A947-70E740481C1C}">
                <a14:useLocalDpi xmlns:a14="http://schemas.microsoft.com/office/drawing/2010/main" val="0"/>
              </a:ext>
            </a:extLst>
          </a:blip>
          <a:srcRect t="13789" b="56837"/>
          <a:stretch>
            <a:fillRect/>
          </a:stretch>
        </p:blipFill>
        <p:spPr bwMode="auto">
          <a:xfrm>
            <a:off x="4211638" y="1341438"/>
            <a:ext cx="533400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9" descr="Macintosh HD:Users:najwamhanna:Desktop:2007-2012 (dragged) 1.pdf"/>
          <p:cNvPicPr>
            <a:picLocks noChangeAspect="1" noChangeArrowheads="1"/>
          </p:cNvPicPr>
          <p:nvPr/>
        </p:nvPicPr>
        <p:blipFill>
          <a:blip r:embed="rId3">
            <a:extLst>
              <a:ext uri="{28A0092B-C50C-407E-A947-70E740481C1C}">
                <a14:useLocalDpi xmlns:a14="http://schemas.microsoft.com/office/drawing/2010/main" val="0"/>
              </a:ext>
            </a:extLst>
          </a:blip>
          <a:srcRect t="14127" b="56949"/>
          <a:stretch>
            <a:fillRect/>
          </a:stretch>
        </p:blipFill>
        <p:spPr bwMode="auto">
          <a:xfrm>
            <a:off x="4211638" y="3644900"/>
            <a:ext cx="53340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dirty="0" smtClean="0">
                <a:cs typeface="+mj-cs"/>
              </a:rPr>
              <a:t>Results</a:t>
            </a:r>
          </a:p>
        </p:txBody>
      </p:sp>
      <p:sp>
        <p:nvSpPr>
          <p:cNvPr id="5123" name="Rectangle 3"/>
          <p:cNvSpPr>
            <a:spLocks noGrp="1" noChangeArrowheads="1"/>
          </p:cNvSpPr>
          <p:nvPr>
            <p:ph idx="1"/>
          </p:nvPr>
        </p:nvSpPr>
        <p:spPr>
          <a:xfrm>
            <a:off x="914400" y="2362200"/>
            <a:ext cx="7258050" cy="706438"/>
          </a:xfrm>
        </p:spPr>
        <p:txBody>
          <a:bodyPr/>
          <a:lstStyle/>
          <a:p>
            <a:pPr eaLnBrk="1" hangingPunct="1">
              <a:defRPr/>
            </a:pPr>
            <a:r>
              <a:rPr lang="en-US" dirty="0"/>
              <a:t>Structural </a:t>
            </a:r>
            <a:r>
              <a:rPr lang="en-US" dirty="0" smtClean="0"/>
              <a:t>changes</a:t>
            </a:r>
            <a:r>
              <a:rPr lang="en-US" dirty="0"/>
              <a:t>: </a:t>
            </a:r>
            <a:r>
              <a:rPr lang="en-US" i="1" dirty="0" smtClean="0"/>
              <a:t>V</a:t>
            </a:r>
            <a:r>
              <a:rPr lang="en-US" i="1" baseline="-25000" dirty="0" smtClean="0"/>
              <a:t>P</a:t>
            </a:r>
            <a:endParaRPr lang="en-US" dirty="0" smtClean="0"/>
          </a:p>
          <a:p>
            <a:pPr marL="0" indent="0" eaLnBrk="1" hangingPunct="1">
              <a:buFont typeface="Wingdings" charset="0"/>
              <a:buNone/>
              <a:defRPr/>
            </a:pPr>
            <a:endParaRPr lang="en-US" dirty="0"/>
          </a:p>
          <a:p>
            <a:pPr eaLnBrk="1" hangingPunct="1">
              <a:buFont typeface="Wingdings" charset="0"/>
              <a:buNone/>
              <a:defRPr/>
            </a:pPr>
            <a:endParaRPr lang="en-US" sz="1400" dirty="0" smtClean="0">
              <a:cs typeface="+mn-cs"/>
            </a:endParaRPr>
          </a:p>
          <a:p>
            <a:pPr eaLnBrk="1" hangingPunct="1">
              <a:defRPr/>
            </a:pPr>
            <a:endParaRPr lang="en-US" sz="1400" dirty="0" smtClean="0">
              <a:cs typeface="+mn-cs"/>
            </a:endParaRPr>
          </a:p>
        </p:txBody>
      </p:sp>
      <p:pic>
        <p:nvPicPr>
          <p:cNvPr id="4" name="Picture 3" descr="Vp_Vs_VpVs_Change.pdf"/>
          <p:cNvPicPr>
            <a:picLocks noChangeAspect="1"/>
          </p:cNvPicPr>
          <p:nvPr/>
        </p:nvPicPr>
        <p:blipFill rotWithShape="1">
          <a:blip r:embed="rId3">
            <a:extLst>
              <a:ext uri="{28A0092B-C50C-407E-A947-70E740481C1C}">
                <a14:useLocalDpi xmlns:a14="http://schemas.microsoft.com/office/drawing/2010/main" val="0"/>
              </a:ext>
            </a:extLst>
          </a:blip>
          <a:srcRect b="66688"/>
          <a:stretch/>
        </p:blipFill>
        <p:spPr>
          <a:xfrm>
            <a:off x="1267544" y="2708920"/>
            <a:ext cx="6400800" cy="4013613"/>
          </a:xfrm>
          <a:prstGeom prst="rect">
            <a:avLst/>
          </a:prstGeom>
        </p:spPr>
      </p:pic>
      <p:sp>
        <p:nvSpPr>
          <p:cNvPr id="2" name="TextBox 1"/>
          <p:cNvSpPr txBox="1"/>
          <p:nvPr/>
        </p:nvSpPr>
        <p:spPr>
          <a:xfrm>
            <a:off x="1115616" y="3140968"/>
            <a:ext cx="754634" cy="2406812"/>
          </a:xfrm>
          <a:prstGeom prst="rect">
            <a:avLst/>
          </a:prstGeom>
          <a:noFill/>
        </p:spPr>
        <p:txBody>
          <a:bodyPr wrap="none" rtlCol="0">
            <a:spAutoFit/>
          </a:bodyPr>
          <a:lstStyle/>
          <a:p>
            <a:pPr algn="ctr">
              <a:buNone/>
            </a:pPr>
            <a:r>
              <a:rPr lang="en-US" sz="1600" dirty="0" smtClean="0"/>
              <a:t>Depth</a:t>
            </a:r>
          </a:p>
          <a:p>
            <a:pPr algn="ctr">
              <a:buNone/>
            </a:pPr>
            <a:endParaRPr lang="en-US" sz="1600" dirty="0" smtClean="0"/>
          </a:p>
          <a:p>
            <a:pPr algn="ctr">
              <a:buNone/>
            </a:pPr>
            <a:endParaRPr lang="en-US" sz="1600" dirty="0" smtClean="0"/>
          </a:p>
          <a:p>
            <a:pPr algn="ctr">
              <a:buNone/>
            </a:pPr>
            <a:r>
              <a:rPr lang="en-US" sz="1600" dirty="0"/>
              <a:t> </a:t>
            </a:r>
            <a:r>
              <a:rPr lang="en-US" sz="1600" dirty="0" smtClean="0"/>
              <a:t>-1 km</a:t>
            </a:r>
          </a:p>
          <a:p>
            <a:pPr algn="ctr">
              <a:buNone/>
            </a:pPr>
            <a:endParaRPr lang="en-US" sz="1600" dirty="0"/>
          </a:p>
          <a:p>
            <a:pPr algn="ctr">
              <a:buNone/>
            </a:pPr>
            <a:endParaRPr lang="en-US" sz="1600" dirty="0" smtClean="0"/>
          </a:p>
          <a:p>
            <a:pPr algn="ctr">
              <a:buNone/>
            </a:pPr>
            <a:endParaRPr lang="en-US" sz="1600" dirty="0" smtClean="0"/>
          </a:p>
          <a:p>
            <a:pPr algn="ctr">
              <a:buNone/>
            </a:pPr>
            <a:r>
              <a:rPr lang="en-US" sz="1600" dirty="0" smtClean="0"/>
              <a:t>0 km</a:t>
            </a:r>
            <a:endParaRPr lang="en-US" sz="1600" dirty="0"/>
          </a:p>
        </p:txBody>
      </p:sp>
    </p:spTree>
    <p:extLst>
      <p:ext uri="{BB962C8B-B14F-4D97-AF65-F5344CB8AC3E}">
        <p14:creationId xmlns:p14="http://schemas.microsoft.com/office/powerpoint/2010/main" val="305075106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dirty="0" smtClean="0">
                <a:cs typeface="+mj-cs"/>
              </a:rPr>
              <a:t>Results</a:t>
            </a:r>
          </a:p>
        </p:txBody>
      </p:sp>
      <p:sp>
        <p:nvSpPr>
          <p:cNvPr id="5123" name="Rectangle 3"/>
          <p:cNvSpPr>
            <a:spLocks noGrp="1" noChangeArrowheads="1"/>
          </p:cNvSpPr>
          <p:nvPr>
            <p:ph idx="1"/>
          </p:nvPr>
        </p:nvSpPr>
        <p:spPr>
          <a:xfrm>
            <a:off x="914400" y="2362200"/>
            <a:ext cx="7258050" cy="706438"/>
          </a:xfrm>
        </p:spPr>
        <p:txBody>
          <a:bodyPr/>
          <a:lstStyle/>
          <a:p>
            <a:pPr eaLnBrk="1" hangingPunct="1">
              <a:defRPr/>
            </a:pPr>
            <a:r>
              <a:rPr lang="en-US" dirty="0"/>
              <a:t>Structural </a:t>
            </a:r>
            <a:r>
              <a:rPr lang="en-US" dirty="0" smtClean="0"/>
              <a:t>changes</a:t>
            </a:r>
            <a:r>
              <a:rPr lang="en-US" dirty="0"/>
              <a:t>: </a:t>
            </a:r>
            <a:r>
              <a:rPr lang="en-US" i="1" dirty="0" smtClean="0"/>
              <a:t>V</a:t>
            </a:r>
            <a:r>
              <a:rPr lang="en-US" i="1" baseline="-25000" dirty="0" smtClean="0"/>
              <a:t>S</a:t>
            </a:r>
            <a:endParaRPr lang="en-US" dirty="0" smtClean="0"/>
          </a:p>
          <a:p>
            <a:pPr marL="0" indent="0" eaLnBrk="1" hangingPunct="1">
              <a:buFont typeface="Wingdings" charset="0"/>
              <a:buNone/>
              <a:defRPr/>
            </a:pPr>
            <a:endParaRPr lang="en-US" dirty="0"/>
          </a:p>
          <a:p>
            <a:pPr eaLnBrk="1" hangingPunct="1">
              <a:buFont typeface="Wingdings" charset="0"/>
              <a:buNone/>
              <a:defRPr/>
            </a:pPr>
            <a:endParaRPr lang="en-US" sz="1400" dirty="0" smtClean="0">
              <a:cs typeface="+mn-cs"/>
            </a:endParaRPr>
          </a:p>
          <a:p>
            <a:pPr eaLnBrk="1" hangingPunct="1">
              <a:defRPr/>
            </a:pPr>
            <a:endParaRPr lang="en-US" sz="1400" dirty="0" smtClean="0">
              <a:cs typeface="+mn-cs"/>
            </a:endParaRPr>
          </a:p>
        </p:txBody>
      </p:sp>
      <p:pic>
        <p:nvPicPr>
          <p:cNvPr id="4" name="Picture 3" descr="Vp_Vs_VpVs_Change.pdf"/>
          <p:cNvPicPr>
            <a:picLocks noChangeAspect="1"/>
          </p:cNvPicPr>
          <p:nvPr/>
        </p:nvPicPr>
        <p:blipFill rotWithShape="1">
          <a:blip r:embed="rId3">
            <a:extLst>
              <a:ext uri="{28A0092B-C50C-407E-A947-70E740481C1C}">
                <a14:useLocalDpi xmlns:a14="http://schemas.microsoft.com/office/drawing/2010/main" val="0"/>
              </a:ext>
            </a:extLst>
          </a:blip>
          <a:srcRect t="32609" b="35277"/>
          <a:stretch/>
        </p:blipFill>
        <p:spPr>
          <a:xfrm>
            <a:off x="1267544" y="2870226"/>
            <a:ext cx="6400800" cy="3869242"/>
          </a:xfrm>
          <a:prstGeom prst="rect">
            <a:avLst/>
          </a:prstGeom>
        </p:spPr>
      </p:pic>
      <p:sp>
        <p:nvSpPr>
          <p:cNvPr id="5" name="TextBox 4"/>
          <p:cNvSpPr txBox="1"/>
          <p:nvPr/>
        </p:nvSpPr>
        <p:spPr>
          <a:xfrm>
            <a:off x="1115616" y="3140968"/>
            <a:ext cx="754634" cy="2406812"/>
          </a:xfrm>
          <a:prstGeom prst="rect">
            <a:avLst/>
          </a:prstGeom>
          <a:noFill/>
        </p:spPr>
        <p:txBody>
          <a:bodyPr wrap="none" rtlCol="0">
            <a:spAutoFit/>
          </a:bodyPr>
          <a:lstStyle/>
          <a:p>
            <a:pPr algn="ctr">
              <a:buNone/>
            </a:pPr>
            <a:r>
              <a:rPr lang="en-US" sz="1600" dirty="0" smtClean="0"/>
              <a:t>Depth</a:t>
            </a:r>
          </a:p>
          <a:p>
            <a:pPr algn="ctr">
              <a:buNone/>
            </a:pPr>
            <a:endParaRPr lang="en-US" sz="1600" dirty="0" smtClean="0"/>
          </a:p>
          <a:p>
            <a:pPr algn="ctr">
              <a:buNone/>
            </a:pPr>
            <a:endParaRPr lang="en-US" sz="1600" dirty="0" smtClean="0"/>
          </a:p>
          <a:p>
            <a:pPr algn="ctr">
              <a:buNone/>
            </a:pPr>
            <a:r>
              <a:rPr lang="en-US" sz="1600" dirty="0"/>
              <a:t> </a:t>
            </a:r>
            <a:r>
              <a:rPr lang="en-US" sz="1600" dirty="0" smtClean="0"/>
              <a:t>-1 km</a:t>
            </a:r>
          </a:p>
          <a:p>
            <a:pPr algn="ctr">
              <a:buNone/>
            </a:pPr>
            <a:endParaRPr lang="en-US" sz="1600" dirty="0"/>
          </a:p>
          <a:p>
            <a:pPr algn="ctr">
              <a:buNone/>
            </a:pPr>
            <a:endParaRPr lang="en-US" sz="1600" dirty="0" smtClean="0"/>
          </a:p>
          <a:p>
            <a:pPr algn="ctr">
              <a:buNone/>
            </a:pPr>
            <a:endParaRPr lang="en-US" sz="1600" dirty="0" smtClean="0"/>
          </a:p>
          <a:p>
            <a:pPr algn="ctr">
              <a:buNone/>
            </a:pPr>
            <a:r>
              <a:rPr lang="en-US" sz="1600" dirty="0" smtClean="0"/>
              <a:t>0 km</a:t>
            </a:r>
            <a:endParaRPr lang="en-US" sz="1600" dirty="0"/>
          </a:p>
        </p:txBody>
      </p:sp>
    </p:spTree>
    <p:extLst>
      <p:ext uri="{BB962C8B-B14F-4D97-AF65-F5344CB8AC3E}">
        <p14:creationId xmlns:p14="http://schemas.microsoft.com/office/powerpoint/2010/main" val="199352328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dirty="0" smtClean="0">
                <a:cs typeface="+mj-cs"/>
              </a:rPr>
              <a:t>Results</a:t>
            </a:r>
          </a:p>
        </p:txBody>
      </p:sp>
      <p:sp>
        <p:nvSpPr>
          <p:cNvPr id="5123" name="Rectangle 3"/>
          <p:cNvSpPr>
            <a:spLocks noGrp="1" noChangeArrowheads="1"/>
          </p:cNvSpPr>
          <p:nvPr>
            <p:ph idx="1"/>
          </p:nvPr>
        </p:nvSpPr>
        <p:spPr>
          <a:xfrm>
            <a:off x="914400" y="2362200"/>
            <a:ext cx="7258050" cy="706438"/>
          </a:xfrm>
        </p:spPr>
        <p:txBody>
          <a:bodyPr/>
          <a:lstStyle/>
          <a:p>
            <a:pPr eaLnBrk="1" hangingPunct="1">
              <a:defRPr/>
            </a:pPr>
            <a:r>
              <a:rPr lang="en-US" dirty="0"/>
              <a:t>Structural </a:t>
            </a:r>
            <a:r>
              <a:rPr lang="en-US" dirty="0" smtClean="0"/>
              <a:t>changes: </a:t>
            </a:r>
            <a:r>
              <a:rPr lang="en-US" i="1" dirty="0" smtClean="0"/>
              <a:t>V</a:t>
            </a:r>
            <a:r>
              <a:rPr lang="en-US" i="1" baseline="-25000" dirty="0" smtClean="0"/>
              <a:t>P</a:t>
            </a:r>
            <a:r>
              <a:rPr lang="en-US" i="1" dirty="0" smtClean="0"/>
              <a:t>/V</a:t>
            </a:r>
            <a:r>
              <a:rPr lang="en-US" i="1" baseline="-25000" dirty="0" smtClean="0"/>
              <a:t>S</a:t>
            </a:r>
          </a:p>
          <a:p>
            <a:pPr marL="0" indent="0" eaLnBrk="1" hangingPunct="1">
              <a:buFont typeface="Wingdings" charset="0"/>
              <a:buNone/>
              <a:defRPr/>
            </a:pPr>
            <a:endParaRPr lang="en-US" dirty="0"/>
          </a:p>
          <a:p>
            <a:pPr eaLnBrk="1" hangingPunct="1">
              <a:buFont typeface="Wingdings" charset="0"/>
              <a:buNone/>
              <a:defRPr/>
            </a:pPr>
            <a:endParaRPr lang="en-US" sz="1400" dirty="0" smtClean="0">
              <a:cs typeface="+mn-cs"/>
            </a:endParaRPr>
          </a:p>
          <a:p>
            <a:pPr eaLnBrk="1" hangingPunct="1">
              <a:defRPr/>
            </a:pPr>
            <a:endParaRPr lang="en-US" sz="1400" dirty="0" smtClean="0">
              <a:cs typeface="+mn-cs"/>
            </a:endParaRPr>
          </a:p>
        </p:txBody>
      </p:sp>
      <p:pic>
        <p:nvPicPr>
          <p:cNvPr id="4" name="Picture 3" descr="Vp_Vs_VpVs_Change.pdf"/>
          <p:cNvPicPr>
            <a:picLocks noChangeAspect="1"/>
          </p:cNvPicPr>
          <p:nvPr/>
        </p:nvPicPr>
        <p:blipFill rotWithShape="1">
          <a:blip r:embed="rId3">
            <a:extLst>
              <a:ext uri="{28A0092B-C50C-407E-A947-70E740481C1C}">
                <a14:useLocalDpi xmlns:a14="http://schemas.microsoft.com/office/drawing/2010/main" val="0"/>
              </a:ext>
            </a:extLst>
          </a:blip>
          <a:srcRect t="64372"/>
          <a:stretch/>
        </p:blipFill>
        <p:spPr>
          <a:xfrm>
            <a:off x="1267544" y="2924944"/>
            <a:ext cx="6400800" cy="4292682"/>
          </a:xfrm>
          <a:prstGeom prst="rect">
            <a:avLst/>
          </a:prstGeom>
        </p:spPr>
      </p:pic>
      <p:sp>
        <p:nvSpPr>
          <p:cNvPr id="5" name="TextBox 4"/>
          <p:cNvSpPr txBox="1"/>
          <p:nvPr/>
        </p:nvSpPr>
        <p:spPr>
          <a:xfrm>
            <a:off x="1115616" y="3140968"/>
            <a:ext cx="754634" cy="2406812"/>
          </a:xfrm>
          <a:prstGeom prst="rect">
            <a:avLst/>
          </a:prstGeom>
          <a:noFill/>
        </p:spPr>
        <p:txBody>
          <a:bodyPr wrap="none" rtlCol="0">
            <a:spAutoFit/>
          </a:bodyPr>
          <a:lstStyle/>
          <a:p>
            <a:pPr algn="ctr">
              <a:buNone/>
            </a:pPr>
            <a:r>
              <a:rPr lang="en-US" sz="1600" dirty="0" smtClean="0"/>
              <a:t>Depth</a:t>
            </a:r>
          </a:p>
          <a:p>
            <a:pPr algn="ctr">
              <a:buNone/>
            </a:pPr>
            <a:endParaRPr lang="en-US" sz="1600" dirty="0" smtClean="0"/>
          </a:p>
          <a:p>
            <a:pPr algn="ctr">
              <a:buNone/>
            </a:pPr>
            <a:endParaRPr lang="en-US" sz="1600" dirty="0" smtClean="0"/>
          </a:p>
          <a:p>
            <a:pPr algn="ctr">
              <a:buNone/>
            </a:pPr>
            <a:r>
              <a:rPr lang="en-US" sz="1600" dirty="0"/>
              <a:t> </a:t>
            </a:r>
            <a:r>
              <a:rPr lang="en-US" sz="1600" dirty="0" smtClean="0"/>
              <a:t>-1 km</a:t>
            </a:r>
          </a:p>
          <a:p>
            <a:pPr algn="ctr">
              <a:buNone/>
            </a:pPr>
            <a:endParaRPr lang="en-US" sz="1600" dirty="0"/>
          </a:p>
          <a:p>
            <a:pPr algn="ctr">
              <a:buNone/>
            </a:pPr>
            <a:endParaRPr lang="en-US" sz="1600" dirty="0" smtClean="0"/>
          </a:p>
          <a:p>
            <a:pPr algn="ctr">
              <a:buNone/>
            </a:pPr>
            <a:endParaRPr lang="en-US" sz="1600" dirty="0" smtClean="0"/>
          </a:p>
          <a:p>
            <a:pPr algn="ctr">
              <a:buNone/>
            </a:pPr>
            <a:r>
              <a:rPr lang="en-US" sz="1600" dirty="0" smtClean="0"/>
              <a:t>0 km</a:t>
            </a:r>
            <a:endParaRPr lang="en-US" sz="1600" dirty="0"/>
          </a:p>
        </p:txBody>
      </p:sp>
    </p:spTree>
    <p:extLst>
      <p:ext uri="{BB962C8B-B14F-4D97-AF65-F5344CB8AC3E}">
        <p14:creationId xmlns:p14="http://schemas.microsoft.com/office/powerpoint/2010/main" val="21345853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dirty="0" smtClean="0">
                <a:cs typeface="+mj-cs"/>
              </a:rPr>
              <a:t>Results</a:t>
            </a:r>
          </a:p>
        </p:txBody>
      </p:sp>
      <p:sp>
        <p:nvSpPr>
          <p:cNvPr id="5123" name="Rectangle 3"/>
          <p:cNvSpPr>
            <a:spLocks noGrp="1" noChangeArrowheads="1"/>
          </p:cNvSpPr>
          <p:nvPr>
            <p:ph idx="1"/>
          </p:nvPr>
        </p:nvSpPr>
        <p:spPr>
          <a:xfrm>
            <a:off x="914400" y="2362200"/>
            <a:ext cx="7258050" cy="706438"/>
          </a:xfrm>
        </p:spPr>
        <p:txBody>
          <a:bodyPr/>
          <a:lstStyle/>
          <a:p>
            <a:pPr eaLnBrk="1" hangingPunct="1">
              <a:defRPr/>
            </a:pPr>
            <a:r>
              <a:rPr lang="en-US" dirty="0"/>
              <a:t>Structural changes </a:t>
            </a:r>
            <a:r>
              <a:rPr lang="en-US" dirty="0" smtClean="0"/>
              <a:t>(2006-2012)</a:t>
            </a:r>
            <a:endParaRPr lang="en-US" dirty="0"/>
          </a:p>
          <a:p>
            <a:pPr eaLnBrk="1" hangingPunct="1">
              <a:buFont typeface="Wingdings" charset="0"/>
              <a:buNone/>
              <a:defRPr/>
            </a:pPr>
            <a:endParaRPr lang="en-US" sz="1400" dirty="0" smtClean="0">
              <a:cs typeface="+mn-cs"/>
            </a:endParaRPr>
          </a:p>
          <a:p>
            <a:pPr eaLnBrk="1" hangingPunct="1">
              <a:defRPr/>
            </a:pPr>
            <a:endParaRPr lang="en-US" sz="1400" dirty="0" smtClean="0">
              <a:cs typeface="+mn-cs"/>
            </a:endParaRPr>
          </a:p>
        </p:txBody>
      </p:sp>
      <p:grpSp>
        <p:nvGrpSpPr>
          <p:cNvPr id="6" name="Group 5"/>
          <p:cNvGrpSpPr/>
          <p:nvPr/>
        </p:nvGrpSpPr>
        <p:grpSpPr>
          <a:xfrm>
            <a:off x="-252536" y="3068960"/>
            <a:ext cx="9505056" cy="3358975"/>
            <a:chOff x="-252536" y="2806329"/>
            <a:chExt cx="9505056" cy="3358975"/>
          </a:xfrm>
        </p:grpSpPr>
        <p:pic>
          <p:nvPicPr>
            <p:cNvPr id="5" name="Picture 4" descr="Vp_Vs_VpVs_Change_2006-12_Only.pdf"/>
            <p:cNvPicPr>
              <a:picLocks noChangeAspect="1"/>
            </p:cNvPicPr>
            <p:nvPr/>
          </p:nvPicPr>
          <p:blipFill rotWithShape="1">
            <a:blip r:embed="rId2">
              <a:extLst>
                <a:ext uri="{28A0092B-C50C-407E-A947-70E740481C1C}">
                  <a14:useLocalDpi xmlns:a14="http://schemas.microsoft.com/office/drawing/2010/main" val="0"/>
                </a:ext>
              </a:extLst>
            </a:blip>
            <a:srcRect t="7707" b="65926"/>
            <a:stretch/>
          </p:blipFill>
          <p:spPr>
            <a:xfrm>
              <a:off x="-252536" y="2806329"/>
              <a:ext cx="6767596" cy="3358975"/>
            </a:xfrm>
            <a:prstGeom prst="rect">
              <a:avLst/>
            </a:prstGeom>
          </p:spPr>
        </p:pic>
        <p:sp>
          <p:nvSpPr>
            <p:cNvPr id="26630" name="TextBox 7"/>
            <p:cNvSpPr txBox="1">
              <a:spLocks noChangeArrowheads="1"/>
            </p:cNvSpPr>
            <p:nvPr/>
          </p:nvSpPr>
          <p:spPr bwMode="auto">
            <a:xfrm>
              <a:off x="1331640" y="5805264"/>
              <a:ext cx="5746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accent1"/>
                  </a:solidFill>
                  <a:latin typeface="Arial" charset="0"/>
                  <a:ea typeface="ＭＳ Ｐゴシック" charset="0"/>
                  <a:cs typeface="ＭＳ Ｐゴシック" charset="0"/>
                </a:defRPr>
              </a:lvl1pPr>
              <a:lvl2pPr marL="742950" indent="-285750" eaLnBrk="0" hangingPunct="0">
                <a:defRPr sz="2800">
                  <a:solidFill>
                    <a:schemeClr val="accent1"/>
                  </a:solidFill>
                  <a:latin typeface="Arial" charset="0"/>
                  <a:ea typeface="ＭＳ Ｐゴシック" charset="0"/>
                </a:defRPr>
              </a:lvl2pPr>
              <a:lvl3pPr marL="1143000" indent="-228600" eaLnBrk="0" hangingPunct="0">
                <a:defRPr sz="2800">
                  <a:solidFill>
                    <a:schemeClr val="accent1"/>
                  </a:solidFill>
                  <a:latin typeface="Arial" charset="0"/>
                  <a:ea typeface="ＭＳ Ｐゴシック" charset="0"/>
                </a:defRPr>
              </a:lvl3pPr>
              <a:lvl4pPr marL="1600200" indent="-228600" eaLnBrk="0" hangingPunct="0">
                <a:defRPr sz="2800">
                  <a:solidFill>
                    <a:schemeClr val="accent1"/>
                  </a:solidFill>
                  <a:latin typeface="Arial" charset="0"/>
                  <a:ea typeface="ＭＳ Ｐゴシック" charset="0"/>
                </a:defRPr>
              </a:lvl4pPr>
              <a:lvl5pPr marL="2057400" indent="-228600" eaLnBrk="0" hangingPunct="0">
                <a:defRPr sz="2800">
                  <a:solidFill>
                    <a:schemeClr val="accent1"/>
                  </a:solidFill>
                  <a:latin typeface="Arial" charset="0"/>
                  <a:ea typeface="ＭＳ Ｐゴシック" charset="0"/>
                </a:defRPr>
              </a:lvl5pPr>
              <a:lvl6pPr marL="25146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6pPr>
              <a:lvl7pPr marL="29718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7pPr>
              <a:lvl8pPr marL="34290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8pPr>
              <a:lvl9pPr marL="38862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9pPr>
            </a:lstStyle>
            <a:p>
              <a:pPr eaLnBrk="1" hangingPunct="1">
                <a:buFont typeface="Wingdings" charset="0"/>
                <a:buNone/>
              </a:pPr>
              <a:r>
                <a:rPr lang="en-US" sz="2000" i="1" baseline="-25000" dirty="0" err="1">
                  <a:solidFill>
                    <a:srgbClr val="000000"/>
                  </a:solidFill>
                  <a:latin typeface="Times"/>
                  <a:cs typeface="Times"/>
                </a:rPr>
                <a:t>ΔVp</a:t>
              </a:r>
              <a:endParaRPr lang="en-US" sz="2000" i="1" baseline="-25000" dirty="0">
                <a:solidFill>
                  <a:srgbClr val="000000"/>
                </a:solidFill>
                <a:latin typeface="Times"/>
                <a:cs typeface="Times"/>
              </a:endParaRPr>
            </a:p>
          </p:txBody>
        </p:sp>
        <p:sp>
          <p:nvSpPr>
            <p:cNvPr id="26631" name="TextBox 8"/>
            <p:cNvSpPr txBox="1">
              <a:spLocks noChangeArrowheads="1"/>
            </p:cNvSpPr>
            <p:nvPr/>
          </p:nvSpPr>
          <p:spPr bwMode="auto">
            <a:xfrm>
              <a:off x="2915816" y="5805264"/>
              <a:ext cx="5746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accent1"/>
                  </a:solidFill>
                  <a:latin typeface="Arial" charset="0"/>
                  <a:ea typeface="ＭＳ Ｐゴシック" charset="0"/>
                  <a:cs typeface="ＭＳ Ｐゴシック" charset="0"/>
                </a:defRPr>
              </a:lvl1pPr>
              <a:lvl2pPr marL="742950" indent="-285750" eaLnBrk="0" hangingPunct="0">
                <a:defRPr sz="2800">
                  <a:solidFill>
                    <a:schemeClr val="accent1"/>
                  </a:solidFill>
                  <a:latin typeface="Arial" charset="0"/>
                  <a:ea typeface="ＭＳ Ｐゴシック" charset="0"/>
                </a:defRPr>
              </a:lvl2pPr>
              <a:lvl3pPr marL="1143000" indent="-228600" eaLnBrk="0" hangingPunct="0">
                <a:defRPr sz="2800">
                  <a:solidFill>
                    <a:schemeClr val="accent1"/>
                  </a:solidFill>
                  <a:latin typeface="Arial" charset="0"/>
                  <a:ea typeface="ＭＳ Ｐゴシック" charset="0"/>
                </a:defRPr>
              </a:lvl3pPr>
              <a:lvl4pPr marL="1600200" indent="-228600" eaLnBrk="0" hangingPunct="0">
                <a:defRPr sz="2800">
                  <a:solidFill>
                    <a:schemeClr val="accent1"/>
                  </a:solidFill>
                  <a:latin typeface="Arial" charset="0"/>
                  <a:ea typeface="ＭＳ Ｐゴシック" charset="0"/>
                </a:defRPr>
              </a:lvl4pPr>
              <a:lvl5pPr marL="2057400" indent="-228600" eaLnBrk="0" hangingPunct="0">
                <a:defRPr sz="2800">
                  <a:solidFill>
                    <a:schemeClr val="accent1"/>
                  </a:solidFill>
                  <a:latin typeface="Arial" charset="0"/>
                  <a:ea typeface="ＭＳ Ｐゴシック" charset="0"/>
                </a:defRPr>
              </a:lvl5pPr>
              <a:lvl6pPr marL="25146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6pPr>
              <a:lvl7pPr marL="29718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7pPr>
              <a:lvl8pPr marL="34290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8pPr>
              <a:lvl9pPr marL="38862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9pPr>
            </a:lstStyle>
            <a:p>
              <a:pPr eaLnBrk="1" hangingPunct="1">
                <a:buFont typeface="Wingdings" charset="0"/>
                <a:buNone/>
              </a:pPr>
              <a:r>
                <a:rPr lang="en-US" sz="2000" i="1" baseline="-25000" dirty="0">
                  <a:solidFill>
                    <a:srgbClr val="000000"/>
                  </a:solidFill>
                  <a:latin typeface="Times"/>
                  <a:cs typeface="Times"/>
                </a:rPr>
                <a:t>ΔVs</a:t>
              </a:r>
            </a:p>
          </p:txBody>
        </p:sp>
        <p:sp>
          <p:nvSpPr>
            <p:cNvPr id="26632" name="TextBox 9"/>
            <p:cNvSpPr txBox="1">
              <a:spLocks noChangeArrowheads="1"/>
            </p:cNvSpPr>
            <p:nvPr/>
          </p:nvSpPr>
          <p:spPr bwMode="auto">
            <a:xfrm>
              <a:off x="4283968" y="5805264"/>
              <a:ext cx="93503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accent1"/>
                  </a:solidFill>
                  <a:latin typeface="Arial" charset="0"/>
                  <a:ea typeface="ＭＳ Ｐゴシック" charset="0"/>
                  <a:cs typeface="ＭＳ Ｐゴシック" charset="0"/>
                </a:defRPr>
              </a:lvl1pPr>
              <a:lvl2pPr marL="742950" indent="-285750" eaLnBrk="0" hangingPunct="0">
                <a:defRPr sz="2800">
                  <a:solidFill>
                    <a:schemeClr val="accent1"/>
                  </a:solidFill>
                  <a:latin typeface="Arial" charset="0"/>
                  <a:ea typeface="ＭＳ Ｐゴシック" charset="0"/>
                </a:defRPr>
              </a:lvl2pPr>
              <a:lvl3pPr marL="1143000" indent="-228600" eaLnBrk="0" hangingPunct="0">
                <a:defRPr sz="2800">
                  <a:solidFill>
                    <a:schemeClr val="accent1"/>
                  </a:solidFill>
                  <a:latin typeface="Arial" charset="0"/>
                  <a:ea typeface="ＭＳ Ｐゴシック" charset="0"/>
                </a:defRPr>
              </a:lvl3pPr>
              <a:lvl4pPr marL="1600200" indent="-228600" eaLnBrk="0" hangingPunct="0">
                <a:defRPr sz="2800">
                  <a:solidFill>
                    <a:schemeClr val="accent1"/>
                  </a:solidFill>
                  <a:latin typeface="Arial" charset="0"/>
                  <a:ea typeface="ＭＳ Ｐゴシック" charset="0"/>
                </a:defRPr>
              </a:lvl4pPr>
              <a:lvl5pPr marL="2057400" indent="-228600" eaLnBrk="0" hangingPunct="0">
                <a:defRPr sz="2800">
                  <a:solidFill>
                    <a:schemeClr val="accent1"/>
                  </a:solidFill>
                  <a:latin typeface="Arial" charset="0"/>
                  <a:ea typeface="ＭＳ Ｐゴシック" charset="0"/>
                </a:defRPr>
              </a:lvl5pPr>
              <a:lvl6pPr marL="25146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6pPr>
              <a:lvl7pPr marL="29718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7pPr>
              <a:lvl8pPr marL="34290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8pPr>
              <a:lvl9pPr marL="3886200" indent="-228600" eaLnBrk="0" fontAlgn="base" hangingPunct="0">
                <a:spcBef>
                  <a:spcPct val="20000"/>
                </a:spcBef>
                <a:spcAft>
                  <a:spcPct val="0"/>
                </a:spcAft>
                <a:buClr>
                  <a:schemeClr val="tx1"/>
                </a:buClr>
                <a:buSzPct val="75000"/>
                <a:buFont typeface="Wingdings" charset="0"/>
                <a:buChar char="l"/>
                <a:defRPr sz="2800">
                  <a:solidFill>
                    <a:schemeClr val="accent1"/>
                  </a:solidFill>
                  <a:latin typeface="Arial" charset="0"/>
                  <a:ea typeface="ＭＳ Ｐゴシック" charset="0"/>
                </a:defRPr>
              </a:lvl9pPr>
            </a:lstStyle>
            <a:p>
              <a:pPr eaLnBrk="1" hangingPunct="1">
                <a:buFont typeface="Wingdings" charset="0"/>
                <a:buNone/>
              </a:pPr>
              <a:r>
                <a:rPr lang="en-US" sz="2000" i="1" baseline="-25000" dirty="0" err="1">
                  <a:solidFill>
                    <a:srgbClr val="000000"/>
                  </a:solidFill>
                  <a:latin typeface="Times"/>
                  <a:cs typeface="Times"/>
                </a:rPr>
                <a:t>ΔVp</a:t>
              </a:r>
              <a:r>
                <a:rPr lang="en-US" sz="2000" i="1" baseline="-25000" dirty="0">
                  <a:solidFill>
                    <a:srgbClr val="000000"/>
                  </a:solidFill>
                  <a:latin typeface="Times"/>
                  <a:cs typeface="Times"/>
                </a:rPr>
                <a:t>/</a:t>
              </a:r>
              <a:r>
                <a:rPr lang="en-US" sz="2000" i="1" baseline="-25000" dirty="0" err="1">
                  <a:solidFill>
                    <a:srgbClr val="000000"/>
                  </a:solidFill>
                  <a:latin typeface="Times"/>
                  <a:cs typeface="Times"/>
                </a:rPr>
                <a:t>Vs</a:t>
              </a:r>
              <a:endParaRPr lang="en-US" sz="2000" i="1" baseline="-25000" dirty="0">
                <a:solidFill>
                  <a:srgbClr val="000000"/>
                </a:solidFill>
                <a:latin typeface="Times"/>
                <a:cs typeface="Times"/>
              </a:endParaRPr>
            </a:p>
          </p:txBody>
        </p:sp>
        <p:pic>
          <p:nvPicPr>
            <p:cNvPr id="24" name="Picture 23" descr="effect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7608" y="3068638"/>
              <a:ext cx="374491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Donut 24"/>
            <p:cNvSpPr/>
            <p:nvPr/>
          </p:nvSpPr>
          <p:spPr bwMode="auto">
            <a:xfrm>
              <a:off x="7524750" y="3933825"/>
              <a:ext cx="1511300" cy="360363"/>
            </a:xfrm>
            <a:prstGeom prst="donut">
              <a:avLst>
                <a:gd name="adj" fmla="val 10178"/>
              </a:avLst>
            </a:prstGeom>
            <a:solidFill>
              <a:srgbClr val="FF0000"/>
            </a:solidFill>
            <a:ln>
              <a:solidFill>
                <a:srgbClr val="FF0000"/>
              </a:solidFill>
            </a:ln>
            <a:effectLst/>
            <a:extLst/>
          </p:spPr>
          <p:txBody>
            <a:bodyPr/>
            <a:lstStyle/>
            <a:p>
              <a:pPr marL="342900" indent="-342900">
                <a:defRPr/>
              </a:pPr>
              <a:endParaRPr lang="en-US"/>
            </a:p>
          </p:txBody>
        </p:sp>
        <p:sp>
          <p:nvSpPr>
            <p:cNvPr id="26" name="Donut 25"/>
            <p:cNvSpPr/>
            <p:nvPr/>
          </p:nvSpPr>
          <p:spPr bwMode="auto">
            <a:xfrm>
              <a:off x="7524750" y="5084763"/>
              <a:ext cx="1503363" cy="361950"/>
            </a:xfrm>
            <a:prstGeom prst="donut">
              <a:avLst>
                <a:gd name="adj" fmla="val 10178"/>
              </a:avLst>
            </a:prstGeom>
            <a:solidFill>
              <a:srgbClr val="0066FF"/>
            </a:solidFill>
            <a:ln>
              <a:solidFill>
                <a:srgbClr val="0000FF"/>
              </a:solidFill>
            </a:ln>
            <a:effectLst/>
            <a:extLst/>
          </p:spPr>
          <p:txBody>
            <a:bodyPr/>
            <a:lstStyle/>
            <a:p>
              <a:pPr marL="342900" indent="-342900">
                <a:defRPr/>
              </a:pPr>
              <a:endParaRPr lang="en-US"/>
            </a:p>
          </p:txBody>
        </p:sp>
        <p:sp>
          <p:nvSpPr>
            <p:cNvPr id="27" name="Donut 26"/>
            <p:cNvSpPr/>
            <p:nvPr/>
          </p:nvSpPr>
          <p:spPr bwMode="auto">
            <a:xfrm>
              <a:off x="4787900" y="3644900"/>
              <a:ext cx="360363" cy="361950"/>
            </a:xfrm>
            <a:prstGeom prst="donut">
              <a:avLst>
                <a:gd name="adj" fmla="val 10178"/>
              </a:avLst>
            </a:prstGeom>
            <a:solidFill>
              <a:srgbClr val="FF0000"/>
            </a:solidFill>
            <a:ln>
              <a:solidFill>
                <a:srgbClr val="FF0000"/>
              </a:solidFill>
            </a:ln>
            <a:effectLst/>
            <a:extLst/>
          </p:spPr>
          <p:txBody>
            <a:bodyPr/>
            <a:lstStyle/>
            <a:p>
              <a:pPr marL="342900" indent="-342900">
                <a:defRPr/>
              </a:pPr>
              <a:endParaRPr lang="en-US"/>
            </a:p>
          </p:txBody>
        </p:sp>
        <p:sp>
          <p:nvSpPr>
            <p:cNvPr id="28" name="Donut 27"/>
            <p:cNvSpPr/>
            <p:nvPr/>
          </p:nvSpPr>
          <p:spPr bwMode="auto">
            <a:xfrm>
              <a:off x="3203575" y="3644900"/>
              <a:ext cx="360363" cy="361950"/>
            </a:xfrm>
            <a:prstGeom prst="donut">
              <a:avLst>
                <a:gd name="adj" fmla="val 10178"/>
              </a:avLst>
            </a:prstGeom>
            <a:solidFill>
              <a:srgbClr val="FF0000"/>
            </a:solidFill>
            <a:ln>
              <a:solidFill>
                <a:srgbClr val="FF0000"/>
              </a:solidFill>
            </a:ln>
            <a:effectLst/>
            <a:extLst/>
          </p:spPr>
          <p:txBody>
            <a:bodyPr/>
            <a:lstStyle/>
            <a:p>
              <a:pPr marL="342900" indent="-342900">
                <a:defRPr/>
              </a:pPr>
              <a:endParaRPr lang="en-US"/>
            </a:p>
          </p:txBody>
        </p:sp>
        <p:sp>
          <p:nvSpPr>
            <p:cNvPr id="29" name="Donut 28"/>
            <p:cNvSpPr/>
            <p:nvPr/>
          </p:nvSpPr>
          <p:spPr bwMode="auto">
            <a:xfrm>
              <a:off x="1619250" y="3644900"/>
              <a:ext cx="360363" cy="361950"/>
            </a:xfrm>
            <a:prstGeom prst="donut">
              <a:avLst>
                <a:gd name="adj" fmla="val 10178"/>
              </a:avLst>
            </a:prstGeom>
            <a:solidFill>
              <a:srgbClr val="FF0000"/>
            </a:solidFill>
            <a:ln>
              <a:solidFill>
                <a:srgbClr val="FF0000"/>
              </a:solidFill>
            </a:ln>
            <a:effectLst/>
            <a:extLst/>
          </p:spPr>
          <p:txBody>
            <a:bodyPr/>
            <a:lstStyle/>
            <a:p>
              <a:pPr marL="342900" indent="-342900">
                <a:defRPr/>
              </a:pPr>
              <a:endParaRPr lang="en-US"/>
            </a:p>
          </p:txBody>
        </p:sp>
        <p:sp>
          <p:nvSpPr>
            <p:cNvPr id="30" name="Donut 29"/>
            <p:cNvSpPr/>
            <p:nvPr/>
          </p:nvSpPr>
          <p:spPr bwMode="auto">
            <a:xfrm>
              <a:off x="4787900" y="4950937"/>
              <a:ext cx="360363" cy="361950"/>
            </a:xfrm>
            <a:prstGeom prst="donut">
              <a:avLst>
                <a:gd name="adj" fmla="val 10178"/>
              </a:avLst>
            </a:prstGeom>
            <a:solidFill>
              <a:srgbClr val="FF0000"/>
            </a:solidFill>
            <a:ln>
              <a:solidFill>
                <a:srgbClr val="FF0000"/>
              </a:solidFill>
            </a:ln>
            <a:effectLst/>
            <a:extLst/>
          </p:spPr>
          <p:txBody>
            <a:bodyPr/>
            <a:lstStyle/>
            <a:p>
              <a:pPr marL="342900" indent="-342900">
                <a:defRPr/>
              </a:pPr>
              <a:endParaRPr lang="en-US"/>
            </a:p>
          </p:txBody>
        </p:sp>
        <p:sp>
          <p:nvSpPr>
            <p:cNvPr id="31" name="Donut 30"/>
            <p:cNvSpPr/>
            <p:nvPr/>
          </p:nvSpPr>
          <p:spPr bwMode="auto">
            <a:xfrm>
              <a:off x="3203575" y="4950937"/>
              <a:ext cx="360363" cy="361950"/>
            </a:xfrm>
            <a:prstGeom prst="donut">
              <a:avLst>
                <a:gd name="adj" fmla="val 10178"/>
              </a:avLst>
            </a:prstGeom>
            <a:solidFill>
              <a:srgbClr val="FF0000"/>
            </a:solidFill>
            <a:ln>
              <a:solidFill>
                <a:srgbClr val="FF0000"/>
              </a:solidFill>
            </a:ln>
            <a:effectLst/>
            <a:extLst/>
          </p:spPr>
          <p:txBody>
            <a:bodyPr/>
            <a:lstStyle/>
            <a:p>
              <a:pPr marL="342900" indent="-342900">
                <a:defRPr/>
              </a:pPr>
              <a:endParaRPr lang="en-US"/>
            </a:p>
          </p:txBody>
        </p:sp>
        <p:sp>
          <p:nvSpPr>
            <p:cNvPr id="32" name="Donut 31"/>
            <p:cNvSpPr/>
            <p:nvPr/>
          </p:nvSpPr>
          <p:spPr bwMode="auto">
            <a:xfrm>
              <a:off x="1619250" y="4950937"/>
              <a:ext cx="360363" cy="361950"/>
            </a:xfrm>
            <a:prstGeom prst="donut">
              <a:avLst>
                <a:gd name="adj" fmla="val 10178"/>
              </a:avLst>
            </a:prstGeom>
            <a:solidFill>
              <a:srgbClr val="FF0000"/>
            </a:solidFill>
            <a:ln>
              <a:solidFill>
                <a:srgbClr val="FF0000"/>
              </a:solidFill>
            </a:ln>
            <a:effectLst/>
            <a:extLst/>
          </p:spPr>
          <p:txBody>
            <a:bodyPr/>
            <a:lstStyle/>
            <a:p>
              <a:pPr marL="342900" indent="-342900">
                <a:defRPr/>
              </a:pPr>
              <a:endParaRPr lang="en-US"/>
            </a:p>
          </p:txBody>
        </p:sp>
        <p:sp>
          <p:nvSpPr>
            <p:cNvPr id="33" name="Donut 32"/>
            <p:cNvSpPr/>
            <p:nvPr/>
          </p:nvSpPr>
          <p:spPr bwMode="auto">
            <a:xfrm>
              <a:off x="4500563" y="5166837"/>
              <a:ext cx="360362" cy="360362"/>
            </a:xfrm>
            <a:prstGeom prst="donut">
              <a:avLst>
                <a:gd name="adj" fmla="val 10178"/>
              </a:avLst>
            </a:prstGeom>
            <a:solidFill>
              <a:srgbClr val="0066FF"/>
            </a:solidFill>
            <a:ln>
              <a:solidFill>
                <a:srgbClr val="0000FF"/>
              </a:solidFill>
            </a:ln>
            <a:effectLst/>
            <a:extLst/>
          </p:spPr>
          <p:txBody>
            <a:bodyPr/>
            <a:lstStyle/>
            <a:p>
              <a:pPr marL="342900" indent="-342900">
                <a:defRPr/>
              </a:pPr>
              <a:endParaRPr lang="en-US"/>
            </a:p>
          </p:txBody>
        </p:sp>
        <p:sp>
          <p:nvSpPr>
            <p:cNvPr id="34" name="Donut 33"/>
            <p:cNvSpPr/>
            <p:nvPr/>
          </p:nvSpPr>
          <p:spPr bwMode="auto">
            <a:xfrm>
              <a:off x="1331913" y="3860800"/>
              <a:ext cx="360362" cy="360363"/>
            </a:xfrm>
            <a:prstGeom prst="donut">
              <a:avLst>
                <a:gd name="adj" fmla="val 10178"/>
              </a:avLst>
            </a:prstGeom>
            <a:solidFill>
              <a:srgbClr val="0066FF"/>
            </a:solidFill>
            <a:ln>
              <a:solidFill>
                <a:srgbClr val="0000FF"/>
              </a:solidFill>
            </a:ln>
            <a:effectLst/>
            <a:extLst/>
          </p:spPr>
          <p:txBody>
            <a:bodyPr/>
            <a:lstStyle/>
            <a:p>
              <a:pPr marL="342900" indent="-342900">
                <a:defRPr/>
              </a:pPr>
              <a:endParaRPr lang="en-US"/>
            </a:p>
          </p:txBody>
        </p:sp>
        <p:sp>
          <p:nvSpPr>
            <p:cNvPr id="35" name="Donut 34"/>
            <p:cNvSpPr/>
            <p:nvPr/>
          </p:nvSpPr>
          <p:spPr bwMode="auto">
            <a:xfrm>
              <a:off x="2916238" y="3860800"/>
              <a:ext cx="360362" cy="360363"/>
            </a:xfrm>
            <a:prstGeom prst="donut">
              <a:avLst>
                <a:gd name="adj" fmla="val 10178"/>
              </a:avLst>
            </a:prstGeom>
            <a:solidFill>
              <a:srgbClr val="0066FF"/>
            </a:solidFill>
            <a:ln>
              <a:solidFill>
                <a:srgbClr val="0000FF"/>
              </a:solidFill>
            </a:ln>
            <a:effectLst/>
            <a:extLst/>
          </p:spPr>
          <p:txBody>
            <a:bodyPr/>
            <a:lstStyle/>
            <a:p>
              <a:pPr marL="342900" indent="-342900">
                <a:defRPr/>
              </a:pPr>
              <a:endParaRPr lang="en-US"/>
            </a:p>
          </p:txBody>
        </p:sp>
        <p:sp>
          <p:nvSpPr>
            <p:cNvPr id="36" name="Donut 35"/>
            <p:cNvSpPr/>
            <p:nvPr/>
          </p:nvSpPr>
          <p:spPr bwMode="auto">
            <a:xfrm>
              <a:off x="4500563" y="3860800"/>
              <a:ext cx="360362" cy="360363"/>
            </a:xfrm>
            <a:prstGeom prst="donut">
              <a:avLst>
                <a:gd name="adj" fmla="val 10178"/>
              </a:avLst>
            </a:prstGeom>
            <a:solidFill>
              <a:srgbClr val="0066FF"/>
            </a:solidFill>
            <a:ln>
              <a:solidFill>
                <a:srgbClr val="0000FF"/>
              </a:solidFill>
            </a:ln>
            <a:effectLst/>
            <a:extLst/>
          </p:spPr>
          <p:txBody>
            <a:bodyPr/>
            <a:lstStyle/>
            <a:p>
              <a:pPr marL="342900" indent="-342900">
                <a:defRPr/>
              </a:pPr>
              <a:endParaRPr lang="en-US"/>
            </a:p>
          </p:txBody>
        </p:sp>
        <p:sp>
          <p:nvSpPr>
            <p:cNvPr id="37" name="Donut 36"/>
            <p:cNvSpPr/>
            <p:nvPr/>
          </p:nvSpPr>
          <p:spPr bwMode="auto">
            <a:xfrm>
              <a:off x="1331913" y="5166837"/>
              <a:ext cx="360362" cy="360362"/>
            </a:xfrm>
            <a:prstGeom prst="donut">
              <a:avLst>
                <a:gd name="adj" fmla="val 10178"/>
              </a:avLst>
            </a:prstGeom>
            <a:solidFill>
              <a:srgbClr val="0066FF"/>
            </a:solidFill>
            <a:ln>
              <a:solidFill>
                <a:srgbClr val="0000FF"/>
              </a:solidFill>
            </a:ln>
            <a:effectLst/>
            <a:extLst/>
          </p:spPr>
          <p:txBody>
            <a:bodyPr/>
            <a:lstStyle/>
            <a:p>
              <a:pPr marL="342900" indent="-342900">
                <a:defRPr/>
              </a:pPr>
              <a:endParaRPr lang="en-US"/>
            </a:p>
          </p:txBody>
        </p:sp>
        <p:sp>
          <p:nvSpPr>
            <p:cNvPr id="38" name="Donut 37"/>
            <p:cNvSpPr/>
            <p:nvPr/>
          </p:nvSpPr>
          <p:spPr bwMode="auto">
            <a:xfrm>
              <a:off x="2916238" y="5166837"/>
              <a:ext cx="360362" cy="360362"/>
            </a:xfrm>
            <a:prstGeom prst="donut">
              <a:avLst>
                <a:gd name="adj" fmla="val 10178"/>
              </a:avLst>
            </a:prstGeom>
            <a:solidFill>
              <a:srgbClr val="0066FF"/>
            </a:solidFill>
            <a:ln>
              <a:solidFill>
                <a:srgbClr val="0000FF"/>
              </a:solidFill>
            </a:ln>
            <a:effectLst/>
            <a:extLst/>
          </p:spPr>
          <p:txBody>
            <a:bodyPr/>
            <a:lstStyle/>
            <a:p>
              <a:pPr marL="342900" indent="-342900">
                <a:defRPr/>
              </a:pPr>
              <a:endParaRPr lang="en-US"/>
            </a:p>
          </p:txBody>
        </p:sp>
        <p:sp>
          <p:nvSpPr>
            <p:cNvPr id="39" name="Donut 38"/>
            <p:cNvSpPr/>
            <p:nvPr/>
          </p:nvSpPr>
          <p:spPr bwMode="auto">
            <a:xfrm>
              <a:off x="7524328" y="4826459"/>
              <a:ext cx="1511300" cy="360363"/>
            </a:xfrm>
            <a:prstGeom prst="donut">
              <a:avLst>
                <a:gd name="adj" fmla="val 10178"/>
              </a:avLst>
            </a:prstGeom>
            <a:pattFill prst="dkVert">
              <a:fgClr>
                <a:srgbClr val="FF0000"/>
              </a:fgClr>
              <a:bgClr>
                <a:prstClr val="white"/>
              </a:bgClr>
            </a:pattFill>
            <a:ln w="28575" cmpd="sng">
              <a:noFill/>
              <a:prstDash val="sysDot"/>
            </a:ln>
            <a:effectLst/>
            <a:extLst/>
          </p:spPr>
          <p:txBody>
            <a:bodyPr/>
            <a:lstStyle/>
            <a:p>
              <a:pPr marL="342900" indent="-342900">
                <a:defRPr/>
              </a:pPr>
              <a:endParaRPr lang="en-US"/>
            </a:p>
          </p:txBody>
        </p:sp>
      </p:grpSp>
      <p:sp>
        <p:nvSpPr>
          <p:cNvPr id="40" name="TextBox 39"/>
          <p:cNvSpPr txBox="1"/>
          <p:nvPr/>
        </p:nvSpPr>
        <p:spPr>
          <a:xfrm>
            <a:off x="395536" y="4005064"/>
            <a:ext cx="612142" cy="1384995"/>
          </a:xfrm>
          <a:prstGeom prst="rect">
            <a:avLst/>
          </a:prstGeom>
          <a:solidFill>
            <a:schemeClr val="bg1"/>
          </a:solidFill>
        </p:spPr>
        <p:txBody>
          <a:bodyPr wrap="square" rtlCol="0">
            <a:spAutoFit/>
          </a:bodyPr>
          <a:lstStyle/>
          <a:p>
            <a:pPr algn="ctr">
              <a:buNone/>
            </a:pPr>
            <a:r>
              <a:rPr lang="en-US" sz="1200" dirty="0" smtClean="0"/>
              <a:t> -1 km</a:t>
            </a:r>
          </a:p>
          <a:p>
            <a:pPr algn="ctr">
              <a:buNone/>
            </a:pPr>
            <a:endParaRPr lang="en-US" sz="1200" dirty="0"/>
          </a:p>
          <a:p>
            <a:pPr algn="ctr">
              <a:buNone/>
            </a:pPr>
            <a:endParaRPr lang="en-US" sz="1200" dirty="0"/>
          </a:p>
          <a:p>
            <a:pPr algn="ctr">
              <a:buNone/>
            </a:pPr>
            <a:endParaRPr lang="en-US" sz="1200" dirty="0" smtClean="0"/>
          </a:p>
          <a:p>
            <a:pPr algn="ctr">
              <a:buNone/>
            </a:pPr>
            <a:endParaRPr lang="en-US" sz="1200" dirty="0" smtClean="0"/>
          </a:p>
          <a:p>
            <a:pPr algn="ctr">
              <a:buNone/>
            </a:pPr>
            <a:r>
              <a:rPr lang="en-US" sz="1200" dirty="0" smtClean="0"/>
              <a:t>0 km</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n-US" dirty="0" smtClean="0">
                <a:cs typeface="+mj-cs"/>
              </a:rPr>
              <a:t>Future work</a:t>
            </a:r>
          </a:p>
        </p:txBody>
      </p:sp>
      <p:sp>
        <p:nvSpPr>
          <p:cNvPr id="31747" name="Rectangle 3"/>
          <p:cNvSpPr>
            <a:spLocks noGrp="1" noChangeArrowheads="1"/>
          </p:cNvSpPr>
          <p:nvPr>
            <p:ph idx="1"/>
          </p:nvPr>
        </p:nvSpPr>
        <p:spPr/>
        <p:txBody>
          <a:bodyPr/>
          <a:lstStyle/>
          <a:p>
            <a:pPr>
              <a:defRPr/>
            </a:pPr>
            <a:r>
              <a:rPr lang="en-GB" dirty="0" smtClean="0"/>
              <a:t>Process data from 2013 – present:</a:t>
            </a:r>
          </a:p>
          <a:p>
            <a:pPr lvl="1">
              <a:defRPr/>
            </a:pPr>
            <a:r>
              <a:rPr lang="en-GB" dirty="0" smtClean="0"/>
              <a:t>Contribute to </a:t>
            </a:r>
            <a:r>
              <a:rPr lang="en-GB" dirty="0" err="1" smtClean="0"/>
              <a:t>ongoing</a:t>
            </a:r>
            <a:r>
              <a:rPr lang="en-GB" dirty="0" smtClean="0"/>
              <a:t> management of </a:t>
            </a:r>
            <a:r>
              <a:rPr lang="en-GB" dirty="0" err="1" smtClean="0"/>
              <a:t>Coso</a:t>
            </a:r>
            <a:r>
              <a:rPr lang="en-GB" dirty="0" smtClean="0"/>
              <a:t> field</a:t>
            </a:r>
          </a:p>
          <a:p>
            <a:pPr>
              <a:defRPr/>
            </a:pPr>
            <a:r>
              <a:rPr lang="en-GB" dirty="0" smtClean="0"/>
              <a:t>Process data 1996 – 2005:</a:t>
            </a:r>
          </a:p>
          <a:p>
            <a:pPr lvl="1">
              <a:defRPr/>
            </a:pPr>
            <a:r>
              <a:rPr lang="en-GB" dirty="0" smtClean="0"/>
              <a:t>Can trace historic evolution</a:t>
            </a:r>
          </a:p>
          <a:p>
            <a:pPr lvl="1">
              <a:defRPr/>
            </a:pPr>
            <a:r>
              <a:rPr lang="en-GB" dirty="0" smtClean="0"/>
              <a:t>Can assist planning for new reservoirs</a:t>
            </a:r>
            <a:endParaRPr lang="en-US" dirty="0" smtClean="0"/>
          </a:p>
          <a:p>
            <a:pPr>
              <a:defRPr/>
            </a:pPr>
            <a:endParaRPr lang="en-US" dirty="0">
              <a:cs typeface="+mn-cs"/>
            </a:endParaRPr>
          </a:p>
          <a:p>
            <a:pPr eaLnBrk="1" hangingPunct="1">
              <a:defRPr/>
            </a:pPr>
            <a:endParaRPr lang="en-US" dirty="0" smtClean="0">
              <a:cs typeface="+mn-cs"/>
            </a:endParaRPr>
          </a:p>
          <a:p>
            <a:pPr eaLnBrk="1" hangingPunct="1">
              <a:defRPr/>
            </a:pPr>
            <a:endParaRPr lang="en-US" dirty="0" smtClean="0">
              <a:cs typeface="+mn-cs"/>
            </a:endParaRPr>
          </a:p>
          <a:p>
            <a:pPr lvl="1" eaLnBrk="1" hangingPunct="1">
              <a:defRPr/>
            </a:pPr>
            <a:endParaRPr lang="en-US" dirty="0" smtClean="0"/>
          </a:p>
        </p:txBody>
      </p:sp>
      <p:pic>
        <p:nvPicPr>
          <p:cNvPr id="2" name="Picture 1" descr="coso_years-of-inversions.pdf"/>
          <p:cNvPicPr>
            <a:picLocks noChangeAspect="1"/>
          </p:cNvPicPr>
          <p:nvPr/>
        </p:nvPicPr>
        <p:blipFill rotWithShape="1">
          <a:blip r:embed="rId2">
            <a:extLst>
              <a:ext uri="{28A0092B-C50C-407E-A947-70E740481C1C}">
                <a14:useLocalDpi xmlns:a14="http://schemas.microsoft.com/office/drawing/2010/main" val="0"/>
              </a:ext>
            </a:extLst>
          </a:blip>
          <a:srcRect l="5555" t="36111" r="23056" b="49074"/>
          <a:stretch/>
        </p:blipFill>
        <p:spPr>
          <a:xfrm>
            <a:off x="1475656" y="4941168"/>
            <a:ext cx="6527800" cy="1016000"/>
          </a:xfrm>
          <a:prstGeom prst="rect">
            <a:avLst/>
          </a:prstGeom>
        </p:spPr>
      </p:pic>
    </p:spTree>
    <p:extLst>
      <p:ext uri="{BB962C8B-B14F-4D97-AF65-F5344CB8AC3E}">
        <p14:creationId xmlns:p14="http://schemas.microsoft.com/office/powerpoint/2010/main" val="396701481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n-US" dirty="0" smtClean="0">
                <a:cs typeface="+mj-cs"/>
              </a:rPr>
              <a:t>Future work</a:t>
            </a:r>
          </a:p>
        </p:txBody>
      </p:sp>
      <p:sp>
        <p:nvSpPr>
          <p:cNvPr id="31747" name="Rectangle 3"/>
          <p:cNvSpPr>
            <a:spLocks noGrp="1" noChangeArrowheads="1"/>
          </p:cNvSpPr>
          <p:nvPr>
            <p:ph idx="1"/>
          </p:nvPr>
        </p:nvSpPr>
        <p:spPr/>
        <p:txBody>
          <a:bodyPr/>
          <a:lstStyle/>
          <a:p>
            <a:pPr>
              <a:defRPr/>
            </a:pPr>
            <a:r>
              <a:rPr lang="en-GB" dirty="0" smtClean="0"/>
              <a:t>Calibrate against production/injection data to develop quantitative tool</a:t>
            </a:r>
          </a:p>
          <a:p>
            <a:pPr>
              <a:defRPr/>
            </a:pPr>
            <a:r>
              <a:rPr lang="en-GB" dirty="0" smtClean="0"/>
              <a:t>Integrate with other data </a:t>
            </a:r>
            <a:r>
              <a:rPr lang="en-GB" i="1" dirty="0" smtClean="0"/>
              <a:t>e.g.</a:t>
            </a:r>
            <a:r>
              <a:rPr lang="en-GB" dirty="0" smtClean="0"/>
              <a:t> </a:t>
            </a:r>
          </a:p>
          <a:p>
            <a:pPr lvl="1">
              <a:defRPr/>
            </a:pPr>
            <a:r>
              <a:rPr lang="en-GB" dirty="0" smtClean="0"/>
              <a:t>surface deformation data (</a:t>
            </a:r>
            <a:r>
              <a:rPr lang="en-GB" dirty="0" err="1" smtClean="0"/>
              <a:t>InSAR</a:t>
            </a:r>
            <a:r>
              <a:rPr lang="en-GB" dirty="0" smtClean="0"/>
              <a:t>)</a:t>
            </a:r>
          </a:p>
          <a:p>
            <a:pPr lvl="1">
              <a:defRPr/>
            </a:pPr>
            <a:r>
              <a:rPr lang="en-GB" dirty="0" smtClean="0"/>
              <a:t>geology</a:t>
            </a:r>
          </a:p>
          <a:p>
            <a:pPr lvl="1">
              <a:defRPr/>
            </a:pPr>
            <a:r>
              <a:rPr lang="en-GB" dirty="0" smtClean="0"/>
              <a:t>reservoir modelling</a:t>
            </a:r>
            <a:endParaRPr lang="en-US" dirty="0">
              <a:cs typeface="+mn-cs"/>
            </a:endParaRPr>
          </a:p>
          <a:p>
            <a:pPr eaLnBrk="1" hangingPunct="1">
              <a:defRPr/>
            </a:pPr>
            <a:endParaRPr lang="en-US" dirty="0" smtClean="0">
              <a:cs typeface="+mn-cs"/>
            </a:endParaRPr>
          </a:p>
          <a:p>
            <a:pPr eaLnBrk="1" hangingPunct="1">
              <a:defRPr/>
            </a:pPr>
            <a:endParaRPr lang="en-US" dirty="0" smtClean="0">
              <a:cs typeface="+mn-cs"/>
            </a:endParaRPr>
          </a:p>
          <a:p>
            <a:pPr lvl="1" eaLnBrk="1" hangingPunct="1">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n-US" dirty="0" smtClean="0">
                <a:cs typeface="+mj-cs"/>
              </a:rPr>
              <a:t>Conclusions</a:t>
            </a:r>
          </a:p>
        </p:txBody>
      </p:sp>
      <p:sp>
        <p:nvSpPr>
          <p:cNvPr id="31747" name="Rectangle 3"/>
          <p:cNvSpPr>
            <a:spLocks noGrp="1" noChangeArrowheads="1"/>
          </p:cNvSpPr>
          <p:nvPr>
            <p:ph idx="1"/>
          </p:nvPr>
        </p:nvSpPr>
        <p:spPr/>
        <p:txBody>
          <a:bodyPr/>
          <a:lstStyle/>
          <a:p>
            <a:pPr marL="0" indent="0">
              <a:buFont typeface="Wingdings" charset="0"/>
              <a:buNone/>
              <a:defRPr/>
            </a:pPr>
            <a:endParaRPr lang="en-US" dirty="0" smtClean="0"/>
          </a:p>
          <a:p>
            <a:pPr>
              <a:defRPr/>
            </a:pPr>
            <a:r>
              <a:rPr lang="en-US" i="1" dirty="0" smtClean="0"/>
              <a:t>tomo4d</a:t>
            </a:r>
            <a:r>
              <a:rPr lang="en-US" dirty="0" smtClean="0"/>
              <a:t>: can rigorously determine weak seismic structural changes</a:t>
            </a:r>
            <a:endParaRPr lang="en-US" i="1" dirty="0" smtClean="0"/>
          </a:p>
          <a:p>
            <a:pPr>
              <a:defRPr/>
            </a:pPr>
            <a:r>
              <a:rPr lang="en-US" dirty="0" smtClean="0"/>
              <a:t>Application to the Coso geothermal field remarkably successful:</a:t>
            </a:r>
          </a:p>
          <a:p>
            <a:pPr lvl="1">
              <a:defRPr/>
            </a:pPr>
            <a:r>
              <a:rPr lang="en-US" dirty="0" smtClean="0"/>
              <a:t>SW &amp; NE fields responding differently to production</a:t>
            </a:r>
          </a:p>
          <a:p>
            <a:pPr>
              <a:defRPr/>
            </a:pPr>
            <a:endParaRPr lang="en-US" dirty="0" smtClean="0"/>
          </a:p>
          <a:p>
            <a:pPr>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826" y="4487"/>
            <a:ext cx="8229600" cy="1126425"/>
          </a:xfrm>
        </p:spPr>
        <p:txBody>
          <a:bodyPr>
            <a:normAutofit/>
          </a:bodyPr>
          <a:lstStyle/>
          <a:p>
            <a:r>
              <a:rPr lang="en-US" sz="3600" dirty="0" smtClean="0"/>
              <a:t>Can this be correct?</a:t>
            </a:r>
            <a:r>
              <a:rPr lang="en-US" sz="4000" dirty="0" smtClean="0"/>
              <a:t/>
            </a:r>
            <a:br>
              <a:rPr lang="en-US" sz="4000" dirty="0" smtClean="0"/>
            </a:br>
            <a:r>
              <a:rPr lang="en-US" sz="2700" dirty="0" smtClean="0"/>
              <a:t>(It seems suspiciously simple.)</a:t>
            </a:r>
            <a:endParaRPr lang="en-US" sz="2700" dirty="0"/>
          </a:p>
        </p:txBody>
      </p:sp>
      <p:sp>
        <p:nvSpPr>
          <p:cNvPr id="3" name="Content Placeholder 2"/>
          <p:cNvSpPr>
            <a:spLocks noGrp="1"/>
          </p:cNvSpPr>
          <p:nvPr>
            <p:ph idx="1"/>
          </p:nvPr>
        </p:nvSpPr>
        <p:spPr>
          <a:xfrm>
            <a:off x="457200" y="1332532"/>
            <a:ext cx="8229600" cy="911344"/>
          </a:xfrm>
        </p:spPr>
        <p:txBody>
          <a:bodyPr>
            <a:normAutofit fontScale="92500" lnSpcReduction="20000"/>
          </a:bodyPr>
          <a:lstStyle/>
          <a:p>
            <a:r>
              <a:rPr lang="en-US" dirty="0" smtClean="0"/>
              <a:t>Test: Compare with exact solution, </a:t>
            </a:r>
            <a:r>
              <a:rPr lang="en-US" i="1" dirty="0" smtClean="0"/>
              <a:t>e.g.</a:t>
            </a:r>
            <a:r>
              <a:rPr lang="en-US" dirty="0" smtClean="0"/>
              <a:t> for a layer over a half-space. </a:t>
            </a:r>
            <a:endParaRPr lang="en-US" dirty="0"/>
          </a:p>
        </p:txBody>
      </p:sp>
      <p:pic>
        <p:nvPicPr>
          <p:cNvPr id="5" name="Picture 4" descr="ray_cartoon.pdf"/>
          <p:cNvPicPr>
            <a:picLocks noChangeAspect="1"/>
          </p:cNvPicPr>
          <p:nvPr/>
        </p:nvPicPr>
        <p:blipFill rotWithShape="1">
          <a:blip r:embed="rId2">
            <a:extLst>
              <a:ext uri="{28A0092B-C50C-407E-A947-70E740481C1C}">
                <a14:useLocalDpi xmlns:a14="http://schemas.microsoft.com/office/drawing/2010/main" val="0"/>
              </a:ext>
            </a:extLst>
          </a:blip>
          <a:srcRect l="3720" t="11505" r="5850" b="29348"/>
          <a:stretch/>
        </p:blipFill>
        <p:spPr>
          <a:xfrm>
            <a:off x="407880" y="2428811"/>
            <a:ext cx="8440323" cy="4265833"/>
          </a:xfrm>
          <a:prstGeom prst="rect">
            <a:avLst/>
          </a:prstGeom>
        </p:spPr>
      </p:pic>
    </p:spTree>
    <p:extLst>
      <p:ext uri="{BB962C8B-B14F-4D97-AF65-F5344CB8AC3E}">
        <p14:creationId xmlns:p14="http://schemas.microsoft.com/office/powerpoint/2010/main" val="12179620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the spurious low wave-speeds?</a:t>
            </a:r>
            <a:endParaRPr lang="en-US" dirty="0"/>
          </a:p>
        </p:txBody>
      </p:sp>
      <p:sp>
        <p:nvSpPr>
          <p:cNvPr id="3" name="TextBox 2"/>
          <p:cNvSpPr txBox="1"/>
          <p:nvPr/>
        </p:nvSpPr>
        <p:spPr>
          <a:xfrm>
            <a:off x="971600" y="1628800"/>
            <a:ext cx="7569500" cy="1040285"/>
          </a:xfrm>
          <a:prstGeom prst="rect">
            <a:avLst/>
          </a:prstGeom>
          <a:noFill/>
        </p:spPr>
        <p:txBody>
          <a:bodyPr wrap="none" rtlCol="0">
            <a:spAutoFit/>
          </a:bodyPr>
          <a:lstStyle/>
          <a:p>
            <a:r>
              <a:rPr lang="en-US" dirty="0" smtClean="0"/>
              <a:t> Numerical damping: Minimize mean-</a:t>
            </a:r>
          </a:p>
          <a:p>
            <a:pPr>
              <a:buNone/>
            </a:pPr>
            <a:r>
              <a:rPr lang="en-US" dirty="0" smtClean="0"/>
              <a:t>square departure of </a:t>
            </a:r>
            <a:r>
              <a:rPr lang="en-US" i="1" dirty="0" smtClean="0"/>
              <a:t>V</a:t>
            </a:r>
            <a:r>
              <a:rPr lang="en-US" dirty="0" smtClean="0"/>
              <a:t> from a reference model.</a:t>
            </a:r>
          </a:p>
        </p:txBody>
      </p:sp>
      <p:sp>
        <p:nvSpPr>
          <p:cNvPr id="5" name="TextBox 4"/>
          <p:cNvSpPr txBox="1"/>
          <p:nvPr/>
        </p:nvSpPr>
        <p:spPr>
          <a:xfrm>
            <a:off x="1043608" y="2996952"/>
            <a:ext cx="6840334" cy="523220"/>
          </a:xfrm>
          <a:prstGeom prst="rect">
            <a:avLst/>
          </a:prstGeom>
          <a:noFill/>
        </p:spPr>
        <p:txBody>
          <a:bodyPr wrap="none" rtlCol="0">
            <a:spAutoFit/>
          </a:bodyPr>
          <a:lstStyle/>
          <a:p>
            <a:r>
              <a:rPr lang="en-US" dirty="0" smtClean="0"/>
              <a:t> Therefore the mean change in </a:t>
            </a:r>
            <a:r>
              <a:rPr lang="en-US" i="1" dirty="0" smtClean="0"/>
              <a:t>V</a:t>
            </a:r>
            <a:r>
              <a:rPr lang="en-US" dirty="0" smtClean="0"/>
              <a:t> is zero.</a:t>
            </a:r>
            <a:endParaRPr lang="en-US" dirty="0"/>
          </a:p>
        </p:txBody>
      </p:sp>
    </p:spTree>
    <p:extLst>
      <p:ext uri="{BB962C8B-B14F-4D97-AF65-F5344CB8AC3E}">
        <p14:creationId xmlns:p14="http://schemas.microsoft.com/office/powerpoint/2010/main" val="229513053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690"/>
            <a:ext cx="8229600" cy="661726"/>
          </a:xfrm>
        </p:spPr>
        <p:txBody>
          <a:bodyPr>
            <a:normAutofit fontScale="90000"/>
          </a:bodyPr>
          <a:lstStyle/>
          <a:p>
            <a:r>
              <a:rPr lang="en-US" sz="4000" dirty="0" smtClean="0"/>
              <a:t>ACH Tomography is Not Correct</a:t>
            </a:r>
            <a:endParaRPr lang="en-US" sz="4000" dirty="0"/>
          </a:p>
        </p:txBody>
      </p:sp>
      <p:pic>
        <p:nvPicPr>
          <p:cNvPr id="4" name="Content Placeholder 3" descr="approx.pdf"/>
          <p:cNvPicPr>
            <a:picLocks noGrp="1" noChangeAspect="1"/>
          </p:cNvPicPr>
          <p:nvPr>
            <p:ph idx="1"/>
          </p:nvPr>
        </p:nvPicPr>
        <p:blipFill rotWithShape="1">
          <a:blip r:embed="rId2">
            <a:extLst>
              <a:ext uri="{28A0092B-C50C-407E-A947-70E740481C1C}">
                <a14:useLocalDpi xmlns:a14="http://schemas.microsoft.com/office/drawing/2010/main" val="0"/>
              </a:ext>
            </a:extLst>
          </a:blip>
          <a:srcRect l="6729" t="22871" r="9070" b="13879"/>
          <a:stretch/>
        </p:blipFill>
        <p:spPr>
          <a:xfrm>
            <a:off x="1504220" y="825403"/>
            <a:ext cx="6177177" cy="6004857"/>
          </a:xfrm>
        </p:spPr>
      </p:pic>
    </p:spTree>
    <p:extLst>
      <p:ext uri="{BB962C8B-B14F-4D97-AF65-F5344CB8AC3E}">
        <p14:creationId xmlns:p14="http://schemas.microsoft.com/office/powerpoint/2010/main" val="99703932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5" name="Content Placeholder 4" descr="Julian1968b copy.tif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99" r="84"/>
          <a:stretch/>
        </p:blipFill>
        <p:spPr>
          <a:xfrm>
            <a:off x="395536" y="1980526"/>
            <a:ext cx="8424936" cy="2646183"/>
          </a:xfrm>
        </p:spPr>
      </p:pic>
    </p:spTree>
    <p:extLst>
      <p:ext uri="{BB962C8B-B14F-4D97-AF65-F5344CB8AC3E}">
        <p14:creationId xmlns:p14="http://schemas.microsoft.com/office/powerpoint/2010/main" val="11189022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oulger_Figure6_2 copy.jpg"/>
          <p:cNvPicPr>
            <a:picLocks noGrp="1" noChangeAspect="1"/>
          </p:cNvPicPr>
          <p:nvPr>
            <p:ph idx="1"/>
          </p:nvPr>
        </p:nvPicPr>
        <p:blipFill>
          <a:blip r:embed="rId2">
            <a:extLst>
              <a:ext uri="{28A0092B-C50C-407E-A947-70E740481C1C}">
                <a14:useLocalDpi xmlns:a14="http://schemas.microsoft.com/office/drawing/2010/main" val="0"/>
              </a:ext>
            </a:extLst>
          </a:blip>
          <a:srcRect t="16445" b="16445"/>
          <a:stretch>
            <a:fillRect/>
          </a:stretch>
        </p:blipFill>
        <p:spPr/>
      </p:pic>
    </p:spTree>
    <p:extLst>
      <p:ext uri="{BB962C8B-B14F-4D97-AF65-F5344CB8AC3E}">
        <p14:creationId xmlns:p14="http://schemas.microsoft.com/office/powerpoint/2010/main" val="2881463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55576" y="404664"/>
            <a:ext cx="7620000" cy="936104"/>
          </a:xfrm>
        </p:spPr>
        <p:txBody>
          <a:bodyPr>
            <a:normAutofit fontScale="90000"/>
          </a:bodyPr>
          <a:lstStyle/>
          <a:p>
            <a:pPr eaLnBrk="1" hangingPunct="1"/>
            <a:r>
              <a:rPr lang="en-US" sz="3600" smtClean="0">
                <a:latin typeface="Times" charset="0"/>
                <a:ea typeface="ＭＳ Ｐゴシック" charset="0"/>
                <a:cs typeface="ＭＳ Ｐゴシック" charset="0"/>
              </a:rPr>
              <a:t>Temporal Variations of Wave Speeds</a:t>
            </a:r>
            <a:br>
              <a:rPr lang="en-US" sz="3600" smtClean="0">
                <a:latin typeface="Times" charset="0"/>
                <a:ea typeface="ＭＳ Ｐゴシック" charset="0"/>
                <a:cs typeface="ＭＳ Ｐゴシック" charset="0"/>
              </a:rPr>
            </a:br>
            <a:r>
              <a:rPr lang="en-US" sz="3600" smtClean="0">
                <a:latin typeface="Times" charset="0"/>
                <a:ea typeface="ＭＳ Ｐゴシック" charset="0"/>
                <a:cs typeface="ＭＳ Ｐゴシック" charset="0"/>
              </a:rPr>
              <a:t>Example: The Geysers, California</a:t>
            </a:r>
            <a:endParaRPr lang="en-US" sz="3600" dirty="0">
              <a:latin typeface="Times" charset="0"/>
              <a:ea typeface="ＭＳ Ｐゴシック" charset="0"/>
              <a:cs typeface="ＭＳ Ｐゴシック" charset="0"/>
            </a:endParaRP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l="4204" t="12962" r="5635" b="14815"/>
          <a:stretch>
            <a:fillRect/>
          </a:stretch>
        </p:blipFill>
        <p:spPr bwMode="auto">
          <a:xfrm>
            <a:off x="251520" y="1412776"/>
            <a:ext cx="868680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119329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Teleseismic</a:t>
            </a:r>
            <a:r>
              <a:rPr lang="en-US" dirty="0" smtClean="0"/>
              <a:t> Tomography</a:t>
            </a:r>
            <a:endParaRPr lang="en-US" dirty="0"/>
          </a:p>
        </p:txBody>
      </p:sp>
      <p:sp>
        <p:nvSpPr>
          <p:cNvPr id="3" name="Content Placeholder 2"/>
          <p:cNvSpPr>
            <a:spLocks noGrp="1"/>
          </p:cNvSpPr>
          <p:nvPr>
            <p:ph idx="1"/>
          </p:nvPr>
        </p:nvSpPr>
        <p:spPr/>
        <p:txBody>
          <a:bodyPr/>
          <a:lstStyle/>
          <a:p>
            <a:r>
              <a:rPr lang="en-US" dirty="0" smtClean="0"/>
              <a:t>Structure outside the study volume cannot be ignored</a:t>
            </a:r>
            <a:endParaRPr lang="en-US" dirty="0"/>
          </a:p>
        </p:txBody>
      </p:sp>
      <p:pic>
        <p:nvPicPr>
          <p:cNvPr id="4" name="Picture 3" descr="FigA2.pdf"/>
          <p:cNvPicPr>
            <a:picLocks noChangeAspect="1"/>
          </p:cNvPicPr>
          <p:nvPr/>
        </p:nvPicPr>
        <p:blipFill rotWithShape="1">
          <a:blip r:embed="rId2">
            <a:extLst>
              <a:ext uri="{28A0092B-C50C-407E-A947-70E740481C1C}">
                <a14:useLocalDpi xmlns:a14="http://schemas.microsoft.com/office/drawing/2010/main" val="0"/>
              </a:ext>
            </a:extLst>
          </a:blip>
          <a:srcRect l="7696" t="18957" r="7457" b="22129"/>
          <a:stretch/>
        </p:blipFill>
        <p:spPr>
          <a:xfrm>
            <a:off x="810020" y="2690203"/>
            <a:ext cx="7530207" cy="4040294"/>
          </a:xfrm>
          <a:prstGeom prst="rect">
            <a:avLst/>
          </a:prstGeom>
        </p:spPr>
      </p:pic>
      <p:sp>
        <p:nvSpPr>
          <p:cNvPr id="5" name="TextBox 4"/>
          <p:cNvSpPr txBox="1"/>
          <p:nvPr/>
        </p:nvSpPr>
        <p:spPr>
          <a:xfrm>
            <a:off x="0" y="6446926"/>
            <a:ext cx="3024336" cy="400110"/>
          </a:xfrm>
          <a:prstGeom prst="rect">
            <a:avLst/>
          </a:prstGeom>
          <a:noFill/>
        </p:spPr>
        <p:txBody>
          <a:bodyPr wrap="square" rtlCol="0">
            <a:spAutoFit/>
          </a:bodyPr>
          <a:lstStyle/>
          <a:p>
            <a:pPr>
              <a:buNone/>
            </a:pPr>
            <a:r>
              <a:rPr lang="en-US" sz="2000" dirty="0" smtClean="0"/>
              <a:t>Evans &amp; </a:t>
            </a:r>
            <a:r>
              <a:rPr lang="en-US" sz="2000" dirty="0" err="1" smtClean="0"/>
              <a:t>Achauer</a:t>
            </a:r>
            <a:r>
              <a:rPr lang="en-US" sz="2000" dirty="0"/>
              <a:t> </a:t>
            </a:r>
            <a:r>
              <a:rPr lang="en-US" sz="2000" dirty="0" smtClean="0"/>
              <a:t>(1993)</a:t>
            </a:r>
            <a:endParaRPr lang="en-US" sz="2000" dirty="0"/>
          </a:p>
        </p:txBody>
      </p:sp>
    </p:spTree>
    <p:extLst>
      <p:ext uri="{BB962C8B-B14F-4D97-AF65-F5344CB8AC3E}">
        <p14:creationId xmlns:p14="http://schemas.microsoft.com/office/powerpoint/2010/main" val="28083183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14993</TotalTime>
  <Words>2138</Words>
  <Application>Microsoft Macintosh PowerPoint</Application>
  <PresentationFormat>On-screen Show (4:3)</PresentationFormat>
  <Paragraphs>376</Paragraphs>
  <Slides>94</Slides>
  <Notes>44</Notes>
  <HiddenSlides>5</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94</vt:i4>
      </vt:variant>
    </vt:vector>
  </HeadingPairs>
  <TitlesOfParts>
    <vt:vector size="97" baseType="lpstr">
      <vt:lpstr>Office Theme</vt:lpstr>
      <vt:lpstr>Equation</vt:lpstr>
      <vt:lpstr>Document</vt:lpstr>
      <vt:lpstr>Seismic Tomography Challenges and New Approaches</vt:lpstr>
      <vt:lpstr>Types of Tomography</vt:lpstr>
      <vt:lpstr>Teleseismic Ray Paths</vt:lpstr>
      <vt:lpstr>Teleseismic Tomography</vt:lpstr>
      <vt:lpstr>Smearing along rays</vt:lpstr>
      <vt:lpstr>Smearing along rays</vt:lpstr>
      <vt:lpstr>Example: Spurious Low Wave-speed Zone</vt:lpstr>
      <vt:lpstr>Example: Spurious Low-Wavespeed Zone</vt:lpstr>
      <vt:lpstr>Why the spurious low wave-speeds?</vt:lpstr>
      <vt:lpstr>Local vs. Distant Events</vt:lpstr>
      <vt:lpstr>Local Event</vt:lpstr>
      <vt:lpstr>Local Event</vt:lpstr>
      <vt:lpstr>Wait! Don’t we also need to solve for event locations &amp; times in teleseismic tomography?</vt:lpstr>
      <vt:lpstr>Distant Event</vt:lpstr>
      <vt:lpstr>PowerPoint Presentation</vt:lpstr>
      <vt:lpstr>General Difficulties with Seismic Tomography</vt:lpstr>
      <vt:lpstr>PowerPoint Presentation</vt:lpstr>
      <vt:lpstr>PowerPoint Presentation</vt:lpstr>
      <vt:lpstr>Whole-Mantle Tomography</vt:lpstr>
      <vt:lpstr>PowerPoint Presentation</vt:lpstr>
      <vt:lpstr>PowerPoint Presentation</vt:lpstr>
      <vt:lpstr>PowerPoint Presentation</vt:lpstr>
      <vt:lpstr>Hawaii</vt:lpstr>
      <vt:lpstr>PowerPoint Presentation</vt:lpstr>
      <vt:lpstr>PowerPoint Presentation</vt:lpstr>
      <vt:lpstr>PowerPoint Presentation</vt:lpstr>
      <vt:lpstr>Inhomogeneous Ray Coverage</vt:lpstr>
      <vt:lpstr>PowerPoint Presentation</vt:lpstr>
      <vt:lpstr>Yellowstone</vt:lpstr>
      <vt:lpstr>Yellowstone</vt:lpstr>
      <vt:lpstr>PowerPoint Presentation</vt:lpstr>
      <vt:lpstr>Example: “Plumes” in Whole-Mantle Models</vt:lpstr>
      <vt:lpstr>Seek Better Ray Coverage?</vt:lpstr>
      <vt:lpstr>Sections Across Northern US</vt:lpstr>
      <vt:lpstr>General Difficulties with Seismic Tomography</vt:lpstr>
      <vt:lpstr>PowerPoint Presentation</vt:lpstr>
      <vt:lpstr>General Difficulties with Seismic Tomography</vt:lpstr>
      <vt:lpstr>Finite-Frequency Tomography</vt:lpstr>
      <vt:lpstr>Multiple ScS Core Reflections</vt:lpstr>
      <vt:lpstr>Hawaii: ScS Sensitivity Kernel</vt:lpstr>
      <vt:lpstr>ScS2 Sensitivity Kernel</vt:lpstr>
      <vt:lpstr>ScS2-ScS Sensitivity Kernel</vt:lpstr>
      <vt:lpstr>Use a better wave-propagation theory?</vt:lpstr>
      <vt:lpstr>The Way Forward</vt:lpstr>
      <vt:lpstr>Test Hypotheses, Don’t Seek “Models”.</vt:lpstr>
      <vt:lpstr>PowerPoint Presentation</vt:lpstr>
      <vt:lpstr>PowerPoint Presentation</vt:lpstr>
      <vt:lpstr>Different Methods, Same Data</vt:lpstr>
      <vt:lpstr>PowerPoint Presentation</vt:lpstr>
      <vt:lpstr>Don’t Seek “Models”</vt:lpstr>
      <vt:lpstr>PowerPoint Presentation</vt:lpstr>
      <vt:lpstr>Are these changes real?</vt:lpstr>
      <vt:lpstr>Computer Program tomo4d</vt:lpstr>
      <vt:lpstr>Two-Epoch Problem</vt:lpstr>
      <vt:lpstr>PowerPoint Presentation</vt:lpstr>
      <vt:lpstr>The Coso Geothermal Area</vt:lpstr>
      <vt:lpstr>Tests with Synthetic Data</vt:lpstr>
      <vt:lpstr>Synthetic Case: Uniform Earthquake Distribution</vt:lpstr>
      <vt:lpstr>Independent Inversions: Spurious Temporal Variations</vt:lpstr>
      <vt:lpstr>tomo4d Inversion: No True Temporal Variations</vt:lpstr>
      <vt:lpstr>True Temporal Variations: Independent inversions</vt:lpstr>
      <vt:lpstr>True Temporal Variations:  tomo4d Inversion</vt:lpstr>
      <vt:lpstr>Imperfect Retrieval of True Structure</vt:lpstr>
      <vt:lpstr>Coso Results</vt:lpstr>
      <vt:lpstr>Coso Results</vt:lpstr>
      <vt:lpstr>Coso Results</vt:lpstr>
      <vt:lpstr>Conclusions</vt:lpstr>
      <vt:lpstr>Spurious Temporal Variations</vt:lpstr>
      <vt:lpstr>No True Temporal Variations</vt:lpstr>
      <vt:lpstr>Conventional Least-Squares Method</vt:lpstr>
      <vt:lpstr>Regularization</vt:lpstr>
      <vt:lpstr>Differential Least-Squares Method</vt:lpstr>
      <vt:lpstr>tomo4d </vt:lpstr>
      <vt:lpstr>tomo4d </vt:lpstr>
      <vt:lpstr>Image of Geothermal Reservoir</vt:lpstr>
      <vt:lpstr>SW Basin &amp; Range Province</vt:lpstr>
      <vt:lpstr>Application: Coso Geothermal Area</vt:lpstr>
      <vt:lpstr>Application: Coso Geothermal Area</vt:lpstr>
      <vt:lpstr>Application: Coso Geothermal Area</vt:lpstr>
      <vt:lpstr>Results</vt:lpstr>
      <vt:lpstr>Results</vt:lpstr>
      <vt:lpstr>Results</vt:lpstr>
      <vt:lpstr>Results</vt:lpstr>
      <vt:lpstr>Results</vt:lpstr>
      <vt:lpstr>Results</vt:lpstr>
      <vt:lpstr>Future work</vt:lpstr>
      <vt:lpstr>Future work</vt:lpstr>
      <vt:lpstr>Conclusions</vt:lpstr>
      <vt:lpstr>Can this be correct? (It seems suspiciously simple.)</vt:lpstr>
      <vt:lpstr>ACH Tomography is Not Correct</vt:lpstr>
      <vt:lpstr>PowerPoint Presentation</vt:lpstr>
      <vt:lpstr>PowerPoint Presentation</vt:lpstr>
      <vt:lpstr>Temporal Variations of Wave Speeds Example: The Geysers, California</vt:lpstr>
      <vt:lpstr>Teleseismic Tomography</vt:lpstr>
    </vt:vector>
  </TitlesOfParts>
  <Company>IASTED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IASTED</dc:creator>
  <cp:lastModifiedBy>Gillian R. Foulger</cp:lastModifiedBy>
  <cp:revision>364</cp:revision>
  <dcterms:created xsi:type="dcterms:W3CDTF">2001-12-11T23:34:17Z</dcterms:created>
  <dcterms:modified xsi:type="dcterms:W3CDTF">2018-05-25T13:13:28Z</dcterms:modified>
</cp:coreProperties>
</file>