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9"/>
  </p:notesMasterIdLst>
  <p:sldIdLst>
    <p:sldId id="259" r:id="rId2"/>
    <p:sldId id="344" r:id="rId3"/>
    <p:sldId id="312" r:id="rId4"/>
    <p:sldId id="313" r:id="rId5"/>
    <p:sldId id="314" r:id="rId6"/>
    <p:sldId id="287" r:id="rId7"/>
    <p:sldId id="309" r:id="rId8"/>
    <p:sldId id="310" r:id="rId9"/>
    <p:sldId id="304" r:id="rId10"/>
    <p:sldId id="289" r:id="rId11"/>
    <p:sldId id="305" r:id="rId12"/>
    <p:sldId id="306" r:id="rId13"/>
    <p:sldId id="307" r:id="rId14"/>
    <p:sldId id="315" r:id="rId15"/>
    <p:sldId id="320" r:id="rId16"/>
    <p:sldId id="288" r:id="rId17"/>
    <p:sldId id="291" r:id="rId18"/>
    <p:sldId id="319" r:id="rId19"/>
    <p:sldId id="308" r:id="rId20"/>
    <p:sldId id="321" r:id="rId21"/>
    <p:sldId id="322" r:id="rId22"/>
    <p:sldId id="323" r:id="rId23"/>
    <p:sldId id="324" r:id="rId24"/>
    <p:sldId id="326" r:id="rId25"/>
    <p:sldId id="325" r:id="rId26"/>
    <p:sldId id="299" r:id="rId27"/>
    <p:sldId id="300" r:id="rId28"/>
    <p:sldId id="329" r:id="rId29"/>
    <p:sldId id="330" r:id="rId30"/>
    <p:sldId id="332" r:id="rId31"/>
    <p:sldId id="302" r:id="rId32"/>
    <p:sldId id="303" r:id="rId33"/>
    <p:sldId id="337" r:id="rId34"/>
    <p:sldId id="338" r:id="rId35"/>
    <p:sldId id="342" r:id="rId36"/>
    <p:sldId id="340" r:id="rId37"/>
    <p:sldId id="343" r:id="rId3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DF4BD6A4-9A10-4D08-BCE3-764EC70FFD37}">
          <p14:sldIdLst>
            <p14:sldId id="259"/>
            <p14:sldId id="344"/>
            <p14:sldId id="312"/>
            <p14:sldId id="313"/>
            <p14:sldId id="314"/>
            <p14:sldId id="287"/>
            <p14:sldId id="309"/>
            <p14:sldId id="310"/>
            <p14:sldId id="304"/>
            <p14:sldId id="289"/>
            <p14:sldId id="305"/>
            <p14:sldId id="306"/>
            <p14:sldId id="307"/>
            <p14:sldId id="315"/>
            <p14:sldId id="320"/>
            <p14:sldId id="288"/>
            <p14:sldId id="291"/>
            <p14:sldId id="319"/>
            <p14:sldId id="308"/>
            <p14:sldId id="321"/>
            <p14:sldId id="322"/>
            <p14:sldId id="323"/>
            <p14:sldId id="324"/>
            <p14:sldId id="326"/>
            <p14:sldId id="325"/>
            <p14:sldId id="299"/>
            <p14:sldId id="300"/>
            <p14:sldId id="329"/>
            <p14:sldId id="330"/>
            <p14:sldId id="332"/>
            <p14:sldId id="302"/>
            <p14:sldId id="303"/>
            <p14:sldId id="337"/>
            <p14:sldId id="338"/>
            <p14:sldId id="342"/>
            <p14:sldId id="340"/>
            <p14:sldId id="34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89198" autoAdjust="0"/>
  </p:normalViewPr>
  <p:slideViewPr>
    <p:cSldViewPr>
      <p:cViewPr>
        <p:scale>
          <a:sx n="66" d="100"/>
          <a:sy n="66" d="100"/>
        </p:scale>
        <p:origin x="-1910" y="-331"/>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198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F345DE-C3FA-4FD1-983A-C54FD0E764E9}" type="datetimeFigureOut">
              <a:rPr kumimoji="1" lang="ja-JP" altLang="en-US" smtClean="0"/>
              <a:t>2018/5/26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47FFF4-B1A7-421A-8B02-8EE945E0C74D}" type="slidenum">
              <a:rPr kumimoji="1" lang="ja-JP" altLang="en-US" smtClean="0"/>
              <a:t>‹#›</a:t>
            </a:fld>
            <a:endParaRPr kumimoji="1" lang="ja-JP" altLang="en-US"/>
          </a:p>
        </p:txBody>
      </p:sp>
    </p:spTree>
    <p:extLst>
      <p:ext uri="{BB962C8B-B14F-4D97-AF65-F5344CB8AC3E}">
        <p14:creationId xmlns:p14="http://schemas.microsoft.com/office/powerpoint/2010/main" val="15158932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F47FFF4-B1A7-421A-8B02-8EE945E0C74D}" type="slidenum">
              <a:rPr kumimoji="1" lang="ja-JP" altLang="en-US" smtClean="0"/>
              <a:t>1</a:t>
            </a:fld>
            <a:endParaRPr kumimoji="1" lang="ja-JP" altLang="en-US"/>
          </a:p>
        </p:txBody>
      </p:sp>
    </p:spTree>
    <p:extLst>
      <p:ext uri="{BB962C8B-B14F-4D97-AF65-F5344CB8AC3E}">
        <p14:creationId xmlns:p14="http://schemas.microsoft.com/office/powerpoint/2010/main" val="1020410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F47FFF4-B1A7-421A-8B02-8EE945E0C74D}" type="slidenum">
              <a:rPr kumimoji="1" lang="ja-JP" altLang="en-US" smtClean="0"/>
              <a:t>5</a:t>
            </a:fld>
            <a:endParaRPr kumimoji="1" lang="ja-JP" altLang="en-US"/>
          </a:p>
        </p:txBody>
      </p:sp>
    </p:spTree>
    <p:extLst>
      <p:ext uri="{BB962C8B-B14F-4D97-AF65-F5344CB8AC3E}">
        <p14:creationId xmlns:p14="http://schemas.microsoft.com/office/powerpoint/2010/main" val="1694605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日本海拡大のモデルには観音開きモデルとプルアパートモデルがありますが，日本人研究者に圧倒的に支持されているのは観音開きモデルであり、扇型に日本海を拡大させるためにマントルプルームのようなマントル物質の沸き上がりが主張されたこともありました。しかし，観音開き説の地質学界におけるその受容は、小藤の影響による「理論負荷性」による割合が大きく，地質学的な論理構造に不十分な点が残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8F47FFF4-B1A7-421A-8B02-8EE945E0C74D}" type="slidenum">
              <a:rPr kumimoji="1" lang="ja-JP" altLang="en-US" smtClean="0"/>
              <a:t>6</a:t>
            </a:fld>
            <a:endParaRPr kumimoji="1" lang="ja-JP" altLang="en-US"/>
          </a:p>
        </p:txBody>
      </p:sp>
    </p:spTree>
    <p:extLst>
      <p:ext uri="{BB962C8B-B14F-4D97-AF65-F5344CB8AC3E}">
        <p14:creationId xmlns:p14="http://schemas.microsoft.com/office/powerpoint/2010/main" val="312245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もう一つの問題は，日本海拡大以前の西南日本の位置の問題です．</a:t>
            </a:r>
            <a:endParaRPr kumimoji="1" lang="en-US" altLang="ja-JP" dirty="0" smtClean="0"/>
          </a:p>
          <a:p>
            <a:r>
              <a:rPr kumimoji="1" lang="ja-JP" altLang="en-US" dirty="0" smtClean="0"/>
              <a:t>観音開きモデルでは，宇奈月変成岩などの飛騨外縁帯を韓半島のオクチョン帯の延長と見なしています．</a:t>
            </a:r>
            <a:endParaRPr kumimoji="1" lang="en-US" altLang="ja-JP" dirty="0" smtClean="0"/>
          </a:p>
          <a:p>
            <a:r>
              <a:rPr kumimoji="1" lang="ja-JP" altLang="en-US" dirty="0" smtClean="0"/>
              <a:t>これはその北にある隠岐－飛騨帯を韓半島の先カンブリア系キョンギ帯の延長と見なすことを意味します．</a:t>
            </a:r>
            <a:endParaRPr kumimoji="1" lang="en-US" altLang="ja-JP" dirty="0" smtClean="0"/>
          </a:p>
          <a:p>
            <a:r>
              <a:rPr kumimoji="1" lang="ja-JP" altLang="en-US" dirty="0" smtClean="0"/>
              <a:t>しかし，市川浩一郎</a:t>
            </a:r>
            <a:r>
              <a:rPr kumimoji="1" lang="en-US" altLang="ja-JP" dirty="0" smtClean="0"/>
              <a:t>(1972)</a:t>
            </a:r>
            <a:r>
              <a:rPr kumimoji="1" lang="ja-JP" altLang="en-US" dirty="0" smtClean="0"/>
              <a:t>は，韓半島オクチョン帯の南にはプレカンブリアンであるヨグナム帯があるのに対して，</a:t>
            </a:r>
            <a:endParaRPr kumimoji="1" lang="en-US" altLang="ja-JP" dirty="0" smtClean="0"/>
          </a:p>
          <a:p>
            <a:r>
              <a:rPr kumimoji="1" lang="ja-JP" altLang="en-US" dirty="0" smtClean="0"/>
              <a:t>西南日本には隠岐－飛騨帯以南にプレカンブリアンが分布しないことから，このような対比について不適切であることを指摘しています．</a:t>
            </a:r>
            <a:endParaRPr kumimoji="1" lang="en-US" altLang="ja-JP" dirty="0" smtClean="0"/>
          </a:p>
          <a:p>
            <a:r>
              <a:rPr kumimoji="1" lang="ja-JP" altLang="en-US" dirty="0" smtClean="0"/>
              <a:t>代わりに市川</a:t>
            </a:r>
            <a:r>
              <a:rPr kumimoji="1" lang="en-US" altLang="ja-JP" dirty="0" smtClean="0"/>
              <a:t>(1972)</a:t>
            </a:r>
            <a:r>
              <a:rPr kumimoji="1" lang="ja-JP" altLang="en-US" dirty="0" smtClean="0"/>
              <a:t>は隠岐帯を小白山帯（ヨグナム）帯の延長と見なすのが，最大量の復元であると述べています．</a:t>
            </a:r>
            <a:endParaRPr kumimoji="1" lang="en-US" altLang="ja-JP" dirty="0" smtClean="0"/>
          </a:p>
          <a:p>
            <a:r>
              <a:rPr kumimoji="1" lang="ja-JP" altLang="en-US" dirty="0" smtClean="0"/>
              <a:t>同様のことは松本達郎（</a:t>
            </a:r>
            <a:r>
              <a:rPr kumimoji="1" lang="en-US" altLang="ja-JP" dirty="0" smtClean="0"/>
              <a:t>1967)</a:t>
            </a:r>
            <a:r>
              <a:rPr kumimoji="1" lang="ja-JP" altLang="en-US" dirty="0" smtClean="0"/>
              <a:t>も指摘しています．</a:t>
            </a:r>
            <a:endParaRPr kumimoji="1" lang="en-US" altLang="ja-JP" dirty="0" smtClean="0"/>
          </a:p>
          <a:p>
            <a:r>
              <a:rPr kumimoji="1" lang="ja-JP" altLang="en-US" dirty="0" smtClean="0"/>
              <a:t>しかし，これに対する観音開き論において，松本や市川の指摘は引用が避けられており，適切な反論は試みられていません．</a:t>
            </a:r>
            <a:endParaRPr kumimoji="1" lang="en-US" altLang="ja-JP" dirty="0" smtClean="0"/>
          </a:p>
          <a:p>
            <a:r>
              <a:rPr kumimoji="1" lang="ja-JP" altLang="en-US" dirty="0" smtClean="0"/>
              <a:t>言い換えれば松本や市川の指摘は，現在でも有効なものです．もし，彼らの指摘を受け入れると，古地磁気偏角のすべてを連続体西南日本の回転によって説明することはできなくなり，ブロックローテーションの要素を取り入れざるを得なくなります．</a:t>
            </a:r>
            <a:endParaRPr kumimoji="1" lang="en-US" altLang="ja-JP" dirty="0" smtClean="0"/>
          </a:p>
          <a:p>
            <a:r>
              <a:rPr kumimoji="1" lang="ja-JP" altLang="en-US" dirty="0" smtClean="0"/>
              <a:t>つまり，日本海拡大のテクトニクスについてはまだ議論の余地がかなり残されています．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8F47FFF4-B1A7-421A-8B02-8EE945E0C74D}" type="slidenum">
              <a:rPr kumimoji="1" lang="ja-JP" altLang="en-US" smtClean="0"/>
              <a:t>10</a:t>
            </a:fld>
            <a:endParaRPr kumimoji="1" lang="ja-JP" altLang="en-US"/>
          </a:p>
        </p:txBody>
      </p:sp>
    </p:spTree>
    <p:extLst>
      <p:ext uri="{BB962C8B-B14F-4D97-AF65-F5344CB8AC3E}">
        <p14:creationId xmlns:p14="http://schemas.microsoft.com/office/powerpoint/2010/main" val="381483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F47FFF4-B1A7-421A-8B02-8EE945E0C74D}" type="slidenum">
              <a:rPr kumimoji="1" lang="ja-JP" altLang="en-US" smtClean="0"/>
              <a:t>13</a:t>
            </a:fld>
            <a:endParaRPr kumimoji="1" lang="ja-JP" altLang="en-US"/>
          </a:p>
        </p:txBody>
      </p:sp>
    </p:spTree>
    <p:extLst>
      <p:ext uri="{BB962C8B-B14F-4D97-AF65-F5344CB8AC3E}">
        <p14:creationId xmlns:p14="http://schemas.microsoft.com/office/powerpoint/2010/main" val="1936521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まず，白亜系の比較です．北部九州では佐賀福岡県境の背振山地に佐賀花崗岩などの白亜紀花崗岩が分布していますが，その中には</a:t>
            </a:r>
            <a:r>
              <a:rPr kumimoji="1" lang="en-US" altLang="ja-JP" dirty="0" smtClean="0"/>
              <a:t>NNE-SSW</a:t>
            </a:r>
            <a:r>
              <a:rPr kumimoji="1" lang="ja-JP" altLang="en-US" dirty="0" smtClean="0"/>
              <a:t>方向の断層によるリニアメントが発達しています．一方，韓半島南東部の白亜系にも</a:t>
            </a:r>
            <a:r>
              <a:rPr kumimoji="1" lang="en-US" altLang="ja-JP" dirty="0" smtClean="0"/>
              <a:t>NNE-SSW</a:t>
            </a:r>
            <a:r>
              <a:rPr kumimoji="1" lang="ja-JP" altLang="en-US" dirty="0" smtClean="0"/>
              <a:t>方向の断層が発達しています．</a:t>
            </a:r>
            <a:endParaRPr kumimoji="1" lang="en-US" altLang="ja-JP" dirty="0" smtClean="0"/>
          </a:p>
          <a:p>
            <a:r>
              <a:rPr kumimoji="1" lang="ja-JP" altLang="en-US" dirty="0" smtClean="0"/>
              <a:t>すなわち，北部九州と韓半島南東部の白亜系は同じ断層方向であり，両者は相対的な水平回転を行っていないと考えられます．</a:t>
            </a:r>
            <a:endParaRPr kumimoji="1" lang="ja-JP" altLang="en-US" dirty="0"/>
          </a:p>
        </p:txBody>
      </p:sp>
      <p:sp>
        <p:nvSpPr>
          <p:cNvPr id="4" name="スライド番号プレースホルダー 3"/>
          <p:cNvSpPr>
            <a:spLocks noGrp="1"/>
          </p:cNvSpPr>
          <p:nvPr>
            <p:ph type="sldNum" sz="quarter" idx="10"/>
          </p:nvPr>
        </p:nvSpPr>
        <p:spPr/>
        <p:txBody>
          <a:bodyPr/>
          <a:lstStyle/>
          <a:p>
            <a:fld id="{8F47FFF4-B1A7-421A-8B02-8EE945E0C74D}" type="slidenum">
              <a:rPr kumimoji="1" lang="ja-JP" altLang="en-US" smtClean="0"/>
              <a:t>16</a:t>
            </a:fld>
            <a:endParaRPr kumimoji="1" lang="ja-JP" altLang="en-US"/>
          </a:p>
        </p:txBody>
      </p:sp>
    </p:spTree>
    <p:extLst>
      <p:ext uri="{BB962C8B-B14F-4D97-AF65-F5344CB8AC3E}">
        <p14:creationId xmlns:p14="http://schemas.microsoft.com/office/powerpoint/2010/main" val="216881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北部九州と本州の関係をみてみましょう．北部九州の三群変成岩や呼野層群などの古生統には</a:t>
            </a:r>
            <a:r>
              <a:rPr kumimoji="1" lang="en-US" altLang="ja-JP" dirty="0" smtClean="0"/>
              <a:t>NNE-SSW</a:t>
            </a:r>
            <a:r>
              <a:rPr kumimoji="1" lang="ja-JP" altLang="en-US" dirty="0" smtClean="0"/>
              <a:t>方向の軸を持つ褶曲構造が発達しています．</a:t>
            </a:r>
            <a:endParaRPr kumimoji="1" lang="en-US" altLang="ja-JP" dirty="0" smtClean="0"/>
          </a:p>
          <a:p>
            <a:r>
              <a:rPr kumimoji="1" lang="ja-JP" altLang="en-US" dirty="0" smtClean="0"/>
              <a:t>本州西部の西中国地方の三群変成岩や美祢層群などの古生統も同様の特徴を持ちます．これらはすでに松本</a:t>
            </a:r>
            <a:r>
              <a:rPr kumimoji="1" lang="en-US" altLang="ja-JP" dirty="0" smtClean="0"/>
              <a:t>(1951)</a:t>
            </a:r>
            <a:r>
              <a:rPr kumimoji="1" lang="ja-JP" altLang="en-US" dirty="0" smtClean="0"/>
              <a:t>によって示されていた事実です．</a:t>
            </a:r>
            <a:endParaRPr kumimoji="1" lang="en-US" altLang="ja-JP" dirty="0" smtClean="0"/>
          </a:p>
          <a:p>
            <a:r>
              <a:rPr kumimoji="1" lang="ja-JP" altLang="en-US" dirty="0" smtClean="0"/>
              <a:t>　また，白亜系関門層群の走向も大局的には</a:t>
            </a:r>
            <a:r>
              <a:rPr kumimoji="1" lang="en-US" altLang="ja-JP" dirty="0" smtClean="0"/>
              <a:t>NNW-SSE</a:t>
            </a:r>
            <a:r>
              <a:rPr kumimoji="1" lang="ja-JP" altLang="en-US" dirty="0" smtClean="0"/>
              <a:t>方向が支配的です．古地磁気偏角から，石川</a:t>
            </a:r>
            <a:r>
              <a:rPr kumimoji="1" lang="en-US" altLang="ja-JP" dirty="0" smtClean="0"/>
              <a:t>(1997)</a:t>
            </a:r>
            <a:r>
              <a:rPr kumimoji="1" lang="ja-JP" altLang="en-US" dirty="0" smtClean="0"/>
              <a:t>は西中国地方と北部九州の相対回転を主張しましたが，地質構造の特徴はそれを支持しません．北部九州が韓半島に対して平行移動したなら，西南日本全体も平行移動したと考えられるわけです．</a:t>
            </a:r>
            <a:endParaRPr kumimoji="1" lang="en-US" altLang="ja-JP" dirty="0" smtClean="0"/>
          </a:p>
          <a:p>
            <a:r>
              <a:rPr kumimoji="1" lang="ja-JP" altLang="en-US" dirty="0" smtClean="0"/>
              <a:t>　つまり，北部九州周辺の地質構造から支持される日本海拡大のテクトニクスは，韓半島や東シナ海に対する日本弧の平行移動，プルアパートモデルということになります．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8F47FFF4-B1A7-421A-8B02-8EE945E0C74D}" type="slidenum">
              <a:rPr kumimoji="1" lang="ja-JP" altLang="en-US" smtClean="0"/>
              <a:t>17</a:t>
            </a:fld>
            <a:endParaRPr kumimoji="1" lang="ja-JP" altLang="en-US"/>
          </a:p>
        </p:txBody>
      </p:sp>
    </p:spTree>
    <p:extLst>
      <p:ext uri="{BB962C8B-B14F-4D97-AF65-F5344CB8AC3E}">
        <p14:creationId xmlns:p14="http://schemas.microsoft.com/office/powerpoint/2010/main" val="489353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古地磁気偏角の説明ですが，日本海拡大は西南日本では四万十が隆起した高千穂変動の時期であり，四国海盆との機械的結合が現在より強かったと考えられます．四国海盆が北西方向にぶつかってくるため，右横ずれ運動が起こり，時計回りのブロック回転が起こったと考えられます．一方，南下する東北日本に対して太平洋プレートが抵抗となり，日本海側が動きやすいため，北西九州のような左横ずれとなって反時計回りのブロック回転が起こったと考えられ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8F47FFF4-B1A7-421A-8B02-8EE945E0C74D}" type="slidenum">
              <a:rPr kumimoji="1" lang="ja-JP" altLang="en-US" smtClean="0"/>
              <a:t>34</a:t>
            </a:fld>
            <a:endParaRPr kumimoji="1" lang="ja-JP" altLang="en-US"/>
          </a:p>
        </p:txBody>
      </p:sp>
    </p:spTree>
    <p:extLst>
      <p:ext uri="{BB962C8B-B14F-4D97-AF65-F5344CB8AC3E}">
        <p14:creationId xmlns:p14="http://schemas.microsoft.com/office/powerpoint/2010/main" val="2122798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5" name="Date Placeholder 14"/>
          <p:cNvSpPr>
            <a:spLocks noGrp="1"/>
          </p:cNvSpPr>
          <p:nvPr>
            <p:ph type="dt" sz="half" idx="10"/>
          </p:nvPr>
        </p:nvSpPr>
        <p:spPr/>
        <p:txBody>
          <a:bodyPr/>
          <a:lstStyle/>
          <a:p>
            <a:fld id="{B919A249-7047-4CEE-B42A-67E3F6F5D8DB}" type="datetimeFigureOut">
              <a:rPr kumimoji="1" lang="ja-JP" altLang="en-US" smtClean="0"/>
              <a:t>2018/5/26</a:t>
            </a:fld>
            <a:endParaRPr kumimoji="1" lang="ja-JP" altLang="en-US"/>
          </a:p>
        </p:txBody>
      </p:sp>
      <p:sp>
        <p:nvSpPr>
          <p:cNvPr id="16" name="Slide Number Placeholder 15"/>
          <p:cNvSpPr>
            <a:spLocks noGrp="1"/>
          </p:cNvSpPr>
          <p:nvPr>
            <p:ph type="sldNum" sz="quarter" idx="11"/>
          </p:nvPr>
        </p:nvSpPr>
        <p:spPr/>
        <p:txBody>
          <a:bodyPr/>
          <a:lstStyle/>
          <a:p>
            <a:fld id="{2807BBE2-5A22-4040-B1C7-CE3CDA8A3563}" type="slidenum">
              <a:rPr kumimoji="1" lang="ja-JP" altLang="en-US" smtClean="0"/>
              <a:t>‹#›</a:t>
            </a:fld>
            <a:endParaRPr kumimoji="1" lang="ja-JP" altLang="en-US"/>
          </a:p>
        </p:txBody>
      </p:sp>
      <p:sp>
        <p:nvSpPr>
          <p:cNvPr id="17" name="Footer Placeholder 16"/>
          <p:cNvSpPr>
            <a:spLocks noGrp="1"/>
          </p:cNvSpPr>
          <p:nvPr>
            <p:ph type="ftr" sz="quarter" idx="12"/>
          </p:nvPr>
        </p:nvSpPr>
        <p:spPr/>
        <p:txBody>
          <a:bodyPr/>
          <a:lstStyle/>
          <a:p>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B919A249-7047-4CEE-B42A-67E3F6F5D8DB}" type="datetimeFigureOut">
              <a:rPr kumimoji="1" lang="ja-JP" altLang="en-US" smtClean="0"/>
              <a:t>2018/5/26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07BBE2-5A22-4040-B1C7-CE3CDA8A3563}"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919A249-7047-4CEE-B42A-67E3F6F5D8DB}" type="datetimeFigureOut">
              <a:rPr kumimoji="1" lang="ja-JP" altLang="en-US" smtClean="0"/>
              <a:t>2018/5/26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807BBE2-5A22-4040-B1C7-CE3CDA8A3563}"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3" name="Title 12"/>
          <p:cNvSpPr>
            <a:spLocks noGrp="1"/>
          </p:cNvSpPr>
          <p:nvPr>
            <p:ph type="title"/>
          </p:nvPr>
        </p:nvSpPr>
        <p:spPr/>
        <p:txBody>
          <a:bodyPr/>
          <a:lstStyle/>
          <a:p>
            <a:r>
              <a:rPr lang="ja-JP" altLang="en-US" smtClean="0"/>
              <a:t>マスター タイトルの書式設定</a:t>
            </a:r>
            <a:endParaRPr lang="en-US"/>
          </a:p>
        </p:txBody>
      </p:sp>
      <p:sp>
        <p:nvSpPr>
          <p:cNvPr id="14" name="Date Placeholder 13"/>
          <p:cNvSpPr>
            <a:spLocks noGrp="1"/>
          </p:cNvSpPr>
          <p:nvPr>
            <p:ph type="dt" sz="half" idx="10"/>
          </p:nvPr>
        </p:nvSpPr>
        <p:spPr/>
        <p:txBody>
          <a:bodyPr/>
          <a:lstStyle/>
          <a:p>
            <a:fld id="{B919A249-7047-4CEE-B42A-67E3F6F5D8DB}" type="datetimeFigureOut">
              <a:rPr kumimoji="1" lang="ja-JP" altLang="en-US" smtClean="0"/>
              <a:t>2018/5/26</a:t>
            </a:fld>
            <a:endParaRPr kumimoji="1" lang="ja-JP" altLang="en-US"/>
          </a:p>
        </p:txBody>
      </p:sp>
      <p:sp>
        <p:nvSpPr>
          <p:cNvPr id="15" name="Slide Number Placeholder 14"/>
          <p:cNvSpPr>
            <a:spLocks noGrp="1"/>
          </p:cNvSpPr>
          <p:nvPr>
            <p:ph type="sldNum" sz="quarter" idx="11"/>
          </p:nvPr>
        </p:nvSpPr>
        <p:spPr/>
        <p:txBody>
          <a:bodyPr/>
          <a:lstStyle/>
          <a:p>
            <a:fld id="{2807BBE2-5A22-4040-B1C7-CE3CDA8A3563}" type="slidenum">
              <a:rPr kumimoji="1" lang="ja-JP" altLang="en-US" smtClean="0"/>
              <a:t>‹#›</a:t>
            </a:fld>
            <a:endParaRPr kumimoji="1" lang="ja-JP" altLang="en-US"/>
          </a:p>
        </p:txBody>
      </p:sp>
      <p:sp>
        <p:nvSpPr>
          <p:cNvPr id="16" name="Footer Placeholder 15"/>
          <p:cNvSpPr>
            <a:spLocks noGrp="1"/>
          </p:cNvSpPr>
          <p:nvPr>
            <p:ph type="ftr" sz="quarter" idx="12"/>
          </p:nvPr>
        </p:nvSpPr>
        <p:spPr/>
        <p:txBody>
          <a:bodyPr/>
          <a:lstStyle/>
          <a:p>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12" name="Date Placeholder 11"/>
          <p:cNvSpPr>
            <a:spLocks noGrp="1"/>
          </p:cNvSpPr>
          <p:nvPr>
            <p:ph type="dt" sz="half" idx="10"/>
          </p:nvPr>
        </p:nvSpPr>
        <p:spPr/>
        <p:txBody>
          <a:bodyPr/>
          <a:lstStyle/>
          <a:p>
            <a:fld id="{B919A249-7047-4CEE-B42A-67E3F6F5D8DB}" type="datetimeFigureOut">
              <a:rPr kumimoji="1" lang="ja-JP" altLang="en-US" smtClean="0"/>
              <a:t>2018/5/26</a:t>
            </a:fld>
            <a:endParaRPr kumimoji="1" lang="ja-JP" altLang="en-US"/>
          </a:p>
        </p:txBody>
      </p:sp>
      <p:sp>
        <p:nvSpPr>
          <p:cNvPr id="13" name="Slide Number Placeholder 12"/>
          <p:cNvSpPr>
            <a:spLocks noGrp="1"/>
          </p:cNvSpPr>
          <p:nvPr>
            <p:ph type="sldNum" sz="quarter" idx="11"/>
          </p:nvPr>
        </p:nvSpPr>
        <p:spPr/>
        <p:txBody>
          <a:bodyPr/>
          <a:lstStyle/>
          <a:p>
            <a:fld id="{2807BBE2-5A22-4040-B1C7-CE3CDA8A3563}" type="slidenum">
              <a:rPr kumimoji="1" lang="ja-JP" altLang="en-US" smtClean="0"/>
              <a:t>‹#›</a:t>
            </a:fld>
            <a:endParaRPr kumimoji="1" lang="ja-JP" altLang="en-US"/>
          </a:p>
        </p:txBody>
      </p:sp>
      <p:sp>
        <p:nvSpPr>
          <p:cNvPr id="14" name="Footer Placeholder 13"/>
          <p:cNvSpPr>
            <a:spLocks noGrp="1"/>
          </p:cNvSpPr>
          <p:nvPr>
            <p:ph type="ftr" sz="quarter" idx="12"/>
          </p:nvPr>
        </p:nvSpPr>
        <p:spPr/>
        <p:txBody>
          <a:bodyPr/>
          <a:lstStyle/>
          <a:p>
            <a:endParaRPr kumimoji="1" lang="ja-JP" alt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ja-JP" altLang="en-US" smtClean="0"/>
              <a:t>マスター タイトルの書式設定</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919A249-7047-4CEE-B42A-67E3F6F5D8DB}" type="datetimeFigureOut">
              <a:rPr kumimoji="1" lang="ja-JP" altLang="en-US" smtClean="0"/>
              <a:t>2018/5/26</a:t>
            </a:fld>
            <a:endParaRPr kumimoji="1" lang="ja-JP" altLang="en-US"/>
          </a:p>
        </p:txBody>
      </p:sp>
      <p:sp>
        <p:nvSpPr>
          <p:cNvPr id="9" name="Slide Number Placeholder 8"/>
          <p:cNvSpPr>
            <a:spLocks noGrp="1"/>
          </p:cNvSpPr>
          <p:nvPr>
            <p:ph type="sldNum" sz="quarter" idx="11"/>
          </p:nvPr>
        </p:nvSpPr>
        <p:spPr/>
        <p:txBody>
          <a:bodyPr/>
          <a:lstStyle/>
          <a:p>
            <a:fld id="{2807BBE2-5A22-4040-B1C7-CE3CDA8A3563}" type="slidenum">
              <a:rPr kumimoji="1" lang="ja-JP" altLang="en-US" smtClean="0"/>
              <a:t>‹#›</a:t>
            </a:fld>
            <a:endParaRPr kumimoji="1" lang="ja-JP" altLang="en-US"/>
          </a:p>
        </p:txBody>
      </p:sp>
      <p:sp>
        <p:nvSpPr>
          <p:cNvPr id="10" name="Footer Placeholder 9"/>
          <p:cNvSpPr>
            <a:spLocks noGrp="1"/>
          </p:cNvSpPr>
          <p:nvPr>
            <p:ph type="ftr" sz="quarter" idx="12"/>
          </p:nvPr>
        </p:nvSpPr>
        <p:spPr/>
        <p:txBody>
          <a:bodyPr/>
          <a:lstStyle/>
          <a:p>
            <a:endParaRPr kumimoji="1" lang="ja-JP" altLang="en-US"/>
          </a:p>
        </p:txBody>
      </p:sp>
      <p:sp>
        <p:nvSpPr>
          <p:cNvPr id="11" name="Title 10"/>
          <p:cNvSpPr>
            <a:spLocks noGrp="1"/>
          </p:cNvSpPr>
          <p:nvPr>
            <p:ph type="title"/>
          </p:nvPr>
        </p:nvSpPr>
        <p:spPr/>
        <p:txBody>
          <a:bodyPr/>
          <a:lstStyle/>
          <a:p>
            <a:r>
              <a:rPr lang="ja-JP" altLang="en-US" smtClean="0"/>
              <a:t>マスター タイトルの書式設定</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ja-JP" altLang="en-US" smtClean="0"/>
              <a:t>マスター タイトルの書式設定</a:t>
            </a:r>
            <a:endParaRPr lang="en-US" dirty="0"/>
          </a:p>
        </p:txBody>
      </p:sp>
      <p:sp>
        <p:nvSpPr>
          <p:cNvPr id="14" name="Date Placeholder 13"/>
          <p:cNvSpPr>
            <a:spLocks noGrp="1"/>
          </p:cNvSpPr>
          <p:nvPr>
            <p:ph type="dt" sz="half" idx="10"/>
          </p:nvPr>
        </p:nvSpPr>
        <p:spPr/>
        <p:txBody>
          <a:bodyPr/>
          <a:lstStyle/>
          <a:p>
            <a:fld id="{B919A249-7047-4CEE-B42A-67E3F6F5D8DB}" type="datetimeFigureOut">
              <a:rPr kumimoji="1" lang="ja-JP" altLang="en-US" smtClean="0"/>
              <a:t>2018/5/26</a:t>
            </a:fld>
            <a:endParaRPr kumimoji="1" lang="ja-JP" altLang="en-US"/>
          </a:p>
        </p:txBody>
      </p:sp>
      <p:sp>
        <p:nvSpPr>
          <p:cNvPr id="15" name="Slide Number Placeholder 14"/>
          <p:cNvSpPr>
            <a:spLocks noGrp="1"/>
          </p:cNvSpPr>
          <p:nvPr>
            <p:ph type="sldNum" sz="quarter" idx="11"/>
          </p:nvPr>
        </p:nvSpPr>
        <p:spPr/>
        <p:txBody>
          <a:bodyPr/>
          <a:lstStyle/>
          <a:p>
            <a:fld id="{2807BBE2-5A22-4040-B1C7-CE3CDA8A3563}" type="slidenum">
              <a:rPr kumimoji="1" lang="ja-JP" altLang="en-US" smtClean="0"/>
              <a:t>‹#›</a:t>
            </a:fld>
            <a:endParaRPr kumimoji="1" lang="ja-JP" altLang="en-US"/>
          </a:p>
        </p:txBody>
      </p:sp>
      <p:sp>
        <p:nvSpPr>
          <p:cNvPr id="16" name="Footer Placeholder 15"/>
          <p:cNvSpPr>
            <a:spLocks noGrp="1"/>
          </p:cNvSpPr>
          <p:nvPr>
            <p:ph type="ftr" sz="quarter" idx="12"/>
          </p:nvPr>
        </p:nvSpPr>
        <p:spPr/>
        <p:txBody>
          <a:bodyPr/>
          <a:lstStyle/>
          <a:p>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smtClean="0"/>
              <a:t>マスター タイトルの書式設定</a:t>
            </a:r>
            <a:endParaRPr lang="en-US"/>
          </a:p>
        </p:txBody>
      </p:sp>
      <p:sp>
        <p:nvSpPr>
          <p:cNvPr id="7" name="Date Placeholder 6"/>
          <p:cNvSpPr>
            <a:spLocks noGrp="1"/>
          </p:cNvSpPr>
          <p:nvPr>
            <p:ph type="dt" sz="half" idx="10"/>
          </p:nvPr>
        </p:nvSpPr>
        <p:spPr/>
        <p:txBody>
          <a:bodyPr/>
          <a:lstStyle/>
          <a:p>
            <a:fld id="{B919A249-7047-4CEE-B42A-67E3F6F5D8DB}" type="datetimeFigureOut">
              <a:rPr kumimoji="1" lang="ja-JP" altLang="en-US" smtClean="0"/>
              <a:t>2018/5/26</a:t>
            </a:fld>
            <a:endParaRPr kumimoji="1" lang="ja-JP" altLang="en-US"/>
          </a:p>
        </p:txBody>
      </p:sp>
      <p:sp>
        <p:nvSpPr>
          <p:cNvPr id="8" name="Slide Number Placeholder 7"/>
          <p:cNvSpPr>
            <a:spLocks noGrp="1"/>
          </p:cNvSpPr>
          <p:nvPr>
            <p:ph type="sldNum" sz="quarter" idx="11"/>
          </p:nvPr>
        </p:nvSpPr>
        <p:spPr/>
        <p:txBody>
          <a:bodyPr/>
          <a:lstStyle/>
          <a:p>
            <a:fld id="{2807BBE2-5A22-4040-B1C7-CE3CDA8A3563}" type="slidenum">
              <a:rPr kumimoji="1" lang="ja-JP" altLang="en-US" smtClean="0"/>
              <a:t>‹#›</a:t>
            </a:fld>
            <a:endParaRPr kumimoji="1" lang="ja-JP" altLang="en-US"/>
          </a:p>
        </p:txBody>
      </p:sp>
      <p:sp>
        <p:nvSpPr>
          <p:cNvPr id="9" name="Footer Placeholder 8"/>
          <p:cNvSpPr>
            <a:spLocks noGrp="1"/>
          </p:cNvSpPr>
          <p:nvPr>
            <p:ph type="ftr" sz="quarter" idx="12"/>
          </p:nvPr>
        </p:nvSpPr>
        <p:spPr/>
        <p:txBody>
          <a:bodyPr/>
          <a:lstStyle/>
          <a:p>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919A249-7047-4CEE-B42A-67E3F6F5D8DB}" type="datetimeFigureOut">
              <a:rPr kumimoji="1" lang="ja-JP" altLang="en-US" smtClean="0"/>
              <a:t>2018/5/26</a:t>
            </a:fld>
            <a:endParaRPr kumimoji="1" lang="ja-JP" altLang="en-US"/>
          </a:p>
        </p:txBody>
      </p:sp>
      <p:sp>
        <p:nvSpPr>
          <p:cNvPr id="6" name="Slide Number Placeholder 5"/>
          <p:cNvSpPr>
            <a:spLocks noGrp="1"/>
          </p:cNvSpPr>
          <p:nvPr>
            <p:ph type="sldNum" sz="quarter" idx="11"/>
          </p:nvPr>
        </p:nvSpPr>
        <p:spPr/>
        <p:txBody>
          <a:bodyPr/>
          <a:lstStyle/>
          <a:p>
            <a:fld id="{2807BBE2-5A22-4040-B1C7-CE3CDA8A3563}" type="slidenum">
              <a:rPr kumimoji="1" lang="ja-JP" altLang="en-US" smtClean="0"/>
              <a:t>‹#›</a:t>
            </a:fld>
            <a:endParaRPr kumimoji="1" lang="ja-JP" altLang="en-US"/>
          </a:p>
        </p:txBody>
      </p:sp>
      <p:sp>
        <p:nvSpPr>
          <p:cNvPr id="7" name="Footer Placeholder 6"/>
          <p:cNvSpPr>
            <a:spLocks noGrp="1"/>
          </p:cNvSpPr>
          <p:nvPr>
            <p:ph type="ftr" sz="quarter" idx="12"/>
          </p:nvPr>
        </p:nvSpPr>
        <p:spPr/>
        <p:txBody>
          <a:bodyPr/>
          <a:lstStyle/>
          <a:p>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5" name="Date Placeholder 14"/>
          <p:cNvSpPr>
            <a:spLocks noGrp="1"/>
          </p:cNvSpPr>
          <p:nvPr>
            <p:ph type="dt" sz="half" idx="10"/>
          </p:nvPr>
        </p:nvSpPr>
        <p:spPr/>
        <p:txBody>
          <a:bodyPr/>
          <a:lstStyle/>
          <a:p>
            <a:fld id="{B919A249-7047-4CEE-B42A-67E3F6F5D8DB}" type="datetimeFigureOut">
              <a:rPr kumimoji="1" lang="ja-JP" altLang="en-US" smtClean="0"/>
              <a:t>2018/5/26</a:t>
            </a:fld>
            <a:endParaRPr kumimoji="1" lang="ja-JP" altLang="en-US"/>
          </a:p>
        </p:txBody>
      </p:sp>
      <p:sp>
        <p:nvSpPr>
          <p:cNvPr id="16" name="Slide Number Placeholder 15"/>
          <p:cNvSpPr>
            <a:spLocks noGrp="1"/>
          </p:cNvSpPr>
          <p:nvPr>
            <p:ph type="sldNum" sz="quarter" idx="11"/>
          </p:nvPr>
        </p:nvSpPr>
        <p:spPr/>
        <p:txBody>
          <a:bodyPr/>
          <a:lstStyle/>
          <a:p>
            <a:fld id="{2807BBE2-5A22-4040-B1C7-CE3CDA8A3563}" type="slidenum">
              <a:rPr kumimoji="1" lang="ja-JP" altLang="en-US" smtClean="0"/>
              <a:t>‹#›</a:t>
            </a:fld>
            <a:endParaRPr kumimoji="1" lang="ja-JP" altLang="en-US"/>
          </a:p>
        </p:txBody>
      </p:sp>
      <p:sp>
        <p:nvSpPr>
          <p:cNvPr id="17" name="Footer Placeholder 16"/>
          <p:cNvSpPr>
            <a:spLocks noGrp="1"/>
          </p:cNvSpPr>
          <p:nvPr>
            <p:ph type="ftr" sz="quarter" idx="12"/>
          </p:nvPr>
        </p:nvSpPr>
        <p:spPr/>
        <p:txBody>
          <a:bodyPr/>
          <a:lstStyle/>
          <a:p>
            <a:endParaRPr kumimoji="1" lang="ja-JP" altLang="en-US"/>
          </a:p>
        </p:txBody>
      </p:sp>
      <p:sp>
        <p:nvSpPr>
          <p:cNvPr id="18" name="Title 17"/>
          <p:cNvSpPr>
            <a:spLocks noGrp="1"/>
          </p:cNvSpPr>
          <p:nvPr>
            <p:ph type="title"/>
          </p:nvPr>
        </p:nvSpPr>
        <p:spPr/>
        <p:txBody>
          <a:bodyPr/>
          <a:lstStyle/>
          <a:p>
            <a:r>
              <a:rPr lang="ja-JP" altLang="en-US" smtClean="0"/>
              <a:t>マスター タイトルの書式設定</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ja-JP" altLang="en-US" smtClean="0"/>
              <a:t>マスター タイトルの書式設定</a:t>
            </a:r>
            <a:endParaRPr lang="en-US"/>
          </a:p>
        </p:txBody>
      </p:sp>
      <p:sp>
        <p:nvSpPr>
          <p:cNvPr id="13" name="Date Placeholder 12"/>
          <p:cNvSpPr>
            <a:spLocks noGrp="1"/>
          </p:cNvSpPr>
          <p:nvPr>
            <p:ph type="dt" sz="half" idx="10"/>
          </p:nvPr>
        </p:nvSpPr>
        <p:spPr/>
        <p:txBody>
          <a:bodyPr/>
          <a:lstStyle/>
          <a:p>
            <a:fld id="{B919A249-7047-4CEE-B42A-67E3F6F5D8DB}" type="datetimeFigureOut">
              <a:rPr kumimoji="1" lang="ja-JP" altLang="en-US" smtClean="0"/>
              <a:t>2018/5/26</a:t>
            </a:fld>
            <a:endParaRPr kumimoji="1" lang="ja-JP" altLang="en-US"/>
          </a:p>
        </p:txBody>
      </p:sp>
      <p:sp>
        <p:nvSpPr>
          <p:cNvPr id="14" name="Slide Number Placeholder 13"/>
          <p:cNvSpPr>
            <a:spLocks noGrp="1"/>
          </p:cNvSpPr>
          <p:nvPr>
            <p:ph type="sldNum" sz="quarter" idx="11"/>
          </p:nvPr>
        </p:nvSpPr>
        <p:spPr/>
        <p:txBody>
          <a:bodyPr/>
          <a:lstStyle/>
          <a:p>
            <a:fld id="{2807BBE2-5A22-4040-B1C7-CE3CDA8A3563}" type="slidenum">
              <a:rPr kumimoji="1" lang="ja-JP" altLang="en-US" smtClean="0"/>
              <a:t>‹#›</a:t>
            </a:fld>
            <a:endParaRPr kumimoji="1" lang="ja-JP" altLang="en-US"/>
          </a:p>
        </p:txBody>
      </p:sp>
      <p:sp>
        <p:nvSpPr>
          <p:cNvPr id="15" name="Footer Placeholder 14"/>
          <p:cNvSpPr>
            <a:spLocks noGrp="1"/>
          </p:cNvSpPr>
          <p:nvPr>
            <p:ph type="ftr" sz="quarter" idx="12"/>
          </p:nvPr>
        </p:nvSpPr>
        <p:spPr/>
        <p:txBody>
          <a:bodyPr/>
          <a:lstStyle/>
          <a:p>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B919A249-7047-4CEE-B42A-67E3F6F5D8DB}" type="datetimeFigureOut">
              <a:rPr kumimoji="1" lang="ja-JP" altLang="en-US" smtClean="0"/>
              <a:t>2018/5/26</a:t>
            </a:fld>
            <a:endParaRPr kumimoji="1" lang="ja-JP" alt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kumimoji="1" lang="ja-JP" alt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2807BBE2-5A22-4040-B1C7-CE3CDA8A3563}" type="slidenum">
              <a:rPr kumimoji="1" lang="ja-JP" altLang="en-US" smtClean="0"/>
              <a:t>‹#›</a:t>
            </a:fld>
            <a:endParaRPr kumimoji="1" lang="ja-JP" alt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kumimoji="1"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kumimoji="1"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kumimoji="1"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kumimoji="1"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kumimoji="1"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kumimoji="1"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kumimoji="1"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24744"/>
            <a:ext cx="8502116" cy="2520280"/>
          </a:xfrm>
        </p:spPr>
        <p:txBody>
          <a:bodyPr>
            <a:noAutofit/>
          </a:bodyPr>
          <a:lstStyle/>
          <a:p>
            <a:r>
              <a:rPr lang="en-US" altLang="ja-JP" sz="2800" dirty="0" smtClean="0"/>
              <a:t>Opening </a:t>
            </a:r>
            <a:r>
              <a:rPr lang="en-US" altLang="ja-JP" sz="2800" dirty="0"/>
              <a:t>Tectonics of the Japan Sea inferred from geological </a:t>
            </a:r>
            <a:r>
              <a:rPr lang="en-US" altLang="ja-JP" sz="2800" dirty="0" smtClean="0"/>
              <a:t>evidence</a:t>
            </a:r>
            <a:br>
              <a:rPr lang="en-US" altLang="ja-JP" sz="2800" dirty="0" smtClean="0"/>
            </a:br>
            <a:r>
              <a:rPr lang="en-US" altLang="ja-JP" sz="2800" dirty="0"/>
              <a:t/>
            </a:r>
            <a:br>
              <a:rPr lang="en-US" altLang="ja-JP" sz="2800" dirty="0"/>
            </a:br>
            <a:r>
              <a:rPr lang="en-US" altLang="ja-JP" sz="1800" dirty="0"/>
              <a:t/>
            </a:r>
            <a:br>
              <a:rPr lang="en-US" altLang="ja-JP" sz="1800" dirty="0"/>
            </a:br>
            <a:r>
              <a:rPr lang="en-US" altLang="ja-JP" sz="2400" dirty="0" err="1" smtClean="0">
                <a:solidFill>
                  <a:schemeClr val="tx2"/>
                </a:solidFill>
              </a:rPr>
              <a:t>Hidehisa</a:t>
            </a:r>
            <a:r>
              <a:rPr lang="en-US" altLang="ja-JP" sz="2400" dirty="0" smtClean="0">
                <a:solidFill>
                  <a:schemeClr val="tx2"/>
                </a:solidFill>
              </a:rPr>
              <a:t> </a:t>
            </a:r>
            <a:r>
              <a:rPr lang="en-US" altLang="ja-JP" sz="2400" dirty="0" err="1" smtClean="0">
                <a:solidFill>
                  <a:schemeClr val="tx2"/>
                </a:solidFill>
              </a:rPr>
              <a:t>Mashima</a:t>
            </a:r>
            <a:r>
              <a:rPr lang="en-US" altLang="ja-JP" sz="2400" dirty="0">
                <a:solidFill>
                  <a:schemeClr val="tx2"/>
                </a:solidFill>
              </a:rPr>
              <a:t> </a:t>
            </a:r>
            <a:r>
              <a:rPr lang="en-US" altLang="ja-JP" sz="2400" dirty="0" smtClean="0">
                <a:solidFill>
                  <a:schemeClr val="tx2"/>
                </a:solidFill>
              </a:rPr>
              <a:t>(COLS, Meiji University)</a:t>
            </a:r>
            <a:endParaRPr kumimoji="1" lang="ja-JP" altLang="en-US" sz="2400"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4632038"/>
            <a:ext cx="1872208" cy="1820813"/>
          </a:xfrm>
          <a:prstGeom prst="rect">
            <a:avLst/>
          </a:prstGeom>
        </p:spPr>
      </p:pic>
    </p:spTree>
    <p:extLst>
      <p:ext uri="{BB962C8B-B14F-4D97-AF65-F5344CB8AC3E}">
        <p14:creationId xmlns:p14="http://schemas.microsoft.com/office/powerpoint/2010/main" val="40532423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91" y="692696"/>
            <a:ext cx="4464496" cy="4448062"/>
          </a:xfrm>
          <a:prstGeom prst="rect">
            <a:avLst/>
          </a:prstGeom>
        </p:spPr>
      </p:pic>
      <p:sp>
        <p:nvSpPr>
          <p:cNvPr id="9" name="テキスト ボックス 8"/>
          <p:cNvSpPr txBox="1"/>
          <p:nvPr/>
        </p:nvSpPr>
        <p:spPr>
          <a:xfrm>
            <a:off x="467544" y="5522748"/>
            <a:ext cx="5256584" cy="276999"/>
          </a:xfrm>
          <a:prstGeom prst="rect">
            <a:avLst/>
          </a:prstGeom>
          <a:noFill/>
        </p:spPr>
        <p:txBody>
          <a:bodyPr wrap="square" rtlCol="0">
            <a:spAutoFit/>
          </a:bodyPr>
          <a:lstStyle/>
          <a:p>
            <a:r>
              <a:rPr kumimoji="1" lang="en-US" altLang="ja-JP" sz="1200" dirty="0" smtClean="0"/>
              <a:t>Reconstruction of SW Japan is o</a:t>
            </a:r>
            <a:r>
              <a:rPr lang="en-US" altLang="ja-JP" sz="1200" dirty="0" smtClean="0"/>
              <a:t>btained from </a:t>
            </a:r>
            <a:r>
              <a:rPr lang="en-US" altLang="ja-JP" sz="1200" dirty="0" err="1" smtClean="0"/>
              <a:t>Otofuji</a:t>
            </a:r>
            <a:r>
              <a:rPr lang="en-US" altLang="ja-JP" sz="1200" dirty="0" smtClean="0"/>
              <a:t> and Matsuda (1983)</a:t>
            </a:r>
            <a:r>
              <a:rPr kumimoji="1" lang="en-US" altLang="ja-JP" sz="1200" dirty="0" smtClean="0"/>
              <a:t> </a:t>
            </a:r>
            <a:endParaRPr kumimoji="1" lang="ja-JP" altLang="en-US" sz="1200" dirty="0"/>
          </a:p>
        </p:txBody>
      </p:sp>
      <p:sp>
        <p:nvSpPr>
          <p:cNvPr id="6" name="コンテンツ プレースホルダー 5"/>
          <p:cNvSpPr>
            <a:spLocks noGrp="1"/>
          </p:cNvSpPr>
          <p:nvPr>
            <p:ph sz="quarter" idx="13"/>
          </p:nvPr>
        </p:nvSpPr>
        <p:spPr/>
        <p:txBody>
          <a:bodyPr/>
          <a:lstStyle/>
          <a:p>
            <a:endParaRPr kumimoji="1" lang="ja-JP" altLang="en-US"/>
          </a:p>
        </p:txBody>
      </p:sp>
      <p:sp>
        <p:nvSpPr>
          <p:cNvPr id="7" name="コンテンツ プレースホルダー 6"/>
          <p:cNvSpPr>
            <a:spLocks noGrp="1"/>
          </p:cNvSpPr>
          <p:nvPr>
            <p:ph sz="quarter" idx="14"/>
          </p:nvPr>
        </p:nvSpPr>
        <p:spPr>
          <a:xfrm>
            <a:off x="5292080" y="692696"/>
            <a:ext cx="3273552" cy="4968551"/>
          </a:xfrm>
        </p:spPr>
        <p:txBody>
          <a:bodyPr/>
          <a:lstStyle/>
          <a:p>
            <a:pPr marL="18288" indent="0">
              <a:buNone/>
            </a:pPr>
            <a:r>
              <a:rPr lang="en-US" altLang="ja-JP" dirty="0" smtClean="0"/>
              <a:t>DDOM assumes that the </a:t>
            </a:r>
            <a:r>
              <a:rPr lang="en-US" altLang="ja-JP" dirty="0" err="1" smtClean="0"/>
              <a:t>Unazuki</a:t>
            </a:r>
            <a:r>
              <a:rPr lang="en-US" altLang="ja-JP" dirty="0" smtClean="0"/>
              <a:t> Belt would be </a:t>
            </a:r>
            <a:r>
              <a:rPr lang="en-US" altLang="ja-JP" dirty="0" err="1" smtClean="0"/>
              <a:t>exdension</a:t>
            </a:r>
            <a:r>
              <a:rPr lang="en-US" altLang="ja-JP" dirty="0" smtClean="0"/>
              <a:t> of the </a:t>
            </a:r>
            <a:r>
              <a:rPr lang="en-US" altLang="ja-JP" dirty="0" err="1" smtClean="0"/>
              <a:t>Okchon</a:t>
            </a:r>
            <a:r>
              <a:rPr lang="en-US" altLang="ja-JP" dirty="0" smtClean="0"/>
              <a:t> Belt.</a:t>
            </a:r>
          </a:p>
          <a:p>
            <a:pPr marL="18288" indent="0">
              <a:buNone/>
            </a:pPr>
            <a:endParaRPr lang="en-US" altLang="ja-JP" dirty="0" smtClean="0"/>
          </a:p>
          <a:p>
            <a:pPr marL="18288" indent="0">
              <a:buNone/>
            </a:pPr>
            <a:r>
              <a:rPr kumimoji="1" lang="en-US" altLang="ja-JP" dirty="0" smtClean="0"/>
              <a:t>But no Precambrian unit corresponding to the </a:t>
            </a:r>
            <a:r>
              <a:rPr kumimoji="1" lang="en-US" altLang="ja-JP" dirty="0" err="1" smtClean="0"/>
              <a:t>Yongnam</a:t>
            </a:r>
            <a:r>
              <a:rPr kumimoji="1" lang="en-US" altLang="ja-JP" dirty="0" smtClean="0"/>
              <a:t> at the south of the </a:t>
            </a:r>
            <a:r>
              <a:rPr kumimoji="1" lang="en-US" altLang="ja-JP" dirty="0" err="1" smtClean="0"/>
              <a:t>Unazuki</a:t>
            </a:r>
            <a:r>
              <a:rPr kumimoji="1" lang="en-US" altLang="ja-JP" dirty="0" smtClean="0"/>
              <a:t> Belt in Japan</a:t>
            </a:r>
          </a:p>
          <a:p>
            <a:pPr marL="18288" indent="0">
              <a:buNone/>
            </a:pPr>
            <a:endParaRPr lang="en-US" altLang="ja-JP" dirty="0"/>
          </a:p>
          <a:p>
            <a:pPr marL="18288" indent="0">
              <a:buNone/>
            </a:pPr>
            <a:r>
              <a:rPr kumimoji="1" lang="en-US" altLang="ja-JP" dirty="0" smtClean="0"/>
              <a:t>Horizontal rotation angle would be overestimated</a:t>
            </a:r>
          </a:p>
          <a:p>
            <a:pPr marL="18288" indent="0">
              <a:buNone/>
            </a:pPr>
            <a:endParaRPr kumimoji="1" lang="en-US" altLang="ja-JP" dirty="0"/>
          </a:p>
        </p:txBody>
      </p:sp>
    </p:spTree>
    <p:extLst>
      <p:ext uri="{BB962C8B-B14F-4D97-AF65-F5344CB8AC3E}">
        <p14:creationId xmlns:p14="http://schemas.microsoft.com/office/powerpoint/2010/main" val="1670320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コンテンツ プレースホルダー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692696"/>
            <a:ext cx="5112568" cy="5632312"/>
          </a:xfrm>
        </p:spPr>
      </p:pic>
    </p:spTree>
    <p:extLst>
      <p:ext uri="{BB962C8B-B14F-4D97-AF65-F5344CB8AC3E}">
        <p14:creationId xmlns:p14="http://schemas.microsoft.com/office/powerpoint/2010/main" val="2471656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コンテンツ プレースホルダー 4"/>
          <p:cNvSpPr>
            <a:spLocks noGrp="1"/>
          </p:cNvSpPr>
          <p:nvPr>
            <p:ph idx="1"/>
          </p:nvPr>
        </p:nvSpPr>
        <p:spPr/>
        <p:txBody>
          <a:bodyPr/>
          <a:lstStyle/>
          <a:p>
            <a:endParaRPr kumimoji="1" lang="ja-JP" altLang="en-US" smtClean="0">
              <a:ea typeface="ＭＳ Ｐゴシック" charset="-128"/>
            </a:endParaRPr>
          </a:p>
        </p:txBody>
      </p:sp>
      <p:sp>
        <p:nvSpPr>
          <p:cNvPr id="15362" name="タイトル 1"/>
          <p:cNvSpPr>
            <a:spLocks noGrp="1"/>
          </p:cNvSpPr>
          <p:nvPr>
            <p:ph type="title"/>
          </p:nvPr>
        </p:nvSpPr>
        <p:spPr/>
        <p:txBody>
          <a:bodyPr/>
          <a:lstStyle/>
          <a:p>
            <a:endParaRPr kumimoji="1" lang="ja-JP" altLang="en-US" smtClean="0">
              <a:ea typeface="ＭＳ Ｐゴシック" charset="-128"/>
            </a:endParaRP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692149"/>
            <a:ext cx="6032500" cy="580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5" name="テキスト ボックス 3"/>
          <p:cNvSpPr txBox="1">
            <a:spLocks noChangeArrowheads="1"/>
          </p:cNvSpPr>
          <p:nvPr/>
        </p:nvSpPr>
        <p:spPr bwMode="auto">
          <a:xfrm>
            <a:off x="6659563" y="6124575"/>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ja-JP" altLang="en-US" sz="1800">
                <a:solidFill>
                  <a:schemeClr val="bg1"/>
                </a:solidFill>
                <a:ea typeface="ＭＳ Ｐゴシック" charset="-128"/>
              </a:rPr>
              <a:t>桜井・永野　</a:t>
            </a:r>
            <a:r>
              <a:rPr lang="en-US" altLang="ja-JP" sz="1800">
                <a:solidFill>
                  <a:schemeClr val="bg1"/>
                </a:solidFill>
                <a:ea typeface="ＭＳ Ｐゴシック" charset="-128"/>
              </a:rPr>
              <a:t>(1976)</a:t>
            </a:r>
            <a:endParaRPr kumimoji="1" lang="ja-JP" altLang="en-US" sz="1800">
              <a:solidFill>
                <a:schemeClr val="bg1"/>
              </a:solidFill>
              <a:ea typeface="ＭＳ Ｐゴシック" charset="-128"/>
            </a:endParaRPr>
          </a:p>
        </p:txBody>
      </p:sp>
    </p:spTree>
    <p:extLst>
      <p:ext uri="{BB962C8B-B14F-4D97-AF65-F5344CB8AC3E}">
        <p14:creationId xmlns:p14="http://schemas.microsoft.com/office/powerpoint/2010/main" val="1505263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コンテンツ プレースホルダー 2"/>
          <p:cNvSpPr>
            <a:spLocks noGrp="1"/>
          </p:cNvSpPr>
          <p:nvPr>
            <p:ph idx="1"/>
          </p:nvPr>
        </p:nvSpPr>
        <p:spPr/>
        <p:txBody>
          <a:bodyPr/>
          <a:lstStyle/>
          <a:p>
            <a:endParaRPr kumimoji="1" lang="ja-JP" altLang="en-US" smtClean="0">
              <a:ea typeface="ＭＳ Ｐゴシック" charset="-128"/>
            </a:endParaRPr>
          </a:p>
        </p:txBody>
      </p:sp>
      <p:sp>
        <p:nvSpPr>
          <p:cNvPr id="16386" name="タイトル 1"/>
          <p:cNvSpPr>
            <a:spLocks noGrp="1"/>
          </p:cNvSpPr>
          <p:nvPr>
            <p:ph type="title"/>
          </p:nvPr>
        </p:nvSpPr>
        <p:spPr>
          <a:xfrm>
            <a:off x="457200" y="274638"/>
            <a:ext cx="8229600" cy="490537"/>
          </a:xfrm>
        </p:spPr>
        <p:txBody>
          <a:bodyPr/>
          <a:lstStyle/>
          <a:p>
            <a:r>
              <a:rPr lang="ja-JP" altLang="en-US" sz="2500" smtClean="0">
                <a:solidFill>
                  <a:schemeClr val="bg1"/>
                </a:solidFill>
                <a:ea typeface="ＭＳ Ｐゴシック" charset="-128"/>
              </a:rPr>
              <a:t>対馬五島断層の北方延長（</a:t>
            </a:r>
            <a:r>
              <a:rPr lang="en-US" altLang="ja-JP" sz="2500" smtClean="0">
                <a:solidFill>
                  <a:schemeClr val="bg1"/>
                </a:solidFill>
                <a:ea typeface="ＭＳ Ｐゴシック" charset="-128"/>
              </a:rPr>
              <a:t>Ulleung Fault)</a:t>
            </a:r>
            <a:endParaRPr kumimoji="1" lang="ja-JP" altLang="en-US" sz="2500" smtClean="0">
              <a:solidFill>
                <a:schemeClr val="bg1"/>
              </a:solidFill>
              <a:ea typeface="ＭＳ Ｐゴシック" charset="-128"/>
            </a:endParaRPr>
          </a:p>
        </p:txBody>
      </p:sp>
      <p:sp>
        <p:nvSpPr>
          <p:cNvPr id="16388" name="テキスト ボックス 3"/>
          <p:cNvSpPr txBox="1">
            <a:spLocks noChangeArrowheads="1"/>
          </p:cNvSpPr>
          <p:nvPr/>
        </p:nvSpPr>
        <p:spPr bwMode="auto">
          <a:xfrm>
            <a:off x="5004048" y="4869160"/>
            <a:ext cx="199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kumimoji="1" lang="en-US" altLang="ja-JP" sz="1800" dirty="0">
                <a:ea typeface="ＭＳ Ｐゴシック" charset="-128"/>
              </a:rPr>
              <a:t>Yoon et al. (2014)</a:t>
            </a:r>
            <a:endParaRPr kumimoji="1" lang="ja-JP" altLang="en-US" sz="1800" dirty="0">
              <a:ea typeface="ＭＳ Ｐゴシック" charset="-128"/>
            </a:endParaRPr>
          </a:p>
        </p:txBody>
      </p:sp>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863" y="722313"/>
            <a:ext cx="4910137" cy="338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722313"/>
            <a:ext cx="4259263"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7113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r>
              <a:rPr kumimoji="1" lang="ja-JP" altLang="en-US" sz="2800" dirty="0" smtClean="0">
                <a:solidFill>
                  <a:schemeClr val="bg1"/>
                </a:solidFill>
                <a:ea typeface="ＭＳ Ｐゴシック" charset="-128"/>
              </a:rPr>
              <a:t>野母海嶺</a:t>
            </a:r>
          </a:p>
        </p:txBody>
      </p:sp>
      <p:pic>
        <p:nvPicPr>
          <p:cNvPr id="27651"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71600" y="908720"/>
            <a:ext cx="7510857" cy="4896073"/>
          </a:xfrm>
        </p:spPr>
      </p:pic>
    </p:spTree>
    <p:extLst>
      <p:ext uri="{BB962C8B-B14F-4D97-AF65-F5344CB8AC3E}">
        <p14:creationId xmlns:p14="http://schemas.microsoft.com/office/powerpoint/2010/main" val="13332355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63688" y="548680"/>
            <a:ext cx="5465077" cy="5760640"/>
          </a:xfrm>
        </p:spPr>
      </p:pic>
      <p:sp>
        <p:nvSpPr>
          <p:cNvPr id="2" name="タイトル 1"/>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2686065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9170" y="332656"/>
            <a:ext cx="8229600" cy="576064"/>
          </a:xfrm>
        </p:spPr>
        <p:txBody>
          <a:bodyPr>
            <a:normAutofit/>
          </a:bodyPr>
          <a:lstStyle/>
          <a:p>
            <a:r>
              <a:rPr kumimoji="1" lang="ja-JP" altLang="en-US" sz="2800" dirty="0" smtClean="0">
                <a:latin typeface="+mj-lt"/>
              </a:rPr>
              <a:t>北部九州と韓半島の地質学的関係</a:t>
            </a:r>
            <a:endParaRPr kumimoji="1" lang="ja-JP" altLang="en-US" sz="2800" dirty="0">
              <a:latin typeface="+mj-lt"/>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327" y="3789040"/>
            <a:ext cx="4546443" cy="282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052736"/>
            <a:ext cx="4693717" cy="291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1124744"/>
            <a:ext cx="3043117" cy="2435443"/>
          </a:xfrm>
          <a:prstGeom prst="rect">
            <a:avLst/>
          </a:prstGeom>
        </p:spPr>
      </p:pic>
      <p:sp>
        <p:nvSpPr>
          <p:cNvPr id="4" name="テキスト ボックス 3"/>
          <p:cNvSpPr txBox="1"/>
          <p:nvPr/>
        </p:nvSpPr>
        <p:spPr>
          <a:xfrm>
            <a:off x="3707904" y="3215610"/>
            <a:ext cx="1078629" cy="369332"/>
          </a:xfrm>
          <a:prstGeom prst="rect">
            <a:avLst/>
          </a:prstGeom>
          <a:noFill/>
        </p:spPr>
        <p:txBody>
          <a:bodyPr wrap="none" rtlCol="0">
            <a:spAutoFit/>
          </a:bodyPr>
          <a:lstStyle/>
          <a:p>
            <a:r>
              <a:rPr kumimoji="1" lang="en-US" altLang="ja-JP" dirty="0" smtClean="0">
                <a:solidFill>
                  <a:srgbClr val="FFC000"/>
                </a:solidFill>
              </a:rPr>
              <a:t>SE Korea</a:t>
            </a:r>
            <a:endParaRPr kumimoji="1" lang="ja-JP" altLang="en-US" dirty="0">
              <a:solidFill>
                <a:srgbClr val="FFC000"/>
              </a:solidFill>
            </a:endParaRPr>
          </a:p>
        </p:txBody>
      </p:sp>
      <p:sp>
        <p:nvSpPr>
          <p:cNvPr id="9" name="テキスト ボックス 8"/>
          <p:cNvSpPr txBox="1"/>
          <p:nvPr/>
        </p:nvSpPr>
        <p:spPr>
          <a:xfrm>
            <a:off x="6156176" y="6019809"/>
            <a:ext cx="1882247" cy="369332"/>
          </a:xfrm>
          <a:prstGeom prst="rect">
            <a:avLst/>
          </a:prstGeom>
          <a:noFill/>
        </p:spPr>
        <p:txBody>
          <a:bodyPr wrap="none" rtlCol="0">
            <a:spAutoFit/>
          </a:bodyPr>
          <a:lstStyle/>
          <a:p>
            <a:r>
              <a:rPr kumimoji="1" lang="en-US" altLang="ja-JP" dirty="0" err="1" smtClean="0">
                <a:solidFill>
                  <a:srgbClr val="FFC000"/>
                </a:solidFill>
              </a:rPr>
              <a:t>Sefuri</a:t>
            </a:r>
            <a:r>
              <a:rPr kumimoji="1" lang="en-US" altLang="ja-JP" dirty="0" smtClean="0">
                <a:solidFill>
                  <a:srgbClr val="FFC000"/>
                </a:solidFill>
              </a:rPr>
              <a:t> </a:t>
            </a:r>
            <a:r>
              <a:rPr lang="en-US" altLang="ja-JP" dirty="0" smtClean="0">
                <a:solidFill>
                  <a:srgbClr val="FFC000"/>
                </a:solidFill>
              </a:rPr>
              <a:t>mountains</a:t>
            </a:r>
            <a:endParaRPr kumimoji="1" lang="ja-JP" altLang="en-US" dirty="0">
              <a:solidFill>
                <a:srgbClr val="FFC000"/>
              </a:solidFill>
            </a:endParaRPr>
          </a:p>
        </p:txBody>
      </p:sp>
      <p:sp>
        <p:nvSpPr>
          <p:cNvPr id="5" name="テキスト ボックス 4"/>
          <p:cNvSpPr txBox="1"/>
          <p:nvPr/>
        </p:nvSpPr>
        <p:spPr>
          <a:xfrm>
            <a:off x="119571" y="4369803"/>
            <a:ext cx="3964844" cy="830997"/>
          </a:xfrm>
          <a:prstGeom prst="rect">
            <a:avLst/>
          </a:prstGeom>
          <a:noFill/>
        </p:spPr>
        <p:txBody>
          <a:bodyPr wrap="square" rtlCol="0">
            <a:spAutoFit/>
          </a:bodyPr>
          <a:lstStyle/>
          <a:p>
            <a:r>
              <a:rPr kumimoji="1" lang="ja-JP" altLang="en-US" sz="2400" dirty="0" smtClean="0">
                <a:solidFill>
                  <a:schemeClr val="accent1">
                    <a:lumMod val="50000"/>
                  </a:schemeClr>
                </a:solidFill>
              </a:rPr>
              <a:t>北部九州は韓半島に対して</a:t>
            </a:r>
            <a:endParaRPr kumimoji="1" lang="en-US" altLang="ja-JP" sz="2400" dirty="0" smtClean="0">
              <a:solidFill>
                <a:schemeClr val="accent1">
                  <a:lumMod val="50000"/>
                </a:schemeClr>
              </a:solidFill>
            </a:endParaRPr>
          </a:p>
          <a:p>
            <a:r>
              <a:rPr kumimoji="1" lang="ja-JP" altLang="en-US" sz="2400" dirty="0" smtClean="0">
                <a:solidFill>
                  <a:schemeClr val="accent1">
                    <a:lumMod val="50000"/>
                  </a:schemeClr>
                </a:solidFill>
              </a:rPr>
              <a:t>水平回転していない</a:t>
            </a:r>
            <a:endParaRPr kumimoji="1" lang="ja-JP" altLang="en-US" sz="2400" dirty="0">
              <a:solidFill>
                <a:schemeClr val="accent1">
                  <a:lumMod val="50000"/>
                </a:schemeClr>
              </a:solidFill>
            </a:endParaRPr>
          </a:p>
        </p:txBody>
      </p:sp>
    </p:spTree>
    <p:extLst>
      <p:ext uri="{BB962C8B-B14F-4D97-AF65-F5344CB8AC3E}">
        <p14:creationId xmlns:p14="http://schemas.microsoft.com/office/powerpoint/2010/main" val="37090781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331490"/>
            <a:ext cx="5063735" cy="4921362"/>
          </a:xfrm>
          <a:prstGeom prst="rect">
            <a:avLst/>
          </a:prstGeom>
        </p:spPr>
      </p:pic>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1988840"/>
            <a:ext cx="2304256" cy="1844124"/>
          </a:xfrm>
          <a:prstGeom prst="rect">
            <a:avLst/>
          </a:prstGeom>
        </p:spPr>
      </p:pic>
      <p:sp>
        <p:nvSpPr>
          <p:cNvPr id="3" name="テキスト ボックス 2"/>
          <p:cNvSpPr txBox="1"/>
          <p:nvPr/>
        </p:nvSpPr>
        <p:spPr>
          <a:xfrm>
            <a:off x="1297467" y="5845001"/>
            <a:ext cx="6599179" cy="369332"/>
          </a:xfrm>
          <a:prstGeom prst="rect">
            <a:avLst/>
          </a:prstGeom>
          <a:noFill/>
        </p:spPr>
        <p:txBody>
          <a:bodyPr wrap="none" rtlCol="0">
            <a:spAutoFit/>
          </a:bodyPr>
          <a:lstStyle/>
          <a:p>
            <a:r>
              <a:rPr kumimoji="1" lang="en-US" altLang="ja-JP" dirty="0" smtClean="0"/>
              <a:t>Western Honshu would not have rotated with respect to Korea</a:t>
            </a:r>
            <a:endParaRPr kumimoji="1" lang="ja-JP" altLang="en-US" dirty="0"/>
          </a:p>
        </p:txBody>
      </p:sp>
    </p:spTree>
    <p:extLst>
      <p:ext uri="{BB962C8B-B14F-4D97-AF65-F5344CB8AC3E}">
        <p14:creationId xmlns:p14="http://schemas.microsoft.com/office/powerpoint/2010/main" val="31611021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0266" y="657498"/>
            <a:ext cx="4989965" cy="5651822"/>
          </a:xfrm>
        </p:spPr>
      </p:pic>
      <p:sp>
        <p:nvSpPr>
          <p:cNvPr id="3" name="タイトル 2"/>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2072929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63688" y="548680"/>
            <a:ext cx="5465077" cy="5760640"/>
          </a:xfrm>
        </p:spPr>
      </p:pic>
      <p:sp>
        <p:nvSpPr>
          <p:cNvPr id="2" name="タイトル 1"/>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400007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0" y="3212976"/>
            <a:ext cx="8280920" cy="3456384"/>
          </a:xfrm>
        </p:spPr>
        <p:txBody>
          <a:bodyPr>
            <a:normAutofit/>
          </a:bodyPr>
          <a:lstStyle/>
          <a:p>
            <a:r>
              <a:rPr lang="en-US" altLang="ja-JP" i="1" dirty="0"/>
              <a:t>rans: "Let us devote ourselves to pursuit of the ultimate truth about nature by studying what we can find around us. Of course we must respect and value existing theories, but it is important not to place too much confidence in them. We should be free from authority and convention and modest before Mother Nature. </a:t>
            </a:r>
            <a:endParaRPr lang="en-US" altLang="ja-JP" dirty="0"/>
          </a:p>
          <a:p>
            <a:r>
              <a:rPr lang="en-US" altLang="ja-JP" i="1" dirty="0"/>
              <a:t>We should investigate books and articles written by famed scholars. The most critical thing, however, is to observe nature with unbiased eyes, experiment with our own hands, honor fresh ideas gained from natural materials, and nurture them in a lively environment."</a:t>
            </a:r>
            <a:endParaRPr lang="en-US" altLang="ja-JP" dirty="0"/>
          </a:p>
          <a:p>
            <a:endParaRPr kumimoji="1" lang="ja-JP" altLang="en-US" dirty="0"/>
          </a:p>
        </p:txBody>
      </p:sp>
      <p:pic>
        <p:nvPicPr>
          <p:cNvPr id="1026" name="Picture 2" descr="http://www.mantleplumes.org/images3/MatsumotoWords_6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313" y="518626"/>
            <a:ext cx="7050039" cy="223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049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normAutofit fontScale="90000"/>
          </a:bodyPr>
          <a:lstStyle/>
          <a:p>
            <a:r>
              <a:rPr kumimoji="1" lang="en-US" altLang="ja-JP" dirty="0" smtClean="0"/>
              <a:t>Sinistral dome &amp; </a:t>
            </a:r>
            <a:r>
              <a:rPr lang="en-US" altLang="ja-JP" dirty="0" smtClean="0"/>
              <a:t>basin structure</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752" y="1196752"/>
            <a:ext cx="4536504" cy="5553175"/>
          </a:xfrm>
        </p:spPr>
      </p:pic>
      <p:sp>
        <p:nvSpPr>
          <p:cNvPr id="5" name="テキスト ボックス 4"/>
          <p:cNvSpPr txBox="1"/>
          <p:nvPr/>
        </p:nvSpPr>
        <p:spPr>
          <a:xfrm flipH="1">
            <a:off x="6588224" y="6093296"/>
            <a:ext cx="2088232" cy="369332"/>
          </a:xfrm>
          <a:prstGeom prst="rect">
            <a:avLst/>
          </a:prstGeom>
          <a:noFill/>
        </p:spPr>
        <p:txBody>
          <a:bodyPr wrap="square" rtlCol="0">
            <a:spAutoFit/>
          </a:bodyPr>
          <a:lstStyle/>
          <a:p>
            <a:r>
              <a:rPr kumimoji="1" lang="en-US" altLang="ja-JP" dirty="0" smtClean="0"/>
              <a:t>(Matsui et al., 1989)</a:t>
            </a:r>
            <a:endParaRPr kumimoji="1" lang="ja-JP" altLang="en-US" dirty="0"/>
          </a:p>
        </p:txBody>
      </p:sp>
    </p:spTree>
    <p:extLst>
      <p:ext uri="{BB962C8B-B14F-4D97-AF65-F5344CB8AC3E}">
        <p14:creationId xmlns:p14="http://schemas.microsoft.com/office/powerpoint/2010/main" val="19434303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a:bodyPr>
          <a:lstStyle/>
          <a:p>
            <a:r>
              <a:rPr kumimoji="1" lang="en-US" altLang="ja-JP" sz="3200" dirty="0" smtClean="0"/>
              <a:t>Escalation of strike-slip movement at 20 Ma</a:t>
            </a:r>
            <a:endParaRPr kumimoji="1" lang="ja-JP" altLang="en-US" sz="3200"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052736"/>
            <a:ext cx="6192687" cy="5457514"/>
          </a:xfrm>
        </p:spPr>
      </p:pic>
      <p:sp>
        <p:nvSpPr>
          <p:cNvPr id="5" name="テキスト ボックス 4"/>
          <p:cNvSpPr txBox="1"/>
          <p:nvPr/>
        </p:nvSpPr>
        <p:spPr>
          <a:xfrm flipH="1">
            <a:off x="5193781" y="6021288"/>
            <a:ext cx="3698698" cy="369332"/>
          </a:xfrm>
          <a:prstGeom prst="rect">
            <a:avLst/>
          </a:prstGeom>
          <a:noFill/>
        </p:spPr>
        <p:txBody>
          <a:bodyPr wrap="square" rtlCol="0">
            <a:spAutoFit/>
          </a:bodyPr>
          <a:lstStyle/>
          <a:p>
            <a:r>
              <a:rPr kumimoji="1" lang="en-US" altLang="ja-JP" dirty="0" smtClean="0"/>
              <a:t>(</a:t>
            </a:r>
            <a:r>
              <a:rPr kumimoji="1" lang="en-US" altLang="ja-JP" dirty="0" err="1" smtClean="0"/>
              <a:t>Nagahama</a:t>
            </a:r>
            <a:r>
              <a:rPr kumimoji="1" lang="en-US" altLang="ja-JP" dirty="0" smtClean="0"/>
              <a:t>, 1969; Sakai et al., 1990)</a:t>
            </a:r>
            <a:endParaRPr kumimoji="1" lang="ja-JP" altLang="en-US" dirty="0"/>
          </a:p>
        </p:txBody>
      </p:sp>
    </p:spTree>
    <p:extLst>
      <p:ext uri="{BB962C8B-B14F-4D97-AF65-F5344CB8AC3E}">
        <p14:creationId xmlns:p14="http://schemas.microsoft.com/office/powerpoint/2010/main" val="21655872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コンテンツ プレースホルダー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700808"/>
            <a:ext cx="3843166" cy="4525963"/>
          </a:xfrm>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259645"/>
            <a:ext cx="3623692" cy="6462873"/>
          </a:xfrm>
          <a:prstGeom prst="rect">
            <a:avLst/>
          </a:prstGeom>
        </p:spPr>
      </p:pic>
      <p:sp>
        <p:nvSpPr>
          <p:cNvPr id="2" name="タイトル 1"/>
          <p:cNvSpPr>
            <a:spLocks noGrp="1"/>
          </p:cNvSpPr>
          <p:nvPr>
            <p:ph type="title"/>
          </p:nvPr>
        </p:nvSpPr>
        <p:spPr>
          <a:xfrm>
            <a:off x="323528" y="476672"/>
            <a:ext cx="4896544" cy="1143000"/>
          </a:xfrm>
        </p:spPr>
        <p:txBody>
          <a:bodyPr>
            <a:normAutofit fontScale="90000"/>
          </a:bodyPr>
          <a:lstStyle/>
          <a:p>
            <a:r>
              <a:rPr kumimoji="1" lang="en-US" altLang="ja-JP" sz="2800" dirty="0" smtClean="0"/>
              <a:t>Rapid sedimentation of the </a:t>
            </a:r>
            <a:r>
              <a:rPr kumimoji="1" lang="en-US" altLang="ja-JP" sz="2800" dirty="0" err="1" smtClean="0"/>
              <a:t>Nojima</a:t>
            </a:r>
            <a:r>
              <a:rPr kumimoji="1" lang="en-US" altLang="ja-JP" sz="2800" dirty="0" smtClean="0"/>
              <a:t> Group between 18 and 15 Ma</a:t>
            </a:r>
            <a:endParaRPr kumimoji="1" lang="ja-JP" altLang="en-US" sz="2800" dirty="0"/>
          </a:p>
        </p:txBody>
      </p:sp>
      <p:sp>
        <p:nvSpPr>
          <p:cNvPr id="15" name="テキスト ボックス 14"/>
          <p:cNvSpPr txBox="1"/>
          <p:nvPr/>
        </p:nvSpPr>
        <p:spPr>
          <a:xfrm>
            <a:off x="1475656" y="6279444"/>
            <a:ext cx="2673104" cy="369332"/>
          </a:xfrm>
          <a:prstGeom prst="rect">
            <a:avLst/>
          </a:prstGeom>
          <a:noFill/>
        </p:spPr>
        <p:txBody>
          <a:bodyPr wrap="none" rtlCol="0">
            <a:spAutoFit/>
          </a:bodyPr>
          <a:lstStyle/>
          <a:p>
            <a:r>
              <a:rPr kumimoji="1" lang="en-US" altLang="ja-JP" dirty="0" err="1" smtClean="0"/>
              <a:t>Komatsubara</a:t>
            </a:r>
            <a:r>
              <a:rPr kumimoji="1" lang="en-US" altLang="ja-JP" dirty="0" smtClean="0"/>
              <a:t> et al. (2014)</a:t>
            </a:r>
            <a:endParaRPr kumimoji="1" lang="ja-JP" altLang="en-US" dirty="0"/>
          </a:p>
        </p:txBody>
      </p:sp>
    </p:spTree>
    <p:extLst>
      <p:ext uri="{BB962C8B-B14F-4D97-AF65-F5344CB8AC3E}">
        <p14:creationId xmlns:p14="http://schemas.microsoft.com/office/powerpoint/2010/main" val="1546987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80728"/>
            <a:ext cx="6588224" cy="5403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323528" y="188640"/>
            <a:ext cx="8496944" cy="792088"/>
          </a:xfrm>
        </p:spPr>
        <p:txBody>
          <a:bodyPr>
            <a:noAutofit/>
          </a:bodyPr>
          <a:lstStyle/>
          <a:p>
            <a:r>
              <a:rPr lang="en-US" altLang="ja-JP" sz="2400" dirty="0"/>
              <a:t>Rapid sedimentation of the </a:t>
            </a:r>
            <a:r>
              <a:rPr lang="en-US" altLang="ja-JP" sz="2400" dirty="0" err="1" smtClean="0"/>
              <a:t>Taishu</a:t>
            </a:r>
            <a:r>
              <a:rPr lang="en-US" altLang="ja-JP" sz="2400" dirty="0" smtClean="0"/>
              <a:t> </a:t>
            </a:r>
            <a:r>
              <a:rPr lang="en-US" altLang="ja-JP" sz="2400" dirty="0"/>
              <a:t>Group between 18 and </a:t>
            </a:r>
            <a:r>
              <a:rPr lang="en-US" altLang="ja-JP" sz="2400" dirty="0" smtClean="0"/>
              <a:t>16 </a:t>
            </a:r>
            <a:r>
              <a:rPr lang="en-US" altLang="ja-JP" sz="2400" dirty="0"/>
              <a:t>Ma</a:t>
            </a:r>
            <a:endParaRPr kumimoji="1" lang="ja-JP" altLang="en-US" sz="2400" dirty="0"/>
          </a:p>
        </p:txBody>
      </p:sp>
      <p:sp>
        <p:nvSpPr>
          <p:cNvPr id="5" name="テキスト ボックス 4"/>
          <p:cNvSpPr txBox="1"/>
          <p:nvPr/>
        </p:nvSpPr>
        <p:spPr>
          <a:xfrm>
            <a:off x="6804248" y="5157192"/>
            <a:ext cx="954107" cy="369332"/>
          </a:xfrm>
          <a:prstGeom prst="rect">
            <a:avLst/>
          </a:prstGeom>
          <a:noFill/>
        </p:spPr>
        <p:txBody>
          <a:bodyPr wrap="none" rtlCol="0">
            <a:spAutoFit/>
          </a:bodyPr>
          <a:lstStyle/>
          <a:p>
            <a:r>
              <a:rPr kumimoji="1" lang="en-US" altLang="ja-JP" dirty="0" smtClean="0"/>
              <a:t>17.9 Ma</a:t>
            </a:r>
            <a:endParaRPr kumimoji="1" lang="ja-JP" altLang="en-US" dirty="0"/>
          </a:p>
        </p:txBody>
      </p:sp>
      <p:sp>
        <p:nvSpPr>
          <p:cNvPr id="6" name="テキスト ボックス 5"/>
          <p:cNvSpPr txBox="1"/>
          <p:nvPr/>
        </p:nvSpPr>
        <p:spPr>
          <a:xfrm>
            <a:off x="6722730" y="1484784"/>
            <a:ext cx="954107" cy="369332"/>
          </a:xfrm>
          <a:prstGeom prst="rect">
            <a:avLst/>
          </a:prstGeom>
          <a:noFill/>
        </p:spPr>
        <p:txBody>
          <a:bodyPr wrap="none" rtlCol="0">
            <a:spAutoFit/>
          </a:bodyPr>
          <a:lstStyle/>
          <a:p>
            <a:r>
              <a:rPr kumimoji="1" lang="en-US" altLang="ja-JP" dirty="0" smtClean="0"/>
              <a:t>15.9 Ma</a:t>
            </a:r>
            <a:endParaRPr kumimoji="1" lang="ja-JP" altLang="en-US" dirty="0"/>
          </a:p>
        </p:txBody>
      </p:sp>
      <p:sp>
        <p:nvSpPr>
          <p:cNvPr id="10" name="テキスト ボックス 9"/>
          <p:cNvSpPr txBox="1"/>
          <p:nvPr/>
        </p:nvSpPr>
        <p:spPr>
          <a:xfrm>
            <a:off x="5485161" y="5898855"/>
            <a:ext cx="2259080" cy="369332"/>
          </a:xfrm>
          <a:prstGeom prst="rect">
            <a:avLst/>
          </a:prstGeom>
          <a:noFill/>
        </p:spPr>
        <p:txBody>
          <a:bodyPr wrap="none" rtlCol="0">
            <a:spAutoFit/>
          </a:bodyPr>
          <a:lstStyle/>
          <a:p>
            <a:r>
              <a:rPr kumimoji="1" lang="en-US" altLang="ja-JP" dirty="0" err="1" smtClean="0"/>
              <a:t>Ninomiya</a:t>
            </a:r>
            <a:r>
              <a:rPr kumimoji="1" lang="en-US" altLang="ja-JP" dirty="0" smtClean="0"/>
              <a:t> et al. (2014)</a:t>
            </a:r>
            <a:endParaRPr kumimoji="1" lang="ja-JP" altLang="en-US" dirty="0"/>
          </a:p>
        </p:txBody>
      </p:sp>
    </p:spTree>
    <p:extLst>
      <p:ext uri="{BB962C8B-B14F-4D97-AF65-F5344CB8AC3E}">
        <p14:creationId xmlns:p14="http://schemas.microsoft.com/office/powerpoint/2010/main" val="3069363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8845" y="404664"/>
            <a:ext cx="5582896" cy="6218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タイトル 1"/>
          <p:cNvSpPr>
            <a:spLocks noGrp="1"/>
          </p:cNvSpPr>
          <p:nvPr>
            <p:ph type="title"/>
          </p:nvPr>
        </p:nvSpPr>
        <p:spPr>
          <a:xfrm>
            <a:off x="457200" y="274638"/>
            <a:ext cx="8229600" cy="490537"/>
          </a:xfrm>
        </p:spPr>
        <p:txBody>
          <a:bodyPr>
            <a:noAutofit/>
          </a:bodyPr>
          <a:lstStyle/>
          <a:p>
            <a:r>
              <a:rPr lang="en-US" altLang="ja-JP" sz="2400" dirty="0"/>
              <a:t>Rapid sedimentation </a:t>
            </a:r>
            <a:r>
              <a:rPr lang="en-US" altLang="ja-JP" sz="2400" dirty="0" smtClean="0"/>
              <a:t>at NW margin of the Tsushima basin between 20 and 15 Ma</a:t>
            </a:r>
            <a:endParaRPr kumimoji="1" lang="ja-JP" altLang="en-US" sz="2400" dirty="0"/>
          </a:p>
        </p:txBody>
      </p:sp>
      <p:sp>
        <p:nvSpPr>
          <p:cNvPr id="4" name="テキスト ボックス 3"/>
          <p:cNvSpPr txBox="1"/>
          <p:nvPr/>
        </p:nvSpPr>
        <p:spPr>
          <a:xfrm>
            <a:off x="6732240" y="3942953"/>
            <a:ext cx="1795684" cy="369332"/>
          </a:xfrm>
          <a:prstGeom prst="rect">
            <a:avLst/>
          </a:prstGeom>
          <a:noFill/>
        </p:spPr>
        <p:txBody>
          <a:bodyPr wrap="none" rtlCol="0">
            <a:spAutoFit/>
          </a:bodyPr>
          <a:lstStyle/>
          <a:p>
            <a:r>
              <a:rPr kumimoji="1" lang="en-US" altLang="ja-JP" dirty="0" smtClean="0"/>
              <a:t>Lee &amp; Kim (2002)</a:t>
            </a:r>
            <a:endParaRPr kumimoji="1" lang="ja-JP" altLang="en-US" dirty="0"/>
          </a:p>
        </p:txBody>
      </p:sp>
    </p:spTree>
    <p:extLst>
      <p:ext uri="{BB962C8B-B14F-4D97-AF65-F5344CB8AC3E}">
        <p14:creationId xmlns:p14="http://schemas.microsoft.com/office/powerpoint/2010/main" val="29946826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764704"/>
            <a:ext cx="4874121" cy="430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94327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pic>
        <p:nvPicPr>
          <p:cNvPr id="6" name="コンテンツ プレースホルダー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83568" y="692696"/>
            <a:ext cx="3836580" cy="5112568"/>
          </a:xfrm>
        </p:spPr>
      </p:pic>
      <p:sp>
        <p:nvSpPr>
          <p:cNvPr id="5" name="コンテンツ プレースホルダー 4"/>
          <p:cNvSpPr>
            <a:spLocks noGrp="1"/>
          </p:cNvSpPr>
          <p:nvPr>
            <p:ph sz="quarter" idx="14"/>
          </p:nvPr>
        </p:nvSpPr>
        <p:spPr/>
        <p:txBody>
          <a:bodyPr/>
          <a:lstStyle/>
          <a:p>
            <a:endParaRPr kumimoji="1" lang="ja-JP" altLang="en-US"/>
          </a:p>
        </p:txBody>
      </p:sp>
      <p:pic>
        <p:nvPicPr>
          <p:cNvPr id="7" name="コンテンツ プレースホルダ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836712"/>
            <a:ext cx="3455223" cy="4041959"/>
          </a:xfrm>
          <a:prstGeom prst="rect">
            <a:avLst/>
          </a:prstGeom>
        </p:spPr>
      </p:pic>
      <p:sp>
        <p:nvSpPr>
          <p:cNvPr id="2" name="テキスト ボックス 1"/>
          <p:cNvSpPr txBox="1"/>
          <p:nvPr/>
        </p:nvSpPr>
        <p:spPr>
          <a:xfrm>
            <a:off x="1475656" y="6237312"/>
            <a:ext cx="5735929" cy="369332"/>
          </a:xfrm>
          <a:prstGeom prst="rect">
            <a:avLst/>
          </a:prstGeom>
          <a:noFill/>
        </p:spPr>
        <p:txBody>
          <a:bodyPr wrap="none" rtlCol="0">
            <a:spAutoFit/>
          </a:bodyPr>
          <a:lstStyle/>
          <a:p>
            <a:r>
              <a:rPr kumimoji="1" lang="en-US" altLang="ja-JP" dirty="0" smtClean="0"/>
              <a:t>Japan trench would have been the eastern master fault</a:t>
            </a:r>
            <a:endParaRPr kumimoji="1" lang="ja-JP" altLang="en-US" dirty="0"/>
          </a:p>
        </p:txBody>
      </p:sp>
    </p:spTree>
    <p:extLst>
      <p:ext uri="{BB962C8B-B14F-4D97-AF65-F5344CB8AC3E}">
        <p14:creationId xmlns:p14="http://schemas.microsoft.com/office/powerpoint/2010/main" val="12004062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1628800"/>
            <a:ext cx="6648249" cy="2592288"/>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249" y="1124744"/>
            <a:ext cx="2386961" cy="3600400"/>
          </a:xfrm>
          <a:prstGeom prst="rect">
            <a:avLst/>
          </a:prstGeom>
        </p:spPr>
      </p:pic>
      <p:sp>
        <p:nvSpPr>
          <p:cNvPr id="9" name="タイトル 8"/>
          <p:cNvSpPr>
            <a:spLocks noGrp="1"/>
          </p:cNvSpPr>
          <p:nvPr>
            <p:ph type="title"/>
          </p:nvPr>
        </p:nvSpPr>
        <p:spPr>
          <a:xfrm>
            <a:off x="467544" y="210344"/>
            <a:ext cx="7543800" cy="914400"/>
          </a:xfrm>
        </p:spPr>
        <p:txBody>
          <a:bodyPr/>
          <a:lstStyle/>
          <a:p>
            <a:r>
              <a:rPr kumimoji="1" lang="en-US" altLang="ja-JP" sz="3200" dirty="0" smtClean="0"/>
              <a:t>Subsidence of off Joban Basin</a:t>
            </a:r>
            <a:endParaRPr kumimoji="1" lang="ja-JP" altLang="en-US" sz="3200" dirty="0"/>
          </a:p>
        </p:txBody>
      </p:sp>
      <p:sp>
        <p:nvSpPr>
          <p:cNvPr id="11" name="テキスト ボックス 10"/>
          <p:cNvSpPr txBox="1"/>
          <p:nvPr/>
        </p:nvSpPr>
        <p:spPr>
          <a:xfrm>
            <a:off x="655936" y="4540478"/>
            <a:ext cx="3491533" cy="369332"/>
          </a:xfrm>
          <a:prstGeom prst="rect">
            <a:avLst/>
          </a:prstGeom>
          <a:noFill/>
        </p:spPr>
        <p:txBody>
          <a:bodyPr wrap="none" rtlCol="0">
            <a:spAutoFit/>
          </a:bodyPr>
          <a:lstStyle/>
          <a:p>
            <a:r>
              <a:rPr kumimoji="1" lang="en-US" altLang="ja-JP" dirty="0" smtClean="0"/>
              <a:t>Obtained from Iwata et al. (2002)</a:t>
            </a:r>
            <a:endParaRPr kumimoji="1" lang="ja-JP" altLang="en-US" dirty="0"/>
          </a:p>
        </p:txBody>
      </p:sp>
    </p:spTree>
    <p:extLst>
      <p:ext uri="{BB962C8B-B14F-4D97-AF65-F5344CB8AC3E}">
        <p14:creationId xmlns:p14="http://schemas.microsoft.com/office/powerpoint/2010/main" val="21003217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11821"/>
          </a:xfrm>
        </p:spPr>
        <p:txBody>
          <a:bodyPr>
            <a:noAutofit/>
          </a:bodyPr>
          <a:lstStyle/>
          <a:p>
            <a:r>
              <a:rPr kumimoji="1" lang="en-US" altLang="ja-JP" sz="2800" dirty="0" smtClean="0"/>
              <a:t>Dextral deformation of Hokkaido</a:t>
            </a:r>
            <a:endParaRPr kumimoji="1" lang="ja-JP" altLang="en-US" sz="28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6424" y="-17649824"/>
            <a:ext cx="2051685" cy="421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061919"/>
            <a:ext cx="2592288" cy="5326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05563">
            <a:off x="1937943" y="2962348"/>
            <a:ext cx="4390352" cy="118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1034841"/>
            <a:ext cx="3691025" cy="2322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859744" y="3844239"/>
            <a:ext cx="2930546" cy="646331"/>
          </a:xfrm>
          <a:prstGeom prst="rect">
            <a:avLst/>
          </a:prstGeom>
          <a:noFill/>
        </p:spPr>
        <p:txBody>
          <a:bodyPr wrap="none" rtlCol="0">
            <a:spAutoFit/>
          </a:bodyPr>
          <a:lstStyle/>
          <a:p>
            <a:r>
              <a:rPr kumimoji="1" lang="en-US" altLang="ja-JP" dirty="0" smtClean="0"/>
              <a:t>Uplift between 20 and 15 Ma</a:t>
            </a:r>
          </a:p>
          <a:p>
            <a:r>
              <a:rPr lang="en-US" altLang="ja-JP" dirty="0" smtClean="0"/>
              <a:t>(Ono, 2002)</a:t>
            </a:r>
            <a:endParaRPr kumimoji="1" lang="en-US" altLang="ja-JP" dirty="0" smtClean="0"/>
          </a:p>
        </p:txBody>
      </p:sp>
      <p:sp>
        <p:nvSpPr>
          <p:cNvPr id="10" name="正方形/長方形 9"/>
          <p:cNvSpPr/>
          <p:nvPr/>
        </p:nvSpPr>
        <p:spPr>
          <a:xfrm>
            <a:off x="3845454" y="6040480"/>
            <a:ext cx="1983620" cy="369332"/>
          </a:xfrm>
          <a:prstGeom prst="rect">
            <a:avLst/>
          </a:prstGeom>
        </p:spPr>
        <p:txBody>
          <a:bodyPr wrap="none">
            <a:spAutoFit/>
          </a:bodyPr>
          <a:lstStyle/>
          <a:p>
            <a:r>
              <a:rPr lang="en-US" altLang="ja-JP" dirty="0" smtClean="0"/>
              <a:t> Ueda et al. (2001)</a:t>
            </a:r>
            <a:endParaRPr lang="ja-JP" altLang="en-US" dirty="0"/>
          </a:p>
        </p:txBody>
      </p:sp>
    </p:spTree>
    <p:extLst>
      <p:ext uri="{BB962C8B-B14F-4D97-AF65-F5344CB8AC3E}">
        <p14:creationId xmlns:p14="http://schemas.microsoft.com/office/powerpoint/2010/main" val="7064138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4" name="正方形/長方形 3"/>
          <p:cNvSpPr/>
          <p:nvPr/>
        </p:nvSpPr>
        <p:spPr>
          <a:xfrm>
            <a:off x="6149677" y="5661657"/>
            <a:ext cx="1775614" cy="369332"/>
          </a:xfrm>
          <a:prstGeom prst="rect">
            <a:avLst/>
          </a:prstGeom>
        </p:spPr>
        <p:txBody>
          <a:bodyPr wrap="none">
            <a:spAutoFit/>
          </a:bodyPr>
          <a:lstStyle/>
          <a:p>
            <a:r>
              <a:rPr lang="en-US" altLang="ja-JP" dirty="0" smtClean="0"/>
              <a:t> Kita et al. (2010)</a:t>
            </a:r>
            <a:endParaRPr lang="ja-JP" altLang="en-US"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04664"/>
            <a:ext cx="3497461"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75" y="4037624"/>
            <a:ext cx="3316937" cy="276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9650" y="1205101"/>
            <a:ext cx="3253085" cy="424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1475656" y="219998"/>
            <a:ext cx="3046219" cy="369332"/>
          </a:xfrm>
          <a:prstGeom prst="rect">
            <a:avLst/>
          </a:prstGeom>
          <a:solidFill>
            <a:schemeClr val="bg1"/>
          </a:solidFill>
        </p:spPr>
        <p:txBody>
          <a:bodyPr wrap="none" rtlCol="0">
            <a:spAutoFit/>
          </a:bodyPr>
          <a:lstStyle/>
          <a:p>
            <a:r>
              <a:rPr kumimoji="1" lang="en-US" altLang="ja-JP" dirty="0" smtClean="0"/>
              <a:t>After 2003 </a:t>
            </a:r>
            <a:r>
              <a:rPr kumimoji="1" lang="en-US" altLang="ja-JP" dirty="0" err="1" smtClean="0"/>
              <a:t>Tokachi</a:t>
            </a:r>
            <a:r>
              <a:rPr kumimoji="1" lang="en-US" altLang="ja-JP" dirty="0" smtClean="0"/>
              <a:t> Earthquake</a:t>
            </a:r>
            <a:endParaRPr kumimoji="1" lang="ja-JP" altLang="en-US" dirty="0"/>
          </a:p>
        </p:txBody>
      </p:sp>
      <p:sp>
        <p:nvSpPr>
          <p:cNvPr id="11" name="テキスト ボックス 10"/>
          <p:cNvSpPr txBox="1"/>
          <p:nvPr/>
        </p:nvSpPr>
        <p:spPr>
          <a:xfrm>
            <a:off x="1252438" y="3735814"/>
            <a:ext cx="3029612" cy="369332"/>
          </a:xfrm>
          <a:prstGeom prst="rect">
            <a:avLst/>
          </a:prstGeom>
          <a:solidFill>
            <a:schemeClr val="bg1"/>
          </a:solidFill>
        </p:spPr>
        <p:txBody>
          <a:bodyPr wrap="none" rtlCol="0">
            <a:spAutoFit/>
          </a:bodyPr>
          <a:lstStyle/>
          <a:p>
            <a:r>
              <a:rPr kumimoji="1" lang="en-US" altLang="ja-JP" dirty="0" smtClean="0"/>
              <a:t>After 2011 Tohoku Earthquake</a:t>
            </a:r>
            <a:endParaRPr kumimoji="1" lang="ja-JP" altLang="en-US" dirty="0"/>
          </a:p>
        </p:txBody>
      </p:sp>
      <p:sp>
        <p:nvSpPr>
          <p:cNvPr id="12" name="テキスト ボックス 11"/>
          <p:cNvSpPr txBox="1"/>
          <p:nvPr/>
        </p:nvSpPr>
        <p:spPr>
          <a:xfrm>
            <a:off x="3499465" y="3329100"/>
            <a:ext cx="1487651" cy="369332"/>
          </a:xfrm>
          <a:prstGeom prst="rect">
            <a:avLst/>
          </a:prstGeom>
          <a:solidFill>
            <a:schemeClr val="bg1"/>
          </a:solidFill>
        </p:spPr>
        <p:txBody>
          <a:bodyPr wrap="none" rtlCol="0">
            <a:spAutoFit/>
          </a:bodyPr>
          <a:lstStyle/>
          <a:p>
            <a:r>
              <a:rPr lang="en-US" altLang="ja-JP" dirty="0" err="1" smtClean="0"/>
              <a:t>Furuya</a:t>
            </a:r>
            <a:r>
              <a:rPr lang="en-US" altLang="ja-JP" dirty="0" smtClean="0"/>
              <a:t> (2016)</a:t>
            </a:r>
            <a:endParaRPr kumimoji="1" lang="ja-JP" altLang="en-US" dirty="0"/>
          </a:p>
        </p:txBody>
      </p:sp>
    </p:spTree>
    <p:extLst>
      <p:ext uri="{BB962C8B-B14F-4D97-AF65-F5344CB8AC3E}">
        <p14:creationId xmlns:p14="http://schemas.microsoft.com/office/powerpoint/2010/main" val="2249288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899592" y="2276872"/>
            <a:ext cx="7704856" cy="4017639"/>
          </a:xfrm>
        </p:spPr>
        <p:txBody>
          <a:bodyPr/>
          <a:lstStyle/>
          <a:p>
            <a:r>
              <a:rPr kumimoji="1" lang="en-US" altLang="ja-JP" dirty="0" smtClean="0"/>
              <a:t>Example</a:t>
            </a:r>
          </a:p>
          <a:p>
            <a:pPr marL="18288" indent="0">
              <a:buNone/>
            </a:pPr>
            <a:endParaRPr lang="en-US" altLang="ja-JP" dirty="0"/>
          </a:p>
          <a:p>
            <a:endParaRPr kumimoji="1" lang="en-US" altLang="ja-JP" dirty="0" smtClean="0"/>
          </a:p>
          <a:p>
            <a:endParaRPr lang="en-US" altLang="ja-JP" dirty="0"/>
          </a:p>
          <a:p>
            <a:endParaRPr kumimoji="1" lang="en-US" altLang="ja-JP" dirty="0" smtClean="0"/>
          </a:p>
          <a:p>
            <a:r>
              <a:rPr kumimoji="1" lang="en-US" altLang="ja-JP" dirty="0" smtClean="0"/>
              <a:t>Radiometric isotopes only suggest that geochemical  endmembers were stored as solids in the mantle for </a:t>
            </a:r>
            <a:r>
              <a:rPr kumimoji="1" lang="en-US" altLang="ja-JP" dirty="0" err="1" smtClean="0"/>
              <a:t>Gys</a:t>
            </a:r>
            <a:r>
              <a:rPr kumimoji="1" lang="en-US" altLang="ja-JP" dirty="0" smtClean="0"/>
              <a:t>.</a:t>
            </a:r>
          </a:p>
          <a:p>
            <a:endParaRPr lang="en-US" altLang="ja-JP" dirty="0"/>
          </a:p>
          <a:p>
            <a:r>
              <a:rPr lang="en-US" altLang="ja-JP" dirty="0" smtClean="0"/>
              <a:t>Radiometric isotopes don’t have information of depth in mantle</a:t>
            </a:r>
            <a:endParaRPr kumimoji="1" lang="ja-JP" altLang="en-US" dirty="0"/>
          </a:p>
        </p:txBody>
      </p:sp>
      <p:sp>
        <p:nvSpPr>
          <p:cNvPr id="3" name="タイトル 2"/>
          <p:cNvSpPr>
            <a:spLocks noGrp="1"/>
          </p:cNvSpPr>
          <p:nvPr>
            <p:ph type="title"/>
          </p:nvPr>
        </p:nvSpPr>
        <p:spPr>
          <a:xfrm>
            <a:off x="539552" y="692696"/>
            <a:ext cx="7543800" cy="720080"/>
          </a:xfrm>
        </p:spPr>
        <p:txBody>
          <a:bodyPr/>
          <a:lstStyle/>
          <a:p>
            <a:r>
              <a:rPr kumimoji="1" lang="en-US" altLang="ja-JP" sz="2800" dirty="0" smtClean="0"/>
              <a:t>Can geochemistry prove deep recycling?</a:t>
            </a:r>
            <a:endParaRPr kumimoji="1" lang="ja-JP" altLang="en-US" sz="2800" dirty="0"/>
          </a:p>
        </p:txBody>
      </p:sp>
      <mc:AlternateContent xmlns:mc="http://schemas.openxmlformats.org/markup-compatibility/2006" xmlns:a14="http://schemas.microsoft.com/office/drawing/2010/main">
        <mc:Choice Requires="a14">
          <p:sp>
            <p:nvSpPr>
              <p:cNvPr id="4" name="テキスト ボックス 3"/>
              <p:cNvSpPr txBox="1"/>
              <p:nvPr/>
            </p:nvSpPr>
            <p:spPr>
              <a:xfrm>
                <a:off x="1475656" y="3212976"/>
                <a:ext cx="5832648" cy="9800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2400" i="1" smtClean="0">
                              <a:latin typeface="Cambria Math"/>
                            </a:rPr>
                          </m:ctrlPr>
                        </m:fPr>
                        <m:num>
                          <m:r>
                            <a:rPr kumimoji="1" lang="en-US" altLang="ja-JP" sz="2400" b="0" i="1" baseline="30000" smtClean="0">
                              <a:latin typeface="Cambria Math"/>
                            </a:rPr>
                            <m:t>87</m:t>
                          </m:r>
                          <m:r>
                            <a:rPr kumimoji="1" lang="en-US" altLang="ja-JP" sz="2400" b="0" i="1" smtClean="0">
                              <a:latin typeface="Cambria Math"/>
                            </a:rPr>
                            <m:t>𝑆𝑟</m:t>
                          </m:r>
                        </m:num>
                        <m:den>
                          <m:r>
                            <a:rPr lang="en-US" altLang="ja-JP" sz="2400" i="1" baseline="30000">
                              <a:latin typeface="Cambria Math"/>
                            </a:rPr>
                            <m:t>8</m:t>
                          </m:r>
                          <m:r>
                            <a:rPr lang="en-US" altLang="ja-JP" sz="2400" b="0" i="1" baseline="30000" smtClean="0">
                              <a:latin typeface="Cambria Math"/>
                            </a:rPr>
                            <m:t>6</m:t>
                          </m:r>
                          <m:r>
                            <a:rPr lang="en-US" altLang="ja-JP" sz="2400" i="1">
                              <a:latin typeface="Cambria Math"/>
                            </a:rPr>
                            <m:t>𝑆𝑟</m:t>
                          </m:r>
                        </m:den>
                      </m:f>
                      <m:r>
                        <a:rPr lang="en-US" altLang="ja-JP" sz="2400" b="0" i="0" dirty="0" smtClean="0">
                          <a:latin typeface="Cambria Math"/>
                          <a:ea typeface="Cambria Math"/>
                        </a:rPr>
                        <m:t>=</m:t>
                      </m:r>
                      <m:sSub>
                        <m:sSubPr>
                          <m:ctrlPr>
                            <a:rPr lang="en-US" altLang="ja-JP" sz="2400" b="0" i="1" dirty="0" smtClean="0">
                              <a:latin typeface="Cambria Math"/>
                              <a:ea typeface="Cambria Math"/>
                            </a:rPr>
                          </m:ctrlPr>
                        </m:sSubPr>
                        <m:e>
                          <m:d>
                            <m:dPr>
                              <m:ctrlPr>
                                <a:rPr lang="en-US" altLang="ja-JP" sz="2400" i="1" dirty="0">
                                  <a:latin typeface="Cambria Math"/>
                                  <a:ea typeface="Cambria Math"/>
                                </a:rPr>
                              </m:ctrlPr>
                            </m:dPr>
                            <m:e>
                              <m:f>
                                <m:fPr>
                                  <m:ctrlPr>
                                    <a:rPr lang="en-US" altLang="ja-JP" sz="2400" i="1">
                                      <a:latin typeface="Cambria Math"/>
                                    </a:rPr>
                                  </m:ctrlPr>
                                </m:fPr>
                                <m:num>
                                  <m:r>
                                    <a:rPr lang="en-US" altLang="ja-JP" sz="2400" i="1" baseline="30000">
                                      <a:latin typeface="Cambria Math"/>
                                    </a:rPr>
                                    <m:t>87</m:t>
                                  </m:r>
                                  <m:r>
                                    <a:rPr lang="en-US" altLang="ja-JP" sz="2400" i="1">
                                      <a:latin typeface="Cambria Math"/>
                                    </a:rPr>
                                    <m:t>𝑆𝑟</m:t>
                                  </m:r>
                                </m:num>
                                <m:den>
                                  <m:r>
                                    <a:rPr lang="en-US" altLang="ja-JP" sz="2400" i="1" baseline="30000">
                                      <a:latin typeface="Cambria Math"/>
                                    </a:rPr>
                                    <m:t>8</m:t>
                                  </m:r>
                                  <m:r>
                                    <a:rPr lang="en-US" altLang="ja-JP" sz="2400" b="0" i="1" baseline="30000" smtClean="0">
                                      <a:latin typeface="Cambria Math"/>
                                    </a:rPr>
                                    <m:t>6</m:t>
                                  </m:r>
                                  <m:r>
                                    <a:rPr lang="en-US" altLang="ja-JP" sz="2400" i="1">
                                      <a:latin typeface="Cambria Math"/>
                                    </a:rPr>
                                    <m:t>𝑆𝑟</m:t>
                                  </m:r>
                                </m:den>
                              </m:f>
                            </m:e>
                          </m:d>
                        </m:e>
                        <m:sub>
                          <m:r>
                            <a:rPr lang="en-US" altLang="ja-JP" sz="2400" b="0" i="1" dirty="0" smtClean="0">
                              <a:latin typeface="Cambria Math"/>
                              <a:ea typeface="Cambria Math"/>
                            </a:rPr>
                            <m:t>0</m:t>
                          </m:r>
                        </m:sub>
                      </m:sSub>
                      <m:r>
                        <a:rPr lang="en-US" altLang="ja-JP" sz="2400" b="0" i="1" dirty="0" smtClean="0">
                          <a:latin typeface="Cambria Math"/>
                          <a:ea typeface="Cambria Math"/>
                        </a:rPr>
                        <m:t>+</m:t>
                      </m:r>
                      <m:f>
                        <m:fPr>
                          <m:ctrlPr>
                            <a:rPr lang="en-US" altLang="ja-JP" sz="2400" i="1">
                              <a:latin typeface="Cambria Math"/>
                            </a:rPr>
                          </m:ctrlPr>
                        </m:fPr>
                        <m:num>
                          <m:r>
                            <a:rPr lang="en-US" altLang="ja-JP" sz="2400" i="1" baseline="30000">
                              <a:latin typeface="Cambria Math"/>
                            </a:rPr>
                            <m:t>87</m:t>
                          </m:r>
                          <m:r>
                            <a:rPr lang="en-US" altLang="ja-JP" sz="2400" b="0" i="1" smtClean="0">
                              <a:latin typeface="Cambria Math"/>
                            </a:rPr>
                            <m:t>𝑅𝑏</m:t>
                          </m:r>
                        </m:num>
                        <m:den>
                          <m:r>
                            <a:rPr lang="en-US" altLang="ja-JP" sz="2400" i="1" baseline="30000">
                              <a:latin typeface="Cambria Math"/>
                            </a:rPr>
                            <m:t>8</m:t>
                          </m:r>
                          <m:r>
                            <a:rPr lang="en-US" altLang="ja-JP" sz="2400" b="0" i="1" baseline="30000" smtClean="0">
                              <a:latin typeface="Cambria Math"/>
                            </a:rPr>
                            <m:t>6</m:t>
                          </m:r>
                          <m:r>
                            <a:rPr lang="en-US" altLang="ja-JP" sz="2400" i="1">
                              <a:latin typeface="Cambria Math"/>
                            </a:rPr>
                            <m:t>𝑆𝑟</m:t>
                          </m:r>
                        </m:den>
                      </m:f>
                      <m:d>
                        <m:dPr>
                          <m:ctrlPr>
                            <a:rPr lang="en-US" altLang="ja-JP" sz="2400" i="1" smtClean="0">
                              <a:latin typeface="Cambria Math"/>
                            </a:rPr>
                          </m:ctrlPr>
                        </m:dPr>
                        <m:e>
                          <m:sSup>
                            <m:sSupPr>
                              <m:ctrlPr>
                                <a:rPr lang="en-US" altLang="ja-JP" sz="2400" i="1" smtClean="0">
                                  <a:latin typeface="Cambria Math"/>
                                </a:rPr>
                              </m:ctrlPr>
                            </m:sSupPr>
                            <m:e>
                              <m:r>
                                <a:rPr lang="en-US" altLang="ja-JP" sz="2400" b="0" i="1" smtClean="0">
                                  <a:latin typeface="Cambria Math"/>
                                </a:rPr>
                                <m:t>𝑒</m:t>
                              </m:r>
                            </m:e>
                            <m:sup>
                              <m:r>
                                <a:rPr lang="ja-JP" altLang="en-US" sz="2400" i="1" smtClean="0">
                                  <a:latin typeface="Cambria Math"/>
                                </a:rPr>
                                <m:t>𝜆</m:t>
                              </m:r>
                              <m:r>
                                <a:rPr lang="en-US" altLang="ja-JP" sz="2400" b="0" i="1" smtClean="0">
                                  <a:latin typeface="Cambria Math"/>
                                </a:rPr>
                                <m:t>𝑡</m:t>
                              </m:r>
                            </m:sup>
                          </m:sSup>
                          <m:r>
                            <a:rPr lang="en-US" altLang="ja-JP" sz="2400" b="0" i="1" smtClean="0">
                              <a:latin typeface="Cambria Math"/>
                            </a:rPr>
                            <m:t>−1</m:t>
                          </m:r>
                        </m:e>
                      </m:d>
                    </m:oMath>
                  </m:oMathPara>
                </a14:m>
                <a:endParaRPr kumimoji="1" lang="ja-JP" altLang="en-US"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475656" y="3212976"/>
                <a:ext cx="5832648" cy="980076"/>
              </a:xfrm>
              <a:prstGeom prst="rect">
                <a:avLst/>
              </a:prstGeom>
              <a:blipFill rotWithShape="1">
                <a:blip r:embed="rId2"/>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6767749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1680" y="1052736"/>
            <a:ext cx="5573006" cy="5389282"/>
          </a:xfrm>
        </p:spPr>
      </p:pic>
      <p:sp>
        <p:nvSpPr>
          <p:cNvPr id="3" name="テキスト ボックス 2"/>
          <p:cNvSpPr txBox="1"/>
          <p:nvPr/>
        </p:nvSpPr>
        <p:spPr>
          <a:xfrm>
            <a:off x="1259632" y="458193"/>
            <a:ext cx="6480720" cy="523220"/>
          </a:xfrm>
          <a:prstGeom prst="rect">
            <a:avLst/>
          </a:prstGeom>
          <a:noFill/>
        </p:spPr>
        <p:txBody>
          <a:bodyPr wrap="square" rtlCol="0">
            <a:spAutoFit/>
          </a:bodyPr>
          <a:lstStyle/>
          <a:p>
            <a:r>
              <a:rPr kumimoji="1" lang="en-US" altLang="ja-JP" sz="2800" dirty="0" smtClean="0"/>
              <a:t>Pull-apart opening of the Japan Sea</a:t>
            </a:r>
            <a:endParaRPr kumimoji="1" lang="ja-JP" altLang="en-US" sz="2800" dirty="0"/>
          </a:p>
        </p:txBody>
      </p:sp>
    </p:spTree>
    <p:extLst>
      <p:ext uri="{BB962C8B-B14F-4D97-AF65-F5344CB8AC3E}">
        <p14:creationId xmlns:p14="http://schemas.microsoft.com/office/powerpoint/2010/main" val="40077312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905710"/>
            <a:ext cx="5009143" cy="5711183"/>
          </a:xfrm>
        </p:spPr>
      </p:pic>
      <p:sp>
        <p:nvSpPr>
          <p:cNvPr id="2" name="タイトル 1"/>
          <p:cNvSpPr>
            <a:spLocks noGrp="1"/>
          </p:cNvSpPr>
          <p:nvPr>
            <p:ph type="title"/>
          </p:nvPr>
        </p:nvSpPr>
        <p:spPr>
          <a:xfrm>
            <a:off x="457200" y="274638"/>
            <a:ext cx="8229600" cy="490066"/>
          </a:xfrm>
        </p:spPr>
        <p:txBody>
          <a:bodyPr>
            <a:noAutofit/>
          </a:bodyPr>
          <a:lstStyle/>
          <a:p>
            <a:r>
              <a:rPr kumimoji="1" lang="en-US" altLang="ja-JP" sz="2800" dirty="0" smtClean="0"/>
              <a:t>Paleomagnetic declinations and plate coupling </a:t>
            </a:r>
            <a:endParaRPr kumimoji="1" lang="ja-JP" altLang="en-US" sz="2800" dirty="0"/>
          </a:p>
        </p:txBody>
      </p:sp>
      <p:sp>
        <p:nvSpPr>
          <p:cNvPr id="11" name="テキスト ボックス 10"/>
          <p:cNvSpPr txBox="1"/>
          <p:nvPr/>
        </p:nvSpPr>
        <p:spPr>
          <a:xfrm>
            <a:off x="6228184" y="5878229"/>
            <a:ext cx="2412268" cy="738664"/>
          </a:xfrm>
          <a:prstGeom prst="rect">
            <a:avLst/>
          </a:prstGeom>
          <a:noFill/>
        </p:spPr>
        <p:txBody>
          <a:bodyPr wrap="square" rtlCol="0">
            <a:spAutoFit/>
          </a:bodyPr>
          <a:lstStyle/>
          <a:p>
            <a:r>
              <a:rPr kumimoji="1" lang="en-US" altLang="ja-JP" sz="1400" dirty="0" err="1" smtClean="0"/>
              <a:t>Palaeomagnetic</a:t>
            </a:r>
            <a:r>
              <a:rPr kumimoji="1" lang="en-US" altLang="ja-JP" sz="1400" dirty="0" smtClean="0"/>
              <a:t> declinations are obtained from Ishikawa (1997)</a:t>
            </a:r>
            <a:endParaRPr kumimoji="1" lang="ja-JP" altLang="en-US" sz="1400" dirty="0"/>
          </a:p>
        </p:txBody>
      </p:sp>
    </p:spTree>
    <p:extLst>
      <p:ext uri="{BB962C8B-B14F-4D97-AF65-F5344CB8AC3E}">
        <p14:creationId xmlns:p14="http://schemas.microsoft.com/office/powerpoint/2010/main" val="42539550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490066"/>
          </a:xfrm>
        </p:spPr>
        <p:txBody>
          <a:bodyPr>
            <a:normAutofit fontScale="90000"/>
          </a:bodyPr>
          <a:lstStyle/>
          <a:p>
            <a:r>
              <a:rPr kumimoji="1" lang="en-US" altLang="ja-JP" sz="2800" dirty="0" err="1" smtClean="0"/>
              <a:t>Takachiho</a:t>
            </a:r>
            <a:r>
              <a:rPr kumimoji="1" lang="en-US" altLang="ja-JP" sz="2800" dirty="0" smtClean="0"/>
              <a:t> Orogeny (20-15Ma) uplift of the </a:t>
            </a:r>
            <a:r>
              <a:rPr kumimoji="1" lang="en-US" altLang="ja-JP" sz="2800" dirty="0" err="1" smtClean="0"/>
              <a:t>Shimanto</a:t>
            </a:r>
            <a:r>
              <a:rPr kumimoji="1" lang="en-US" altLang="ja-JP" sz="2800" dirty="0" smtClean="0"/>
              <a:t> Belt </a:t>
            </a:r>
            <a:endParaRPr kumimoji="1" lang="ja-JP" altLang="en-US"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908719"/>
            <a:ext cx="6430317" cy="5389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94340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271773"/>
            <a:ext cx="5286921" cy="5360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1765285" y="476672"/>
            <a:ext cx="2896947" cy="523220"/>
          </a:xfrm>
          <a:prstGeom prst="rect">
            <a:avLst/>
          </a:prstGeom>
          <a:noFill/>
        </p:spPr>
        <p:txBody>
          <a:bodyPr wrap="none" rtlCol="0">
            <a:spAutoFit/>
          </a:bodyPr>
          <a:lstStyle/>
          <a:p>
            <a:r>
              <a:rPr kumimoji="1" lang="en-US" altLang="ja-JP" sz="2800" dirty="0" smtClean="0"/>
              <a:t>Modern example</a:t>
            </a:r>
            <a:endParaRPr kumimoji="1" lang="ja-JP" altLang="en-US" sz="2800" dirty="0"/>
          </a:p>
        </p:txBody>
      </p:sp>
      <p:sp>
        <p:nvSpPr>
          <p:cNvPr id="5" name="タイトル 4"/>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29794671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562074"/>
          </a:xfrm>
        </p:spPr>
        <p:txBody>
          <a:bodyPr>
            <a:normAutofit fontScale="90000"/>
          </a:bodyPr>
          <a:lstStyle/>
          <a:p>
            <a:r>
              <a:rPr kumimoji="1" lang="en-US" altLang="ja-JP" sz="3100" dirty="0" smtClean="0"/>
              <a:t>Pull-apart opening and paleomagnetic </a:t>
            </a:r>
            <a:r>
              <a:rPr kumimoji="1" lang="en-US" altLang="ja-JP" sz="3100" dirty="0" err="1" smtClean="0"/>
              <a:t>delcinations</a:t>
            </a:r>
            <a:endParaRPr kumimoji="1" lang="ja-JP" altLang="en-US" sz="3100" dirty="0"/>
          </a:p>
        </p:txBody>
      </p:sp>
      <p:pic>
        <p:nvPicPr>
          <p:cNvPr id="8" name="コンテンツ プレースホルダー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19672" y="764704"/>
            <a:ext cx="5904656" cy="5709998"/>
          </a:xfrm>
        </p:spPr>
      </p:pic>
    </p:spTree>
    <p:extLst>
      <p:ext uri="{BB962C8B-B14F-4D97-AF65-F5344CB8AC3E}">
        <p14:creationId xmlns:p14="http://schemas.microsoft.com/office/powerpoint/2010/main" val="33623340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413839"/>
            <a:ext cx="3451154" cy="4937264"/>
          </a:xfr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7" y="476672"/>
            <a:ext cx="4690253" cy="2520280"/>
          </a:xfrm>
          <a:prstGeom prst="rect">
            <a:avLst/>
          </a:prstGeom>
        </p:spPr>
      </p:pic>
      <p:sp>
        <p:nvSpPr>
          <p:cNvPr id="6" name="テキスト ボックス 5"/>
          <p:cNvSpPr txBox="1"/>
          <p:nvPr/>
        </p:nvSpPr>
        <p:spPr>
          <a:xfrm>
            <a:off x="3995936" y="3244334"/>
            <a:ext cx="1838965" cy="369332"/>
          </a:xfrm>
          <a:prstGeom prst="rect">
            <a:avLst/>
          </a:prstGeom>
          <a:noFill/>
        </p:spPr>
        <p:txBody>
          <a:bodyPr wrap="none" rtlCol="0">
            <a:spAutoFit/>
          </a:bodyPr>
          <a:lstStyle/>
          <a:p>
            <a:r>
              <a:rPr kumimoji="1" lang="en-US" altLang="ja-JP" dirty="0" smtClean="0"/>
              <a:t>Sato et al. (2018)</a:t>
            </a:r>
            <a:endParaRPr kumimoji="1" lang="ja-JP" altLang="en-US" dirty="0"/>
          </a:p>
        </p:txBody>
      </p:sp>
      <p:sp>
        <p:nvSpPr>
          <p:cNvPr id="7" name="テキスト ボックス 6"/>
          <p:cNvSpPr txBox="1"/>
          <p:nvPr/>
        </p:nvSpPr>
        <p:spPr>
          <a:xfrm>
            <a:off x="3923927" y="3933056"/>
            <a:ext cx="4834978" cy="646331"/>
          </a:xfrm>
          <a:prstGeom prst="rect">
            <a:avLst/>
          </a:prstGeom>
          <a:noFill/>
        </p:spPr>
        <p:txBody>
          <a:bodyPr wrap="none" rtlCol="0">
            <a:spAutoFit/>
          </a:bodyPr>
          <a:lstStyle/>
          <a:p>
            <a:r>
              <a:rPr lang="en-US" altLang="ja-JP" dirty="0" smtClean="0"/>
              <a:t>Newly formed oceanic crust (Sato et al., 2018)</a:t>
            </a:r>
          </a:p>
          <a:p>
            <a:r>
              <a:rPr lang="en-US" altLang="ja-JP" dirty="0" smtClean="0"/>
              <a:t> or stretching and underplating ?</a:t>
            </a:r>
            <a:endParaRPr kumimoji="1" lang="en-US" altLang="ja-JP" dirty="0"/>
          </a:p>
        </p:txBody>
      </p:sp>
    </p:spTree>
    <p:extLst>
      <p:ext uri="{BB962C8B-B14F-4D97-AF65-F5344CB8AC3E}">
        <p14:creationId xmlns:p14="http://schemas.microsoft.com/office/powerpoint/2010/main" val="9947905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260648"/>
            <a:ext cx="7543800" cy="914400"/>
          </a:xfrm>
        </p:spPr>
        <p:txBody>
          <a:bodyPr/>
          <a:lstStyle/>
          <a:p>
            <a:r>
              <a:rPr kumimoji="1" lang="en-US" altLang="ja-JP" sz="3200" dirty="0" smtClean="0"/>
              <a:t>Southward mantle flow?</a:t>
            </a:r>
            <a:endParaRPr kumimoji="1" lang="ja-JP" altLang="en-US" sz="3200" dirty="0"/>
          </a:p>
        </p:txBody>
      </p:sp>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412776"/>
            <a:ext cx="7163062" cy="3896542"/>
          </a:xfrm>
        </p:spPr>
      </p:pic>
    </p:spTree>
    <p:extLst>
      <p:ext uri="{BB962C8B-B14F-4D97-AF65-F5344CB8AC3E}">
        <p14:creationId xmlns:p14="http://schemas.microsoft.com/office/powerpoint/2010/main" val="21956473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683568" y="1412776"/>
            <a:ext cx="7776864" cy="3657599"/>
          </a:xfrm>
        </p:spPr>
        <p:txBody>
          <a:bodyPr/>
          <a:lstStyle/>
          <a:p>
            <a:r>
              <a:rPr kumimoji="1" lang="en-US" altLang="ja-JP" dirty="0" smtClean="0"/>
              <a:t>The double door model is inconsistent with lines of geological evidence</a:t>
            </a:r>
          </a:p>
          <a:p>
            <a:r>
              <a:rPr lang="en-US" altLang="ja-JP" dirty="0" smtClean="0"/>
              <a:t>Pull-apart model is indicated by lines of geological evidence</a:t>
            </a:r>
          </a:p>
          <a:p>
            <a:r>
              <a:rPr lang="en-US" altLang="ja-JP" dirty="0" smtClean="0"/>
              <a:t>The </a:t>
            </a:r>
            <a:r>
              <a:rPr lang="en-US" altLang="ja-JP" dirty="0" err="1" smtClean="0"/>
              <a:t>Thushima-Goto</a:t>
            </a:r>
            <a:r>
              <a:rPr lang="en-US" altLang="ja-JP" dirty="0" smtClean="0"/>
              <a:t> fault and the Japan Trench would have been master faults of the pull-apart opening</a:t>
            </a:r>
          </a:p>
          <a:p>
            <a:r>
              <a:rPr lang="en-US" altLang="ja-JP" dirty="0" smtClean="0"/>
              <a:t>Paleomagnetic declinations could have been caused by strong mechanical coupling between the plates. </a:t>
            </a:r>
          </a:p>
          <a:p>
            <a:endParaRPr kumimoji="1" lang="en-US" altLang="ja-JP" dirty="0" smtClean="0"/>
          </a:p>
          <a:p>
            <a:endParaRPr kumimoji="1" lang="ja-JP" altLang="en-US" dirty="0"/>
          </a:p>
        </p:txBody>
      </p:sp>
      <p:sp>
        <p:nvSpPr>
          <p:cNvPr id="3" name="タイトル 2"/>
          <p:cNvSpPr>
            <a:spLocks noGrp="1"/>
          </p:cNvSpPr>
          <p:nvPr>
            <p:ph type="title"/>
          </p:nvPr>
        </p:nvSpPr>
        <p:spPr>
          <a:xfrm>
            <a:off x="899592" y="404664"/>
            <a:ext cx="7543800" cy="568424"/>
          </a:xfrm>
        </p:spPr>
        <p:txBody>
          <a:bodyPr/>
          <a:lstStyle/>
          <a:p>
            <a:r>
              <a:rPr kumimoji="1" lang="en-US" altLang="ja-JP" sz="2800" dirty="0" smtClean="0"/>
              <a:t>Conclusions</a:t>
            </a:r>
            <a:endParaRPr kumimoji="1" lang="ja-JP" altLang="en-US" sz="2800" dirty="0"/>
          </a:p>
        </p:txBody>
      </p:sp>
    </p:spTree>
    <p:extLst>
      <p:ext uri="{BB962C8B-B14F-4D97-AF65-F5344CB8AC3E}">
        <p14:creationId xmlns:p14="http://schemas.microsoft.com/office/powerpoint/2010/main" val="42457925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endParaRPr kumimoji="1" lang="ja-JP" alt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1844824"/>
            <a:ext cx="7681399" cy="358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タイトル 2"/>
          <p:cNvSpPr txBox="1">
            <a:spLocks/>
          </p:cNvSpPr>
          <p:nvPr/>
        </p:nvSpPr>
        <p:spPr>
          <a:xfrm>
            <a:off x="930490" y="413048"/>
            <a:ext cx="7543800" cy="1346448"/>
          </a:xfrm>
          <a:prstGeom prst="rect">
            <a:avLst/>
          </a:prstGeom>
        </p:spPr>
        <p:txBody>
          <a:bodyPr vert="horz" lIns="91440" tIns="45720" rIns="91440" bIns="45720" rtlCol="0" anchor="b">
            <a:noAutofit/>
          </a:bodyPr>
          <a:lstStyle>
            <a:lvl1pPr algn="l" defTabSz="914400" rtl="0" eaLnBrk="1" latinLnBrk="0" hangingPunct="1">
              <a:spcBef>
                <a:spcPct val="0"/>
              </a:spcBef>
              <a:buNone/>
              <a:defRPr kumimoji="1"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800" smtClean="0"/>
              <a:t>Accretion of oceanic materials in subduction zones stores geochemical endmembers in continental lithosphere</a:t>
            </a:r>
            <a:endParaRPr lang="ja-JP" altLang="en-US" sz="2800" dirty="0"/>
          </a:p>
        </p:txBody>
      </p:sp>
      <p:sp>
        <p:nvSpPr>
          <p:cNvPr id="7" name="テキスト ボックス 6"/>
          <p:cNvSpPr txBox="1"/>
          <p:nvPr/>
        </p:nvSpPr>
        <p:spPr>
          <a:xfrm>
            <a:off x="6156176" y="5877272"/>
            <a:ext cx="2073003" cy="369332"/>
          </a:xfrm>
          <a:prstGeom prst="rect">
            <a:avLst/>
          </a:prstGeom>
          <a:noFill/>
        </p:spPr>
        <p:txBody>
          <a:bodyPr wrap="none" rtlCol="0">
            <a:spAutoFit/>
          </a:bodyPr>
          <a:lstStyle/>
          <a:p>
            <a:r>
              <a:rPr kumimoji="1" lang="en-US" altLang="ja-JP" dirty="0" smtClean="0"/>
              <a:t>Moore et al. (2001)</a:t>
            </a:r>
            <a:endParaRPr kumimoji="1" lang="ja-JP" altLang="en-US" dirty="0"/>
          </a:p>
        </p:txBody>
      </p:sp>
    </p:spTree>
    <p:extLst>
      <p:ext uri="{BB962C8B-B14F-4D97-AF65-F5344CB8AC3E}">
        <p14:creationId xmlns:p14="http://schemas.microsoft.com/office/powerpoint/2010/main" val="4097537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899592" y="692696"/>
            <a:ext cx="7543800" cy="914400"/>
          </a:xfrm>
        </p:spPr>
        <p:txBody>
          <a:bodyPr/>
          <a:lstStyle/>
          <a:p>
            <a:r>
              <a:rPr kumimoji="1" lang="en-US" altLang="ja-JP" dirty="0" smtClean="0"/>
              <a:t>Helium isotopes</a:t>
            </a:r>
            <a:endParaRPr kumimoji="1" lang="ja-JP" altLang="en-US" dirty="0"/>
          </a:p>
        </p:txBody>
      </p:sp>
      <p:sp>
        <p:nvSpPr>
          <p:cNvPr id="4" name="コンテンツ プレースホルダー 3"/>
          <p:cNvSpPr>
            <a:spLocks noGrp="1"/>
          </p:cNvSpPr>
          <p:nvPr>
            <p:ph sz="quarter" idx="13"/>
          </p:nvPr>
        </p:nvSpPr>
        <p:spPr>
          <a:xfrm>
            <a:off x="395536" y="1556792"/>
            <a:ext cx="3633592" cy="3429000"/>
          </a:xfrm>
        </p:spPr>
        <p:txBody>
          <a:bodyPr/>
          <a:lstStyle/>
          <a:p>
            <a:r>
              <a:rPr kumimoji="1" lang="en-US" altLang="ja-JP" dirty="0" smtClean="0"/>
              <a:t>Plume model</a:t>
            </a:r>
          </a:p>
          <a:p>
            <a:r>
              <a:rPr lang="en-US" altLang="ja-JP" dirty="0" smtClean="0"/>
              <a:t>High </a:t>
            </a:r>
            <a:r>
              <a:rPr lang="en-US" altLang="ja-JP" baseline="30000" dirty="0" smtClean="0"/>
              <a:t>3</a:t>
            </a:r>
            <a:r>
              <a:rPr lang="en-US" altLang="ja-JP" dirty="0" smtClean="0"/>
              <a:t>He/</a:t>
            </a:r>
            <a:r>
              <a:rPr lang="en-US" altLang="ja-JP" baseline="30000" dirty="0" smtClean="0"/>
              <a:t>4</a:t>
            </a:r>
            <a:r>
              <a:rPr lang="en-US" altLang="ja-JP" dirty="0" smtClean="0"/>
              <a:t>He</a:t>
            </a:r>
          </a:p>
          <a:p>
            <a:pPr marL="18288" indent="0">
              <a:buNone/>
            </a:pPr>
            <a:r>
              <a:rPr lang="en-US" altLang="ja-JP" dirty="0"/>
              <a:t>	</a:t>
            </a:r>
            <a:r>
              <a:rPr lang="en-US" altLang="ja-JP" dirty="0" smtClean="0"/>
              <a:t>high </a:t>
            </a:r>
            <a:r>
              <a:rPr lang="en-US" altLang="ja-JP" baseline="30000" dirty="0" smtClean="0"/>
              <a:t>3</a:t>
            </a:r>
            <a:r>
              <a:rPr lang="en-US" altLang="ja-JP" dirty="0" smtClean="0"/>
              <a:t>He source</a:t>
            </a:r>
          </a:p>
          <a:p>
            <a:r>
              <a:rPr lang="en-US" altLang="ja-JP" dirty="0" err="1" smtClean="0"/>
              <a:t>Undegassed</a:t>
            </a:r>
            <a:r>
              <a:rPr lang="en-US" altLang="ja-JP" dirty="0" smtClean="0"/>
              <a:t> lower mantle</a:t>
            </a:r>
          </a:p>
        </p:txBody>
      </p:sp>
      <p:sp>
        <p:nvSpPr>
          <p:cNvPr id="5" name="コンテンツ プレースホルダー 4"/>
          <p:cNvSpPr>
            <a:spLocks noGrp="1"/>
          </p:cNvSpPr>
          <p:nvPr>
            <p:ph sz="quarter" idx="14"/>
          </p:nvPr>
        </p:nvSpPr>
        <p:spPr>
          <a:xfrm>
            <a:off x="4572000" y="1412776"/>
            <a:ext cx="4295328" cy="3432175"/>
          </a:xfrm>
        </p:spPr>
        <p:txBody>
          <a:bodyPr/>
          <a:lstStyle/>
          <a:p>
            <a:r>
              <a:rPr kumimoji="1" lang="en-US" altLang="ja-JP" dirty="0" smtClean="0"/>
              <a:t>Alternative model</a:t>
            </a:r>
          </a:p>
          <a:p>
            <a:r>
              <a:rPr lang="en-US" altLang="ja-JP" dirty="0" smtClean="0"/>
              <a:t>High </a:t>
            </a:r>
            <a:r>
              <a:rPr lang="en-US" altLang="ja-JP" baseline="30000" dirty="0" smtClean="0"/>
              <a:t>3</a:t>
            </a:r>
            <a:r>
              <a:rPr lang="en-US" altLang="ja-JP" dirty="0" smtClean="0"/>
              <a:t>He/</a:t>
            </a:r>
            <a:r>
              <a:rPr lang="en-US" altLang="ja-JP" baseline="30000" dirty="0" smtClean="0"/>
              <a:t>4</a:t>
            </a:r>
            <a:r>
              <a:rPr lang="en-US" altLang="ja-JP" dirty="0" smtClean="0"/>
              <a:t>He</a:t>
            </a:r>
          </a:p>
          <a:p>
            <a:pPr marL="384048" lvl="1" indent="0">
              <a:buNone/>
            </a:pPr>
            <a:r>
              <a:rPr lang="en-US" altLang="ja-JP" dirty="0" smtClean="0"/>
              <a:t>low </a:t>
            </a:r>
            <a:r>
              <a:rPr lang="en-US" altLang="ja-JP" baseline="30000" dirty="0" smtClean="0"/>
              <a:t>4</a:t>
            </a:r>
            <a:r>
              <a:rPr lang="en-US" altLang="ja-JP" dirty="0" smtClean="0"/>
              <a:t>He  [U-</a:t>
            </a:r>
            <a:r>
              <a:rPr lang="en-US" altLang="ja-JP" dirty="0" err="1" smtClean="0"/>
              <a:t>Th</a:t>
            </a:r>
            <a:r>
              <a:rPr lang="en-US" altLang="ja-JP" dirty="0" smtClean="0"/>
              <a:t> poor] source </a:t>
            </a:r>
          </a:p>
          <a:p>
            <a:pPr marL="384048" lvl="1" indent="0">
              <a:buNone/>
            </a:pPr>
            <a:r>
              <a:rPr kumimoji="1" lang="en-US" altLang="ja-JP" dirty="0" smtClean="0"/>
              <a:t>Olivine –rich  refractory  mantle</a:t>
            </a:r>
            <a:endParaRPr kumimoji="1" lang="ja-JP" altLang="en-US" dirty="0"/>
          </a:p>
        </p:txBody>
      </p:sp>
    </p:spTree>
    <p:extLst>
      <p:ext uri="{BB962C8B-B14F-4D97-AF65-F5344CB8AC3E}">
        <p14:creationId xmlns:p14="http://schemas.microsoft.com/office/powerpoint/2010/main" val="35327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1347678"/>
            <a:ext cx="4134120" cy="4525963"/>
          </a:xfrm>
        </p:spPr>
      </p:pic>
      <p:sp>
        <p:nvSpPr>
          <p:cNvPr id="2" name="タイトル 1"/>
          <p:cNvSpPr>
            <a:spLocks noGrp="1"/>
          </p:cNvSpPr>
          <p:nvPr>
            <p:ph type="title"/>
          </p:nvPr>
        </p:nvSpPr>
        <p:spPr>
          <a:xfrm>
            <a:off x="2052810" y="260648"/>
            <a:ext cx="5184576" cy="792088"/>
          </a:xfrm>
        </p:spPr>
        <p:txBody>
          <a:bodyPr>
            <a:normAutofit fontScale="90000"/>
          </a:bodyPr>
          <a:lstStyle/>
          <a:p>
            <a:r>
              <a:rPr kumimoji="1" lang="en-US" altLang="ja-JP" sz="2800" dirty="0" smtClean="0"/>
              <a:t>Two distinctive models for </a:t>
            </a:r>
            <a:br>
              <a:rPr kumimoji="1" lang="en-US" altLang="ja-JP" sz="2800" dirty="0" smtClean="0"/>
            </a:br>
            <a:r>
              <a:rPr kumimoji="1" lang="en-US" altLang="ja-JP" sz="2800" dirty="0" smtClean="0"/>
              <a:t>opening tectonics of the Japan Sea</a:t>
            </a:r>
            <a:endParaRPr kumimoji="1" lang="ja-JP" altLang="en-US" sz="2800" dirty="0"/>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5098" y="1340768"/>
            <a:ext cx="4193713" cy="4536504"/>
          </a:xfrm>
          <a:prstGeom prst="rect">
            <a:avLst/>
          </a:prstGeom>
        </p:spPr>
      </p:pic>
    </p:spTree>
    <p:extLst>
      <p:ext uri="{BB962C8B-B14F-4D97-AF65-F5344CB8AC3E}">
        <p14:creationId xmlns:p14="http://schemas.microsoft.com/office/powerpoint/2010/main" val="4077949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1547664" y="476672"/>
            <a:ext cx="5184576" cy="576064"/>
          </a:xfrm>
        </p:spPr>
        <p:txBody>
          <a:bodyPr/>
          <a:lstStyle/>
          <a:p>
            <a:pPr marL="18288" indent="0">
              <a:buNone/>
            </a:pPr>
            <a:r>
              <a:rPr lang="en-US" altLang="ja-JP" dirty="0" smtClean="0"/>
              <a:t>Plume-like active mantle upwelling?</a:t>
            </a:r>
            <a:endParaRPr kumimoji="1" lang="ja-JP" altLang="en-US" dirty="0"/>
          </a:p>
        </p:txBody>
      </p:sp>
      <p:sp>
        <p:nvSpPr>
          <p:cNvPr id="3" name="タイトル 2"/>
          <p:cNvSpPr>
            <a:spLocks noGrp="1"/>
          </p:cNvSpPr>
          <p:nvPr>
            <p:ph type="title"/>
          </p:nvPr>
        </p:nvSpPr>
        <p:spPr>
          <a:xfrm>
            <a:off x="395536" y="5589240"/>
            <a:ext cx="8280919" cy="914400"/>
          </a:xfrm>
        </p:spPr>
        <p:txBody>
          <a:bodyPr/>
          <a:lstStyle/>
          <a:p>
            <a:r>
              <a:rPr kumimoji="1" lang="en-US" altLang="ja-JP" sz="2400" dirty="0" smtClean="0"/>
              <a:t>Activities of high magnesium andesites and fore-arc</a:t>
            </a:r>
            <a:r>
              <a:rPr lang="en-US" altLang="ja-JP" sz="2400" dirty="0" smtClean="0"/>
              <a:t> felsic volcanic rocks  at 14 Ma after the Japan Sea opening.</a:t>
            </a:r>
            <a:endParaRPr kumimoji="1" lang="ja-JP" alt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5" y="1196752"/>
            <a:ext cx="7782757" cy="366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838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539552" y="5517232"/>
            <a:ext cx="8424936" cy="914400"/>
          </a:xfrm>
        </p:spPr>
        <p:txBody>
          <a:bodyPr/>
          <a:lstStyle/>
          <a:p>
            <a:r>
              <a:rPr kumimoji="1" lang="en-US" altLang="ja-JP" sz="2800" dirty="0" smtClean="0"/>
              <a:t>The DDO model based on the </a:t>
            </a:r>
            <a:r>
              <a:rPr lang="en-US" altLang="ja-JP" sz="2800" dirty="0" smtClean="0"/>
              <a:t>incomplete logic of paleomagnetism</a:t>
            </a:r>
            <a:endParaRPr kumimoji="1" lang="ja-JP" altLang="en-US" sz="2800" dirty="0"/>
          </a:p>
        </p:txBody>
      </p:sp>
      <p:pic>
        <p:nvPicPr>
          <p:cNvPr id="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323528" y="764704"/>
            <a:ext cx="3975496" cy="446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コンテンツ プレースホルダー 4"/>
          <p:cNvSpPr>
            <a:spLocks noGrp="1"/>
          </p:cNvSpPr>
          <p:nvPr>
            <p:ph sz="quarter" idx="14"/>
          </p:nvPr>
        </p:nvSpPr>
        <p:spPr>
          <a:xfrm>
            <a:off x="4499992" y="658368"/>
            <a:ext cx="4392488" cy="3432175"/>
          </a:xfrm>
        </p:spPr>
        <p:txBody>
          <a:bodyPr>
            <a:normAutofit fontScale="92500" lnSpcReduction="10000"/>
          </a:bodyPr>
          <a:lstStyle/>
          <a:p>
            <a:pPr marL="18288" indent="0">
              <a:buNone/>
            </a:pPr>
            <a:r>
              <a:rPr lang="en-US" altLang="ja-JP" smtClean="0"/>
              <a:t>DDO </a:t>
            </a:r>
            <a:r>
              <a:rPr lang="en-US" altLang="ja-JP" dirty="0" smtClean="0"/>
              <a:t>model advocators assumed coherent rotation of SW Japan to explain paleomagnetic declinations.</a:t>
            </a:r>
          </a:p>
          <a:p>
            <a:pPr marL="18288" indent="0">
              <a:buNone/>
            </a:pPr>
            <a:endParaRPr kumimoji="1" lang="en-US" altLang="ja-JP" dirty="0"/>
          </a:p>
          <a:p>
            <a:pPr marL="18288" indent="0">
              <a:buNone/>
            </a:pPr>
            <a:r>
              <a:rPr lang="en-US" altLang="ja-JP" dirty="0" smtClean="0"/>
              <a:t>But, rotations of faulted blocks can also explain paleomagnetic declinations</a:t>
            </a:r>
          </a:p>
          <a:p>
            <a:pPr marL="18288" indent="0">
              <a:buNone/>
            </a:pPr>
            <a:endParaRPr lang="en-US" altLang="ja-JP" dirty="0"/>
          </a:p>
          <a:p>
            <a:pPr marL="18288" indent="0">
              <a:buNone/>
            </a:pPr>
            <a:r>
              <a:rPr lang="en-US" altLang="ja-JP" dirty="0" smtClean="0"/>
              <a:t>Why didn’t they  examine block rotation?</a:t>
            </a:r>
          </a:p>
          <a:p>
            <a:pPr marL="18288" indent="0">
              <a:buNone/>
            </a:pPr>
            <a:endParaRPr lang="en-US" altLang="ja-JP" dirty="0"/>
          </a:p>
          <a:p>
            <a:pPr marL="18288" indent="0">
              <a:buNone/>
            </a:pPr>
            <a:r>
              <a:rPr lang="en-US" altLang="ja-JP" dirty="0" smtClean="0"/>
              <a:t> </a:t>
            </a:r>
            <a:endParaRPr kumimoji="1" lang="ja-JP" altLang="en-US" dirty="0"/>
          </a:p>
        </p:txBody>
      </p:sp>
    </p:spTree>
    <p:extLst>
      <p:ext uri="{BB962C8B-B14F-4D97-AF65-F5344CB8AC3E}">
        <p14:creationId xmlns:p14="http://schemas.microsoft.com/office/powerpoint/2010/main" val="37207545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908720"/>
            <a:ext cx="5616623" cy="5595948"/>
          </a:xfrm>
        </p:spPr>
      </p:pic>
      <p:sp>
        <p:nvSpPr>
          <p:cNvPr id="2" name="タイトル 1"/>
          <p:cNvSpPr>
            <a:spLocks noGrp="1"/>
          </p:cNvSpPr>
          <p:nvPr>
            <p:ph type="title"/>
          </p:nvPr>
        </p:nvSpPr>
        <p:spPr>
          <a:xfrm>
            <a:off x="395536" y="188640"/>
            <a:ext cx="8229600" cy="706090"/>
          </a:xfrm>
        </p:spPr>
        <p:txBody>
          <a:bodyPr>
            <a:normAutofit/>
          </a:bodyPr>
          <a:lstStyle/>
          <a:p>
            <a:r>
              <a:rPr kumimoji="1" lang="en-US" altLang="ja-JP" sz="2800" dirty="0" smtClean="0"/>
              <a:t>Distributions of Precambrian and Paleozoic blocks </a:t>
            </a:r>
            <a:endParaRPr kumimoji="1" lang="ja-JP" altLang="en-US" sz="2800" dirty="0"/>
          </a:p>
        </p:txBody>
      </p:sp>
    </p:spTree>
    <p:extLst>
      <p:ext uri="{BB962C8B-B14F-4D97-AF65-F5344CB8AC3E}">
        <p14:creationId xmlns:p14="http://schemas.microsoft.com/office/powerpoint/2010/main" val="20840864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エレメント">
  <a:themeElements>
    <a:clrScheme name="エレメント">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エレメント">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エレメント">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3557</TotalTime>
  <Words>1242</Words>
  <Application>Microsoft Office PowerPoint</Application>
  <PresentationFormat>画面に合わせる (4:3)</PresentationFormat>
  <Paragraphs>116</Paragraphs>
  <Slides>37</Slides>
  <Notes>8</Notes>
  <HiddenSlides>0</HiddenSlides>
  <MMClips>0</MMClips>
  <ScaleCrop>false</ScaleCrop>
  <HeadingPairs>
    <vt:vector size="4" baseType="variant">
      <vt:variant>
        <vt:lpstr>テーマ</vt:lpstr>
      </vt:variant>
      <vt:variant>
        <vt:i4>1</vt:i4>
      </vt:variant>
      <vt:variant>
        <vt:lpstr>スライド タイトル</vt:lpstr>
      </vt:variant>
      <vt:variant>
        <vt:i4>37</vt:i4>
      </vt:variant>
    </vt:vector>
  </HeadingPairs>
  <TitlesOfParts>
    <vt:vector size="38" baseType="lpstr">
      <vt:lpstr>エレメント</vt:lpstr>
      <vt:lpstr>Opening Tectonics of the Japan Sea inferred from geological evidence   Hidehisa Mashima (COLS, Meiji University)</vt:lpstr>
      <vt:lpstr>PowerPoint プレゼンテーション</vt:lpstr>
      <vt:lpstr>Can geochemistry prove deep recycling?</vt:lpstr>
      <vt:lpstr>PowerPoint プレゼンテーション</vt:lpstr>
      <vt:lpstr>Helium isotopes</vt:lpstr>
      <vt:lpstr>Two distinctive models for  opening tectonics of the Japan Sea</vt:lpstr>
      <vt:lpstr>Activities of high magnesium andesites and fore-arc felsic volcanic rocks  at 14 Ma after the Japan Sea opening.</vt:lpstr>
      <vt:lpstr>The DDO model based on the incomplete logic of paleomagnetism</vt:lpstr>
      <vt:lpstr>Distributions of Precambrian and Paleozoic blocks </vt:lpstr>
      <vt:lpstr>PowerPoint プレゼンテーション</vt:lpstr>
      <vt:lpstr>PowerPoint プレゼンテーション</vt:lpstr>
      <vt:lpstr>PowerPoint プレゼンテーション</vt:lpstr>
      <vt:lpstr>対馬五島断層の北方延長（Ulleung Fault)</vt:lpstr>
      <vt:lpstr>野母海嶺</vt:lpstr>
      <vt:lpstr>PowerPoint プレゼンテーション</vt:lpstr>
      <vt:lpstr>北部九州と韓半島の地質学的関係</vt:lpstr>
      <vt:lpstr>PowerPoint プレゼンテーション</vt:lpstr>
      <vt:lpstr>PowerPoint プレゼンテーション</vt:lpstr>
      <vt:lpstr>PowerPoint プレゼンテーション</vt:lpstr>
      <vt:lpstr>Sinistral dome &amp; basin structure</vt:lpstr>
      <vt:lpstr>Escalation of strike-slip movement at 20 Ma</vt:lpstr>
      <vt:lpstr>Rapid sedimentation of the Nojima Group between 18 and 15 Ma</vt:lpstr>
      <vt:lpstr>Rapid sedimentation of the Taishu Group between 18 and 16 Ma</vt:lpstr>
      <vt:lpstr>Rapid sedimentation at NW margin of the Tsushima basin between 20 and 15 Ma</vt:lpstr>
      <vt:lpstr>PowerPoint プレゼンテーション</vt:lpstr>
      <vt:lpstr>PowerPoint プレゼンテーション</vt:lpstr>
      <vt:lpstr>Subsidence of off Joban Basin</vt:lpstr>
      <vt:lpstr>Dextral deformation of Hokkaido</vt:lpstr>
      <vt:lpstr>PowerPoint プレゼンテーション</vt:lpstr>
      <vt:lpstr>PowerPoint プレゼンテーション</vt:lpstr>
      <vt:lpstr>Paleomagnetic declinations and plate coupling </vt:lpstr>
      <vt:lpstr>Takachiho Orogeny (20-15Ma) uplift of the Shimanto Belt </vt:lpstr>
      <vt:lpstr>PowerPoint プレゼンテーション</vt:lpstr>
      <vt:lpstr>Pull-apart opening and paleomagnetic delcinations</vt:lpstr>
      <vt:lpstr>PowerPoint プレゼンテーション</vt:lpstr>
      <vt:lpstr>Southward mantle flow?</vt:lpstr>
      <vt:lpstr>Conclusions</vt:lpstr>
    </vt:vector>
  </TitlesOfParts>
  <Company>UNITCOM 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cols-amdi</dc:creator>
  <cp:lastModifiedBy>眞島英壽</cp:lastModifiedBy>
  <cp:revision>149</cp:revision>
  <dcterms:created xsi:type="dcterms:W3CDTF">2015-09-02T03:07:19Z</dcterms:created>
  <dcterms:modified xsi:type="dcterms:W3CDTF">2018-05-26T03:39:38Z</dcterms:modified>
</cp:coreProperties>
</file>