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5"/>
  </p:notesMasterIdLst>
  <p:sldIdLst>
    <p:sldId id="541" r:id="rId2"/>
    <p:sldId id="543" r:id="rId3"/>
    <p:sldId id="542" r:id="rId4"/>
    <p:sldId id="544" r:id="rId5"/>
    <p:sldId id="545" r:id="rId6"/>
    <p:sldId id="546" r:id="rId7"/>
    <p:sldId id="547" r:id="rId8"/>
    <p:sldId id="548" r:id="rId9"/>
    <p:sldId id="549" r:id="rId10"/>
    <p:sldId id="550" r:id="rId11"/>
    <p:sldId id="551" r:id="rId12"/>
    <p:sldId id="552" r:id="rId13"/>
    <p:sldId id="553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7C80"/>
    <a:srgbClr val="0000FF"/>
    <a:srgbClr val="FFFFFF"/>
    <a:srgbClr val="0000CC"/>
    <a:srgbClr val="FF3300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-782" y="-58"/>
      </p:cViewPr>
      <p:guideLst>
        <p:guide orient="horz" pos="277"/>
        <p:guide orient="horz" pos="3870"/>
        <p:guide/>
        <p:guide pos="4026"/>
        <p:guide pos="15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FDE3392-4C2B-49DA-89BD-35F4DDDAB970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1A9E1F06-967C-4B5C-8FF8-1B165D97EF1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1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10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11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12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13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2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3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4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5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6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7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8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65125-9128-49C2-B1C7-B827560057E1}" type="slidenum">
              <a:rPr lang="en-US" smtClean="0">
                <a:ea typeface="MS PGothic" pitchFamily="34" charset="-128"/>
              </a:rPr>
              <a:pPr/>
              <a:t>9</a:t>
            </a:fld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-7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MS PGothic" pitchFamily="34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MS PGothic" pitchFamily="34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MS PGothic" pitchFamily="34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MS PGothic" pitchFamily="34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7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13" name="Rettangolo 12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1" name="Gruppo 10"/>
            <p:cNvGrpSpPr/>
            <p:nvPr/>
          </p:nvGrpSpPr>
          <p:grpSpPr>
            <a:xfrm>
              <a:off x="2647950" y="585788"/>
              <a:ext cx="3848100" cy="5686425"/>
              <a:chOff x="2647950" y="585788"/>
              <a:chExt cx="3848100" cy="5686425"/>
            </a:xfrm>
          </p:grpSpPr>
          <p:pic>
            <p:nvPicPr>
              <p:cNvPr id="45670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47950" y="585788"/>
                <a:ext cx="3848100" cy="5686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0" name="Gruppo 9"/>
              <p:cNvGrpSpPr/>
              <p:nvPr/>
            </p:nvGrpSpPr>
            <p:grpSpPr>
              <a:xfrm>
                <a:off x="2693725" y="5577840"/>
                <a:ext cx="869149" cy="535007"/>
                <a:chOff x="2693725" y="5577840"/>
                <a:chExt cx="869149" cy="535007"/>
              </a:xfrm>
            </p:grpSpPr>
            <p:sp>
              <p:nvSpPr>
                <p:cNvPr id="8" name="Rettangolo 7"/>
                <p:cNvSpPr/>
                <p:nvPr/>
              </p:nvSpPr>
              <p:spPr>
                <a:xfrm>
                  <a:off x="2794000" y="5577840"/>
                  <a:ext cx="457200" cy="508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" name="CasellaDiTesto 8"/>
                <p:cNvSpPr txBox="1"/>
                <p:nvPr/>
              </p:nvSpPr>
              <p:spPr>
                <a:xfrm>
                  <a:off x="2693725" y="5774293"/>
                  <a:ext cx="8691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600" dirty="0" smtClean="0"/>
                    <a:t>200 Ma</a:t>
                  </a:r>
                  <a:endParaRPr lang="it-IT" sz="1600" dirty="0"/>
                </a:p>
              </p:txBody>
            </p:sp>
          </p:grpSp>
        </p:grpSp>
      </p:grpSp>
      <p:grpSp>
        <p:nvGrpSpPr>
          <p:cNvPr id="18" name="Gruppo 11"/>
          <p:cNvGrpSpPr/>
          <p:nvPr/>
        </p:nvGrpSpPr>
        <p:grpSpPr>
          <a:xfrm>
            <a:off x="2628266" y="555158"/>
            <a:ext cx="3813485" cy="5685607"/>
            <a:chOff x="2628266" y="555158"/>
            <a:chExt cx="3813485" cy="5685607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1566924">
              <a:off x="2628266" y="555158"/>
              <a:ext cx="3813485" cy="5685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ettangolo 19"/>
            <p:cNvSpPr/>
            <p:nvPr/>
          </p:nvSpPr>
          <p:spPr>
            <a:xfrm>
              <a:off x="2794000" y="560832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2693725" y="577429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180 Ma</a:t>
              </a:r>
              <a:endParaRPr lang="it-IT" sz="1600" dirty="0"/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2634325" y="595313"/>
            <a:ext cx="3829050" cy="5667375"/>
            <a:chOff x="2634325" y="595313"/>
            <a:chExt cx="3829050" cy="5667375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34325" y="595313"/>
              <a:ext cx="3829050" cy="5667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ettangolo 24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2693725" y="577429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160 Ma</a:t>
              </a:r>
              <a:endParaRPr lang="it-IT" sz="1600" dirty="0"/>
            </a:p>
          </p:txBody>
        </p:sp>
      </p:grpSp>
      <p:grpSp>
        <p:nvGrpSpPr>
          <p:cNvPr id="27" name="Gruppo 26"/>
          <p:cNvGrpSpPr/>
          <p:nvPr/>
        </p:nvGrpSpPr>
        <p:grpSpPr>
          <a:xfrm>
            <a:off x="2666339" y="576263"/>
            <a:ext cx="3838094" cy="5705475"/>
            <a:chOff x="2666339" y="576263"/>
            <a:chExt cx="3838094" cy="5705475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66339" y="576263"/>
              <a:ext cx="3838094" cy="570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ettangolo 28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2693725" y="577429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140 Ma</a:t>
              </a:r>
              <a:endParaRPr lang="it-IT" sz="1600" dirty="0"/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2643188" y="576263"/>
            <a:ext cx="3857625" cy="5705475"/>
            <a:chOff x="2643188" y="576263"/>
            <a:chExt cx="3857625" cy="5705475"/>
          </a:xfrm>
        </p:grpSpPr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643188" y="576263"/>
              <a:ext cx="3857625" cy="570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Rettangolo 32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2693725" y="577429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120 Ma</a:t>
              </a:r>
              <a:endParaRPr lang="it-IT" sz="1600" dirty="0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2605089" y="542925"/>
            <a:ext cx="3879532" cy="5735955"/>
            <a:chOff x="2605089" y="542925"/>
            <a:chExt cx="3879532" cy="5735955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605089" y="542925"/>
              <a:ext cx="3879532" cy="5735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Rettangolo 36"/>
            <p:cNvSpPr/>
            <p:nvPr/>
          </p:nvSpPr>
          <p:spPr>
            <a:xfrm>
              <a:off x="2794000" y="560832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2693725" y="5774293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100 Ma</a:t>
              </a:r>
              <a:endParaRPr lang="it-IT" sz="1600" dirty="0"/>
            </a:p>
          </p:txBody>
        </p:sp>
      </p:grpSp>
      <p:grpSp>
        <p:nvGrpSpPr>
          <p:cNvPr id="39" name="Gruppo 38"/>
          <p:cNvGrpSpPr/>
          <p:nvPr/>
        </p:nvGrpSpPr>
        <p:grpSpPr>
          <a:xfrm>
            <a:off x="2624138" y="581025"/>
            <a:ext cx="3895725" cy="5674995"/>
            <a:chOff x="2624138" y="581025"/>
            <a:chExt cx="3895725" cy="5674995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624138" y="581025"/>
              <a:ext cx="3895725" cy="567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Rettangolo 40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2693725" y="5774293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80 Ma</a:t>
              </a:r>
              <a:endParaRPr lang="it-IT" sz="1600" dirty="0"/>
            </a:p>
          </p:txBody>
        </p:sp>
      </p:grpSp>
      <p:grpSp>
        <p:nvGrpSpPr>
          <p:cNvPr id="43" name="Gruppo 42"/>
          <p:cNvGrpSpPr/>
          <p:nvPr/>
        </p:nvGrpSpPr>
        <p:grpSpPr>
          <a:xfrm>
            <a:off x="2657475" y="590550"/>
            <a:ext cx="3829050" cy="5646762"/>
            <a:chOff x="2657475" y="590550"/>
            <a:chExt cx="3829050" cy="5646762"/>
          </a:xfrm>
        </p:grpSpPr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657475" y="590550"/>
              <a:ext cx="3829050" cy="5646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Rettangolo 44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2693725" y="5774293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6</a:t>
              </a:r>
              <a:r>
                <a:rPr lang="it-IT" sz="1600" dirty="0" smtClean="0"/>
                <a:t>0 Ma</a:t>
              </a:r>
              <a:endParaRPr lang="it-IT" sz="1600" dirty="0"/>
            </a:p>
          </p:txBody>
        </p:sp>
      </p:grpSp>
      <p:grpSp>
        <p:nvGrpSpPr>
          <p:cNvPr id="47" name="Gruppo 46"/>
          <p:cNvGrpSpPr/>
          <p:nvPr/>
        </p:nvGrpSpPr>
        <p:grpSpPr>
          <a:xfrm>
            <a:off x="2659571" y="597409"/>
            <a:ext cx="3800475" cy="5626608"/>
            <a:chOff x="2659571" y="597409"/>
            <a:chExt cx="3800475" cy="5626608"/>
          </a:xfrm>
        </p:grpSpPr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659571" y="597409"/>
              <a:ext cx="3800475" cy="5626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Rettangolo 48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CasellaDiTesto 49"/>
            <p:cNvSpPr txBox="1"/>
            <p:nvPr/>
          </p:nvSpPr>
          <p:spPr>
            <a:xfrm>
              <a:off x="2693725" y="5774293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40 Ma</a:t>
              </a:r>
              <a:endParaRPr lang="it-IT" sz="1600" dirty="0"/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2643189" y="596646"/>
            <a:ext cx="3842956" cy="5645658"/>
            <a:chOff x="2643189" y="596646"/>
            <a:chExt cx="3842956" cy="5645658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643189" y="596646"/>
              <a:ext cx="3842956" cy="564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Rettangolo 52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2693725" y="5774293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20 Ma</a:t>
              </a:r>
              <a:endParaRPr lang="it-IT" sz="1600" dirty="0"/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2646680" y="604838"/>
            <a:ext cx="3810000" cy="5648325"/>
            <a:chOff x="2646680" y="604838"/>
            <a:chExt cx="3810000" cy="5648325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646680" y="604838"/>
              <a:ext cx="3810000" cy="5648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Rettangolo 56"/>
            <p:cNvSpPr/>
            <p:nvPr/>
          </p:nvSpPr>
          <p:spPr>
            <a:xfrm>
              <a:off x="2794000" y="5577840"/>
              <a:ext cx="457200" cy="5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2693725" y="5774293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0 Ma</a:t>
              </a:r>
              <a:endParaRPr lang="it-IT" sz="1600" dirty="0"/>
            </a:p>
          </p:txBody>
        </p:sp>
      </p:grpSp>
      <p:grpSp>
        <p:nvGrpSpPr>
          <p:cNvPr id="59" name="Gruppo 31"/>
          <p:cNvGrpSpPr/>
          <p:nvPr/>
        </p:nvGrpSpPr>
        <p:grpSpPr>
          <a:xfrm>
            <a:off x="2671763" y="604839"/>
            <a:ext cx="3817551" cy="5632474"/>
            <a:chOff x="2671763" y="604839"/>
            <a:chExt cx="3817551" cy="5632474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671763" y="604839"/>
              <a:ext cx="3772445" cy="5632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Rettangolo 60"/>
            <p:cNvSpPr/>
            <p:nvPr/>
          </p:nvSpPr>
          <p:spPr>
            <a:xfrm>
              <a:off x="4724400" y="1930400"/>
              <a:ext cx="439420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/>
            <p:cNvSpPr/>
            <p:nvPr/>
          </p:nvSpPr>
          <p:spPr>
            <a:xfrm>
              <a:off x="4927600" y="1432560"/>
              <a:ext cx="601980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4627880" y="1861820"/>
              <a:ext cx="6238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Iceland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4800600" y="1379220"/>
              <a:ext cx="8370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Jan Mayen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65" name="Rettangolo 64"/>
            <p:cNvSpPr/>
            <p:nvPr/>
          </p:nvSpPr>
          <p:spPr>
            <a:xfrm>
              <a:off x="5412740" y="2463800"/>
              <a:ext cx="360680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5341620" y="2428240"/>
              <a:ext cx="4539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err="1" smtClean="0">
                  <a:solidFill>
                    <a:srgbClr val="FF0000"/>
                  </a:solidFill>
                </a:rPr>
                <a:t>Eifel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ttangolo 66"/>
            <p:cNvSpPr/>
            <p:nvPr/>
          </p:nvSpPr>
          <p:spPr>
            <a:xfrm>
              <a:off x="4433569" y="2871470"/>
              <a:ext cx="426085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362450" y="2837815"/>
              <a:ext cx="6110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err="1" smtClean="0">
                  <a:solidFill>
                    <a:srgbClr val="FF0000"/>
                  </a:solidFill>
                </a:rPr>
                <a:t>Azores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4206240" y="3083560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err="1" smtClean="0">
                  <a:solidFill>
                    <a:srgbClr val="FF0000"/>
                  </a:solidFill>
                </a:rPr>
                <a:t>Canary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70" name="Rettangolo 69"/>
            <p:cNvSpPr/>
            <p:nvPr/>
          </p:nvSpPr>
          <p:spPr>
            <a:xfrm>
              <a:off x="5189221" y="3351530"/>
              <a:ext cx="175260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Figura a mano libera 70"/>
            <p:cNvSpPr/>
            <p:nvPr/>
          </p:nvSpPr>
          <p:spPr>
            <a:xfrm>
              <a:off x="4834890" y="3333750"/>
              <a:ext cx="339090" cy="120015"/>
            </a:xfrm>
            <a:custGeom>
              <a:avLst/>
              <a:gdLst>
                <a:gd name="connsiteX0" fmla="*/ 0 w 339090"/>
                <a:gd name="connsiteY0" fmla="*/ 62865 h 120015"/>
                <a:gd name="connsiteX1" fmla="*/ 45720 w 339090"/>
                <a:gd name="connsiteY1" fmla="*/ 19050 h 120015"/>
                <a:gd name="connsiteX2" fmla="*/ 83820 w 339090"/>
                <a:gd name="connsiteY2" fmla="*/ 1905 h 120015"/>
                <a:gd name="connsiteX3" fmla="*/ 337185 w 339090"/>
                <a:gd name="connsiteY3" fmla="*/ 0 h 120015"/>
                <a:gd name="connsiteX4" fmla="*/ 339090 w 339090"/>
                <a:gd name="connsiteY4" fmla="*/ 120015 h 120015"/>
                <a:gd name="connsiteX5" fmla="*/ 0 w 339090"/>
                <a:gd name="connsiteY5" fmla="*/ 62865 h 120015"/>
                <a:gd name="connsiteX0" fmla="*/ 0 w 339090"/>
                <a:gd name="connsiteY0" fmla="*/ 62865 h 120015"/>
                <a:gd name="connsiteX1" fmla="*/ 45720 w 339090"/>
                <a:gd name="connsiteY1" fmla="*/ 19050 h 120015"/>
                <a:gd name="connsiteX2" fmla="*/ 83820 w 339090"/>
                <a:gd name="connsiteY2" fmla="*/ 1905 h 120015"/>
                <a:gd name="connsiteX3" fmla="*/ 337185 w 339090"/>
                <a:gd name="connsiteY3" fmla="*/ 0 h 120015"/>
                <a:gd name="connsiteX4" fmla="*/ 339090 w 339090"/>
                <a:gd name="connsiteY4" fmla="*/ 120015 h 120015"/>
                <a:gd name="connsiteX5" fmla="*/ 32385 w 339090"/>
                <a:gd name="connsiteY5" fmla="*/ 104775 h 120015"/>
                <a:gd name="connsiteX6" fmla="*/ 0 w 339090"/>
                <a:gd name="connsiteY6" fmla="*/ 62865 h 120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090" h="120015">
                  <a:moveTo>
                    <a:pt x="0" y="62865"/>
                  </a:moveTo>
                  <a:lnTo>
                    <a:pt x="45720" y="19050"/>
                  </a:lnTo>
                  <a:lnTo>
                    <a:pt x="83820" y="1905"/>
                  </a:lnTo>
                  <a:lnTo>
                    <a:pt x="337185" y="0"/>
                  </a:lnTo>
                  <a:lnTo>
                    <a:pt x="339090" y="120015"/>
                  </a:lnTo>
                  <a:lnTo>
                    <a:pt x="32385" y="104775"/>
                  </a:lnTo>
                  <a:lnTo>
                    <a:pt x="0" y="628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Figura a mano libera 71"/>
            <p:cNvSpPr/>
            <p:nvPr/>
          </p:nvSpPr>
          <p:spPr>
            <a:xfrm>
              <a:off x="4383405" y="3476625"/>
              <a:ext cx="365760" cy="150495"/>
            </a:xfrm>
            <a:custGeom>
              <a:avLst/>
              <a:gdLst>
                <a:gd name="connsiteX0" fmla="*/ 1905 w 365760"/>
                <a:gd name="connsiteY0" fmla="*/ 9525 h 150495"/>
                <a:gd name="connsiteX1" fmla="*/ 0 w 365760"/>
                <a:gd name="connsiteY1" fmla="*/ 148590 h 150495"/>
                <a:gd name="connsiteX2" fmla="*/ 354330 w 365760"/>
                <a:gd name="connsiteY2" fmla="*/ 150495 h 150495"/>
                <a:gd name="connsiteX3" fmla="*/ 365760 w 365760"/>
                <a:gd name="connsiteY3" fmla="*/ 93345 h 150495"/>
                <a:gd name="connsiteX4" fmla="*/ 363855 w 365760"/>
                <a:gd name="connsiteY4" fmla="*/ 72390 h 150495"/>
                <a:gd name="connsiteX5" fmla="*/ 346710 w 365760"/>
                <a:gd name="connsiteY5" fmla="*/ 68580 h 150495"/>
                <a:gd name="connsiteX6" fmla="*/ 335280 w 365760"/>
                <a:gd name="connsiteY6" fmla="*/ 15240 h 150495"/>
                <a:gd name="connsiteX7" fmla="*/ 106680 w 365760"/>
                <a:gd name="connsiteY7" fmla="*/ 0 h 150495"/>
                <a:gd name="connsiteX8" fmla="*/ 1905 w 365760"/>
                <a:gd name="connsiteY8" fmla="*/ 9525 h 150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5760" h="150495">
                  <a:moveTo>
                    <a:pt x="1905" y="9525"/>
                  </a:moveTo>
                  <a:lnTo>
                    <a:pt x="0" y="148590"/>
                  </a:lnTo>
                  <a:lnTo>
                    <a:pt x="354330" y="150495"/>
                  </a:lnTo>
                  <a:lnTo>
                    <a:pt x="365760" y="93345"/>
                  </a:lnTo>
                  <a:lnTo>
                    <a:pt x="363855" y="72390"/>
                  </a:lnTo>
                  <a:lnTo>
                    <a:pt x="346710" y="68580"/>
                  </a:lnTo>
                  <a:lnTo>
                    <a:pt x="335280" y="15240"/>
                  </a:lnTo>
                  <a:lnTo>
                    <a:pt x="106680" y="0"/>
                  </a:lnTo>
                  <a:lnTo>
                    <a:pt x="1905" y="95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Figura a mano libera 72"/>
            <p:cNvSpPr/>
            <p:nvPr/>
          </p:nvSpPr>
          <p:spPr>
            <a:xfrm>
              <a:off x="4775835" y="3474720"/>
              <a:ext cx="348615" cy="163830"/>
            </a:xfrm>
            <a:custGeom>
              <a:avLst/>
              <a:gdLst>
                <a:gd name="connsiteX0" fmla="*/ 0 w 348615"/>
                <a:gd name="connsiteY0" fmla="*/ 34290 h 163830"/>
                <a:gd name="connsiteX1" fmla="*/ 3810 w 348615"/>
                <a:gd name="connsiteY1" fmla="*/ 163830 h 163830"/>
                <a:gd name="connsiteX2" fmla="*/ 348615 w 348615"/>
                <a:gd name="connsiteY2" fmla="*/ 163830 h 163830"/>
                <a:gd name="connsiteX3" fmla="*/ 342900 w 348615"/>
                <a:gd name="connsiteY3" fmla="*/ 0 h 163830"/>
                <a:gd name="connsiteX4" fmla="*/ 0 w 348615"/>
                <a:gd name="connsiteY4" fmla="*/ 34290 h 16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615" h="163830">
                  <a:moveTo>
                    <a:pt x="0" y="34290"/>
                  </a:moveTo>
                  <a:lnTo>
                    <a:pt x="3810" y="163830"/>
                  </a:lnTo>
                  <a:lnTo>
                    <a:pt x="348615" y="163830"/>
                  </a:lnTo>
                  <a:lnTo>
                    <a:pt x="342900" y="0"/>
                  </a:lnTo>
                  <a:lnTo>
                    <a:pt x="0" y="342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CasellaDiTesto 73"/>
            <p:cNvSpPr txBox="1"/>
            <p:nvPr/>
          </p:nvSpPr>
          <p:spPr>
            <a:xfrm>
              <a:off x="3710940" y="3474720"/>
              <a:ext cx="98777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New England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75" name="Rettangolo 74"/>
            <p:cNvSpPr/>
            <p:nvPr/>
          </p:nvSpPr>
          <p:spPr>
            <a:xfrm>
              <a:off x="4309745" y="3982720"/>
              <a:ext cx="360680" cy="134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CasellaDiTesto 75"/>
            <p:cNvSpPr txBox="1"/>
            <p:nvPr/>
          </p:nvSpPr>
          <p:spPr>
            <a:xfrm>
              <a:off x="4232910" y="3935730"/>
              <a:ext cx="5389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Verde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77" name="Rettangolo 76"/>
            <p:cNvSpPr/>
            <p:nvPr/>
          </p:nvSpPr>
          <p:spPr>
            <a:xfrm>
              <a:off x="5078730" y="4499610"/>
              <a:ext cx="91440" cy="163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8" name="Rettangolo 77"/>
            <p:cNvSpPr/>
            <p:nvPr/>
          </p:nvSpPr>
          <p:spPr>
            <a:xfrm>
              <a:off x="5198745" y="4499610"/>
              <a:ext cx="289560" cy="163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9" name="Rettangolo 78"/>
            <p:cNvSpPr/>
            <p:nvPr/>
          </p:nvSpPr>
          <p:spPr>
            <a:xfrm>
              <a:off x="5511165" y="4551045"/>
              <a:ext cx="87630" cy="647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0" name="CasellaDiTesto 79"/>
            <p:cNvSpPr txBox="1"/>
            <p:nvPr/>
          </p:nvSpPr>
          <p:spPr>
            <a:xfrm>
              <a:off x="4465320" y="4564380"/>
              <a:ext cx="8018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St. Helena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81" name="Rettangolo 80"/>
            <p:cNvSpPr/>
            <p:nvPr/>
          </p:nvSpPr>
          <p:spPr>
            <a:xfrm>
              <a:off x="4926330" y="5196840"/>
              <a:ext cx="247650" cy="163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2" name="Rettangolo 81"/>
            <p:cNvSpPr/>
            <p:nvPr/>
          </p:nvSpPr>
          <p:spPr>
            <a:xfrm>
              <a:off x="5191125" y="5196840"/>
              <a:ext cx="247650" cy="1638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CasellaDiTesto 82"/>
            <p:cNvSpPr txBox="1"/>
            <p:nvPr/>
          </p:nvSpPr>
          <p:spPr>
            <a:xfrm>
              <a:off x="4621530" y="5259705"/>
              <a:ext cx="6110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err="1" smtClean="0">
                  <a:solidFill>
                    <a:srgbClr val="FF0000"/>
                  </a:solidFill>
                </a:rPr>
                <a:t>Tristan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5309870" y="5627370"/>
              <a:ext cx="420370" cy="297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5" name="CasellaDiTesto 84"/>
            <p:cNvSpPr txBox="1"/>
            <p:nvPr/>
          </p:nvSpPr>
          <p:spPr>
            <a:xfrm>
              <a:off x="5238750" y="5742940"/>
              <a:ext cx="6190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Bouvet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86" name="Rettangolo 85"/>
            <p:cNvSpPr/>
            <p:nvPr/>
          </p:nvSpPr>
          <p:spPr>
            <a:xfrm>
              <a:off x="6018530" y="5581650"/>
              <a:ext cx="372745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5905500" y="5182870"/>
              <a:ext cx="5838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b="1" dirty="0" smtClean="0">
                  <a:solidFill>
                    <a:srgbClr val="FF0000"/>
                  </a:solidFill>
                </a:rPr>
                <a:t>Crozet</a:t>
              </a:r>
              <a:endParaRPr lang="it-IT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88" name="Rettangolo 87"/>
            <p:cNvSpPr/>
            <p:nvPr/>
          </p:nvSpPr>
          <p:spPr>
            <a:xfrm>
              <a:off x="2809475" y="5944925"/>
              <a:ext cx="372745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9" name="Rettangolo 88"/>
          <p:cNvSpPr/>
          <p:nvPr/>
        </p:nvSpPr>
        <p:spPr>
          <a:xfrm>
            <a:off x="2740025" y="679450"/>
            <a:ext cx="3651250" cy="546417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CasellaDiTesto 8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59571" y="597409"/>
              <a:ext cx="3800475" cy="5626608"/>
              <a:chOff x="2659571" y="597409"/>
              <a:chExt cx="3800475" cy="5626608"/>
            </a:xfrm>
          </p:grpSpPr>
          <p:pic>
            <p:nvPicPr>
              <p:cNvPr id="464898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59571" y="597409"/>
                <a:ext cx="3800475" cy="56266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7553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40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191223" y="711592"/>
            <a:ext cx="918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rgbClr val="FF0000"/>
                </a:solidFill>
              </a:rPr>
              <a:t>Eifel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380892" y="1055077"/>
            <a:ext cx="82063" cy="13247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615112" y="1899137"/>
            <a:ext cx="2528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The </a:t>
            </a:r>
            <a:r>
              <a:rPr lang="it-IT" sz="1600" b="1" dirty="0" err="1" smtClean="0">
                <a:solidFill>
                  <a:schemeClr val="bg1"/>
                </a:solidFill>
              </a:rPr>
              <a:t>igneous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activity</a:t>
            </a:r>
            <a:r>
              <a:rPr lang="it-IT" sz="1600" b="1" dirty="0" smtClean="0">
                <a:solidFill>
                  <a:schemeClr val="bg1"/>
                </a:solidFill>
              </a:rPr>
              <a:t>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Eifel</a:t>
            </a:r>
            <a:r>
              <a:rPr lang="it-IT" sz="1600" b="1" dirty="0" smtClean="0">
                <a:solidFill>
                  <a:schemeClr val="bg1"/>
                </a:solidFill>
              </a:rPr>
              <a:t> area </a:t>
            </a:r>
            <a:r>
              <a:rPr lang="it-IT" sz="1600" b="1" dirty="0" err="1" smtClean="0">
                <a:solidFill>
                  <a:schemeClr val="bg1"/>
                </a:solidFill>
              </a:rPr>
              <a:t>ranges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from</a:t>
            </a:r>
            <a:r>
              <a:rPr lang="it-IT" sz="1600" b="1" dirty="0" smtClean="0">
                <a:solidFill>
                  <a:schemeClr val="bg1"/>
                </a:solidFill>
              </a:rPr>
              <a:t> ~65 </a:t>
            </a:r>
            <a:r>
              <a:rPr lang="it-IT" sz="1600" b="1" dirty="0" err="1" smtClean="0">
                <a:solidFill>
                  <a:schemeClr val="bg1"/>
                </a:solidFill>
              </a:rPr>
              <a:t>to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smtClean="0">
                <a:solidFill>
                  <a:schemeClr val="bg1"/>
                </a:solidFill>
              </a:rPr>
              <a:t>~</a:t>
            </a:r>
            <a:r>
              <a:rPr lang="it-IT" sz="1600" b="1" dirty="0" smtClean="0">
                <a:solidFill>
                  <a:schemeClr val="bg1"/>
                </a:solidFill>
              </a:rPr>
              <a:t>0.01 Ma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same</a:t>
            </a:r>
            <a:r>
              <a:rPr lang="it-IT" sz="1600" b="1" dirty="0" smtClean="0">
                <a:solidFill>
                  <a:schemeClr val="bg1"/>
                </a:solidFill>
              </a:rPr>
              <a:t> area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43189" y="596646"/>
              <a:ext cx="3842956" cy="5645658"/>
              <a:chOff x="2643189" y="596646"/>
              <a:chExt cx="3842956" cy="5645658"/>
            </a:xfrm>
          </p:grpSpPr>
          <p:pic>
            <p:nvPicPr>
              <p:cNvPr id="465922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43189" y="596646"/>
                <a:ext cx="3842956" cy="564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7553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20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553200" y="357866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No </a:t>
            </a:r>
            <a:r>
              <a:rPr lang="it-IT" sz="1600" b="1" dirty="0" err="1" smtClean="0">
                <a:solidFill>
                  <a:schemeClr val="bg1"/>
                </a:solidFill>
              </a:rPr>
              <a:t>existence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of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hot-spot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track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along</a:t>
            </a:r>
            <a:r>
              <a:rPr lang="it-IT" sz="1600" b="1" dirty="0" smtClean="0">
                <a:solidFill>
                  <a:schemeClr val="bg1"/>
                </a:solidFill>
              </a:rPr>
              <a:t> the Cameroon </a:t>
            </a:r>
            <a:r>
              <a:rPr lang="it-IT" sz="1600" b="1" dirty="0" err="1" smtClean="0">
                <a:solidFill>
                  <a:schemeClr val="bg1"/>
                </a:solidFill>
              </a:rPr>
              <a:t>Line</a:t>
            </a:r>
            <a:endParaRPr lang="it-IT" sz="1600" b="1" dirty="0">
              <a:solidFill>
                <a:schemeClr val="bg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298833" y="4005064"/>
            <a:ext cx="1217383" cy="332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0" y="2518897"/>
            <a:ext cx="2528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err="1" smtClean="0">
                <a:solidFill>
                  <a:schemeClr val="bg1"/>
                </a:solidFill>
              </a:rPr>
              <a:t>Azores</a:t>
            </a:r>
            <a:r>
              <a:rPr lang="it-IT" sz="1600" b="1" dirty="0" smtClean="0">
                <a:solidFill>
                  <a:schemeClr val="bg1"/>
                </a:solidFill>
              </a:rPr>
              <a:t> are </a:t>
            </a:r>
            <a:r>
              <a:rPr lang="it-IT" sz="1600" b="1" dirty="0" err="1" smtClean="0">
                <a:solidFill>
                  <a:schemeClr val="bg1"/>
                </a:solidFill>
              </a:rPr>
              <a:t>located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along</a:t>
            </a:r>
            <a:r>
              <a:rPr lang="it-IT" sz="1600" b="1" dirty="0" smtClean="0">
                <a:solidFill>
                  <a:schemeClr val="bg1"/>
                </a:solidFill>
              </a:rPr>
              <a:t> a major </a:t>
            </a:r>
            <a:r>
              <a:rPr lang="it-IT" sz="1600" b="1" dirty="0" err="1" smtClean="0">
                <a:solidFill>
                  <a:schemeClr val="bg1"/>
                </a:solidFill>
              </a:rPr>
              <a:t>dextral</a:t>
            </a:r>
            <a:r>
              <a:rPr lang="it-IT" sz="1600" b="1" dirty="0" smtClean="0">
                <a:solidFill>
                  <a:schemeClr val="bg1"/>
                </a:solidFill>
              </a:rPr>
              <a:t> strike-slip fault (</a:t>
            </a:r>
            <a:r>
              <a:rPr lang="it-IT" sz="1600" b="1" dirty="0" err="1" smtClean="0">
                <a:solidFill>
                  <a:schemeClr val="bg1"/>
                </a:solidFill>
              </a:rPr>
              <a:t>Azores-Gibraltar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Fracture</a:t>
            </a:r>
            <a:r>
              <a:rPr lang="it-IT" sz="1600" b="1" dirty="0" smtClean="0">
                <a:solidFill>
                  <a:schemeClr val="bg1"/>
                </a:solidFill>
              </a:rPr>
              <a:t> Zone)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577272" y="3337560"/>
            <a:ext cx="689928" cy="2133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3479653" y="3255500"/>
            <a:ext cx="869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rgbClr val="FF0000"/>
                </a:solidFill>
              </a:rPr>
              <a:t>Azores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 flipV="1">
            <a:off x="4021015" y="3048000"/>
            <a:ext cx="30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46680" y="604838"/>
              <a:ext cx="3810000" cy="5648325"/>
              <a:chOff x="2646680" y="604838"/>
              <a:chExt cx="3810000" cy="5648325"/>
            </a:xfrm>
          </p:grpSpPr>
          <p:pic>
            <p:nvPicPr>
              <p:cNvPr id="46694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46680" y="604838"/>
                <a:ext cx="3810000" cy="5648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6415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o 34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33" name="Rettangolo 32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32" name="Gruppo 31"/>
            <p:cNvGrpSpPr/>
            <p:nvPr/>
          </p:nvGrpSpPr>
          <p:grpSpPr>
            <a:xfrm>
              <a:off x="2671763" y="604839"/>
              <a:ext cx="3817551" cy="5632474"/>
              <a:chOff x="2671763" y="604839"/>
              <a:chExt cx="3817551" cy="5632474"/>
            </a:xfrm>
          </p:grpSpPr>
          <p:pic>
            <p:nvPicPr>
              <p:cNvPr id="467970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71763" y="604839"/>
                <a:ext cx="3772445" cy="56324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4724400" y="1930400"/>
                <a:ext cx="439420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Rettangolo 3"/>
              <p:cNvSpPr/>
              <p:nvPr/>
            </p:nvSpPr>
            <p:spPr>
              <a:xfrm>
                <a:off x="4927600" y="1432560"/>
                <a:ext cx="601980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CasellaDiTesto 4"/>
              <p:cNvSpPr txBox="1"/>
              <p:nvPr/>
            </p:nvSpPr>
            <p:spPr>
              <a:xfrm>
                <a:off x="4627880" y="1861820"/>
                <a:ext cx="62388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Iceland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CasellaDiTesto 5"/>
              <p:cNvSpPr txBox="1"/>
              <p:nvPr/>
            </p:nvSpPr>
            <p:spPr>
              <a:xfrm>
                <a:off x="4800600" y="1379220"/>
                <a:ext cx="83708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Jan Mayen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5412740" y="2463800"/>
                <a:ext cx="360680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CasellaDiTesto 7"/>
              <p:cNvSpPr txBox="1"/>
              <p:nvPr/>
            </p:nvSpPr>
            <p:spPr>
              <a:xfrm>
                <a:off x="5341620" y="2428240"/>
                <a:ext cx="4539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err="1" smtClean="0">
                    <a:solidFill>
                      <a:srgbClr val="FF0000"/>
                    </a:solidFill>
                  </a:rPr>
                  <a:t>Eifel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Rettangolo 8"/>
              <p:cNvSpPr/>
              <p:nvPr/>
            </p:nvSpPr>
            <p:spPr>
              <a:xfrm>
                <a:off x="4433569" y="2871470"/>
                <a:ext cx="426085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CasellaDiTesto 9"/>
              <p:cNvSpPr txBox="1"/>
              <p:nvPr/>
            </p:nvSpPr>
            <p:spPr>
              <a:xfrm>
                <a:off x="4362450" y="2837815"/>
                <a:ext cx="61106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err="1" smtClean="0">
                    <a:solidFill>
                      <a:srgbClr val="FF0000"/>
                    </a:solidFill>
                  </a:rPr>
                  <a:t>Azores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CasellaDiTesto 11"/>
              <p:cNvSpPr txBox="1"/>
              <p:nvPr/>
            </p:nvSpPr>
            <p:spPr>
              <a:xfrm>
                <a:off x="4206240" y="3083560"/>
                <a:ext cx="61747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err="1" smtClean="0">
                    <a:solidFill>
                      <a:srgbClr val="FF0000"/>
                    </a:solidFill>
                  </a:rPr>
                  <a:t>Canary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5189221" y="3351530"/>
                <a:ext cx="175260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" name="Figura a mano libera 13"/>
              <p:cNvSpPr/>
              <p:nvPr/>
            </p:nvSpPr>
            <p:spPr>
              <a:xfrm>
                <a:off x="4834890" y="3333750"/>
                <a:ext cx="339090" cy="120015"/>
              </a:xfrm>
              <a:custGeom>
                <a:avLst/>
                <a:gdLst>
                  <a:gd name="connsiteX0" fmla="*/ 0 w 339090"/>
                  <a:gd name="connsiteY0" fmla="*/ 62865 h 120015"/>
                  <a:gd name="connsiteX1" fmla="*/ 45720 w 339090"/>
                  <a:gd name="connsiteY1" fmla="*/ 19050 h 120015"/>
                  <a:gd name="connsiteX2" fmla="*/ 83820 w 339090"/>
                  <a:gd name="connsiteY2" fmla="*/ 1905 h 120015"/>
                  <a:gd name="connsiteX3" fmla="*/ 337185 w 339090"/>
                  <a:gd name="connsiteY3" fmla="*/ 0 h 120015"/>
                  <a:gd name="connsiteX4" fmla="*/ 339090 w 339090"/>
                  <a:gd name="connsiteY4" fmla="*/ 120015 h 120015"/>
                  <a:gd name="connsiteX5" fmla="*/ 0 w 339090"/>
                  <a:gd name="connsiteY5" fmla="*/ 62865 h 120015"/>
                  <a:gd name="connsiteX0" fmla="*/ 0 w 339090"/>
                  <a:gd name="connsiteY0" fmla="*/ 62865 h 120015"/>
                  <a:gd name="connsiteX1" fmla="*/ 45720 w 339090"/>
                  <a:gd name="connsiteY1" fmla="*/ 19050 h 120015"/>
                  <a:gd name="connsiteX2" fmla="*/ 83820 w 339090"/>
                  <a:gd name="connsiteY2" fmla="*/ 1905 h 120015"/>
                  <a:gd name="connsiteX3" fmla="*/ 337185 w 339090"/>
                  <a:gd name="connsiteY3" fmla="*/ 0 h 120015"/>
                  <a:gd name="connsiteX4" fmla="*/ 339090 w 339090"/>
                  <a:gd name="connsiteY4" fmla="*/ 120015 h 120015"/>
                  <a:gd name="connsiteX5" fmla="*/ 32385 w 339090"/>
                  <a:gd name="connsiteY5" fmla="*/ 104775 h 120015"/>
                  <a:gd name="connsiteX6" fmla="*/ 0 w 339090"/>
                  <a:gd name="connsiteY6" fmla="*/ 62865 h 120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9090" h="120015">
                    <a:moveTo>
                      <a:pt x="0" y="62865"/>
                    </a:moveTo>
                    <a:lnTo>
                      <a:pt x="45720" y="19050"/>
                    </a:lnTo>
                    <a:lnTo>
                      <a:pt x="83820" y="1905"/>
                    </a:lnTo>
                    <a:lnTo>
                      <a:pt x="337185" y="0"/>
                    </a:lnTo>
                    <a:lnTo>
                      <a:pt x="339090" y="120015"/>
                    </a:lnTo>
                    <a:lnTo>
                      <a:pt x="32385" y="104775"/>
                    </a:lnTo>
                    <a:lnTo>
                      <a:pt x="0" y="628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Figura a mano libera 14"/>
              <p:cNvSpPr/>
              <p:nvPr/>
            </p:nvSpPr>
            <p:spPr>
              <a:xfrm>
                <a:off x="4383405" y="3476625"/>
                <a:ext cx="365760" cy="150495"/>
              </a:xfrm>
              <a:custGeom>
                <a:avLst/>
                <a:gdLst>
                  <a:gd name="connsiteX0" fmla="*/ 1905 w 365760"/>
                  <a:gd name="connsiteY0" fmla="*/ 9525 h 150495"/>
                  <a:gd name="connsiteX1" fmla="*/ 0 w 365760"/>
                  <a:gd name="connsiteY1" fmla="*/ 148590 h 150495"/>
                  <a:gd name="connsiteX2" fmla="*/ 354330 w 365760"/>
                  <a:gd name="connsiteY2" fmla="*/ 150495 h 150495"/>
                  <a:gd name="connsiteX3" fmla="*/ 365760 w 365760"/>
                  <a:gd name="connsiteY3" fmla="*/ 93345 h 150495"/>
                  <a:gd name="connsiteX4" fmla="*/ 363855 w 365760"/>
                  <a:gd name="connsiteY4" fmla="*/ 72390 h 150495"/>
                  <a:gd name="connsiteX5" fmla="*/ 346710 w 365760"/>
                  <a:gd name="connsiteY5" fmla="*/ 68580 h 150495"/>
                  <a:gd name="connsiteX6" fmla="*/ 335280 w 365760"/>
                  <a:gd name="connsiteY6" fmla="*/ 15240 h 150495"/>
                  <a:gd name="connsiteX7" fmla="*/ 106680 w 365760"/>
                  <a:gd name="connsiteY7" fmla="*/ 0 h 150495"/>
                  <a:gd name="connsiteX8" fmla="*/ 1905 w 365760"/>
                  <a:gd name="connsiteY8" fmla="*/ 9525 h 150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5760" h="150495">
                    <a:moveTo>
                      <a:pt x="1905" y="9525"/>
                    </a:moveTo>
                    <a:lnTo>
                      <a:pt x="0" y="148590"/>
                    </a:lnTo>
                    <a:lnTo>
                      <a:pt x="354330" y="150495"/>
                    </a:lnTo>
                    <a:lnTo>
                      <a:pt x="365760" y="93345"/>
                    </a:lnTo>
                    <a:lnTo>
                      <a:pt x="363855" y="72390"/>
                    </a:lnTo>
                    <a:lnTo>
                      <a:pt x="346710" y="68580"/>
                    </a:lnTo>
                    <a:lnTo>
                      <a:pt x="335280" y="15240"/>
                    </a:lnTo>
                    <a:lnTo>
                      <a:pt x="106680" y="0"/>
                    </a:lnTo>
                    <a:lnTo>
                      <a:pt x="1905" y="95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6" name="Figura a mano libera 15"/>
              <p:cNvSpPr/>
              <p:nvPr/>
            </p:nvSpPr>
            <p:spPr>
              <a:xfrm>
                <a:off x="4775835" y="3474720"/>
                <a:ext cx="348615" cy="163830"/>
              </a:xfrm>
              <a:custGeom>
                <a:avLst/>
                <a:gdLst>
                  <a:gd name="connsiteX0" fmla="*/ 0 w 348615"/>
                  <a:gd name="connsiteY0" fmla="*/ 34290 h 163830"/>
                  <a:gd name="connsiteX1" fmla="*/ 3810 w 348615"/>
                  <a:gd name="connsiteY1" fmla="*/ 163830 h 163830"/>
                  <a:gd name="connsiteX2" fmla="*/ 348615 w 348615"/>
                  <a:gd name="connsiteY2" fmla="*/ 163830 h 163830"/>
                  <a:gd name="connsiteX3" fmla="*/ 342900 w 348615"/>
                  <a:gd name="connsiteY3" fmla="*/ 0 h 163830"/>
                  <a:gd name="connsiteX4" fmla="*/ 0 w 348615"/>
                  <a:gd name="connsiteY4" fmla="*/ 34290 h 163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8615" h="163830">
                    <a:moveTo>
                      <a:pt x="0" y="34290"/>
                    </a:moveTo>
                    <a:lnTo>
                      <a:pt x="3810" y="163830"/>
                    </a:lnTo>
                    <a:lnTo>
                      <a:pt x="348615" y="163830"/>
                    </a:lnTo>
                    <a:lnTo>
                      <a:pt x="342900" y="0"/>
                    </a:lnTo>
                    <a:lnTo>
                      <a:pt x="0" y="3429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3710940" y="3474720"/>
                <a:ext cx="98777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New England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ttangolo 17"/>
              <p:cNvSpPr/>
              <p:nvPr/>
            </p:nvSpPr>
            <p:spPr>
              <a:xfrm>
                <a:off x="4309745" y="3982720"/>
                <a:ext cx="360680" cy="1346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CasellaDiTesto 18"/>
              <p:cNvSpPr txBox="1"/>
              <p:nvPr/>
            </p:nvSpPr>
            <p:spPr>
              <a:xfrm>
                <a:off x="4232910" y="3935730"/>
                <a:ext cx="5389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Verde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ttangolo 19"/>
              <p:cNvSpPr/>
              <p:nvPr/>
            </p:nvSpPr>
            <p:spPr>
              <a:xfrm>
                <a:off x="5078730" y="4499610"/>
                <a:ext cx="91440" cy="163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1" name="Rettangolo 20"/>
              <p:cNvSpPr/>
              <p:nvPr/>
            </p:nvSpPr>
            <p:spPr>
              <a:xfrm>
                <a:off x="5198745" y="4499610"/>
                <a:ext cx="289560" cy="163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5511165" y="4551045"/>
                <a:ext cx="87630" cy="647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3" name="CasellaDiTesto 22"/>
              <p:cNvSpPr txBox="1"/>
              <p:nvPr/>
            </p:nvSpPr>
            <p:spPr>
              <a:xfrm>
                <a:off x="4465320" y="4564380"/>
                <a:ext cx="8018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St. Helena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ttangolo 23"/>
              <p:cNvSpPr/>
              <p:nvPr/>
            </p:nvSpPr>
            <p:spPr>
              <a:xfrm>
                <a:off x="4926330" y="5196840"/>
                <a:ext cx="247650" cy="163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" name="Rettangolo 24"/>
              <p:cNvSpPr/>
              <p:nvPr/>
            </p:nvSpPr>
            <p:spPr>
              <a:xfrm>
                <a:off x="5191125" y="5196840"/>
                <a:ext cx="247650" cy="163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" name="CasellaDiTesto 25"/>
              <p:cNvSpPr txBox="1"/>
              <p:nvPr/>
            </p:nvSpPr>
            <p:spPr>
              <a:xfrm>
                <a:off x="4621530" y="5259705"/>
                <a:ext cx="61106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err="1" smtClean="0">
                    <a:solidFill>
                      <a:srgbClr val="FF0000"/>
                    </a:solidFill>
                  </a:rPr>
                  <a:t>Tristan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5309870" y="5627370"/>
                <a:ext cx="420370" cy="297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5238750" y="5742940"/>
                <a:ext cx="61908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Bouvet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ttangolo 28"/>
              <p:cNvSpPr/>
              <p:nvPr/>
            </p:nvSpPr>
            <p:spPr>
              <a:xfrm>
                <a:off x="6018530" y="5581650"/>
                <a:ext cx="372745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5905500" y="5182870"/>
                <a:ext cx="58381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b="1" dirty="0" smtClean="0">
                    <a:solidFill>
                      <a:srgbClr val="FF0000"/>
                    </a:solidFill>
                  </a:rPr>
                  <a:t>Crozet</a:t>
                </a:r>
                <a:endParaRPr lang="it-IT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809475" y="5944925"/>
                <a:ext cx="372745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34" name="Rettangolo 33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7" name="CasellaDiTesto 36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o 20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grpSp>
          <p:nvGrpSpPr>
            <p:cNvPr id="12" name="Gruppo 11"/>
            <p:cNvGrpSpPr/>
            <p:nvPr/>
          </p:nvGrpSpPr>
          <p:grpSpPr>
            <a:xfrm>
              <a:off x="2523281" y="439838"/>
              <a:ext cx="4085863" cy="6007261"/>
              <a:chOff x="2523281" y="439838"/>
              <a:chExt cx="4085863" cy="6007261"/>
            </a:xfrm>
          </p:grpSpPr>
          <p:sp>
            <p:nvSpPr>
              <p:cNvPr id="13" name="Rettangolo 12"/>
              <p:cNvSpPr/>
              <p:nvPr/>
            </p:nvSpPr>
            <p:spPr>
              <a:xfrm>
                <a:off x="2523281" y="439838"/>
                <a:ext cx="4085863" cy="600726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4" name="Gruppo 10"/>
              <p:cNvGrpSpPr/>
              <p:nvPr/>
            </p:nvGrpSpPr>
            <p:grpSpPr>
              <a:xfrm>
                <a:off x="2647950" y="585788"/>
                <a:ext cx="3848100" cy="5686425"/>
                <a:chOff x="2647950" y="585788"/>
                <a:chExt cx="3848100" cy="5686425"/>
              </a:xfrm>
            </p:grpSpPr>
            <p:pic>
              <p:nvPicPr>
                <p:cNvPr id="16" name="Picture 2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47950" y="585788"/>
                  <a:ext cx="3848100" cy="5686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7" name="Gruppo 9"/>
                <p:cNvGrpSpPr/>
                <p:nvPr/>
              </p:nvGrpSpPr>
              <p:grpSpPr>
                <a:xfrm>
                  <a:off x="2693725" y="5577840"/>
                  <a:ext cx="869149" cy="535007"/>
                  <a:chOff x="2693725" y="5577840"/>
                  <a:chExt cx="869149" cy="535007"/>
                </a:xfrm>
              </p:grpSpPr>
              <p:sp>
                <p:nvSpPr>
                  <p:cNvPr id="18" name="Rettangolo 17"/>
                  <p:cNvSpPr/>
                  <p:nvPr/>
                </p:nvSpPr>
                <p:spPr>
                  <a:xfrm>
                    <a:off x="2794000" y="5577840"/>
                    <a:ext cx="457200" cy="508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9" name="CasellaDiTesto 18"/>
                  <p:cNvSpPr txBox="1"/>
                  <p:nvPr/>
                </p:nvSpPr>
                <p:spPr>
                  <a:xfrm>
                    <a:off x="2693725" y="5774293"/>
                    <a:ext cx="869149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it-IT" sz="1600" dirty="0" smtClean="0"/>
                      <a:t>200 Ma</a:t>
                    </a:r>
                    <a:endParaRPr lang="it-IT" sz="1600" dirty="0"/>
                  </a:p>
                </p:txBody>
              </p:sp>
            </p:grpSp>
          </p:grpSp>
        </p:grpSp>
        <p:sp>
          <p:nvSpPr>
            <p:cNvPr id="20" name="Rettangolo 19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3" name="CasellaDiTesto 22"/>
          <p:cNvSpPr txBox="1"/>
          <p:nvPr/>
        </p:nvSpPr>
        <p:spPr>
          <a:xfrm>
            <a:off x="3469640" y="2504440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 smtClean="0">
                <a:solidFill>
                  <a:srgbClr val="FF0000"/>
                </a:solidFill>
              </a:rPr>
              <a:t>Canary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25" name="Connettore 2 24"/>
          <p:cNvCxnSpPr/>
          <p:nvPr/>
        </p:nvCxnSpPr>
        <p:spPr>
          <a:xfrm>
            <a:off x="4058920" y="2809240"/>
            <a:ext cx="558800" cy="4673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284480" y="2265680"/>
            <a:ext cx="2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</a:rPr>
              <a:t>No </a:t>
            </a:r>
            <a:r>
              <a:rPr lang="it-IT" sz="1600" b="1" dirty="0" err="1" smtClean="0">
                <a:solidFill>
                  <a:schemeClr val="bg1"/>
                </a:solidFill>
              </a:rPr>
              <a:t>evidence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of</a:t>
            </a:r>
            <a:r>
              <a:rPr lang="it-IT" sz="1600" b="1" dirty="0" smtClean="0">
                <a:solidFill>
                  <a:schemeClr val="bg1"/>
                </a:solidFill>
              </a:rPr>
              <a:t> volcanism </a:t>
            </a:r>
            <a:r>
              <a:rPr lang="it-IT" sz="1600" b="1" dirty="0" err="1" smtClean="0">
                <a:solidFill>
                  <a:schemeClr val="bg1"/>
                </a:solidFill>
              </a:rPr>
              <a:t>along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this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hypothetical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track</a:t>
            </a:r>
            <a:endParaRPr lang="it-IT" sz="1600" b="1" dirty="0">
              <a:solidFill>
                <a:schemeClr val="bg1"/>
              </a:solidFill>
            </a:endParaRPr>
          </a:p>
        </p:txBody>
      </p:sp>
      <p:cxnSp>
        <p:nvCxnSpPr>
          <p:cNvPr id="27" name="Connettore 2 26"/>
          <p:cNvCxnSpPr/>
          <p:nvPr/>
        </p:nvCxnSpPr>
        <p:spPr>
          <a:xfrm>
            <a:off x="2589848" y="2677160"/>
            <a:ext cx="884872" cy="5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2656840" y="4251960"/>
            <a:ext cx="1119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St Helena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31" name="Connettore 2 30"/>
          <p:cNvCxnSpPr>
            <a:stCxn id="30" idx="3"/>
          </p:cNvCxnSpPr>
          <p:nvPr/>
        </p:nvCxnSpPr>
        <p:spPr>
          <a:xfrm>
            <a:off x="3776057" y="4421237"/>
            <a:ext cx="1141383" cy="1202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3559517" y="5494606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Crozet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36" name="Connettore 2 35"/>
          <p:cNvCxnSpPr>
            <a:stCxn id="35" idx="3"/>
          </p:cNvCxnSpPr>
          <p:nvPr/>
        </p:nvCxnSpPr>
        <p:spPr>
          <a:xfrm flipV="1">
            <a:off x="4382178" y="5486400"/>
            <a:ext cx="1643484" cy="1774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0" y="5125060"/>
            <a:ext cx="2528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</a:rPr>
              <a:t>The Crozet </a:t>
            </a:r>
            <a:r>
              <a:rPr lang="it-IT" sz="1600" b="1" dirty="0" err="1" smtClean="0">
                <a:solidFill>
                  <a:schemeClr val="bg1"/>
                </a:solidFill>
              </a:rPr>
              <a:t>hot-spot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is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considered</a:t>
            </a:r>
            <a:r>
              <a:rPr lang="it-IT" sz="1600" b="1" dirty="0" smtClean="0">
                <a:solidFill>
                  <a:schemeClr val="bg1"/>
                </a:solidFill>
              </a:rPr>
              <a:t> the source </a:t>
            </a:r>
            <a:r>
              <a:rPr lang="it-IT" sz="1600" b="1" dirty="0" err="1" smtClean="0">
                <a:solidFill>
                  <a:schemeClr val="bg1"/>
                </a:solidFill>
              </a:rPr>
              <a:t>of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Karroo</a:t>
            </a:r>
            <a:r>
              <a:rPr lang="it-IT" sz="1600" b="1" dirty="0" smtClean="0">
                <a:solidFill>
                  <a:schemeClr val="bg1"/>
                </a:solidFill>
              </a:rPr>
              <a:t> CFB (</a:t>
            </a:r>
            <a:r>
              <a:rPr lang="it-IT" sz="1600" b="1" dirty="0" err="1" smtClean="0">
                <a:solidFill>
                  <a:schemeClr val="bg1"/>
                </a:solidFill>
              </a:rPr>
              <a:t>peaking</a:t>
            </a:r>
            <a:r>
              <a:rPr lang="it-IT" sz="1600" b="1" dirty="0" smtClean="0">
                <a:solidFill>
                  <a:schemeClr val="bg1"/>
                </a:solidFill>
              </a:rPr>
              <a:t> @ 180 Ma)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13" name="Rettangolo 12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2" name="Gruppo 11"/>
            <p:cNvGrpSpPr/>
            <p:nvPr/>
          </p:nvGrpSpPr>
          <p:grpSpPr>
            <a:xfrm>
              <a:off x="2628266" y="555158"/>
              <a:ext cx="3813485" cy="5685607"/>
              <a:chOff x="2628266" y="555158"/>
              <a:chExt cx="3813485" cy="5685607"/>
            </a:xfrm>
          </p:grpSpPr>
          <p:pic>
            <p:nvPicPr>
              <p:cNvPr id="457730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21566924">
                <a:off x="2628266" y="555158"/>
                <a:ext cx="3813485" cy="56856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Rettangolo 9"/>
              <p:cNvSpPr/>
              <p:nvPr/>
            </p:nvSpPr>
            <p:spPr>
              <a:xfrm>
                <a:off x="2794000" y="560832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CasellaDiTesto 10"/>
              <p:cNvSpPr txBox="1"/>
              <p:nvPr/>
            </p:nvSpPr>
            <p:spPr>
              <a:xfrm>
                <a:off x="2693725" y="5774293"/>
                <a:ext cx="8691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180 Ma</a:t>
                </a:r>
                <a:endParaRPr lang="it-IT" sz="1600" dirty="0"/>
              </a:p>
            </p:txBody>
          </p:sp>
        </p:grpSp>
        <p:sp>
          <p:nvSpPr>
            <p:cNvPr id="14" name="Rettangolo 13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9" name="CasellaDiTesto 28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34325" y="595313"/>
              <a:ext cx="3829050" cy="5667375"/>
              <a:chOff x="2634325" y="595313"/>
              <a:chExt cx="3829050" cy="5667375"/>
            </a:xfrm>
          </p:grpSpPr>
          <p:pic>
            <p:nvPicPr>
              <p:cNvPr id="458754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34325" y="595313"/>
                <a:ext cx="3829050" cy="5667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8691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160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731086" y="4544256"/>
            <a:ext cx="857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 smtClean="0">
                <a:solidFill>
                  <a:srgbClr val="FF0000"/>
                </a:solidFill>
              </a:rPr>
              <a:t>Tristan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>
            <a:stCxn id="11" idx="3"/>
          </p:cNvCxnSpPr>
          <p:nvPr/>
        </p:nvCxnSpPr>
        <p:spPr>
          <a:xfrm>
            <a:off x="3588885" y="4713533"/>
            <a:ext cx="1123792" cy="5149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284480" y="4422726"/>
            <a:ext cx="2244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</a:rPr>
              <a:t>Igneous </a:t>
            </a:r>
            <a:r>
              <a:rPr lang="it-IT" sz="1600" b="1" dirty="0" err="1" smtClean="0">
                <a:solidFill>
                  <a:schemeClr val="bg1"/>
                </a:solidFill>
              </a:rPr>
              <a:t>activity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starts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around</a:t>
            </a:r>
            <a:r>
              <a:rPr lang="it-IT" sz="1600" b="1" dirty="0" smtClean="0">
                <a:solidFill>
                  <a:schemeClr val="bg1"/>
                </a:solidFill>
              </a:rPr>
              <a:t> 134 Ma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66339" y="576263"/>
              <a:ext cx="3838094" cy="5705475"/>
              <a:chOff x="2666339" y="576263"/>
              <a:chExt cx="3838094" cy="5705475"/>
            </a:xfrm>
          </p:grpSpPr>
          <p:pic>
            <p:nvPicPr>
              <p:cNvPr id="459778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66339" y="576263"/>
                <a:ext cx="3838094" cy="5705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8691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140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670761" y="3595469"/>
            <a:ext cx="893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(Cape) Verde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3352800" y="3868615"/>
            <a:ext cx="802640" cy="1445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6615112" y="1899137"/>
            <a:ext cx="2528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The </a:t>
            </a:r>
            <a:r>
              <a:rPr lang="it-IT" sz="1600" b="1" dirty="0" err="1" smtClean="0">
                <a:solidFill>
                  <a:schemeClr val="bg1"/>
                </a:solidFill>
              </a:rPr>
              <a:t>igneous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activity</a:t>
            </a:r>
            <a:r>
              <a:rPr lang="it-IT" sz="1600" b="1" dirty="0" smtClean="0">
                <a:solidFill>
                  <a:schemeClr val="bg1"/>
                </a:solidFill>
              </a:rPr>
              <a:t>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Eifel</a:t>
            </a:r>
            <a:r>
              <a:rPr lang="it-IT" sz="1600" b="1" dirty="0" smtClean="0">
                <a:solidFill>
                  <a:schemeClr val="bg1"/>
                </a:solidFill>
              </a:rPr>
              <a:t> area </a:t>
            </a:r>
            <a:r>
              <a:rPr lang="it-IT" sz="1600" b="1" dirty="0" err="1" smtClean="0">
                <a:solidFill>
                  <a:schemeClr val="bg1"/>
                </a:solidFill>
              </a:rPr>
              <a:t>ranges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from</a:t>
            </a:r>
            <a:r>
              <a:rPr lang="it-IT" sz="1600" b="1" dirty="0" smtClean="0">
                <a:solidFill>
                  <a:schemeClr val="bg1"/>
                </a:solidFill>
              </a:rPr>
              <a:t> ~65 </a:t>
            </a:r>
            <a:r>
              <a:rPr lang="it-IT" sz="1600" b="1" dirty="0" err="1" smtClean="0">
                <a:solidFill>
                  <a:schemeClr val="bg1"/>
                </a:solidFill>
              </a:rPr>
              <a:t>to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smtClean="0">
                <a:solidFill>
                  <a:schemeClr val="bg1"/>
                </a:solidFill>
              </a:rPr>
              <a:t>~</a:t>
            </a:r>
            <a:r>
              <a:rPr lang="it-IT" sz="1600" b="1" dirty="0" smtClean="0">
                <a:solidFill>
                  <a:schemeClr val="bg1"/>
                </a:solidFill>
              </a:rPr>
              <a:t>0.01 Ma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same</a:t>
            </a:r>
            <a:r>
              <a:rPr lang="it-IT" sz="1600" b="1" dirty="0" smtClean="0">
                <a:solidFill>
                  <a:schemeClr val="bg1"/>
                </a:solidFill>
              </a:rPr>
              <a:t> area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694207" y="2645899"/>
            <a:ext cx="1057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New England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3622431" y="3071446"/>
            <a:ext cx="633045" cy="4220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43188" y="576263"/>
              <a:ext cx="3857625" cy="5705475"/>
              <a:chOff x="2643188" y="576263"/>
              <a:chExt cx="3857625" cy="5705475"/>
            </a:xfrm>
          </p:grpSpPr>
          <p:pic>
            <p:nvPicPr>
              <p:cNvPr id="460802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43188" y="576263"/>
                <a:ext cx="3857625" cy="5705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8691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120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05089" y="542925"/>
              <a:ext cx="3879532" cy="5735955"/>
              <a:chOff x="2605089" y="542925"/>
              <a:chExt cx="3879532" cy="5735955"/>
            </a:xfrm>
          </p:grpSpPr>
          <p:pic>
            <p:nvPicPr>
              <p:cNvPr id="4618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05089" y="542925"/>
                <a:ext cx="3879532" cy="57359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60832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8691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100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694800" y="5131192"/>
            <a:ext cx="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Bouvet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3575538" y="5334000"/>
            <a:ext cx="1641230" cy="5978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24138" y="581025"/>
              <a:ext cx="3895725" cy="5674995"/>
              <a:chOff x="2624138" y="581025"/>
              <a:chExt cx="3895725" cy="5674995"/>
            </a:xfrm>
          </p:grpSpPr>
          <p:pic>
            <p:nvPicPr>
              <p:cNvPr id="462850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24138" y="581025"/>
                <a:ext cx="3895725" cy="5674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7553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80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36071" y="652976"/>
            <a:ext cx="91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Jan Mayen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4232031" y="961292"/>
            <a:ext cx="504092" cy="422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0" y="439738"/>
            <a:ext cx="2528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</a:rPr>
              <a:t>The </a:t>
            </a:r>
            <a:r>
              <a:rPr lang="it-IT" sz="1600" b="1" dirty="0" err="1" smtClean="0">
                <a:solidFill>
                  <a:schemeClr val="bg1"/>
                </a:solidFill>
              </a:rPr>
              <a:t>Siberian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Traps</a:t>
            </a:r>
            <a:r>
              <a:rPr lang="it-IT" sz="1600" b="1" dirty="0" smtClean="0">
                <a:solidFill>
                  <a:schemeClr val="bg1"/>
                </a:solidFill>
              </a:rPr>
              <a:t> (~200 Ma) are </a:t>
            </a:r>
            <a:r>
              <a:rPr lang="it-IT" sz="1600" b="1" dirty="0" err="1" smtClean="0">
                <a:solidFill>
                  <a:schemeClr val="bg1"/>
                </a:solidFill>
              </a:rPr>
              <a:t>considered</a:t>
            </a:r>
            <a:r>
              <a:rPr lang="it-IT" sz="1600" b="1" dirty="0" smtClean="0">
                <a:solidFill>
                  <a:schemeClr val="bg1"/>
                </a:solidFill>
              </a:rPr>
              <a:t> the first </a:t>
            </a:r>
            <a:r>
              <a:rPr lang="it-IT" sz="1600" b="1" dirty="0" err="1" smtClean="0">
                <a:solidFill>
                  <a:schemeClr val="bg1"/>
                </a:solidFill>
              </a:rPr>
              <a:t>expression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of</a:t>
            </a:r>
            <a:r>
              <a:rPr lang="it-IT" sz="1600" b="1" dirty="0" smtClean="0">
                <a:solidFill>
                  <a:schemeClr val="bg1"/>
                </a:solidFill>
              </a:rPr>
              <a:t> the Jan Mayen </a:t>
            </a:r>
            <a:r>
              <a:rPr lang="it-IT" sz="1600" b="1" dirty="0" err="1" smtClean="0">
                <a:solidFill>
                  <a:schemeClr val="bg1"/>
                </a:solidFill>
              </a:rPr>
              <a:t>hot-spot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2523281" y="439838"/>
            <a:ext cx="4085863" cy="6007261"/>
            <a:chOff x="2523281" y="439838"/>
            <a:chExt cx="4085863" cy="6007261"/>
          </a:xfrm>
        </p:grpSpPr>
        <p:sp>
          <p:nvSpPr>
            <p:cNvPr id="6" name="Rettangolo 5"/>
            <p:cNvSpPr/>
            <p:nvPr/>
          </p:nvSpPr>
          <p:spPr>
            <a:xfrm>
              <a:off x="2523281" y="439838"/>
              <a:ext cx="4085863" cy="600726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2657475" y="590550"/>
              <a:ext cx="3829050" cy="5646762"/>
              <a:chOff x="2657475" y="590550"/>
              <a:chExt cx="3829050" cy="5646762"/>
            </a:xfrm>
          </p:grpSpPr>
          <p:pic>
            <p:nvPicPr>
              <p:cNvPr id="463874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57475" y="590550"/>
                <a:ext cx="3829050" cy="56467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ettangolo 2"/>
              <p:cNvSpPr/>
              <p:nvPr/>
            </p:nvSpPr>
            <p:spPr>
              <a:xfrm>
                <a:off x="2794000" y="5577840"/>
                <a:ext cx="457200" cy="5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2693725" y="5774293"/>
                <a:ext cx="7553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/>
                  <a:t>6</a:t>
                </a:r>
                <a:r>
                  <a:rPr lang="it-IT" sz="1600" dirty="0" smtClean="0"/>
                  <a:t>0 Ma</a:t>
                </a:r>
                <a:endParaRPr lang="it-IT" sz="1600" dirty="0"/>
              </a:p>
            </p:txBody>
          </p:sp>
        </p:grpSp>
        <p:sp>
          <p:nvSpPr>
            <p:cNvPr id="7" name="Rettangolo 6"/>
            <p:cNvSpPr/>
            <p:nvPr/>
          </p:nvSpPr>
          <p:spPr>
            <a:xfrm>
              <a:off x="2740025" y="679450"/>
              <a:ext cx="3651250" cy="5464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0" y="6119336"/>
            <a:ext cx="2528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(1981) In: Emiliani (Ed) The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7, 443-487 J.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Wiley</a:t>
            </a:r>
            <a:r>
              <a:rPr lang="it-I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it-IT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</a:t>
            </a:r>
            <a:endParaRPr lang="it-IT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989733" y="1168792"/>
            <a:ext cx="918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Iceland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4747846" y="1477108"/>
            <a:ext cx="492370" cy="4337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5280660" y="3649980"/>
            <a:ext cx="541020" cy="2819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5255114" y="3602502"/>
            <a:ext cx="642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rgbClr val="FF0000"/>
                </a:solidFill>
              </a:rPr>
              <a:t>Afar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5707380" y="3901440"/>
            <a:ext cx="191525" cy="2954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615112" y="3692333"/>
            <a:ext cx="2528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chemeClr val="bg1"/>
                </a:solidFill>
              </a:rPr>
              <a:t>Quoted</a:t>
            </a:r>
            <a:r>
              <a:rPr lang="it-IT" sz="1600" b="1" dirty="0" smtClean="0">
                <a:solidFill>
                  <a:schemeClr val="bg1"/>
                </a:solidFill>
              </a:rPr>
              <a:t>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article</a:t>
            </a:r>
            <a:r>
              <a:rPr lang="it-IT" sz="1600" b="1" dirty="0" smtClean="0">
                <a:solidFill>
                  <a:schemeClr val="bg1"/>
                </a:solidFill>
              </a:rPr>
              <a:t>, </a:t>
            </a:r>
            <a:r>
              <a:rPr lang="it-IT" sz="1600" b="1" dirty="0" err="1" smtClean="0">
                <a:solidFill>
                  <a:schemeClr val="bg1"/>
                </a:solidFill>
              </a:rPr>
              <a:t>but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not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r>
              <a:rPr lang="it-IT" sz="1600" b="1" dirty="0" err="1" smtClean="0">
                <a:solidFill>
                  <a:schemeClr val="bg1"/>
                </a:solidFill>
              </a:rPr>
              <a:t>reported</a:t>
            </a:r>
            <a:r>
              <a:rPr lang="it-IT" sz="1600" b="1" dirty="0" smtClean="0">
                <a:solidFill>
                  <a:schemeClr val="bg1"/>
                </a:solidFill>
              </a:rPr>
              <a:t> in the </a:t>
            </a:r>
            <a:r>
              <a:rPr lang="it-IT" sz="1600" b="1" dirty="0" err="1" smtClean="0">
                <a:solidFill>
                  <a:schemeClr val="bg1"/>
                </a:solidFill>
              </a:rPr>
              <a:t>figures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35804</TotalTime>
  <Words>523</Words>
  <Application>Microsoft Office PowerPoint</Application>
  <PresentationFormat>Presentazione su schermo (4:3)</PresentationFormat>
  <Paragraphs>91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1_Struttura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Michele Lustrino</dc:creator>
  <cp:lastModifiedBy>Michele Lustrino</cp:lastModifiedBy>
  <cp:revision>435</cp:revision>
  <dcterms:created xsi:type="dcterms:W3CDTF">2011-09-18T10:12:58Z</dcterms:created>
  <dcterms:modified xsi:type="dcterms:W3CDTF">2015-11-01T13:27:54Z</dcterms:modified>
</cp:coreProperties>
</file>