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779" r:id="rId2"/>
    <p:sldId id="873" r:id="rId3"/>
    <p:sldId id="799" r:id="rId4"/>
    <p:sldId id="875" r:id="rId5"/>
    <p:sldId id="876" r:id="rId6"/>
    <p:sldId id="874" r:id="rId7"/>
    <p:sldId id="901" r:id="rId8"/>
    <p:sldId id="800" r:id="rId9"/>
    <p:sldId id="899" r:id="rId10"/>
    <p:sldId id="900" r:id="rId11"/>
    <p:sldId id="898" r:id="rId12"/>
    <p:sldId id="879" r:id="rId13"/>
    <p:sldId id="880" r:id="rId14"/>
    <p:sldId id="881" r:id="rId15"/>
    <p:sldId id="888" r:id="rId16"/>
    <p:sldId id="882" r:id="rId17"/>
    <p:sldId id="883" r:id="rId18"/>
    <p:sldId id="889" r:id="rId19"/>
    <p:sldId id="890" r:id="rId20"/>
    <p:sldId id="886" r:id="rId21"/>
    <p:sldId id="891" r:id="rId22"/>
    <p:sldId id="892" r:id="rId23"/>
    <p:sldId id="893" r:id="rId24"/>
    <p:sldId id="894" r:id="rId25"/>
    <p:sldId id="895" r:id="rId26"/>
    <p:sldId id="896" r:id="rId27"/>
    <p:sldId id="897" r:id="rId28"/>
    <p:sldId id="902" r:id="rId29"/>
    <p:sldId id="730" r:id="rId30"/>
    <p:sldId id="790" r:id="rId31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rgbClr val="FFCC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FFCC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FFCC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FFCC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FFCC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FFCC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FFCC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FFCC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FFCC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CCFF"/>
    <a:srgbClr val="FF6600"/>
    <a:srgbClr val="66FF33"/>
    <a:srgbClr val="0066FF"/>
    <a:srgbClr val="CC0099"/>
    <a:srgbClr val="00FFFF"/>
    <a:srgbClr val="0000FF"/>
    <a:srgbClr val="FF0000"/>
    <a:srgbClr val="FF99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35" autoAdjust="0"/>
    <p:restoredTop sz="82407" autoAdjust="0"/>
  </p:normalViewPr>
  <p:slideViewPr>
    <p:cSldViewPr snapToGrid="0" showGuides="1">
      <p:cViewPr>
        <p:scale>
          <a:sx n="50" d="100"/>
          <a:sy n="50" d="100"/>
        </p:scale>
        <p:origin x="-1848" y="-398"/>
      </p:cViewPr>
      <p:guideLst>
        <p:guide orient="horz" pos="2133"/>
        <p:guide orient="horz" pos="3633"/>
        <p:guide pos="2882"/>
        <p:guide pos="500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Ultrafemico\Programmi%20petrologici\T&amp;P\ROEDER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Ultrafemico\Programmi%20petrologici\T&amp;P\ROEDE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>
        <c:manualLayout>
          <c:layoutTarget val="inner"/>
          <c:xMode val="edge"/>
          <c:yMode val="edge"/>
          <c:x val="0.13662209042882401"/>
          <c:y val="2.3850037885715807E-2"/>
          <c:w val="0.83119095192604797"/>
          <c:h val="0.84636126570224879"/>
        </c:manualLayout>
      </c:layout>
      <c:scatterChart>
        <c:scatterStyle val="smoothMarker"/>
        <c:ser>
          <c:idx val="8"/>
          <c:order val="0"/>
          <c:tx>
            <c:strRef>
              <c:f>'Fo vs Mg# melt'!$A$35</c:f>
              <c:strCache>
                <c:ptCount val="1"/>
                <c:pt idx="0">
                  <c:v>Fo</c:v>
                </c:pt>
              </c:strCache>
            </c:strRef>
          </c:tx>
          <c:marker>
            <c:symbol val="none"/>
          </c:marker>
          <c:xVal>
            <c:numRef>
              <c:f>'Fo vs Mg# melt'!$B$34:$S$34</c:f>
              <c:numCache>
                <c:formatCode>0.00</c:formatCode>
                <c:ptCount val="18"/>
                <c:pt idx="0">
                  <c:v>0.8780487804878061</c:v>
                </c:pt>
                <c:pt idx="1">
                  <c:v>0.81927710843373502</c:v>
                </c:pt>
                <c:pt idx="2">
                  <c:v>0.76190476190476197</c:v>
                </c:pt>
                <c:pt idx="3">
                  <c:v>0.70588235294117707</c:v>
                </c:pt>
                <c:pt idx="4">
                  <c:v>0.65116279069767502</c:v>
                </c:pt>
                <c:pt idx="5">
                  <c:v>0.59770114942528807</c:v>
                </c:pt>
                <c:pt idx="6">
                  <c:v>0.54545454545454497</c:v>
                </c:pt>
                <c:pt idx="7">
                  <c:v>0.49438202247191004</c:v>
                </c:pt>
                <c:pt idx="8">
                  <c:v>0.44444444444444509</c:v>
                </c:pt>
                <c:pt idx="9">
                  <c:v>0.39560439560439609</c:v>
                </c:pt>
                <c:pt idx="10">
                  <c:v>0.34782608695652212</c:v>
                </c:pt>
                <c:pt idx="11">
                  <c:v>0.30107526881720509</c:v>
                </c:pt>
                <c:pt idx="12">
                  <c:v>0.25531914893616997</c:v>
                </c:pt>
                <c:pt idx="13">
                  <c:v>0.21052631578947403</c:v>
                </c:pt>
                <c:pt idx="14">
                  <c:v>0.16666666666666702</c:v>
                </c:pt>
                <c:pt idx="15">
                  <c:v>0.12371134020618603</c:v>
                </c:pt>
                <c:pt idx="16">
                  <c:v>8.1632653061224539E-2</c:v>
                </c:pt>
                <c:pt idx="17">
                  <c:v>4.0404040404040407E-2</c:v>
                </c:pt>
              </c:numCache>
            </c:numRef>
          </c:xVal>
          <c:yVal>
            <c:numRef>
              <c:f>'Fo vs Mg# melt'!$B$35:$S$35</c:f>
              <c:numCache>
                <c:formatCode>General</c:formatCode>
                <c:ptCount val="18"/>
                <c:pt idx="0" formatCode="0.00">
                  <c:v>0.9</c:v>
                </c:pt>
                <c:pt idx="1">
                  <c:v>0.85000000000000109</c:v>
                </c:pt>
                <c:pt idx="2" formatCode="0.00">
                  <c:v>0.8</c:v>
                </c:pt>
                <c:pt idx="3">
                  <c:v>0.75000000000000111</c:v>
                </c:pt>
                <c:pt idx="4" formatCode="0.00">
                  <c:v>0.70000000000000107</c:v>
                </c:pt>
                <c:pt idx="5">
                  <c:v>0.65000000000000113</c:v>
                </c:pt>
                <c:pt idx="6" formatCode="0.00">
                  <c:v>0.60000000000000109</c:v>
                </c:pt>
                <c:pt idx="7">
                  <c:v>0.55000000000000004</c:v>
                </c:pt>
                <c:pt idx="8" formatCode="0.00">
                  <c:v>0.5</c:v>
                </c:pt>
                <c:pt idx="9">
                  <c:v>0.45</c:v>
                </c:pt>
                <c:pt idx="10" formatCode="0.00">
                  <c:v>0.4</c:v>
                </c:pt>
                <c:pt idx="11">
                  <c:v>0.35000000000000003</c:v>
                </c:pt>
                <c:pt idx="12" formatCode="0.00">
                  <c:v>0.30000000000000004</c:v>
                </c:pt>
                <c:pt idx="13">
                  <c:v>0.25</c:v>
                </c:pt>
                <c:pt idx="14" formatCode="0.00">
                  <c:v>0.2</c:v>
                </c:pt>
                <c:pt idx="15">
                  <c:v>0.15000000000000002</c:v>
                </c:pt>
                <c:pt idx="16" formatCode="0.00">
                  <c:v>0.1</c:v>
                </c:pt>
                <c:pt idx="17">
                  <c:v>5.000000000000001E-2</c:v>
                </c:pt>
              </c:numCache>
            </c:numRef>
          </c:yVal>
          <c:smooth val="1"/>
        </c:ser>
        <c:dLbls/>
        <c:axId val="118898048"/>
        <c:axId val="120678656"/>
      </c:scatterChart>
      <c:valAx>
        <c:axId val="11889804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240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itchFamily="66" charset="0"/>
                  </a:defRPr>
                </a:pPr>
                <a:r>
                  <a:rPr lang="it-IT" sz="240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itchFamily="66" charset="0"/>
                  </a:rPr>
                  <a:t>Mg# melt</a:t>
                </a:r>
              </a:p>
            </c:rich>
          </c:tx>
          <c:layout>
            <c:manualLayout>
              <c:xMode val="edge"/>
              <c:yMode val="edge"/>
              <c:x val="0.43330934181673403"/>
              <c:y val="0.92995398642501403"/>
            </c:manualLayout>
          </c:layout>
        </c:title>
        <c:numFmt formatCode="0.0" sourceLinked="0"/>
        <c:majorTickMark val="in"/>
        <c:minorTickMark val="in"/>
        <c:tickLblPos val="nextTo"/>
        <c:txPr>
          <a:bodyPr/>
          <a:lstStyle/>
          <a:p>
            <a:pPr>
              <a:defRPr sz="1600">
                <a:solidFill>
                  <a:schemeClr val="bg1"/>
                </a:solidFill>
                <a:latin typeface="Comic Sans MS" pitchFamily="66" charset="0"/>
              </a:defRPr>
            </a:pPr>
            <a:endParaRPr lang="it-IT"/>
          </a:p>
        </c:txPr>
        <c:crossAx val="120678656"/>
        <c:crosses val="autoZero"/>
        <c:crossBetween val="midCat"/>
        <c:majorUnit val="0.1"/>
        <c:minorUnit val="2.5000000000000005E-2"/>
      </c:valAx>
      <c:valAx>
        <c:axId val="120678656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240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itchFamily="66" charset="0"/>
                  </a:defRPr>
                </a:pPr>
                <a:r>
                  <a:rPr lang="en-US" sz="2400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itchFamily="66" charset="0"/>
                  </a:rPr>
                  <a:t>Fo </a:t>
                </a:r>
                <a:r>
                  <a:rPr lang="en-US" sz="2400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itchFamily="66" charset="0"/>
                  </a:rPr>
                  <a:t>(Mg# </a:t>
                </a:r>
                <a:r>
                  <a:rPr lang="en-US" sz="2400" dirty="0" err="1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itchFamily="66" charset="0"/>
                  </a:rPr>
                  <a:t>ol</a:t>
                </a:r>
                <a:r>
                  <a:rPr lang="en-US" sz="2400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itchFamily="66" charset="0"/>
                  </a:rPr>
                  <a:t>)</a:t>
                </a:r>
                <a:endParaRPr lang="en-US" sz="2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c:rich>
          </c:tx>
          <c:layout>
            <c:manualLayout>
              <c:xMode val="edge"/>
              <c:yMode val="edge"/>
              <c:x val="1.0359449341731406E-3"/>
              <c:y val="0.31585110768543007"/>
            </c:manualLayout>
          </c:layout>
        </c:title>
        <c:numFmt formatCode="0.0" sourceLinked="0"/>
        <c:majorTickMark val="in"/>
        <c:minorTickMark val="in"/>
        <c:tickLblPos val="nextTo"/>
        <c:txPr>
          <a:bodyPr/>
          <a:lstStyle/>
          <a:p>
            <a:pPr>
              <a:defRPr sz="1600">
                <a:solidFill>
                  <a:schemeClr val="bg1"/>
                </a:solidFill>
                <a:latin typeface="Comic Sans MS" pitchFamily="66" charset="0"/>
              </a:defRPr>
            </a:pPr>
            <a:endParaRPr lang="it-IT"/>
          </a:p>
        </c:txPr>
        <c:crossAx val="118898048"/>
        <c:crosses val="autoZero"/>
        <c:crossBetween val="midCat"/>
      </c:valAx>
      <c:spPr>
        <a:solidFill>
          <a:schemeClr val="bg1"/>
        </a:solidFill>
        <a:ln>
          <a:solidFill>
            <a:schemeClr val="tx1"/>
          </a:solidFill>
        </a:ln>
      </c:spPr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>
        <c:manualLayout>
          <c:layoutTarget val="inner"/>
          <c:xMode val="edge"/>
          <c:yMode val="edge"/>
          <c:x val="0.13662209042882401"/>
          <c:y val="2.3850037885715804E-2"/>
          <c:w val="0.83119095192604797"/>
          <c:h val="0.84636126570224879"/>
        </c:manualLayout>
      </c:layout>
      <c:scatterChart>
        <c:scatterStyle val="smoothMarker"/>
        <c:ser>
          <c:idx val="8"/>
          <c:order val="0"/>
          <c:tx>
            <c:strRef>
              <c:f>'Fo vs Mg# melt'!$A$35</c:f>
              <c:strCache>
                <c:ptCount val="1"/>
                <c:pt idx="0">
                  <c:v>Fo</c:v>
                </c:pt>
              </c:strCache>
            </c:strRef>
          </c:tx>
          <c:marker>
            <c:symbol val="none"/>
          </c:marker>
          <c:xVal>
            <c:numRef>
              <c:f>'Fo vs Mg# melt'!$B$34:$S$34</c:f>
              <c:numCache>
                <c:formatCode>0.00</c:formatCode>
                <c:ptCount val="18"/>
                <c:pt idx="0">
                  <c:v>0.8780487804878061</c:v>
                </c:pt>
                <c:pt idx="1">
                  <c:v>0.81927710843373502</c:v>
                </c:pt>
                <c:pt idx="2">
                  <c:v>0.76190476190476197</c:v>
                </c:pt>
                <c:pt idx="3">
                  <c:v>0.70588235294117707</c:v>
                </c:pt>
                <c:pt idx="4">
                  <c:v>0.65116279069767502</c:v>
                </c:pt>
                <c:pt idx="5">
                  <c:v>0.59770114942528696</c:v>
                </c:pt>
                <c:pt idx="6">
                  <c:v>0.54545454545454497</c:v>
                </c:pt>
                <c:pt idx="7">
                  <c:v>0.49438202247191004</c:v>
                </c:pt>
                <c:pt idx="8">
                  <c:v>0.44444444444444403</c:v>
                </c:pt>
                <c:pt idx="9">
                  <c:v>0.39560439560439609</c:v>
                </c:pt>
                <c:pt idx="10">
                  <c:v>0.34782608695652206</c:v>
                </c:pt>
                <c:pt idx="11">
                  <c:v>0.30107526881720509</c:v>
                </c:pt>
                <c:pt idx="12">
                  <c:v>0.25531914893616997</c:v>
                </c:pt>
                <c:pt idx="13">
                  <c:v>0.21052631578947403</c:v>
                </c:pt>
                <c:pt idx="14">
                  <c:v>0.16666666666666699</c:v>
                </c:pt>
                <c:pt idx="15">
                  <c:v>0.12371134020618603</c:v>
                </c:pt>
                <c:pt idx="16">
                  <c:v>8.1632653061224539E-2</c:v>
                </c:pt>
                <c:pt idx="17">
                  <c:v>4.0404040404040407E-2</c:v>
                </c:pt>
              </c:numCache>
            </c:numRef>
          </c:xVal>
          <c:yVal>
            <c:numRef>
              <c:f>'Fo vs Mg# melt'!$B$35:$S$35</c:f>
              <c:numCache>
                <c:formatCode>General</c:formatCode>
                <c:ptCount val="18"/>
                <c:pt idx="0" formatCode="0.00">
                  <c:v>0.9</c:v>
                </c:pt>
                <c:pt idx="1">
                  <c:v>0.85000000000000109</c:v>
                </c:pt>
                <c:pt idx="2" formatCode="0.00">
                  <c:v>0.8</c:v>
                </c:pt>
                <c:pt idx="3">
                  <c:v>0.75000000000000111</c:v>
                </c:pt>
                <c:pt idx="4" formatCode="0.00">
                  <c:v>0.70000000000000107</c:v>
                </c:pt>
                <c:pt idx="5">
                  <c:v>0.65000000000000113</c:v>
                </c:pt>
                <c:pt idx="6" formatCode="0.00">
                  <c:v>0.60000000000000109</c:v>
                </c:pt>
                <c:pt idx="7">
                  <c:v>0.55000000000000004</c:v>
                </c:pt>
                <c:pt idx="8" formatCode="0.00">
                  <c:v>0.5</c:v>
                </c:pt>
                <c:pt idx="9">
                  <c:v>0.45</c:v>
                </c:pt>
                <c:pt idx="10" formatCode="0.00">
                  <c:v>0.4</c:v>
                </c:pt>
                <c:pt idx="11">
                  <c:v>0.35000000000000003</c:v>
                </c:pt>
                <c:pt idx="12" formatCode="0.00">
                  <c:v>0.30000000000000004</c:v>
                </c:pt>
                <c:pt idx="13">
                  <c:v>0.25</c:v>
                </c:pt>
                <c:pt idx="14" formatCode="0.00">
                  <c:v>0.2</c:v>
                </c:pt>
                <c:pt idx="15">
                  <c:v>0.15000000000000002</c:v>
                </c:pt>
                <c:pt idx="16" formatCode="0.00">
                  <c:v>0.1</c:v>
                </c:pt>
                <c:pt idx="17">
                  <c:v>0.05</c:v>
                </c:pt>
              </c:numCache>
            </c:numRef>
          </c:yVal>
          <c:smooth val="1"/>
        </c:ser>
        <c:dLbls/>
        <c:axId val="63737216"/>
        <c:axId val="122335232"/>
      </c:scatterChart>
      <c:valAx>
        <c:axId val="6373721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240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itchFamily="66" charset="0"/>
                  </a:defRPr>
                </a:pPr>
                <a:r>
                  <a:rPr lang="it-IT" sz="240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itchFamily="66" charset="0"/>
                  </a:rPr>
                  <a:t>Mg# melt</a:t>
                </a:r>
              </a:p>
            </c:rich>
          </c:tx>
          <c:layout>
            <c:manualLayout>
              <c:xMode val="edge"/>
              <c:yMode val="edge"/>
              <c:x val="0.43330934181673403"/>
              <c:y val="0.92995398642501403"/>
            </c:manualLayout>
          </c:layout>
        </c:title>
        <c:numFmt formatCode="0.0" sourceLinked="0"/>
        <c:majorTickMark val="in"/>
        <c:minorTickMark val="in"/>
        <c:tickLblPos val="nextTo"/>
        <c:txPr>
          <a:bodyPr/>
          <a:lstStyle/>
          <a:p>
            <a:pPr>
              <a:defRPr sz="1600">
                <a:solidFill>
                  <a:schemeClr val="bg1"/>
                </a:solidFill>
                <a:latin typeface="Comic Sans MS" pitchFamily="66" charset="0"/>
              </a:defRPr>
            </a:pPr>
            <a:endParaRPr lang="it-IT"/>
          </a:p>
        </c:txPr>
        <c:crossAx val="122335232"/>
        <c:crosses val="autoZero"/>
        <c:crossBetween val="midCat"/>
        <c:majorUnit val="0.1"/>
        <c:minorUnit val="2.5000000000000005E-2"/>
      </c:valAx>
      <c:valAx>
        <c:axId val="122335232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240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itchFamily="66" charset="0"/>
                  </a:defRPr>
                </a:pPr>
                <a:r>
                  <a:rPr lang="en-US" sz="2400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itchFamily="66" charset="0"/>
                  </a:rPr>
                  <a:t>Fo </a:t>
                </a:r>
                <a:r>
                  <a:rPr lang="en-US" sz="2400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itchFamily="66" charset="0"/>
                  </a:rPr>
                  <a:t>(Mg# </a:t>
                </a:r>
                <a:r>
                  <a:rPr lang="en-US" sz="2400" dirty="0" err="1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itchFamily="66" charset="0"/>
                  </a:rPr>
                  <a:t>ol</a:t>
                </a:r>
                <a:r>
                  <a:rPr lang="en-US" sz="2400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mic Sans MS" pitchFamily="66" charset="0"/>
                  </a:rPr>
                  <a:t>)</a:t>
                </a:r>
                <a:endParaRPr lang="en-US" sz="2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c:rich>
          </c:tx>
          <c:layout>
            <c:manualLayout>
              <c:xMode val="edge"/>
              <c:yMode val="edge"/>
              <c:x val="1.0359449341731306E-3"/>
              <c:y val="0.31585110768543007"/>
            </c:manualLayout>
          </c:layout>
        </c:title>
        <c:numFmt formatCode="0.0" sourceLinked="0"/>
        <c:majorTickMark val="in"/>
        <c:minorTickMark val="in"/>
        <c:tickLblPos val="nextTo"/>
        <c:txPr>
          <a:bodyPr/>
          <a:lstStyle/>
          <a:p>
            <a:pPr>
              <a:defRPr sz="1600">
                <a:solidFill>
                  <a:schemeClr val="bg1"/>
                </a:solidFill>
                <a:latin typeface="Comic Sans MS" pitchFamily="66" charset="0"/>
              </a:defRPr>
            </a:pPr>
            <a:endParaRPr lang="it-IT"/>
          </a:p>
        </c:txPr>
        <c:crossAx val="63737216"/>
        <c:crosses val="autoZero"/>
        <c:crossBetween val="midCat"/>
      </c:valAx>
      <c:spPr>
        <a:solidFill>
          <a:schemeClr val="bg1"/>
        </a:solidFill>
        <a:ln>
          <a:solidFill>
            <a:schemeClr val="tx1"/>
          </a:solidFill>
        </a:ln>
      </c:spPr>
    </c:plotArea>
    <c:plotVisOnly val="1"/>
    <c:dispBlanksAs val="gap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4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fld id="{AB0C1E31-9119-4EE5-B7F7-53405F0C22D9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7699163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78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59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Fare clic per modificare gli stili del testo dello schema</a:t>
            </a:r>
          </a:p>
          <a:p>
            <a:pPr lvl="1"/>
            <a:r>
              <a:rPr lang="en-GB" noProof="0" smtClean="0"/>
              <a:t>Secondo livello</a:t>
            </a:r>
          </a:p>
          <a:p>
            <a:pPr lvl="2"/>
            <a:r>
              <a:rPr lang="en-GB" noProof="0" smtClean="0"/>
              <a:t>Terzo livello</a:t>
            </a:r>
          </a:p>
          <a:p>
            <a:pPr lvl="3"/>
            <a:r>
              <a:rPr lang="en-GB" noProof="0" smtClean="0"/>
              <a:t>Quarto livello</a:t>
            </a:r>
          </a:p>
          <a:p>
            <a:pPr lvl="4"/>
            <a:r>
              <a:rPr lang="en-GB" noProof="0" smtClean="0"/>
              <a:t>Quinto livello</a:t>
            </a:r>
          </a:p>
        </p:txBody>
      </p:sp>
      <p:sp>
        <p:nvSpPr>
          <p:cNvPr id="1259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59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fld id="{A34C4464-8C74-4319-8304-F288C3677665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272961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7405D40-9A11-4CDA-81BD-2C7AA32AB871}" type="slidenum">
              <a:rPr lang="en-GB" sz="1200">
                <a:solidFill>
                  <a:schemeClr val="tx1"/>
                </a:solidFill>
                <a:effectLst/>
                <a:latin typeface="Arial" charset="0"/>
              </a:rPr>
              <a:pPr algn="r"/>
              <a:t>1</a:t>
            </a:fld>
            <a:endParaRPr lang="en-GB" sz="120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17CED75-5308-4119-AEC4-78C5E5C2D07D}" type="slidenum">
              <a:rPr lang="en-GB" sz="1200">
                <a:solidFill>
                  <a:schemeClr val="tx1"/>
                </a:solidFill>
                <a:effectLst/>
                <a:latin typeface="Arial" charset="0"/>
              </a:rPr>
              <a:pPr algn="r"/>
              <a:t>10</a:t>
            </a:fld>
            <a:endParaRPr lang="en-GB" sz="120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17CED75-5308-4119-AEC4-78C5E5C2D07D}" type="slidenum">
              <a:rPr lang="en-GB" sz="1200">
                <a:solidFill>
                  <a:schemeClr val="tx1"/>
                </a:solidFill>
                <a:effectLst/>
                <a:latin typeface="Arial" charset="0"/>
              </a:rPr>
              <a:pPr algn="r"/>
              <a:t>11</a:t>
            </a:fld>
            <a:endParaRPr lang="en-GB" sz="120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17CED75-5308-4119-AEC4-78C5E5C2D07D}" type="slidenum">
              <a:rPr lang="en-GB" sz="1200">
                <a:solidFill>
                  <a:schemeClr val="tx1"/>
                </a:solidFill>
                <a:effectLst/>
                <a:latin typeface="Arial" charset="0"/>
              </a:rPr>
              <a:pPr algn="r"/>
              <a:t>12</a:t>
            </a:fld>
            <a:endParaRPr lang="en-GB" sz="120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17CED75-5308-4119-AEC4-78C5E5C2D07D}" type="slidenum">
              <a:rPr lang="en-GB" sz="1200">
                <a:solidFill>
                  <a:schemeClr val="tx1"/>
                </a:solidFill>
                <a:effectLst/>
                <a:latin typeface="Arial" charset="0"/>
              </a:rPr>
              <a:pPr algn="r"/>
              <a:t>13</a:t>
            </a:fld>
            <a:endParaRPr lang="en-GB" sz="120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17CED75-5308-4119-AEC4-78C5E5C2D07D}" type="slidenum">
              <a:rPr lang="en-GB" sz="1200">
                <a:solidFill>
                  <a:schemeClr val="tx1"/>
                </a:solidFill>
                <a:effectLst/>
                <a:latin typeface="Arial" charset="0"/>
              </a:rPr>
              <a:pPr algn="r"/>
              <a:t>14</a:t>
            </a:fld>
            <a:endParaRPr lang="en-GB" sz="120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17CED75-5308-4119-AEC4-78C5E5C2D07D}" type="slidenum">
              <a:rPr lang="en-GB" sz="1200">
                <a:solidFill>
                  <a:schemeClr val="tx1"/>
                </a:solidFill>
                <a:effectLst/>
                <a:latin typeface="Arial" charset="0"/>
              </a:rPr>
              <a:pPr algn="r"/>
              <a:t>15</a:t>
            </a:fld>
            <a:endParaRPr lang="en-GB" sz="120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7405D40-9A11-4CDA-81BD-2C7AA32AB871}" type="slidenum">
              <a:rPr lang="en-GB" sz="1200">
                <a:solidFill>
                  <a:schemeClr val="tx1"/>
                </a:solidFill>
                <a:effectLst/>
                <a:latin typeface="Arial" charset="0"/>
              </a:rPr>
              <a:pPr algn="r"/>
              <a:t>16</a:t>
            </a:fld>
            <a:endParaRPr lang="en-GB" sz="120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7405D40-9A11-4CDA-81BD-2C7AA32AB871}" type="slidenum">
              <a:rPr lang="en-GB" sz="1200">
                <a:solidFill>
                  <a:schemeClr val="tx1"/>
                </a:solidFill>
                <a:effectLst/>
                <a:latin typeface="Arial" charset="0"/>
              </a:rPr>
              <a:pPr algn="r"/>
              <a:t>17</a:t>
            </a:fld>
            <a:endParaRPr lang="en-GB" sz="120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7405D40-9A11-4CDA-81BD-2C7AA32AB871}" type="slidenum">
              <a:rPr lang="en-GB" sz="1200">
                <a:solidFill>
                  <a:schemeClr val="tx1"/>
                </a:solidFill>
                <a:effectLst/>
                <a:latin typeface="Arial" charset="0"/>
              </a:rPr>
              <a:pPr algn="r"/>
              <a:t>18</a:t>
            </a:fld>
            <a:endParaRPr lang="en-GB" sz="120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7405D40-9A11-4CDA-81BD-2C7AA32AB871}" type="slidenum">
              <a:rPr lang="en-GB" sz="1200">
                <a:solidFill>
                  <a:schemeClr val="tx1"/>
                </a:solidFill>
                <a:effectLst/>
                <a:latin typeface="Arial" charset="0"/>
              </a:rPr>
              <a:pPr algn="r"/>
              <a:t>19</a:t>
            </a:fld>
            <a:endParaRPr lang="en-GB" sz="120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7405D40-9A11-4CDA-81BD-2C7AA32AB871}" type="slidenum">
              <a:rPr lang="en-GB" sz="1200">
                <a:solidFill>
                  <a:schemeClr val="tx1"/>
                </a:solidFill>
                <a:effectLst/>
                <a:latin typeface="Arial" charset="0"/>
              </a:rPr>
              <a:pPr algn="r"/>
              <a:t>2</a:t>
            </a:fld>
            <a:endParaRPr lang="en-GB" sz="120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997B19B-0C53-4D1D-8782-21BD83AA17A9}" type="slidenum">
              <a:rPr lang="en-GB" sz="1200">
                <a:solidFill>
                  <a:schemeClr val="tx1"/>
                </a:solidFill>
                <a:effectLst/>
                <a:latin typeface="Arial" charset="0"/>
              </a:rPr>
              <a:pPr algn="r"/>
              <a:t>20</a:t>
            </a:fld>
            <a:endParaRPr lang="en-GB" sz="120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7405D40-9A11-4CDA-81BD-2C7AA32AB871}" type="slidenum">
              <a:rPr lang="en-GB" sz="1200">
                <a:solidFill>
                  <a:schemeClr val="tx1"/>
                </a:solidFill>
                <a:effectLst/>
                <a:latin typeface="Arial" charset="0"/>
              </a:rPr>
              <a:pPr algn="r"/>
              <a:t>21</a:t>
            </a:fld>
            <a:endParaRPr lang="en-GB" sz="120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7405D40-9A11-4CDA-81BD-2C7AA32AB871}" type="slidenum">
              <a:rPr lang="en-GB" sz="1200">
                <a:solidFill>
                  <a:schemeClr val="tx1"/>
                </a:solidFill>
                <a:effectLst/>
                <a:latin typeface="Arial" charset="0"/>
              </a:rPr>
              <a:pPr algn="r"/>
              <a:t>22</a:t>
            </a:fld>
            <a:endParaRPr lang="en-GB" sz="120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7405D40-9A11-4CDA-81BD-2C7AA32AB871}" type="slidenum">
              <a:rPr lang="en-GB" sz="1200">
                <a:solidFill>
                  <a:schemeClr val="tx1"/>
                </a:solidFill>
                <a:effectLst/>
                <a:latin typeface="Arial" charset="0"/>
              </a:rPr>
              <a:pPr algn="r"/>
              <a:t>23</a:t>
            </a:fld>
            <a:endParaRPr lang="en-GB" sz="120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7405D40-9A11-4CDA-81BD-2C7AA32AB871}" type="slidenum">
              <a:rPr lang="en-GB" sz="1200">
                <a:solidFill>
                  <a:schemeClr val="tx1"/>
                </a:solidFill>
                <a:effectLst/>
                <a:latin typeface="Arial" charset="0"/>
              </a:rPr>
              <a:pPr algn="r"/>
              <a:t>24</a:t>
            </a:fld>
            <a:endParaRPr lang="en-GB" sz="120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7405D40-9A11-4CDA-81BD-2C7AA32AB871}" type="slidenum">
              <a:rPr lang="en-GB" sz="1200">
                <a:solidFill>
                  <a:schemeClr val="tx1"/>
                </a:solidFill>
                <a:effectLst/>
                <a:latin typeface="Arial" charset="0"/>
              </a:rPr>
              <a:pPr algn="r"/>
              <a:t>25</a:t>
            </a:fld>
            <a:endParaRPr lang="en-GB" sz="120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7405D40-9A11-4CDA-81BD-2C7AA32AB871}" type="slidenum">
              <a:rPr lang="en-GB" sz="1200">
                <a:solidFill>
                  <a:schemeClr val="tx1"/>
                </a:solidFill>
                <a:effectLst/>
                <a:latin typeface="Arial" charset="0"/>
              </a:rPr>
              <a:pPr algn="r"/>
              <a:t>26</a:t>
            </a:fld>
            <a:endParaRPr lang="en-GB" sz="120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7405D40-9A11-4CDA-81BD-2C7AA32AB871}" type="slidenum">
              <a:rPr lang="en-GB" sz="1200">
                <a:solidFill>
                  <a:schemeClr val="tx1"/>
                </a:solidFill>
                <a:effectLst/>
                <a:latin typeface="Arial" charset="0"/>
              </a:rPr>
              <a:pPr algn="r"/>
              <a:t>27</a:t>
            </a:fld>
            <a:endParaRPr lang="en-GB" sz="120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7405D40-9A11-4CDA-81BD-2C7AA32AB871}" type="slidenum">
              <a:rPr lang="en-GB" sz="1200">
                <a:solidFill>
                  <a:schemeClr val="tx1"/>
                </a:solidFill>
                <a:effectLst/>
                <a:latin typeface="Arial" charset="0"/>
              </a:rPr>
              <a:pPr algn="r"/>
              <a:t>28</a:t>
            </a:fld>
            <a:endParaRPr lang="en-GB" sz="120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46C59DA-C8B2-444F-9DAA-7E0FC4FCB627}" type="slidenum">
              <a:rPr lang="en-GB" sz="1200">
                <a:solidFill>
                  <a:schemeClr val="tx1"/>
                </a:solidFill>
                <a:effectLst/>
                <a:latin typeface="Arial" charset="0"/>
              </a:rPr>
              <a:pPr algn="r"/>
              <a:t>29</a:t>
            </a:fld>
            <a:endParaRPr lang="en-GB" sz="120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F4B4FA3-AA2D-4FF7-AB3D-8437023C1452}" type="slidenum">
              <a:rPr lang="en-GB" sz="1200">
                <a:solidFill>
                  <a:schemeClr val="tx1"/>
                </a:solidFill>
                <a:effectLst/>
                <a:latin typeface="Arial" charset="0"/>
              </a:rPr>
              <a:pPr algn="r"/>
              <a:t>3</a:t>
            </a:fld>
            <a:endParaRPr lang="en-GB" sz="120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AE0C422-DCDA-4FE4-A944-EE9D4DBD3D5D}" type="slidenum">
              <a:rPr lang="en-GB" sz="1200">
                <a:solidFill>
                  <a:schemeClr val="tx1"/>
                </a:solidFill>
                <a:effectLst/>
                <a:latin typeface="Arial" charset="0"/>
              </a:rPr>
              <a:pPr algn="r"/>
              <a:t>30</a:t>
            </a:fld>
            <a:endParaRPr lang="en-GB" sz="120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F4B4FA3-AA2D-4FF7-AB3D-8437023C1452}" type="slidenum">
              <a:rPr lang="en-GB" sz="1200">
                <a:solidFill>
                  <a:schemeClr val="tx1"/>
                </a:solidFill>
                <a:effectLst/>
                <a:latin typeface="Arial" charset="0"/>
              </a:rPr>
              <a:pPr algn="r"/>
              <a:t>4</a:t>
            </a:fld>
            <a:endParaRPr lang="en-GB" sz="120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F4B4FA3-AA2D-4FF7-AB3D-8437023C1452}" type="slidenum">
              <a:rPr lang="en-GB" sz="1200">
                <a:solidFill>
                  <a:schemeClr val="tx1"/>
                </a:solidFill>
                <a:effectLst/>
                <a:latin typeface="Arial" charset="0"/>
              </a:rPr>
              <a:pPr algn="r"/>
              <a:t>5</a:t>
            </a:fld>
            <a:endParaRPr lang="en-GB" sz="120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17CED75-5308-4119-AEC4-78C5E5C2D07D}" type="slidenum">
              <a:rPr lang="en-GB" sz="1200">
                <a:solidFill>
                  <a:schemeClr val="tx1"/>
                </a:solidFill>
                <a:effectLst/>
                <a:latin typeface="Arial" charset="0"/>
              </a:rPr>
              <a:pPr algn="r"/>
              <a:t>6</a:t>
            </a:fld>
            <a:endParaRPr lang="en-GB" sz="120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17CED75-5308-4119-AEC4-78C5E5C2D07D}" type="slidenum">
              <a:rPr lang="en-GB" sz="1200">
                <a:solidFill>
                  <a:schemeClr val="tx1"/>
                </a:solidFill>
                <a:effectLst/>
                <a:latin typeface="Arial" charset="0"/>
              </a:rPr>
              <a:pPr algn="r"/>
              <a:t>7</a:t>
            </a:fld>
            <a:endParaRPr lang="en-GB" sz="120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17CED75-5308-4119-AEC4-78C5E5C2D07D}" type="slidenum">
              <a:rPr lang="en-GB" sz="1200">
                <a:solidFill>
                  <a:schemeClr val="tx1"/>
                </a:solidFill>
                <a:effectLst/>
                <a:latin typeface="Arial" charset="0"/>
              </a:rPr>
              <a:pPr algn="r"/>
              <a:t>8</a:t>
            </a:fld>
            <a:endParaRPr lang="en-GB" sz="120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17CED75-5308-4119-AEC4-78C5E5C2D07D}" type="slidenum">
              <a:rPr lang="en-GB" sz="1200">
                <a:solidFill>
                  <a:schemeClr val="tx1"/>
                </a:solidFill>
                <a:effectLst/>
                <a:latin typeface="Arial" charset="0"/>
              </a:rPr>
              <a:pPr algn="r"/>
              <a:t>9</a:t>
            </a:fld>
            <a:endParaRPr lang="en-GB" sz="120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logo +marchio"/>
          <p:cNvPicPr>
            <a:picLocks noChangeAspect="1" noChangeArrowheads="1"/>
          </p:cNvPicPr>
          <p:nvPr userDrawn="1"/>
        </p:nvPicPr>
        <p:blipFill>
          <a:blip r:embed="rId4" cstate="print"/>
          <a:srcRect l="15549" t="17897" r="76605" b="7990"/>
          <a:stretch>
            <a:fillRect/>
          </a:stretch>
        </p:blipFill>
        <p:spPr bwMode="auto">
          <a:xfrm>
            <a:off x="0" y="6446838"/>
            <a:ext cx="347663" cy="41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Text Box 10"/>
          <p:cNvSpPr txBox="1">
            <a:spLocks noChangeArrowheads="1"/>
          </p:cNvSpPr>
          <p:nvPr userDrawn="1"/>
        </p:nvSpPr>
        <p:spPr bwMode="auto">
          <a:xfrm>
            <a:off x="987425" y="6553200"/>
            <a:ext cx="81391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>
            <a:spAutoFit/>
          </a:bodyPr>
          <a:lstStyle/>
          <a:p>
            <a:pPr algn="r" eaLnBrk="0" hangingPunct="0">
              <a:spcBef>
                <a:spcPct val="50000"/>
              </a:spcBef>
              <a:defRPr/>
            </a:pPr>
            <a:r>
              <a:rPr lang="en-US" sz="14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Magmatismo</a:t>
            </a:r>
            <a:r>
              <a:rPr lang="en-US" sz="1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14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cenozoico</a:t>
            </a:r>
            <a:r>
              <a:rPr lang="en-US" sz="1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14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dell’area</a:t>
            </a:r>
            <a:r>
              <a:rPr lang="en-US" sz="1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14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mediterranea</a:t>
            </a:r>
            <a:r>
              <a:rPr lang="en-US" sz="1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 Michele Lustrino. Univ. La Sapienza Roma A.A. </a:t>
            </a:r>
            <a:r>
              <a:rPr lang="en-US" sz="1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2015/2016</a:t>
            </a:r>
            <a:endParaRPr lang="en-US" sz="14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FFCC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FFCC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CC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FFCC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CC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2000">
          <a:solidFill>
            <a:srgbClr val="FFCC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2000">
          <a:solidFill>
            <a:srgbClr val="FFCC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2000">
          <a:solidFill>
            <a:srgbClr val="FFCC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2000">
          <a:solidFill>
            <a:srgbClr val="FFCC00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6820" name="Text Box 4"/>
          <p:cNvSpPr txBox="1">
            <a:spLocks noChangeArrowheads="1"/>
          </p:cNvSpPr>
          <p:nvPr/>
        </p:nvSpPr>
        <p:spPr bwMode="auto">
          <a:xfrm>
            <a:off x="0" y="88900"/>
            <a:ext cx="9144000" cy="82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4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Potential</a:t>
            </a:r>
            <a:r>
              <a:rPr lang="it-IT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Temperature</a:t>
            </a:r>
          </a:p>
        </p:txBody>
      </p:sp>
      <p:sp>
        <p:nvSpPr>
          <p:cNvPr id="105" name="Text Box 82"/>
          <p:cNvSpPr txBox="1">
            <a:spLocks noChangeArrowheads="1"/>
          </p:cNvSpPr>
          <p:nvPr/>
        </p:nvSpPr>
        <p:spPr bwMode="auto">
          <a:xfrm>
            <a:off x="0" y="1028700"/>
            <a:ext cx="9144000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dirty="0">
                <a:solidFill>
                  <a:schemeClr val="bg1"/>
                </a:solidFill>
              </a:rPr>
              <a:t>To calculate the original MgO content of a melt, a certain amount of olivine is added to the composition of the rock until a </a:t>
            </a:r>
            <a:r>
              <a:rPr lang="en-US" sz="4400" u="sng" dirty="0">
                <a:solidFill>
                  <a:schemeClr val="bg1"/>
                </a:solidFill>
              </a:rPr>
              <a:t>composition in equilibrium with the Fo-richest olivine is obtained</a:t>
            </a:r>
            <a:r>
              <a:rPr lang="en-US" sz="4400" dirty="0">
                <a:solidFill>
                  <a:schemeClr val="bg1"/>
                </a:solidFill>
              </a:rPr>
              <a:t>.</a:t>
            </a:r>
            <a:endParaRPr lang="en-GB" sz="4400" dirty="0">
              <a:solidFill>
                <a:srgbClr val="FFFF00"/>
              </a:solidFill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6" name="Text Box 82"/>
          <p:cNvSpPr txBox="1">
            <a:spLocks noChangeArrowheads="1"/>
          </p:cNvSpPr>
          <p:nvPr/>
        </p:nvSpPr>
        <p:spPr bwMode="auto">
          <a:xfrm>
            <a:off x="0" y="551815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dirty="0">
                <a:solidFill>
                  <a:srgbClr val="FFFF00"/>
                </a:solidFill>
              </a:rPr>
              <a:t>This approach may be VERY DANGEROUS…</a:t>
            </a:r>
            <a:endParaRPr lang="en-GB" sz="2800" dirty="0">
              <a:solidFill>
                <a:srgbClr val="FFFF00"/>
              </a:solidFill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build="p"/>
      <p:bldP spid="6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8" name="Grafico 117"/>
          <p:cNvGraphicFramePr/>
          <p:nvPr/>
        </p:nvGraphicFramePr>
        <p:xfrm>
          <a:off x="520860" y="787078"/>
          <a:ext cx="7940233" cy="57089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" name="Rettangolo 30"/>
          <p:cNvSpPr/>
          <p:nvPr/>
        </p:nvSpPr>
        <p:spPr bwMode="auto">
          <a:xfrm>
            <a:off x="3576578" y="960699"/>
            <a:ext cx="3310360" cy="4806689"/>
          </a:xfrm>
          <a:prstGeom prst="rect">
            <a:avLst/>
          </a:prstGeom>
          <a:solidFill>
            <a:srgbClr val="FFCCFF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86820" name="Text Box 4"/>
          <p:cNvSpPr txBox="1">
            <a:spLocks noChangeArrowheads="1"/>
          </p:cNvSpPr>
          <p:nvPr/>
        </p:nvSpPr>
        <p:spPr bwMode="auto">
          <a:xfrm>
            <a:off x="0" y="88900"/>
            <a:ext cx="9144000" cy="82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4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Potential</a:t>
            </a:r>
            <a:r>
              <a:rPr lang="it-IT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Temperature</a:t>
            </a:r>
          </a:p>
        </p:txBody>
      </p:sp>
      <p:grpSp>
        <p:nvGrpSpPr>
          <p:cNvPr id="2" name="Gruppo 30"/>
          <p:cNvGrpSpPr/>
          <p:nvPr/>
        </p:nvGrpSpPr>
        <p:grpSpPr>
          <a:xfrm>
            <a:off x="1597306" y="925975"/>
            <a:ext cx="6609932" cy="4826643"/>
            <a:chOff x="1597306" y="925975"/>
            <a:chExt cx="6609932" cy="4826643"/>
          </a:xfrm>
        </p:grpSpPr>
        <p:cxnSp>
          <p:nvCxnSpPr>
            <p:cNvPr id="5" name="Connettore 1 4"/>
            <p:cNvCxnSpPr/>
            <p:nvPr/>
          </p:nvCxnSpPr>
          <p:spPr bwMode="auto">
            <a:xfrm flipV="1">
              <a:off x="1597306" y="925975"/>
              <a:ext cx="6609145" cy="4826643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" name="CasellaDiTesto 5"/>
            <p:cNvSpPr txBox="1"/>
            <p:nvPr/>
          </p:nvSpPr>
          <p:spPr>
            <a:xfrm rot="19403975">
              <a:off x="6895660" y="1506059"/>
              <a:ext cx="13115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>
                  <a:solidFill>
                    <a:schemeClr val="tx1"/>
                  </a:solidFill>
                  <a:effectLst/>
                </a:rPr>
                <a:t>1:</a:t>
              </a:r>
              <a:r>
                <a:rPr lang="it-IT" dirty="0" err="1" smtClean="0">
                  <a:solidFill>
                    <a:schemeClr val="tx1"/>
                  </a:solidFill>
                  <a:effectLst/>
                </a:rPr>
                <a:t>1</a:t>
              </a:r>
              <a:r>
                <a:rPr lang="it-IT" dirty="0" smtClean="0">
                  <a:solidFill>
                    <a:schemeClr val="tx1"/>
                  </a:solidFill>
                  <a:effectLst/>
                </a:rPr>
                <a:t> (K</a:t>
              </a:r>
              <a:r>
                <a:rPr lang="it-IT" baseline="-25000" dirty="0" smtClean="0">
                  <a:solidFill>
                    <a:schemeClr val="tx1"/>
                  </a:solidFill>
                  <a:effectLst/>
                </a:rPr>
                <a:t>D</a:t>
              </a:r>
              <a:r>
                <a:rPr lang="it-IT" dirty="0" smtClean="0">
                  <a:solidFill>
                    <a:schemeClr val="tx1"/>
                  </a:solidFill>
                  <a:effectLst/>
                </a:rPr>
                <a:t> = 1)</a:t>
              </a:r>
              <a:endParaRPr lang="it-IT" dirty="0"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13" name="Figura a mano libera 12"/>
          <p:cNvSpPr/>
          <p:nvPr/>
        </p:nvSpPr>
        <p:spPr bwMode="auto">
          <a:xfrm>
            <a:off x="1874520" y="1402080"/>
            <a:ext cx="5532120" cy="4091940"/>
          </a:xfrm>
          <a:custGeom>
            <a:avLst/>
            <a:gdLst>
              <a:gd name="connsiteX0" fmla="*/ 0 w 5532120"/>
              <a:gd name="connsiteY0" fmla="*/ 4091940 h 4091940"/>
              <a:gd name="connsiteX1" fmla="*/ 5532120 w 5532120"/>
              <a:gd name="connsiteY1" fmla="*/ 0 h 4091940"/>
              <a:gd name="connsiteX0" fmla="*/ 0 w 5532120"/>
              <a:gd name="connsiteY0" fmla="*/ 4091940 h 4091940"/>
              <a:gd name="connsiteX1" fmla="*/ 5532120 w 5532120"/>
              <a:gd name="connsiteY1" fmla="*/ 0 h 4091940"/>
              <a:gd name="connsiteX0" fmla="*/ 0 w 5532120"/>
              <a:gd name="connsiteY0" fmla="*/ 4091940 h 4091940"/>
              <a:gd name="connsiteX1" fmla="*/ 5532120 w 5532120"/>
              <a:gd name="connsiteY1" fmla="*/ 0 h 4091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532120" h="4091940">
                <a:moveTo>
                  <a:pt x="0" y="4091940"/>
                </a:moveTo>
                <a:cubicBezTo>
                  <a:pt x="1691640" y="2628900"/>
                  <a:pt x="3444240" y="1234440"/>
                  <a:pt x="5532120" y="0"/>
                </a:cubicBezTo>
              </a:path>
            </a:pathLst>
          </a:custGeom>
          <a:noFill/>
          <a:ln w="190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4" name="Figura a mano libera 13"/>
          <p:cNvSpPr/>
          <p:nvPr/>
        </p:nvSpPr>
        <p:spPr bwMode="auto">
          <a:xfrm>
            <a:off x="1824990" y="1386840"/>
            <a:ext cx="5328920" cy="4118610"/>
          </a:xfrm>
          <a:custGeom>
            <a:avLst/>
            <a:gdLst>
              <a:gd name="connsiteX0" fmla="*/ 0 w 5532120"/>
              <a:gd name="connsiteY0" fmla="*/ 4091940 h 4091940"/>
              <a:gd name="connsiteX1" fmla="*/ 5532120 w 5532120"/>
              <a:gd name="connsiteY1" fmla="*/ 0 h 4091940"/>
              <a:gd name="connsiteX0" fmla="*/ 0 w 5532120"/>
              <a:gd name="connsiteY0" fmla="*/ 4091940 h 4091940"/>
              <a:gd name="connsiteX1" fmla="*/ 5532120 w 5532120"/>
              <a:gd name="connsiteY1" fmla="*/ 0 h 4091940"/>
              <a:gd name="connsiteX0" fmla="*/ 0 w 5532120"/>
              <a:gd name="connsiteY0" fmla="*/ 4091940 h 4091940"/>
              <a:gd name="connsiteX1" fmla="*/ 5532120 w 5532120"/>
              <a:gd name="connsiteY1" fmla="*/ 0 h 4091940"/>
              <a:gd name="connsiteX0" fmla="*/ 0 w 5328920"/>
              <a:gd name="connsiteY0" fmla="*/ 4118610 h 4118610"/>
              <a:gd name="connsiteX1" fmla="*/ 5328920 w 5328920"/>
              <a:gd name="connsiteY1" fmla="*/ 0 h 4118610"/>
              <a:gd name="connsiteX0" fmla="*/ 0 w 5328920"/>
              <a:gd name="connsiteY0" fmla="*/ 4118610 h 4118610"/>
              <a:gd name="connsiteX1" fmla="*/ 5328920 w 5328920"/>
              <a:gd name="connsiteY1" fmla="*/ 0 h 4118610"/>
              <a:gd name="connsiteX0" fmla="*/ 0 w 5328920"/>
              <a:gd name="connsiteY0" fmla="*/ 4118610 h 4118610"/>
              <a:gd name="connsiteX1" fmla="*/ 5328920 w 5328920"/>
              <a:gd name="connsiteY1" fmla="*/ 0 h 4118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28920" h="4118610">
                <a:moveTo>
                  <a:pt x="0" y="4118610"/>
                </a:moveTo>
                <a:cubicBezTo>
                  <a:pt x="1424940" y="2358390"/>
                  <a:pt x="3271520" y="1097280"/>
                  <a:pt x="5328920" y="0"/>
                </a:cubicBezTo>
              </a:path>
            </a:pathLst>
          </a:custGeom>
          <a:noFill/>
          <a:ln w="19050" cap="flat" cmpd="sng" algn="ctr">
            <a:solidFill>
              <a:srgbClr val="66FF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5" name="Figura a mano libera 14"/>
          <p:cNvSpPr/>
          <p:nvPr/>
        </p:nvSpPr>
        <p:spPr bwMode="auto">
          <a:xfrm>
            <a:off x="1743710" y="1386840"/>
            <a:ext cx="5036820" cy="4121150"/>
          </a:xfrm>
          <a:custGeom>
            <a:avLst/>
            <a:gdLst>
              <a:gd name="connsiteX0" fmla="*/ 0 w 5532120"/>
              <a:gd name="connsiteY0" fmla="*/ 4091940 h 4091940"/>
              <a:gd name="connsiteX1" fmla="*/ 5532120 w 5532120"/>
              <a:gd name="connsiteY1" fmla="*/ 0 h 4091940"/>
              <a:gd name="connsiteX0" fmla="*/ 0 w 5532120"/>
              <a:gd name="connsiteY0" fmla="*/ 4091940 h 4091940"/>
              <a:gd name="connsiteX1" fmla="*/ 5532120 w 5532120"/>
              <a:gd name="connsiteY1" fmla="*/ 0 h 4091940"/>
              <a:gd name="connsiteX0" fmla="*/ 0 w 5532120"/>
              <a:gd name="connsiteY0" fmla="*/ 4091940 h 4091940"/>
              <a:gd name="connsiteX1" fmla="*/ 5532120 w 5532120"/>
              <a:gd name="connsiteY1" fmla="*/ 0 h 4091940"/>
              <a:gd name="connsiteX0" fmla="*/ 0 w 5328920"/>
              <a:gd name="connsiteY0" fmla="*/ 4118610 h 4118610"/>
              <a:gd name="connsiteX1" fmla="*/ 5328920 w 5328920"/>
              <a:gd name="connsiteY1" fmla="*/ 0 h 4118610"/>
              <a:gd name="connsiteX0" fmla="*/ 0 w 5328920"/>
              <a:gd name="connsiteY0" fmla="*/ 4118610 h 4118610"/>
              <a:gd name="connsiteX1" fmla="*/ 5328920 w 5328920"/>
              <a:gd name="connsiteY1" fmla="*/ 0 h 4118610"/>
              <a:gd name="connsiteX0" fmla="*/ 0 w 5328920"/>
              <a:gd name="connsiteY0" fmla="*/ 4118610 h 4118610"/>
              <a:gd name="connsiteX1" fmla="*/ 5328920 w 5328920"/>
              <a:gd name="connsiteY1" fmla="*/ 0 h 4118610"/>
              <a:gd name="connsiteX0" fmla="*/ 0 w 5036820"/>
              <a:gd name="connsiteY0" fmla="*/ 4121150 h 4121150"/>
              <a:gd name="connsiteX1" fmla="*/ 5036820 w 5036820"/>
              <a:gd name="connsiteY1" fmla="*/ 0 h 4121150"/>
              <a:gd name="connsiteX0" fmla="*/ 0 w 5036820"/>
              <a:gd name="connsiteY0" fmla="*/ 4121150 h 4121150"/>
              <a:gd name="connsiteX1" fmla="*/ 5036820 w 5036820"/>
              <a:gd name="connsiteY1" fmla="*/ 0 h 4121150"/>
              <a:gd name="connsiteX0" fmla="*/ 0 w 5036820"/>
              <a:gd name="connsiteY0" fmla="*/ 4121150 h 4121150"/>
              <a:gd name="connsiteX1" fmla="*/ 5036820 w 5036820"/>
              <a:gd name="connsiteY1" fmla="*/ 0 h 412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36820" h="4121150">
                <a:moveTo>
                  <a:pt x="0" y="4121150"/>
                </a:moveTo>
                <a:cubicBezTo>
                  <a:pt x="1196340" y="1964690"/>
                  <a:pt x="3169920" y="723900"/>
                  <a:pt x="5036820" y="0"/>
                </a:cubicBezTo>
              </a:path>
            </a:pathLst>
          </a:custGeom>
          <a:noFill/>
          <a:ln w="1905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6" name="Figura a mano libera 15"/>
          <p:cNvSpPr/>
          <p:nvPr/>
        </p:nvSpPr>
        <p:spPr bwMode="auto">
          <a:xfrm>
            <a:off x="1707896" y="1386840"/>
            <a:ext cx="4743450" cy="4121150"/>
          </a:xfrm>
          <a:custGeom>
            <a:avLst/>
            <a:gdLst>
              <a:gd name="connsiteX0" fmla="*/ 0 w 5532120"/>
              <a:gd name="connsiteY0" fmla="*/ 4091940 h 4091940"/>
              <a:gd name="connsiteX1" fmla="*/ 5532120 w 5532120"/>
              <a:gd name="connsiteY1" fmla="*/ 0 h 4091940"/>
              <a:gd name="connsiteX0" fmla="*/ 0 w 5532120"/>
              <a:gd name="connsiteY0" fmla="*/ 4091940 h 4091940"/>
              <a:gd name="connsiteX1" fmla="*/ 5532120 w 5532120"/>
              <a:gd name="connsiteY1" fmla="*/ 0 h 4091940"/>
              <a:gd name="connsiteX0" fmla="*/ 0 w 5532120"/>
              <a:gd name="connsiteY0" fmla="*/ 4091940 h 4091940"/>
              <a:gd name="connsiteX1" fmla="*/ 5532120 w 5532120"/>
              <a:gd name="connsiteY1" fmla="*/ 0 h 4091940"/>
              <a:gd name="connsiteX0" fmla="*/ 0 w 5328920"/>
              <a:gd name="connsiteY0" fmla="*/ 4118610 h 4118610"/>
              <a:gd name="connsiteX1" fmla="*/ 5328920 w 5328920"/>
              <a:gd name="connsiteY1" fmla="*/ 0 h 4118610"/>
              <a:gd name="connsiteX0" fmla="*/ 0 w 5328920"/>
              <a:gd name="connsiteY0" fmla="*/ 4118610 h 4118610"/>
              <a:gd name="connsiteX1" fmla="*/ 5328920 w 5328920"/>
              <a:gd name="connsiteY1" fmla="*/ 0 h 4118610"/>
              <a:gd name="connsiteX0" fmla="*/ 0 w 5328920"/>
              <a:gd name="connsiteY0" fmla="*/ 4118610 h 4118610"/>
              <a:gd name="connsiteX1" fmla="*/ 5328920 w 5328920"/>
              <a:gd name="connsiteY1" fmla="*/ 0 h 4118610"/>
              <a:gd name="connsiteX0" fmla="*/ 0 w 5036820"/>
              <a:gd name="connsiteY0" fmla="*/ 4121150 h 4121150"/>
              <a:gd name="connsiteX1" fmla="*/ 5036820 w 5036820"/>
              <a:gd name="connsiteY1" fmla="*/ 0 h 4121150"/>
              <a:gd name="connsiteX0" fmla="*/ 0 w 5036820"/>
              <a:gd name="connsiteY0" fmla="*/ 4121150 h 4121150"/>
              <a:gd name="connsiteX1" fmla="*/ 5036820 w 5036820"/>
              <a:gd name="connsiteY1" fmla="*/ 0 h 4121150"/>
              <a:gd name="connsiteX0" fmla="*/ 0 w 5036820"/>
              <a:gd name="connsiteY0" fmla="*/ 4121150 h 4121150"/>
              <a:gd name="connsiteX1" fmla="*/ 5036820 w 5036820"/>
              <a:gd name="connsiteY1" fmla="*/ 0 h 4121150"/>
              <a:gd name="connsiteX0" fmla="*/ 0 w 4743450"/>
              <a:gd name="connsiteY0" fmla="*/ 4121150 h 4121150"/>
              <a:gd name="connsiteX1" fmla="*/ 4743450 w 4743450"/>
              <a:gd name="connsiteY1" fmla="*/ 0 h 4121150"/>
              <a:gd name="connsiteX0" fmla="*/ 0 w 4743450"/>
              <a:gd name="connsiteY0" fmla="*/ 4121150 h 4121150"/>
              <a:gd name="connsiteX1" fmla="*/ 4743450 w 4743450"/>
              <a:gd name="connsiteY1" fmla="*/ 0 h 4121150"/>
              <a:gd name="connsiteX0" fmla="*/ 0 w 4743450"/>
              <a:gd name="connsiteY0" fmla="*/ 4121150 h 4121150"/>
              <a:gd name="connsiteX1" fmla="*/ 4743450 w 4743450"/>
              <a:gd name="connsiteY1" fmla="*/ 0 h 412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743450" h="4121150">
                <a:moveTo>
                  <a:pt x="0" y="4121150"/>
                </a:moveTo>
                <a:cubicBezTo>
                  <a:pt x="1001268" y="1794002"/>
                  <a:pt x="2884170" y="533400"/>
                  <a:pt x="4743450" y="0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7" name="Figura a mano libera 16"/>
          <p:cNvSpPr/>
          <p:nvPr/>
        </p:nvSpPr>
        <p:spPr bwMode="auto">
          <a:xfrm>
            <a:off x="1678940" y="1386840"/>
            <a:ext cx="4156710" cy="4124960"/>
          </a:xfrm>
          <a:custGeom>
            <a:avLst/>
            <a:gdLst>
              <a:gd name="connsiteX0" fmla="*/ 0 w 5532120"/>
              <a:gd name="connsiteY0" fmla="*/ 4091940 h 4091940"/>
              <a:gd name="connsiteX1" fmla="*/ 5532120 w 5532120"/>
              <a:gd name="connsiteY1" fmla="*/ 0 h 4091940"/>
              <a:gd name="connsiteX0" fmla="*/ 0 w 5532120"/>
              <a:gd name="connsiteY0" fmla="*/ 4091940 h 4091940"/>
              <a:gd name="connsiteX1" fmla="*/ 5532120 w 5532120"/>
              <a:gd name="connsiteY1" fmla="*/ 0 h 4091940"/>
              <a:gd name="connsiteX0" fmla="*/ 0 w 5532120"/>
              <a:gd name="connsiteY0" fmla="*/ 4091940 h 4091940"/>
              <a:gd name="connsiteX1" fmla="*/ 5532120 w 5532120"/>
              <a:gd name="connsiteY1" fmla="*/ 0 h 4091940"/>
              <a:gd name="connsiteX0" fmla="*/ 0 w 5328920"/>
              <a:gd name="connsiteY0" fmla="*/ 4118610 h 4118610"/>
              <a:gd name="connsiteX1" fmla="*/ 5328920 w 5328920"/>
              <a:gd name="connsiteY1" fmla="*/ 0 h 4118610"/>
              <a:gd name="connsiteX0" fmla="*/ 0 w 5328920"/>
              <a:gd name="connsiteY0" fmla="*/ 4118610 h 4118610"/>
              <a:gd name="connsiteX1" fmla="*/ 5328920 w 5328920"/>
              <a:gd name="connsiteY1" fmla="*/ 0 h 4118610"/>
              <a:gd name="connsiteX0" fmla="*/ 0 w 5328920"/>
              <a:gd name="connsiteY0" fmla="*/ 4118610 h 4118610"/>
              <a:gd name="connsiteX1" fmla="*/ 5328920 w 5328920"/>
              <a:gd name="connsiteY1" fmla="*/ 0 h 4118610"/>
              <a:gd name="connsiteX0" fmla="*/ 0 w 5036820"/>
              <a:gd name="connsiteY0" fmla="*/ 4121150 h 4121150"/>
              <a:gd name="connsiteX1" fmla="*/ 5036820 w 5036820"/>
              <a:gd name="connsiteY1" fmla="*/ 0 h 4121150"/>
              <a:gd name="connsiteX0" fmla="*/ 0 w 5036820"/>
              <a:gd name="connsiteY0" fmla="*/ 4121150 h 4121150"/>
              <a:gd name="connsiteX1" fmla="*/ 5036820 w 5036820"/>
              <a:gd name="connsiteY1" fmla="*/ 0 h 4121150"/>
              <a:gd name="connsiteX0" fmla="*/ 0 w 5036820"/>
              <a:gd name="connsiteY0" fmla="*/ 4121150 h 4121150"/>
              <a:gd name="connsiteX1" fmla="*/ 5036820 w 5036820"/>
              <a:gd name="connsiteY1" fmla="*/ 0 h 4121150"/>
              <a:gd name="connsiteX0" fmla="*/ 0 w 5036820"/>
              <a:gd name="connsiteY0" fmla="*/ 4121150 h 4164330"/>
              <a:gd name="connsiteX1" fmla="*/ 694690 w 5036820"/>
              <a:gd name="connsiteY1" fmla="*/ 4164330 h 4164330"/>
              <a:gd name="connsiteX2" fmla="*/ 5036820 w 5036820"/>
              <a:gd name="connsiteY2" fmla="*/ 0 h 4164330"/>
              <a:gd name="connsiteX0" fmla="*/ 0 w 5036820"/>
              <a:gd name="connsiteY0" fmla="*/ 4121150 h 4121150"/>
              <a:gd name="connsiteX1" fmla="*/ 5036820 w 5036820"/>
              <a:gd name="connsiteY1" fmla="*/ 0 h 4121150"/>
              <a:gd name="connsiteX0" fmla="*/ 0 w 4156710"/>
              <a:gd name="connsiteY0" fmla="*/ 4124960 h 4124960"/>
              <a:gd name="connsiteX1" fmla="*/ 4156710 w 4156710"/>
              <a:gd name="connsiteY1" fmla="*/ 0 h 4124960"/>
              <a:gd name="connsiteX0" fmla="*/ 0 w 4156710"/>
              <a:gd name="connsiteY0" fmla="*/ 4124960 h 4124960"/>
              <a:gd name="connsiteX1" fmla="*/ 4156710 w 4156710"/>
              <a:gd name="connsiteY1" fmla="*/ 0 h 4124960"/>
              <a:gd name="connsiteX0" fmla="*/ 0 w 4156710"/>
              <a:gd name="connsiteY0" fmla="*/ 4124960 h 4124960"/>
              <a:gd name="connsiteX1" fmla="*/ 4156710 w 4156710"/>
              <a:gd name="connsiteY1" fmla="*/ 0 h 4124960"/>
              <a:gd name="connsiteX0" fmla="*/ 0 w 4156710"/>
              <a:gd name="connsiteY0" fmla="*/ 4124960 h 4124960"/>
              <a:gd name="connsiteX1" fmla="*/ 4156710 w 4156710"/>
              <a:gd name="connsiteY1" fmla="*/ 0 h 4124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156710" h="4124960">
                <a:moveTo>
                  <a:pt x="0" y="4124960"/>
                </a:moveTo>
                <a:cubicBezTo>
                  <a:pt x="646430" y="2208953"/>
                  <a:pt x="1437640" y="734907"/>
                  <a:pt x="4156710" y="0"/>
                </a:cubicBezTo>
              </a:path>
            </a:pathLst>
          </a:custGeom>
          <a:noFill/>
          <a:ln w="190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8" name="Figura a mano libera 17"/>
          <p:cNvSpPr/>
          <p:nvPr/>
        </p:nvSpPr>
        <p:spPr bwMode="auto">
          <a:xfrm>
            <a:off x="1648460" y="1386840"/>
            <a:ext cx="3112770" cy="4119880"/>
          </a:xfrm>
          <a:custGeom>
            <a:avLst/>
            <a:gdLst>
              <a:gd name="connsiteX0" fmla="*/ 0 w 5532120"/>
              <a:gd name="connsiteY0" fmla="*/ 4091940 h 4091940"/>
              <a:gd name="connsiteX1" fmla="*/ 5532120 w 5532120"/>
              <a:gd name="connsiteY1" fmla="*/ 0 h 4091940"/>
              <a:gd name="connsiteX0" fmla="*/ 0 w 5532120"/>
              <a:gd name="connsiteY0" fmla="*/ 4091940 h 4091940"/>
              <a:gd name="connsiteX1" fmla="*/ 5532120 w 5532120"/>
              <a:gd name="connsiteY1" fmla="*/ 0 h 4091940"/>
              <a:gd name="connsiteX0" fmla="*/ 0 w 5532120"/>
              <a:gd name="connsiteY0" fmla="*/ 4091940 h 4091940"/>
              <a:gd name="connsiteX1" fmla="*/ 5532120 w 5532120"/>
              <a:gd name="connsiteY1" fmla="*/ 0 h 4091940"/>
              <a:gd name="connsiteX0" fmla="*/ 0 w 5328920"/>
              <a:gd name="connsiteY0" fmla="*/ 4118610 h 4118610"/>
              <a:gd name="connsiteX1" fmla="*/ 5328920 w 5328920"/>
              <a:gd name="connsiteY1" fmla="*/ 0 h 4118610"/>
              <a:gd name="connsiteX0" fmla="*/ 0 w 5328920"/>
              <a:gd name="connsiteY0" fmla="*/ 4118610 h 4118610"/>
              <a:gd name="connsiteX1" fmla="*/ 5328920 w 5328920"/>
              <a:gd name="connsiteY1" fmla="*/ 0 h 4118610"/>
              <a:gd name="connsiteX0" fmla="*/ 0 w 5328920"/>
              <a:gd name="connsiteY0" fmla="*/ 4118610 h 4118610"/>
              <a:gd name="connsiteX1" fmla="*/ 5328920 w 5328920"/>
              <a:gd name="connsiteY1" fmla="*/ 0 h 4118610"/>
              <a:gd name="connsiteX0" fmla="*/ 0 w 5036820"/>
              <a:gd name="connsiteY0" fmla="*/ 4121150 h 4121150"/>
              <a:gd name="connsiteX1" fmla="*/ 5036820 w 5036820"/>
              <a:gd name="connsiteY1" fmla="*/ 0 h 4121150"/>
              <a:gd name="connsiteX0" fmla="*/ 0 w 5036820"/>
              <a:gd name="connsiteY0" fmla="*/ 4121150 h 4121150"/>
              <a:gd name="connsiteX1" fmla="*/ 5036820 w 5036820"/>
              <a:gd name="connsiteY1" fmla="*/ 0 h 4121150"/>
              <a:gd name="connsiteX0" fmla="*/ 0 w 5036820"/>
              <a:gd name="connsiteY0" fmla="*/ 4121150 h 4121150"/>
              <a:gd name="connsiteX1" fmla="*/ 5036820 w 5036820"/>
              <a:gd name="connsiteY1" fmla="*/ 0 h 4121150"/>
              <a:gd name="connsiteX0" fmla="*/ 0 w 5036820"/>
              <a:gd name="connsiteY0" fmla="*/ 4121150 h 4164330"/>
              <a:gd name="connsiteX1" fmla="*/ 694690 w 5036820"/>
              <a:gd name="connsiteY1" fmla="*/ 4164330 h 4164330"/>
              <a:gd name="connsiteX2" fmla="*/ 5036820 w 5036820"/>
              <a:gd name="connsiteY2" fmla="*/ 0 h 4164330"/>
              <a:gd name="connsiteX0" fmla="*/ 0 w 5036820"/>
              <a:gd name="connsiteY0" fmla="*/ 4121150 h 4121150"/>
              <a:gd name="connsiteX1" fmla="*/ 5036820 w 5036820"/>
              <a:gd name="connsiteY1" fmla="*/ 0 h 4121150"/>
              <a:gd name="connsiteX0" fmla="*/ 0 w 4156710"/>
              <a:gd name="connsiteY0" fmla="*/ 4124960 h 4124960"/>
              <a:gd name="connsiteX1" fmla="*/ 4156710 w 4156710"/>
              <a:gd name="connsiteY1" fmla="*/ 0 h 4124960"/>
              <a:gd name="connsiteX0" fmla="*/ 0 w 4156710"/>
              <a:gd name="connsiteY0" fmla="*/ 4124960 h 4124960"/>
              <a:gd name="connsiteX1" fmla="*/ 4156710 w 4156710"/>
              <a:gd name="connsiteY1" fmla="*/ 0 h 4124960"/>
              <a:gd name="connsiteX0" fmla="*/ 0 w 4156710"/>
              <a:gd name="connsiteY0" fmla="*/ 4124960 h 4124960"/>
              <a:gd name="connsiteX1" fmla="*/ 4156710 w 4156710"/>
              <a:gd name="connsiteY1" fmla="*/ 0 h 4124960"/>
              <a:gd name="connsiteX0" fmla="*/ 0 w 4156710"/>
              <a:gd name="connsiteY0" fmla="*/ 4124960 h 4124960"/>
              <a:gd name="connsiteX1" fmla="*/ 4156710 w 4156710"/>
              <a:gd name="connsiteY1" fmla="*/ 0 h 4124960"/>
              <a:gd name="connsiteX0" fmla="*/ 0 w 4156710"/>
              <a:gd name="connsiteY0" fmla="*/ 4124960 h 4124960"/>
              <a:gd name="connsiteX1" fmla="*/ 741680 w 4156710"/>
              <a:gd name="connsiteY1" fmla="*/ 4094480 h 4124960"/>
              <a:gd name="connsiteX2" fmla="*/ 4156710 w 4156710"/>
              <a:gd name="connsiteY2" fmla="*/ 0 h 4124960"/>
              <a:gd name="connsiteX0" fmla="*/ 0 w 4156710"/>
              <a:gd name="connsiteY0" fmla="*/ 4124960 h 4124960"/>
              <a:gd name="connsiteX1" fmla="*/ 4156710 w 4156710"/>
              <a:gd name="connsiteY1" fmla="*/ 0 h 4124960"/>
              <a:gd name="connsiteX0" fmla="*/ 0 w 3112770"/>
              <a:gd name="connsiteY0" fmla="*/ 4119880 h 4119880"/>
              <a:gd name="connsiteX1" fmla="*/ 3112770 w 3112770"/>
              <a:gd name="connsiteY1" fmla="*/ 0 h 4119880"/>
              <a:gd name="connsiteX0" fmla="*/ 0 w 3112770"/>
              <a:gd name="connsiteY0" fmla="*/ 4119880 h 4119880"/>
              <a:gd name="connsiteX1" fmla="*/ 3112770 w 3112770"/>
              <a:gd name="connsiteY1" fmla="*/ 0 h 4119880"/>
              <a:gd name="connsiteX0" fmla="*/ 0 w 3112770"/>
              <a:gd name="connsiteY0" fmla="*/ 4119880 h 4119880"/>
              <a:gd name="connsiteX1" fmla="*/ 3112770 w 3112770"/>
              <a:gd name="connsiteY1" fmla="*/ 0 h 4119880"/>
              <a:gd name="connsiteX0" fmla="*/ 0 w 3112770"/>
              <a:gd name="connsiteY0" fmla="*/ 4119880 h 4119880"/>
              <a:gd name="connsiteX1" fmla="*/ 3112770 w 3112770"/>
              <a:gd name="connsiteY1" fmla="*/ 0 h 4119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12770" h="4119880">
                <a:moveTo>
                  <a:pt x="0" y="4119880"/>
                </a:moveTo>
                <a:cubicBezTo>
                  <a:pt x="283210" y="2357967"/>
                  <a:pt x="627380" y="550333"/>
                  <a:pt x="3112770" y="0"/>
                </a:cubicBezTo>
              </a:path>
            </a:pathLst>
          </a:custGeom>
          <a:noFill/>
          <a:ln w="1905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5831908" y="2882231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tx1"/>
                </a:solidFill>
                <a:effectLst/>
              </a:rPr>
              <a:t>K</a:t>
            </a:r>
            <a:r>
              <a:rPr lang="it-IT" baseline="-25000" dirty="0" smtClean="0">
                <a:solidFill>
                  <a:schemeClr val="tx1"/>
                </a:solidFill>
                <a:effectLst/>
              </a:rPr>
              <a:t>D</a:t>
            </a:r>
            <a:r>
              <a:rPr lang="it-IT" dirty="0" smtClean="0">
                <a:solidFill>
                  <a:schemeClr val="tx1"/>
                </a:solidFill>
                <a:effectLst/>
              </a:rPr>
              <a:t> 0.8</a:t>
            </a:r>
            <a:endParaRPr lang="it-IT" dirty="0">
              <a:solidFill>
                <a:schemeClr val="tx1"/>
              </a:solidFill>
              <a:effectLst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5304604" y="3395819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tx1"/>
                </a:solidFill>
                <a:effectLst/>
              </a:rPr>
              <a:t>K</a:t>
            </a:r>
            <a:r>
              <a:rPr lang="it-IT" baseline="-25000" dirty="0" smtClean="0">
                <a:solidFill>
                  <a:schemeClr val="tx1"/>
                </a:solidFill>
                <a:effectLst/>
              </a:rPr>
              <a:t>D</a:t>
            </a:r>
            <a:r>
              <a:rPr lang="it-IT" dirty="0" smtClean="0">
                <a:solidFill>
                  <a:schemeClr val="tx1"/>
                </a:solidFill>
                <a:effectLst/>
              </a:rPr>
              <a:t> 0.6</a:t>
            </a:r>
            <a:endParaRPr lang="it-IT" dirty="0">
              <a:solidFill>
                <a:schemeClr val="tx1"/>
              </a:solidFill>
              <a:effectLst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4687384" y="3959699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tx1"/>
                </a:solidFill>
                <a:effectLst/>
              </a:rPr>
              <a:t>K</a:t>
            </a:r>
            <a:r>
              <a:rPr lang="it-IT" baseline="-25000" dirty="0" smtClean="0">
                <a:solidFill>
                  <a:schemeClr val="tx1"/>
                </a:solidFill>
                <a:effectLst/>
              </a:rPr>
              <a:t>D</a:t>
            </a:r>
            <a:r>
              <a:rPr lang="it-IT" dirty="0" smtClean="0">
                <a:solidFill>
                  <a:schemeClr val="tx1"/>
                </a:solidFill>
                <a:effectLst/>
              </a:rPr>
              <a:t> 0.4</a:t>
            </a:r>
            <a:endParaRPr lang="it-IT" dirty="0">
              <a:solidFill>
                <a:schemeClr val="tx1"/>
              </a:solidFill>
              <a:effectLst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1828360" y="1791047"/>
            <a:ext cx="808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tx1"/>
                </a:solidFill>
                <a:effectLst/>
              </a:rPr>
              <a:t>K</a:t>
            </a:r>
            <a:r>
              <a:rPr lang="it-IT" baseline="-25000" dirty="0" smtClean="0">
                <a:solidFill>
                  <a:schemeClr val="tx1"/>
                </a:solidFill>
                <a:effectLst/>
              </a:rPr>
              <a:t>D</a:t>
            </a:r>
            <a:r>
              <a:rPr lang="it-IT" dirty="0" smtClean="0">
                <a:solidFill>
                  <a:schemeClr val="tx1"/>
                </a:solidFill>
                <a:effectLst/>
              </a:rPr>
              <a:t> 0.1</a:t>
            </a:r>
            <a:endParaRPr lang="it-IT" dirty="0">
              <a:solidFill>
                <a:schemeClr val="tx1"/>
              </a:solidFill>
              <a:effectLst/>
            </a:endParaRPr>
          </a:p>
        </p:txBody>
      </p:sp>
      <p:sp>
        <p:nvSpPr>
          <p:cNvPr id="26" name="Figura a mano libera 25"/>
          <p:cNvSpPr/>
          <p:nvPr/>
        </p:nvSpPr>
        <p:spPr bwMode="auto">
          <a:xfrm>
            <a:off x="5808980" y="2425700"/>
            <a:ext cx="454660" cy="500380"/>
          </a:xfrm>
          <a:custGeom>
            <a:avLst/>
            <a:gdLst>
              <a:gd name="connsiteX0" fmla="*/ 431800 w 431800"/>
              <a:gd name="connsiteY0" fmla="*/ 487680 h 487680"/>
              <a:gd name="connsiteX1" fmla="*/ 279400 w 431800"/>
              <a:gd name="connsiteY1" fmla="*/ 345440 h 487680"/>
              <a:gd name="connsiteX2" fmla="*/ 330200 w 431800"/>
              <a:gd name="connsiteY2" fmla="*/ 218440 h 487680"/>
              <a:gd name="connsiteX3" fmla="*/ 0 w 431800"/>
              <a:gd name="connsiteY3" fmla="*/ 0 h 487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800" h="487680">
                <a:moveTo>
                  <a:pt x="431800" y="487680"/>
                </a:moveTo>
                <a:cubicBezTo>
                  <a:pt x="364066" y="438996"/>
                  <a:pt x="296333" y="390313"/>
                  <a:pt x="279400" y="345440"/>
                </a:cubicBezTo>
                <a:cubicBezTo>
                  <a:pt x="262467" y="300567"/>
                  <a:pt x="376767" y="276013"/>
                  <a:pt x="330200" y="218440"/>
                </a:cubicBezTo>
                <a:cubicBezTo>
                  <a:pt x="283633" y="160867"/>
                  <a:pt x="141816" y="80433"/>
                  <a:pt x="0" y="0"/>
                </a:cubicBezTo>
              </a:path>
            </a:pathLst>
          </a:custGeom>
          <a:noFill/>
          <a:ln w="19050" cap="flat" cmpd="sng" algn="ctr">
            <a:solidFill>
              <a:srgbClr val="0066F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7" name="Figura a mano libera 26"/>
          <p:cNvSpPr/>
          <p:nvPr/>
        </p:nvSpPr>
        <p:spPr bwMode="auto">
          <a:xfrm>
            <a:off x="5019040" y="2659380"/>
            <a:ext cx="629920" cy="840740"/>
          </a:xfrm>
          <a:custGeom>
            <a:avLst/>
            <a:gdLst>
              <a:gd name="connsiteX0" fmla="*/ 604520 w 604520"/>
              <a:gd name="connsiteY0" fmla="*/ 828040 h 828040"/>
              <a:gd name="connsiteX1" fmla="*/ 381000 w 604520"/>
              <a:gd name="connsiteY1" fmla="*/ 609600 h 828040"/>
              <a:gd name="connsiteX2" fmla="*/ 482600 w 604520"/>
              <a:gd name="connsiteY2" fmla="*/ 411480 h 828040"/>
              <a:gd name="connsiteX3" fmla="*/ 345440 w 604520"/>
              <a:gd name="connsiteY3" fmla="*/ 182880 h 828040"/>
              <a:gd name="connsiteX4" fmla="*/ 0 w 604520"/>
              <a:gd name="connsiteY4" fmla="*/ 0 h 828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4520" h="828040">
                <a:moveTo>
                  <a:pt x="604520" y="828040"/>
                </a:moveTo>
                <a:cubicBezTo>
                  <a:pt x="502920" y="753533"/>
                  <a:pt x="401320" y="679027"/>
                  <a:pt x="381000" y="609600"/>
                </a:cubicBezTo>
                <a:cubicBezTo>
                  <a:pt x="360680" y="540173"/>
                  <a:pt x="488527" y="482600"/>
                  <a:pt x="482600" y="411480"/>
                </a:cubicBezTo>
                <a:cubicBezTo>
                  <a:pt x="476673" y="340360"/>
                  <a:pt x="425873" y="251460"/>
                  <a:pt x="345440" y="182880"/>
                </a:cubicBezTo>
                <a:cubicBezTo>
                  <a:pt x="265007" y="114300"/>
                  <a:pt x="132503" y="57150"/>
                  <a:pt x="0" y="0"/>
                </a:cubicBezTo>
              </a:path>
            </a:pathLst>
          </a:custGeom>
          <a:noFill/>
          <a:ln w="19050" cap="flat" cmpd="sng" algn="ctr">
            <a:solidFill>
              <a:srgbClr val="66FF33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8" name="Figura a mano libera 27"/>
          <p:cNvSpPr/>
          <p:nvPr/>
        </p:nvSpPr>
        <p:spPr bwMode="auto">
          <a:xfrm>
            <a:off x="4020820" y="2905760"/>
            <a:ext cx="1064260" cy="1117600"/>
          </a:xfrm>
          <a:custGeom>
            <a:avLst/>
            <a:gdLst>
              <a:gd name="connsiteX0" fmla="*/ 1036320 w 1036320"/>
              <a:gd name="connsiteY0" fmla="*/ 1112520 h 1112520"/>
              <a:gd name="connsiteX1" fmla="*/ 883920 w 1036320"/>
              <a:gd name="connsiteY1" fmla="*/ 980440 h 1112520"/>
              <a:gd name="connsiteX2" fmla="*/ 914400 w 1036320"/>
              <a:gd name="connsiteY2" fmla="*/ 731520 h 1112520"/>
              <a:gd name="connsiteX3" fmla="*/ 589280 w 1036320"/>
              <a:gd name="connsiteY3" fmla="*/ 579120 h 1112520"/>
              <a:gd name="connsiteX4" fmla="*/ 487680 w 1036320"/>
              <a:gd name="connsiteY4" fmla="*/ 233680 h 1112520"/>
              <a:gd name="connsiteX5" fmla="*/ 0 w 1036320"/>
              <a:gd name="connsiteY5" fmla="*/ 0 h 1112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36320" h="1112520">
                <a:moveTo>
                  <a:pt x="1036320" y="1112520"/>
                </a:moveTo>
                <a:cubicBezTo>
                  <a:pt x="970280" y="1078230"/>
                  <a:pt x="904240" y="1043940"/>
                  <a:pt x="883920" y="980440"/>
                </a:cubicBezTo>
                <a:cubicBezTo>
                  <a:pt x="863600" y="916940"/>
                  <a:pt x="963507" y="798407"/>
                  <a:pt x="914400" y="731520"/>
                </a:cubicBezTo>
                <a:cubicBezTo>
                  <a:pt x="865293" y="664633"/>
                  <a:pt x="660400" y="662093"/>
                  <a:pt x="589280" y="579120"/>
                </a:cubicBezTo>
                <a:cubicBezTo>
                  <a:pt x="518160" y="496147"/>
                  <a:pt x="585893" y="330200"/>
                  <a:pt x="487680" y="233680"/>
                </a:cubicBezTo>
                <a:cubicBezTo>
                  <a:pt x="389467" y="137160"/>
                  <a:pt x="194733" y="68580"/>
                  <a:pt x="0" y="0"/>
                </a:cubicBezTo>
              </a:path>
            </a:pathLst>
          </a:custGeom>
          <a:noFill/>
          <a:ln w="19050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0" name="Figura a mano libera 29"/>
          <p:cNvSpPr/>
          <p:nvPr/>
        </p:nvSpPr>
        <p:spPr bwMode="auto">
          <a:xfrm>
            <a:off x="2214880" y="2087880"/>
            <a:ext cx="502920" cy="421640"/>
          </a:xfrm>
          <a:custGeom>
            <a:avLst/>
            <a:gdLst>
              <a:gd name="connsiteX0" fmla="*/ 0 w 492760"/>
              <a:gd name="connsiteY0" fmla="*/ 0 h 411480"/>
              <a:gd name="connsiteX1" fmla="*/ 91440 w 492760"/>
              <a:gd name="connsiteY1" fmla="*/ 193040 h 411480"/>
              <a:gd name="connsiteX2" fmla="*/ 320040 w 492760"/>
              <a:gd name="connsiteY2" fmla="*/ 162560 h 411480"/>
              <a:gd name="connsiteX3" fmla="*/ 492760 w 492760"/>
              <a:gd name="connsiteY3" fmla="*/ 411480 h 411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2760" h="411480">
                <a:moveTo>
                  <a:pt x="0" y="0"/>
                </a:moveTo>
                <a:cubicBezTo>
                  <a:pt x="19050" y="82973"/>
                  <a:pt x="38100" y="165947"/>
                  <a:pt x="91440" y="193040"/>
                </a:cubicBezTo>
                <a:cubicBezTo>
                  <a:pt x="144780" y="220133"/>
                  <a:pt x="253153" y="126153"/>
                  <a:pt x="320040" y="162560"/>
                </a:cubicBezTo>
                <a:cubicBezTo>
                  <a:pt x="386927" y="198967"/>
                  <a:pt x="439843" y="305223"/>
                  <a:pt x="492760" y="411480"/>
                </a:cubicBezTo>
              </a:path>
            </a:pathLst>
          </a:custGeom>
          <a:noFill/>
          <a:ln w="19050" cap="flat" cmpd="sng" algn="ctr">
            <a:solidFill>
              <a:srgbClr val="FF66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4" name="CasellaDiTesto 33"/>
          <p:cNvSpPr txBox="1"/>
          <p:nvPr/>
        </p:nvSpPr>
        <p:spPr>
          <a:xfrm>
            <a:off x="4060590" y="5064242"/>
            <a:ext cx="2314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err="1" smtClean="0">
                <a:solidFill>
                  <a:schemeClr val="tx1"/>
                </a:solidFill>
                <a:effectLst/>
              </a:rPr>
              <a:t>Next</a:t>
            </a:r>
            <a:r>
              <a:rPr lang="it-IT" sz="3200" dirty="0" smtClean="0">
                <a:solidFill>
                  <a:schemeClr val="tx1"/>
                </a:solidFill>
                <a:effectLst/>
              </a:rPr>
              <a:t> slide</a:t>
            </a:r>
            <a:endParaRPr lang="it-IT" sz="3200" dirty="0">
              <a:solidFill>
                <a:schemeClr val="tx1"/>
              </a:solidFill>
              <a:effectLst/>
            </a:endParaRPr>
          </a:p>
        </p:txBody>
      </p:sp>
      <p:sp>
        <p:nvSpPr>
          <p:cNvPr id="35" name="CasellaDiTesto 34"/>
          <p:cNvSpPr txBox="1"/>
          <p:nvPr/>
        </p:nvSpPr>
        <p:spPr>
          <a:xfrm rot="19517934">
            <a:off x="3527630" y="2202019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rgbClr val="FF0000"/>
                </a:solidFill>
                <a:effectLst/>
              </a:rPr>
              <a:t>K</a:t>
            </a:r>
            <a:r>
              <a:rPr lang="it-IT" b="1" baseline="-25000" dirty="0" smtClean="0">
                <a:solidFill>
                  <a:srgbClr val="FF0000"/>
                </a:solidFill>
                <a:effectLst/>
              </a:rPr>
              <a:t>D</a:t>
            </a:r>
            <a:r>
              <a:rPr lang="it-IT" b="1" dirty="0" smtClean="0">
                <a:solidFill>
                  <a:srgbClr val="FF0000"/>
                </a:solidFill>
                <a:effectLst/>
              </a:rPr>
              <a:t> 0.3</a:t>
            </a:r>
            <a:endParaRPr lang="it-IT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36" name="CasellaDiTesto 35"/>
          <p:cNvSpPr txBox="1"/>
          <p:nvPr/>
        </p:nvSpPr>
        <p:spPr>
          <a:xfrm>
            <a:off x="2698056" y="1178907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tx1"/>
                </a:solidFill>
                <a:effectLst/>
              </a:rPr>
              <a:t>K</a:t>
            </a:r>
            <a:r>
              <a:rPr lang="it-IT" baseline="-25000" dirty="0" smtClean="0">
                <a:solidFill>
                  <a:schemeClr val="tx1"/>
                </a:solidFill>
                <a:effectLst/>
              </a:rPr>
              <a:t>D</a:t>
            </a:r>
            <a:r>
              <a:rPr lang="it-IT" dirty="0" smtClean="0">
                <a:solidFill>
                  <a:schemeClr val="tx1"/>
                </a:solidFill>
                <a:effectLst/>
              </a:rPr>
              <a:t> 0.2</a:t>
            </a:r>
            <a:endParaRPr lang="it-IT" dirty="0">
              <a:solidFill>
                <a:schemeClr val="tx1"/>
              </a:solidFill>
              <a:effectLst/>
            </a:endParaRPr>
          </a:p>
        </p:txBody>
      </p:sp>
      <p:sp>
        <p:nvSpPr>
          <p:cNvPr id="37" name="Figura a mano libera 36"/>
          <p:cNvSpPr/>
          <p:nvPr/>
        </p:nvSpPr>
        <p:spPr bwMode="auto">
          <a:xfrm>
            <a:off x="3210560" y="1498600"/>
            <a:ext cx="1056640" cy="497840"/>
          </a:xfrm>
          <a:custGeom>
            <a:avLst/>
            <a:gdLst>
              <a:gd name="connsiteX0" fmla="*/ 0 w 1036320"/>
              <a:gd name="connsiteY0" fmla="*/ 0 h 487680"/>
              <a:gd name="connsiteX1" fmla="*/ 340360 w 1036320"/>
              <a:gd name="connsiteY1" fmla="*/ 228600 h 487680"/>
              <a:gd name="connsiteX2" fmla="*/ 782320 w 1036320"/>
              <a:gd name="connsiteY2" fmla="*/ 187960 h 487680"/>
              <a:gd name="connsiteX3" fmla="*/ 1036320 w 1036320"/>
              <a:gd name="connsiteY3" fmla="*/ 487680 h 487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36320" h="487680">
                <a:moveTo>
                  <a:pt x="0" y="0"/>
                </a:moveTo>
                <a:cubicBezTo>
                  <a:pt x="104986" y="98636"/>
                  <a:pt x="209973" y="197273"/>
                  <a:pt x="340360" y="228600"/>
                </a:cubicBezTo>
                <a:cubicBezTo>
                  <a:pt x="470747" y="259927"/>
                  <a:pt x="666327" y="144780"/>
                  <a:pt x="782320" y="187960"/>
                </a:cubicBezTo>
                <a:cubicBezTo>
                  <a:pt x="898313" y="231140"/>
                  <a:pt x="967316" y="359410"/>
                  <a:pt x="1036320" y="487680"/>
                </a:cubicBezTo>
              </a:path>
            </a:pathLst>
          </a:custGeom>
          <a:noFill/>
          <a:ln w="190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51"/>
          <p:cNvGrpSpPr/>
          <p:nvPr/>
        </p:nvGrpSpPr>
        <p:grpSpPr>
          <a:xfrm>
            <a:off x="876096" y="915453"/>
            <a:ext cx="7798981" cy="5677922"/>
            <a:chOff x="672432" y="872635"/>
            <a:chExt cx="7798981" cy="5677922"/>
          </a:xfrm>
        </p:grpSpPr>
        <p:sp>
          <p:nvSpPr>
            <p:cNvPr id="15" name="Rettangolo 14"/>
            <p:cNvSpPr/>
            <p:nvPr/>
          </p:nvSpPr>
          <p:spPr bwMode="auto">
            <a:xfrm>
              <a:off x="1590087" y="1060800"/>
              <a:ext cx="6881326" cy="4743907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17" name="CasellaDiTesto 16"/>
            <p:cNvSpPr txBox="1"/>
            <p:nvPr/>
          </p:nvSpPr>
          <p:spPr>
            <a:xfrm rot="16200000">
              <a:off x="-1129985" y="2998033"/>
              <a:ext cx="412805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800" dirty="0" err="1" smtClean="0">
                  <a:solidFill>
                    <a:schemeClr val="bg1"/>
                  </a:solidFill>
                </a:rPr>
                <a:t>Mg#</a:t>
              </a:r>
              <a:r>
                <a:rPr lang="it-IT" sz="2800" dirty="0" smtClean="0">
                  <a:solidFill>
                    <a:schemeClr val="bg1"/>
                  </a:solidFill>
                </a:rPr>
                <a:t> in olivine </a:t>
              </a:r>
              <a:r>
                <a:rPr lang="it-IT" sz="2000" dirty="0" smtClean="0">
                  <a:solidFill>
                    <a:schemeClr val="bg1"/>
                  </a:solidFill>
                </a:rPr>
                <a:t>(Fo </a:t>
              </a:r>
              <a:r>
                <a:rPr lang="it-IT" sz="2000" dirty="0" err="1" smtClean="0">
                  <a:solidFill>
                    <a:schemeClr val="bg1"/>
                  </a:solidFill>
                </a:rPr>
                <a:t>content</a:t>
              </a:r>
              <a:r>
                <a:rPr lang="it-IT" sz="2000" dirty="0" smtClean="0">
                  <a:solidFill>
                    <a:schemeClr val="bg1"/>
                  </a:solidFill>
                </a:rPr>
                <a:t>)</a:t>
              </a:r>
              <a:endParaRPr lang="it-IT" sz="2000" dirty="0">
                <a:solidFill>
                  <a:schemeClr val="bg1"/>
                </a:solidFill>
              </a:endParaRPr>
            </a:p>
          </p:txBody>
        </p:sp>
        <p:sp>
          <p:nvSpPr>
            <p:cNvPr id="18" name="CasellaDiTesto 17"/>
            <p:cNvSpPr txBox="1"/>
            <p:nvPr/>
          </p:nvSpPr>
          <p:spPr>
            <a:xfrm>
              <a:off x="3554042" y="6027337"/>
              <a:ext cx="224292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800" dirty="0" err="1" smtClean="0">
                  <a:solidFill>
                    <a:schemeClr val="bg1"/>
                  </a:solidFill>
                </a:rPr>
                <a:t>Mg#</a:t>
              </a:r>
              <a:r>
                <a:rPr lang="it-IT" sz="2800" dirty="0" smtClean="0">
                  <a:solidFill>
                    <a:schemeClr val="bg1"/>
                  </a:solidFill>
                </a:rPr>
                <a:t> in </a:t>
              </a:r>
              <a:r>
                <a:rPr lang="it-IT" sz="2800" dirty="0" err="1" smtClean="0">
                  <a:solidFill>
                    <a:schemeClr val="bg1"/>
                  </a:solidFill>
                </a:rPr>
                <a:t>melt</a:t>
              </a:r>
              <a:endParaRPr lang="it-IT" sz="2000" dirty="0">
                <a:solidFill>
                  <a:schemeClr val="bg1"/>
                </a:solidFill>
              </a:endParaRPr>
            </a:p>
          </p:txBody>
        </p:sp>
        <p:sp>
          <p:nvSpPr>
            <p:cNvPr id="19" name="CasellaDiTesto 18"/>
            <p:cNvSpPr txBox="1"/>
            <p:nvPr/>
          </p:nvSpPr>
          <p:spPr>
            <a:xfrm>
              <a:off x="1341194" y="5786437"/>
              <a:ext cx="5629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0.3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sp>
          <p:nvSpPr>
            <p:cNvPr id="20" name="CasellaDiTesto 19"/>
            <p:cNvSpPr txBox="1"/>
            <p:nvPr/>
          </p:nvSpPr>
          <p:spPr>
            <a:xfrm>
              <a:off x="2879962" y="5786437"/>
              <a:ext cx="5629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0.4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sp>
          <p:nvSpPr>
            <p:cNvPr id="21" name="CasellaDiTesto 20"/>
            <p:cNvSpPr txBox="1"/>
            <p:nvPr/>
          </p:nvSpPr>
          <p:spPr>
            <a:xfrm>
              <a:off x="4415583" y="5786437"/>
              <a:ext cx="5629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0.5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sp>
          <p:nvSpPr>
            <p:cNvPr id="22" name="CasellaDiTesto 21"/>
            <p:cNvSpPr txBox="1"/>
            <p:nvPr/>
          </p:nvSpPr>
          <p:spPr>
            <a:xfrm>
              <a:off x="5951775" y="5786437"/>
              <a:ext cx="5629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0.6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sp>
          <p:nvSpPr>
            <p:cNvPr id="23" name="CasellaDiTesto 22"/>
            <p:cNvSpPr txBox="1"/>
            <p:nvPr/>
          </p:nvSpPr>
          <p:spPr>
            <a:xfrm>
              <a:off x="7487967" y="5786437"/>
              <a:ext cx="5629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0.7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25" name="Connettore 1 24"/>
            <p:cNvCxnSpPr/>
            <p:nvPr/>
          </p:nvCxnSpPr>
          <p:spPr bwMode="auto">
            <a:xfrm flipV="1">
              <a:off x="6971331" y="5682406"/>
              <a:ext cx="0" cy="113157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Connettore 1 25"/>
            <p:cNvCxnSpPr/>
            <p:nvPr/>
          </p:nvCxnSpPr>
          <p:spPr bwMode="auto">
            <a:xfrm flipV="1">
              <a:off x="5431710" y="5682406"/>
              <a:ext cx="0" cy="113157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Connettore 1 26"/>
            <p:cNvCxnSpPr/>
            <p:nvPr/>
          </p:nvCxnSpPr>
          <p:spPr bwMode="auto">
            <a:xfrm flipV="1">
              <a:off x="6203235" y="5682406"/>
              <a:ext cx="0" cy="113157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Connettore 1 27"/>
            <p:cNvCxnSpPr/>
            <p:nvPr/>
          </p:nvCxnSpPr>
          <p:spPr bwMode="auto">
            <a:xfrm flipV="1">
              <a:off x="4663614" y="5682406"/>
              <a:ext cx="0" cy="113157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Connettore 1 28"/>
            <p:cNvCxnSpPr/>
            <p:nvPr/>
          </p:nvCxnSpPr>
          <p:spPr bwMode="auto">
            <a:xfrm flipV="1">
              <a:off x="3895518" y="5682406"/>
              <a:ext cx="0" cy="113157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Connettore 1 29"/>
            <p:cNvCxnSpPr/>
            <p:nvPr/>
          </p:nvCxnSpPr>
          <p:spPr bwMode="auto">
            <a:xfrm flipV="1">
              <a:off x="2355897" y="5682406"/>
              <a:ext cx="0" cy="113157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Connettore 1 30"/>
            <p:cNvCxnSpPr/>
            <p:nvPr/>
          </p:nvCxnSpPr>
          <p:spPr bwMode="auto">
            <a:xfrm flipV="1">
              <a:off x="3127422" y="5682406"/>
              <a:ext cx="0" cy="113157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Connettore 1 32"/>
            <p:cNvCxnSpPr/>
            <p:nvPr/>
          </p:nvCxnSpPr>
          <p:spPr bwMode="auto">
            <a:xfrm>
              <a:off x="1596945" y="5342935"/>
              <a:ext cx="9720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Connettore 1 34"/>
            <p:cNvCxnSpPr/>
            <p:nvPr/>
          </p:nvCxnSpPr>
          <p:spPr bwMode="auto">
            <a:xfrm>
              <a:off x="1596945" y="4858303"/>
              <a:ext cx="9720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Connettore 1 35"/>
            <p:cNvCxnSpPr/>
            <p:nvPr/>
          </p:nvCxnSpPr>
          <p:spPr bwMode="auto">
            <a:xfrm>
              <a:off x="1596945" y="4401103"/>
              <a:ext cx="9720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Connettore 1 36"/>
            <p:cNvCxnSpPr/>
            <p:nvPr/>
          </p:nvCxnSpPr>
          <p:spPr bwMode="auto">
            <a:xfrm>
              <a:off x="1596945" y="3916471"/>
              <a:ext cx="9720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Connettore 1 37"/>
            <p:cNvCxnSpPr/>
            <p:nvPr/>
          </p:nvCxnSpPr>
          <p:spPr bwMode="auto">
            <a:xfrm>
              <a:off x="1596945" y="3436411"/>
              <a:ext cx="9720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Connettore 1 38"/>
            <p:cNvCxnSpPr/>
            <p:nvPr/>
          </p:nvCxnSpPr>
          <p:spPr bwMode="auto">
            <a:xfrm>
              <a:off x="1596945" y="2951779"/>
              <a:ext cx="9720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Connettore 1 39"/>
            <p:cNvCxnSpPr/>
            <p:nvPr/>
          </p:nvCxnSpPr>
          <p:spPr bwMode="auto">
            <a:xfrm>
              <a:off x="1596945" y="2490007"/>
              <a:ext cx="9720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Connettore 1 40"/>
            <p:cNvCxnSpPr/>
            <p:nvPr/>
          </p:nvCxnSpPr>
          <p:spPr bwMode="auto">
            <a:xfrm>
              <a:off x="1596945" y="2005375"/>
              <a:ext cx="9720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3" name="CasellaDiTesto 42"/>
            <p:cNvSpPr txBox="1"/>
            <p:nvPr/>
          </p:nvSpPr>
          <p:spPr>
            <a:xfrm>
              <a:off x="1089154" y="5616130"/>
              <a:ext cx="3417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0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sp>
          <p:nvSpPr>
            <p:cNvPr id="44" name="CasellaDiTesto 43"/>
            <p:cNvSpPr txBox="1"/>
            <p:nvPr/>
          </p:nvSpPr>
          <p:spPr>
            <a:xfrm>
              <a:off x="1089154" y="4683397"/>
              <a:ext cx="5629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0.2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sp>
          <p:nvSpPr>
            <p:cNvPr id="45" name="CasellaDiTesto 44"/>
            <p:cNvSpPr txBox="1"/>
            <p:nvPr/>
          </p:nvSpPr>
          <p:spPr>
            <a:xfrm>
              <a:off x="1089154" y="3732421"/>
              <a:ext cx="5629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0.4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sp>
          <p:nvSpPr>
            <p:cNvPr id="46" name="CasellaDiTesto 45"/>
            <p:cNvSpPr txBox="1"/>
            <p:nvPr/>
          </p:nvSpPr>
          <p:spPr>
            <a:xfrm>
              <a:off x="1089154" y="2772301"/>
              <a:ext cx="5629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0.6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sp>
          <p:nvSpPr>
            <p:cNvPr id="47" name="CasellaDiTesto 46"/>
            <p:cNvSpPr txBox="1"/>
            <p:nvPr/>
          </p:nvSpPr>
          <p:spPr>
            <a:xfrm>
              <a:off x="1089154" y="1823611"/>
              <a:ext cx="5629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0.8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sp>
          <p:nvSpPr>
            <p:cNvPr id="50" name="CasellaDiTesto 49"/>
            <p:cNvSpPr txBox="1"/>
            <p:nvPr/>
          </p:nvSpPr>
          <p:spPr>
            <a:xfrm>
              <a:off x="1089154" y="872635"/>
              <a:ext cx="52129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1.0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26" name="Connettore 1 125"/>
            <p:cNvCxnSpPr/>
            <p:nvPr/>
          </p:nvCxnSpPr>
          <p:spPr bwMode="auto">
            <a:xfrm>
              <a:off x="1596945" y="1520743"/>
              <a:ext cx="9720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8" name="Connettore 1 127"/>
            <p:cNvCxnSpPr/>
            <p:nvPr/>
          </p:nvCxnSpPr>
          <p:spPr bwMode="auto">
            <a:xfrm flipV="1">
              <a:off x="7729074" y="5682406"/>
              <a:ext cx="0" cy="113157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186820" name="Text Box 4"/>
          <p:cNvSpPr txBox="1">
            <a:spLocks noChangeArrowheads="1"/>
          </p:cNvSpPr>
          <p:nvPr/>
        </p:nvSpPr>
        <p:spPr bwMode="auto">
          <a:xfrm>
            <a:off x="0" y="88900"/>
            <a:ext cx="9144000" cy="82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4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Potential</a:t>
            </a:r>
            <a:r>
              <a:rPr lang="it-IT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Temperature</a:t>
            </a:r>
          </a:p>
        </p:txBody>
      </p:sp>
      <p:sp>
        <p:nvSpPr>
          <p:cNvPr id="55" name="CasellaDiTesto 54"/>
          <p:cNvSpPr txBox="1"/>
          <p:nvPr/>
        </p:nvSpPr>
        <p:spPr>
          <a:xfrm>
            <a:off x="2526211" y="4773297"/>
            <a:ext cx="61504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i="1" dirty="0" smtClean="0">
                <a:solidFill>
                  <a:schemeClr val="tx1"/>
                </a:solidFill>
                <a:effectLst/>
              </a:rPr>
              <a:t>In </a:t>
            </a:r>
            <a:r>
              <a:rPr lang="it-IT" sz="2800" i="1" dirty="0" err="1" smtClean="0">
                <a:solidFill>
                  <a:schemeClr val="tx1"/>
                </a:solidFill>
                <a:effectLst/>
              </a:rPr>
              <a:t>theory</a:t>
            </a:r>
            <a:r>
              <a:rPr lang="it-IT" sz="2800" i="1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800" i="1" dirty="0" err="1" smtClean="0">
                <a:solidFill>
                  <a:schemeClr val="tx1"/>
                </a:solidFill>
                <a:effectLst/>
              </a:rPr>
              <a:t>all</a:t>
            </a:r>
            <a:r>
              <a:rPr lang="it-IT" sz="2800" i="1" dirty="0" smtClean="0">
                <a:solidFill>
                  <a:schemeClr val="tx1"/>
                </a:solidFill>
                <a:effectLst/>
              </a:rPr>
              <a:t> the olivines </a:t>
            </a:r>
            <a:r>
              <a:rPr lang="it-IT" sz="2800" i="1" dirty="0" err="1" smtClean="0">
                <a:solidFill>
                  <a:schemeClr val="tx1"/>
                </a:solidFill>
                <a:effectLst/>
              </a:rPr>
              <a:t>should</a:t>
            </a:r>
            <a:r>
              <a:rPr lang="it-IT" sz="2800" i="1" dirty="0" smtClean="0">
                <a:solidFill>
                  <a:schemeClr val="tx1"/>
                </a:solidFill>
                <a:effectLst/>
              </a:rPr>
              <a:t> plot </a:t>
            </a:r>
            <a:r>
              <a:rPr lang="it-IT" sz="2800" i="1" dirty="0" err="1" smtClean="0">
                <a:solidFill>
                  <a:schemeClr val="tx1"/>
                </a:solidFill>
                <a:effectLst/>
              </a:rPr>
              <a:t>along</a:t>
            </a:r>
            <a:r>
              <a:rPr lang="it-IT" sz="2800" i="1" dirty="0" smtClean="0">
                <a:solidFill>
                  <a:schemeClr val="tx1"/>
                </a:solidFill>
                <a:effectLst/>
              </a:rPr>
              <a:t> the </a:t>
            </a:r>
            <a:r>
              <a:rPr lang="it-IT" sz="2800" i="1" dirty="0" err="1" smtClean="0">
                <a:solidFill>
                  <a:schemeClr val="tx1"/>
                </a:solidFill>
                <a:effectLst/>
              </a:rPr>
              <a:t>red</a:t>
            </a:r>
            <a:r>
              <a:rPr lang="it-IT" sz="2800" i="1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800" i="1" dirty="0" err="1" smtClean="0">
                <a:solidFill>
                  <a:schemeClr val="tx1"/>
                </a:solidFill>
                <a:effectLst/>
              </a:rPr>
              <a:t>line</a:t>
            </a:r>
            <a:r>
              <a:rPr lang="it-IT" sz="2800" i="1" dirty="0" smtClean="0">
                <a:solidFill>
                  <a:schemeClr val="tx1"/>
                </a:solidFill>
                <a:effectLst/>
              </a:rPr>
              <a:t>, </a:t>
            </a:r>
            <a:r>
              <a:rPr lang="it-IT" sz="2800" i="1" dirty="0" err="1" smtClean="0">
                <a:solidFill>
                  <a:schemeClr val="tx1"/>
                </a:solidFill>
                <a:effectLst/>
              </a:rPr>
              <a:t>but</a:t>
            </a:r>
            <a:r>
              <a:rPr lang="it-IT" sz="2800" i="1" dirty="0" smtClean="0">
                <a:solidFill>
                  <a:schemeClr val="tx1"/>
                </a:solidFill>
                <a:effectLst/>
              </a:rPr>
              <a:t>...</a:t>
            </a:r>
            <a:endParaRPr lang="it-IT" sz="2000" i="1" dirty="0">
              <a:solidFill>
                <a:schemeClr val="tx1"/>
              </a:solidFill>
              <a:effectLst/>
            </a:endParaRPr>
          </a:p>
        </p:txBody>
      </p:sp>
      <p:sp>
        <p:nvSpPr>
          <p:cNvPr id="116" name="CasellaDiTesto 115"/>
          <p:cNvSpPr txBox="1"/>
          <p:nvPr/>
        </p:nvSpPr>
        <p:spPr>
          <a:xfrm>
            <a:off x="2709294" y="3550252"/>
            <a:ext cx="503555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2400" dirty="0" err="1" smtClean="0">
                <a:solidFill>
                  <a:schemeClr val="tx1"/>
                </a:solidFill>
                <a:effectLst/>
              </a:rPr>
              <a:t>Each</a:t>
            </a:r>
            <a:r>
              <a:rPr lang="it-IT" sz="2400" dirty="0" smtClean="0">
                <a:solidFill>
                  <a:schemeClr val="tx1"/>
                </a:solidFill>
                <a:effectLst/>
              </a:rPr>
              <a:t> color </a:t>
            </a:r>
            <a:r>
              <a:rPr lang="it-IT" sz="2400" dirty="0" err="1" smtClean="0">
                <a:solidFill>
                  <a:schemeClr val="tx1"/>
                </a:solidFill>
                <a:effectLst/>
              </a:rPr>
              <a:t>represents</a:t>
            </a:r>
            <a:r>
              <a:rPr lang="it-IT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  <a:effectLst/>
              </a:rPr>
              <a:t>one</a:t>
            </a:r>
            <a:r>
              <a:rPr lang="it-IT" sz="2400" dirty="0" smtClean="0">
                <a:solidFill>
                  <a:schemeClr val="tx1"/>
                </a:solidFill>
                <a:effectLst/>
              </a:rPr>
              <a:t> sample.</a:t>
            </a:r>
            <a:endParaRPr lang="it-IT" dirty="0">
              <a:solidFill>
                <a:schemeClr val="tx1"/>
              </a:solidFill>
              <a:effectLst/>
            </a:endParaRPr>
          </a:p>
        </p:txBody>
      </p:sp>
      <p:sp>
        <p:nvSpPr>
          <p:cNvPr id="117" name="CasellaDiTesto 116"/>
          <p:cNvSpPr txBox="1"/>
          <p:nvPr/>
        </p:nvSpPr>
        <p:spPr>
          <a:xfrm>
            <a:off x="2709294" y="4009015"/>
            <a:ext cx="5936866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chemeClr val="tx1"/>
                </a:solidFill>
                <a:effectLst/>
              </a:rPr>
              <a:t>In </a:t>
            </a:r>
            <a:r>
              <a:rPr lang="it-IT" sz="2400" dirty="0" err="1" smtClean="0">
                <a:solidFill>
                  <a:schemeClr val="tx1"/>
                </a:solidFill>
                <a:effectLst/>
              </a:rPr>
              <a:t>each</a:t>
            </a:r>
            <a:r>
              <a:rPr lang="it-IT" sz="2400" dirty="0" smtClean="0">
                <a:solidFill>
                  <a:schemeClr val="tx1"/>
                </a:solidFill>
                <a:effectLst/>
              </a:rPr>
              <a:t> sample </a:t>
            </a:r>
            <a:r>
              <a:rPr lang="it-IT" sz="2400" dirty="0" err="1" smtClean="0">
                <a:solidFill>
                  <a:schemeClr val="tx1"/>
                </a:solidFill>
                <a:effectLst/>
              </a:rPr>
              <a:t>coexist</a:t>
            </a:r>
            <a:r>
              <a:rPr lang="it-IT" sz="2400" dirty="0" smtClean="0">
                <a:solidFill>
                  <a:schemeClr val="tx1"/>
                </a:solidFill>
                <a:effectLst/>
              </a:rPr>
              <a:t> olivines </a:t>
            </a:r>
            <a:r>
              <a:rPr lang="it-IT" sz="2400" dirty="0" err="1" smtClean="0">
                <a:solidFill>
                  <a:schemeClr val="tx1"/>
                </a:solidFill>
                <a:effectLst/>
              </a:rPr>
              <a:t>with</a:t>
            </a:r>
            <a:r>
              <a:rPr lang="it-IT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  <a:effectLst/>
              </a:rPr>
              <a:t>different</a:t>
            </a:r>
            <a:r>
              <a:rPr lang="it-IT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  <a:effectLst/>
              </a:rPr>
              <a:t>compositions</a:t>
            </a:r>
            <a:r>
              <a:rPr lang="it-IT" sz="2400" dirty="0" smtClean="0">
                <a:solidFill>
                  <a:schemeClr val="tx1"/>
                </a:solidFill>
                <a:effectLst/>
              </a:rPr>
              <a:t> (Fo)</a:t>
            </a:r>
            <a:endParaRPr lang="it-IT" dirty="0">
              <a:solidFill>
                <a:schemeClr val="tx1"/>
              </a:solidFill>
              <a:effectLst/>
            </a:endParaRPr>
          </a:p>
        </p:txBody>
      </p:sp>
      <p:grpSp>
        <p:nvGrpSpPr>
          <p:cNvPr id="3" name="Gruppo 129"/>
          <p:cNvGrpSpPr/>
          <p:nvPr/>
        </p:nvGrpSpPr>
        <p:grpSpPr>
          <a:xfrm>
            <a:off x="1740521" y="1592579"/>
            <a:ext cx="6923231" cy="1495925"/>
            <a:chOff x="1740521" y="1592579"/>
            <a:chExt cx="6923231" cy="1495925"/>
          </a:xfrm>
        </p:grpSpPr>
        <p:sp>
          <p:nvSpPr>
            <p:cNvPr id="53" name="CasellaDiTesto 52"/>
            <p:cNvSpPr txBox="1"/>
            <p:nvPr/>
          </p:nvSpPr>
          <p:spPr>
            <a:xfrm rot="20585904">
              <a:off x="1740521" y="2497390"/>
              <a:ext cx="1285929" cy="400110"/>
            </a:xfrm>
            <a:prstGeom prst="rect">
              <a:avLst/>
            </a:prstGeom>
            <a:noFill/>
            <a:ln w="5715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tx1"/>
                  </a:solidFill>
                  <a:effectLst/>
                </a:rPr>
                <a:t>K</a:t>
              </a:r>
              <a:r>
                <a:rPr lang="it-IT" sz="2000" baseline="-25000" dirty="0" smtClean="0">
                  <a:solidFill>
                    <a:schemeClr val="tx1"/>
                  </a:solidFill>
                  <a:effectLst/>
                </a:rPr>
                <a:t>D</a:t>
              </a:r>
              <a:r>
                <a:rPr lang="it-IT" sz="2000" dirty="0" smtClean="0">
                  <a:solidFill>
                    <a:schemeClr val="tx1"/>
                  </a:solidFill>
                  <a:effectLst/>
                </a:rPr>
                <a:t> = 0.30</a:t>
              </a:r>
              <a:endParaRPr lang="it-IT" sz="1600" dirty="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9" name="Figura a mano libera 128"/>
            <p:cNvSpPr/>
            <p:nvPr/>
          </p:nvSpPr>
          <p:spPr bwMode="auto">
            <a:xfrm>
              <a:off x="1789396" y="1592579"/>
              <a:ext cx="6874356" cy="1495925"/>
            </a:xfrm>
            <a:custGeom>
              <a:avLst/>
              <a:gdLst>
                <a:gd name="connsiteX0" fmla="*/ 0 w 6797040"/>
                <a:gd name="connsiteY0" fmla="*/ 1554480 h 1554480"/>
                <a:gd name="connsiteX1" fmla="*/ 6797040 w 6797040"/>
                <a:gd name="connsiteY1" fmla="*/ 0 h 1554480"/>
                <a:gd name="connsiteX0" fmla="*/ 0 w 6797040"/>
                <a:gd name="connsiteY0" fmla="*/ 1554480 h 1554480"/>
                <a:gd name="connsiteX1" fmla="*/ 6797040 w 6797040"/>
                <a:gd name="connsiteY1" fmla="*/ 0 h 1554480"/>
                <a:gd name="connsiteX0" fmla="*/ 0 w 6797040"/>
                <a:gd name="connsiteY0" fmla="*/ 1554480 h 1554480"/>
                <a:gd name="connsiteX1" fmla="*/ 6797040 w 6797040"/>
                <a:gd name="connsiteY1" fmla="*/ 0 h 1554480"/>
                <a:gd name="connsiteX0" fmla="*/ 0 w 7654291"/>
                <a:gd name="connsiteY0" fmla="*/ 1688950 h 1688950"/>
                <a:gd name="connsiteX1" fmla="*/ 7654291 w 7654291"/>
                <a:gd name="connsiteY1" fmla="*/ 0 h 1688950"/>
                <a:gd name="connsiteX0" fmla="*/ 0 w 7610005"/>
                <a:gd name="connsiteY0" fmla="*/ 1662139 h 1662139"/>
                <a:gd name="connsiteX1" fmla="*/ 7610005 w 7610005"/>
                <a:gd name="connsiteY1" fmla="*/ 0 h 1662139"/>
                <a:gd name="connsiteX0" fmla="*/ 0 w 7610005"/>
                <a:gd name="connsiteY0" fmla="*/ 1662139 h 1662139"/>
                <a:gd name="connsiteX1" fmla="*/ 7610005 w 7610005"/>
                <a:gd name="connsiteY1" fmla="*/ 0 h 1662139"/>
                <a:gd name="connsiteX0" fmla="*/ 0 w 7610005"/>
                <a:gd name="connsiteY0" fmla="*/ 1662139 h 1662139"/>
                <a:gd name="connsiteX1" fmla="*/ 7610005 w 7610005"/>
                <a:gd name="connsiteY1" fmla="*/ 0 h 1662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610005" h="1662139">
                  <a:moveTo>
                    <a:pt x="0" y="1662139"/>
                  </a:moveTo>
                  <a:cubicBezTo>
                    <a:pt x="2339763" y="774832"/>
                    <a:pt x="5432878" y="250613"/>
                    <a:pt x="7610005" y="0"/>
                  </a:cubicBezTo>
                </a:path>
              </a:pathLst>
            </a:cu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</p:grpSp>
      <p:grpSp>
        <p:nvGrpSpPr>
          <p:cNvPr id="4" name="Gruppo 114"/>
          <p:cNvGrpSpPr/>
          <p:nvPr/>
        </p:nvGrpSpPr>
        <p:grpSpPr>
          <a:xfrm>
            <a:off x="2412387" y="1511900"/>
            <a:ext cx="4476909" cy="3371705"/>
            <a:chOff x="1606823" y="1457470"/>
            <a:chExt cx="4476909" cy="3371705"/>
          </a:xfrm>
        </p:grpSpPr>
        <p:grpSp>
          <p:nvGrpSpPr>
            <p:cNvPr id="5" name="Gruppo 64"/>
            <p:cNvGrpSpPr/>
            <p:nvPr/>
          </p:nvGrpSpPr>
          <p:grpSpPr>
            <a:xfrm>
              <a:off x="3185160" y="2138172"/>
              <a:ext cx="180000" cy="1387008"/>
              <a:chOff x="3185160" y="2138172"/>
              <a:chExt cx="180000" cy="1387008"/>
            </a:xfrm>
          </p:grpSpPr>
          <p:sp>
            <p:nvSpPr>
              <p:cNvPr id="56" name="Ovale 55"/>
              <p:cNvSpPr/>
              <p:nvPr/>
            </p:nvSpPr>
            <p:spPr bwMode="auto">
              <a:xfrm>
                <a:off x="3185160" y="2247900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57" name="Ovale 56"/>
              <p:cNvSpPr/>
              <p:nvPr/>
            </p:nvSpPr>
            <p:spPr bwMode="auto">
              <a:xfrm>
                <a:off x="3185160" y="2516124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58" name="Ovale 57"/>
              <p:cNvSpPr/>
              <p:nvPr/>
            </p:nvSpPr>
            <p:spPr bwMode="auto">
              <a:xfrm>
                <a:off x="3185160" y="2607564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59" name="Ovale 58"/>
              <p:cNvSpPr/>
              <p:nvPr/>
            </p:nvSpPr>
            <p:spPr bwMode="auto">
              <a:xfrm>
                <a:off x="3185160" y="2705100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60" name="Ovale 59"/>
              <p:cNvSpPr/>
              <p:nvPr/>
            </p:nvSpPr>
            <p:spPr bwMode="auto">
              <a:xfrm>
                <a:off x="3185160" y="2979420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61" name="Ovale 60"/>
              <p:cNvSpPr/>
              <p:nvPr/>
            </p:nvSpPr>
            <p:spPr bwMode="auto">
              <a:xfrm>
                <a:off x="3185160" y="3089148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62" name="Ovale 61"/>
              <p:cNvSpPr/>
              <p:nvPr/>
            </p:nvSpPr>
            <p:spPr bwMode="auto">
              <a:xfrm>
                <a:off x="3185160" y="3259836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63" name="Ovale 62"/>
              <p:cNvSpPr/>
              <p:nvPr/>
            </p:nvSpPr>
            <p:spPr bwMode="auto">
              <a:xfrm>
                <a:off x="3185160" y="3345180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64" name="Ovale 63"/>
              <p:cNvSpPr/>
              <p:nvPr/>
            </p:nvSpPr>
            <p:spPr bwMode="auto">
              <a:xfrm>
                <a:off x="3185160" y="2138172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</p:grpSp>
        <p:grpSp>
          <p:nvGrpSpPr>
            <p:cNvPr id="6" name="Gruppo 73"/>
            <p:cNvGrpSpPr/>
            <p:nvPr/>
          </p:nvGrpSpPr>
          <p:grpSpPr>
            <a:xfrm>
              <a:off x="4398350" y="2352000"/>
              <a:ext cx="180000" cy="942000"/>
              <a:chOff x="4398350" y="2352000"/>
              <a:chExt cx="180000" cy="942000"/>
            </a:xfrm>
          </p:grpSpPr>
          <p:sp>
            <p:nvSpPr>
              <p:cNvPr id="66" name="Ovale 65"/>
              <p:cNvSpPr/>
              <p:nvPr/>
            </p:nvSpPr>
            <p:spPr bwMode="auto">
              <a:xfrm>
                <a:off x="4398350" y="2431248"/>
                <a:ext cx="180000" cy="180000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67" name="Ovale 66"/>
              <p:cNvSpPr/>
              <p:nvPr/>
            </p:nvSpPr>
            <p:spPr bwMode="auto">
              <a:xfrm>
                <a:off x="4398350" y="2522688"/>
                <a:ext cx="180000" cy="180000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68" name="Ovale 67"/>
              <p:cNvSpPr/>
              <p:nvPr/>
            </p:nvSpPr>
            <p:spPr bwMode="auto">
              <a:xfrm>
                <a:off x="4398350" y="2577552"/>
                <a:ext cx="180000" cy="180000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69" name="Ovale 68"/>
              <p:cNvSpPr/>
              <p:nvPr/>
            </p:nvSpPr>
            <p:spPr bwMode="auto">
              <a:xfrm>
                <a:off x="4398350" y="2352000"/>
                <a:ext cx="180000" cy="180000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70" name="Ovale 69"/>
              <p:cNvSpPr/>
              <p:nvPr/>
            </p:nvSpPr>
            <p:spPr bwMode="auto">
              <a:xfrm>
                <a:off x="4398350" y="2656800"/>
                <a:ext cx="180000" cy="180000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71" name="Ovale 70"/>
              <p:cNvSpPr/>
              <p:nvPr/>
            </p:nvSpPr>
            <p:spPr bwMode="auto">
              <a:xfrm>
                <a:off x="4398350" y="2778720"/>
                <a:ext cx="180000" cy="180000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72" name="Ovale 71"/>
              <p:cNvSpPr/>
              <p:nvPr/>
            </p:nvSpPr>
            <p:spPr bwMode="auto">
              <a:xfrm>
                <a:off x="4398350" y="3034752"/>
                <a:ext cx="180000" cy="180000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73" name="Ovale 72"/>
              <p:cNvSpPr/>
              <p:nvPr/>
            </p:nvSpPr>
            <p:spPr bwMode="auto">
              <a:xfrm>
                <a:off x="4398350" y="3114000"/>
                <a:ext cx="180000" cy="180000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</p:grpSp>
        <p:grpSp>
          <p:nvGrpSpPr>
            <p:cNvPr id="7" name="Gruppo 112"/>
            <p:cNvGrpSpPr/>
            <p:nvPr/>
          </p:nvGrpSpPr>
          <p:grpSpPr>
            <a:xfrm>
              <a:off x="2257063" y="1796801"/>
              <a:ext cx="180000" cy="1018200"/>
              <a:chOff x="2257063" y="1796801"/>
              <a:chExt cx="180000" cy="1018200"/>
            </a:xfrm>
          </p:grpSpPr>
          <p:sp>
            <p:nvSpPr>
              <p:cNvPr id="77" name="Ovale 76"/>
              <p:cNvSpPr/>
              <p:nvPr/>
            </p:nvSpPr>
            <p:spPr bwMode="auto">
              <a:xfrm>
                <a:off x="2257063" y="1796801"/>
                <a:ext cx="180000" cy="180000"/>
              </a:xfrm>
              <a:prstGeom prst="ellipse">
                <a:avLst/>
              </a:prstGeom>
              <a:solidFill>
                <a:srgbClr val="00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84" name="Ovale 83"/>
              <p:cNvSpPr/>
              <p:nvPr/>
            </p:nvSpPr>
            <p:spPr bwMode="auto">
              <a:xfrm>
                <a:off x="2257063" y="1972061"/>
                <a:ext cx="180000" cy="180000"/>
              </a:xfrm>
              <a:prstGeom prst="ellipse">
                <a:avLst/>
              </a:prstGeom>
              <a:solidFill>
                <a:srgbClr val="00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85" name="Ovale 84"/>
              <p:cNvSpPr/>
              <p:nvPr/>
            </p:nvSpPr>
            <p:spPr bwMode="auto">
              <a:xfrm>
                <a:off x="2257063" y="2033021"/>
                <a:ext cx="180000" cy="180000"/>
              </a:xfrm>
              <a:prstGeom prst="ellipse">
                <a:avLst/>
              </a:prstGeom>
              <a:solidFill>
                <a:srgbClr val="00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86" name="Ovale 85"/>
              <p:cNvSpPr/>
              <p:nvPr/>
            </p:nvSpPr>
            <p:spPr bwMode="auto">
              <a:xfrm>
                <a:off x="2257063" y="2223521"/>
                <a:ext cx="180000" cy="180000"/>
              </a:xfrm>
              <a:prstGeom prst="ellipse">
                <a:avLst/>
              </a:prstGeom>
              <a:solidFill>
                <a:srgbClr val="00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87" name="Ovale 86"/>
              <p:cNvSpPr/>
              <p:nvPr/>
            </p:nvSpPr>
            <p:spPr bwMode="auto">
              <a:xfrm>
                <a:off x="2257063" y="2490221"/>
                <a:ext cx="180000" cy="180000"/>
              </a:xfrm>
              <a:prstGeom prst="ellipse">
                <a:avLst/>
              </a:prstGeom>
              <a:solidFill>
                <a:srgbClr val="00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88" name="Ovale 87"/>
              <p:cNvSpPr/>
              <p:nvPr/>
            </p:nvSpPr>
            <p:spPr bwMode="auto">
              <a:xfrm>
                <a:off x="2257063" y="2635001"/>
                <a:ext cx="180000" cy="180000"/>
              </a:xfrm>
              <a:prstGeom prst="ellipse">
                <a:avLst/>
              </a:prstGeom>
              <a:solidFill>
                <a:srgbClr val="00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</p:grpSp>
        <p:grpSp>
          <p:nvGrpSpPr>
            <p:cNvPr id="8" name="Gruppo 111"/>
            <p:cNvGrpSpPr/>
            <p:nvPr/>
          </p:nvGrpSpPr>
          <p:grpSpPr>
            <a:xfrm>
              <a:off x="4578350" y="1877824"/>
              <a:ext cx="180000" cy="1483020"/>
              <a:chOff x="4578350" y="1877824"/>
              <a:chExt cx="180000" cy="1483020"/>
            </a:xfrm>
          </p:grpSpPr>
          <p:sp>
            <p:nvSpPr>
              <p:cNvPr id="76" name="Ovale 75"/>
              <p:cNvSpPr/>
              <p:nvPr/>
            </p:nvSpPr>
            <p:spPr bwMode="auto">
              <a:xfrm>
                <a:off x="4578350" y="1877824"/>
                <a:ext cx="180000" cy="180000"/>
              </a:xfrm>
              <a:prstGeom prst="ellipse">
                <a:avLst/>
              </a:prstGeom>
              <a:solidFill>
                <a:srgbClr val="FFCC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90" name="Ovale 89"/>
              <p:cNvSpPr/>
              <p:nvPr/>
            </p:nvSpPr>
            <p:spPr bwMode="auto">
              <a:xfrm>
                <a:off x="4578350" y="2121664"/>
                <a:ext cx="180000" cy="180000"/>
              </a:xfrm>
              <a:prstGeom prst="ellipse">
                <a:avLst/>
              </a:prstGeom>
              <a:solidFill>
                <a:srgbClr val="FFCC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91" name="Ovale 90"/>
              <p:cNvSpPr/>
              <p:nvPr/>
            </p:nvSpPr>
            <p:spPr bwMode="auto">
              <a:xfrm>
                <a:off x="4578350" y="2220724"/>
                <a:ext cx="180000" cy="180000"/>
              </a:xfrm>
              <a:prstGeom prst="ellipse">
                <a:avLst/>
              </a:prstGeom>
              <a:solidFill>
                <a:srgbClr val="FFCC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92" name="Ovale 91"/>
              <p:cNvSpPr/>
              <p:nvPr/>
            </p:nvSpPr>
            <p:spPr bwMode="auto">
              <a:xfrm>
                <a:off x="4578350" y="2319784"/>
                <a:ext cx="180000" cy="180000"/>
              </a:xfrm>
              <a:prstGeom prst="ellipse">
                <a:avLst/>
              </a:prstGeom>
              <a:solidFill>
                <a:srgbClr val="FFCC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93" name="Ovale 92"/>
              <p:cNvSpPr/>
              <p:nvPr/>
            </p:nvSpPr>
            <p:spPr bwMode="auto">
              <a:xfrm>
                <a:off x="4578350" y="2388364"/>
                <a:ext cx="180000" cy="180000"/>
              </a:xfrm>
              <a:prstGeom prst="ellipse">
                <a:avLst/>
              </a:prstGeom>
              <a:solidFill>
                <a:srgbClr val="FFCC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94" name="Ovale 93"/>
              <p:cNvSpPr/>
              <p:nvPr/>
            </p:nvSpPr>
            <p:spPr bwMode="auto">
              <a:xfrm>
                <a:off x="4578350" y="3180844"/>
                <a:ext cx="180000" cy="180000"/>
              </a:xfrm>
              <a:prstGeom prst="ellipse">
                <a:avLst/>
              </a:prstGeom>
              <a:solidFill>
                <a:srgbClr val="FFCC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95" name="Ovale 94"/>
              <p:cNvSpPr/>
              <p:nvPr/>
            </p:nvSpPr>
            <p:spPr bwMode="auto">
              <a:xfrm>
                <a:off x="4578350" y="3036064"/>
                <a:ext cx="180000" cy="180000"/>
              </a:xfrm>
              <a:prstGeom prst="ellipse">
                <a:avLst/>
              </a:prstGeom>
              <a:solidFill>
                <a:srgbClr val="FFCC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</p:grpSp>
        <p:grpSp>
          <p:nvGrpSpPr>
            <p:cNvPr id="9" name="Gruppo 110"/>
            <p:cNvGrpSpPr/>
            <p:nvPr/>
          </p:nvGrpSpPr>
          <p:grpSpPr>
            <a:xfrm>
              <a:off x="5243332" y="1457470"/>
              <a:ext cx="840400" cy="1429680"/>
              <a:chOff x="5243332" y="1457470"/>
              <a:chExt cx="840400" cy="1429680"/>
            </a:xfrm>
          </p:grpSpPr>
          <p:sp>
            <p:nvSpPr>
              <p:cNvPr id="96" name="Ovale 95"/>
              <p:cNvSpPr/>
              <p:nvPr/>
            </p:nvSpPr>
            <p:spPr bwMode="auto">
              <a:xfrm>
                <a:off x="5243332" y="1602250"/>
                <a:ext cx="180000" cy="180000"/>
              </a:xfrm>
              <a:prstGeom prst="ellipse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97" name="Ovale 96"/>
              <p:cNvSpPr/>
              <p:nvPr/>
            </p:nvSpPr>
            <p:spPr bwMode="auto">
              <a:xfrm>
                <a:off x="5243332" y="1899430"/>
                <a:ext cx="180000" cy="180000"/>
              </a:xfrm>
              <a:prstGeom prst="ellipse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98" name="Ovale 97"/>
              <p:cNvSpPr/>
              <p:nvPr/>
            </p:nvSpPr>
            <p:spPr bwMode="auto">
              <a:xfrm>
                <a:off x="5243332" y="2044210"/>
                <a:ext cx="180000" cy="180000"/>
              </a:xfrm>
              <a:prstGeom prst="ellipse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99" name="Ovale 98"/>
              <p:cNvSpPr/>
              <p:nvPr/>
            </p:nvSpPr>
            <p:spPr bwMode="auto">
              <a:xfrm>
                <a:off x="5243332" y="2318530"/>
                <a:ext cx="180000" cy="180000"/>
              </a:xfrm>
              <a:prstGeom prst="ellipse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00" name="Ovale 99"/>
              <p:cNvSpPr/>
              <p:nvPr/>
            </p:nvSpPr>
            <p:spPr bwMode="auto">
              <a:xfrm>
                <a:off x="5243332" y="2394730"/>
                <a:ext cx="180000" cy="180000"/>
              </a:xfrm>
              <a:prstGeom prst="ellipse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01" name="Ovale 100"/>
              <p:cNvSpPr/>
              <p:nvPr/>
            </p:nvSpPr>
            <p:spPr bwMode="auto">
              <a:xfrm>
                <a:off x="5243332" y="2585230"/>
                <a:ext cx="180000" cy="180000"/>
              </a:xfrm>
              <a:prstGeom prst="ellipse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19" name="Ovale 118"/>
              <p:cNvSpPr/>
              <p:nvPr/>
            </p:nvSpPr>
            <p:spPr bwMode="auto">
              <a:xfrm>
                <a:off x="5903732" y="1457470"/>
                <a:ext cx="180000" cy="180000"/>
              </a:xfrm>
              <a:prstGeom prst="ellipse">
                <a:avLst/>
              </a:prstGeom>
              <a:solidFill>
                <a:srgbClr val="CC00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20" name="Ovale 119"/>
              <p:cNvSpPr/>
              <p:nvPr/>
            </p:nvSpPr>
            <p:spPr bwMode="auto">
              <a:xfrm>
                <a:off x="5903732" y="1650510"/>
                <a:ext cx="180000" cy="180000"/>
              </a:xfrm>
              <a:prstGeom prst="ellipse">
                <a:avLst/>
              </a:prstGeom>
              <a:solidFill>
                <a:srgbClr val="CC00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21" name="Ovale 120"/>
              <p:cNvSpPr/>
              <p:nvPr/>
            </p:nvSpPr>
            <p:spPr bwMode="auto">
              <a:xfrm>
                <a:off x="5903732" y="1701310"/>
                <a:ext cx="180000" cy="180000"/>
              </a:xfrm>
              <a:prstGeom prst="ellipse">
                <a:avLst/>
              </a:prstGeom>
              <a:solidFill>
                <a:srgbClr val="CC00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22" name="Ovale 121"/>
              <p:cNvSpPr/>
              <p:nvPr/>
            </p:nvSpPr>
            <p:spPr bwMode="auto">
              <a:xfrm>
                <a:off x="5903732" y="2321070"/>
                <a:ext cx="180000" cy="180000"/>
              </a:xfrm>
              <a:prstGeom prst="ellipse">
                <a:avLst/>
              </a:prstGeom>
              <a:solidFill>
                <a:srgbClr val="CC00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23" name="Ovale 122"/>
              <p:cNvSpPr/>
              <p:nvPr/>
            </p:nvSpPr>
            <p:spPr bwMode="auto">
              <a:xfrm>
                <a:off x="5903732" y="2448070"/>
                <a:ext cx="180000" cy="180000"/>
              </a:xfrm>
              <a:prstGeom prst="ellipse">
                <a:avLst/>
              </a:prstGeom>
              <a:solidFill>
                <a:srgbClr val="CC00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24" name="Ovale 123"/>
              <p:cNvSpPr/>
              <p:nvPr/>
            </p:nvSpPr>
            <p:spPr bwMode="auto">
              <a:xfrm>
                <a:off x="5903732" y="2707150"/>
                <a:ext cx="180000" cy="180000"/>
              </a:xfrm>
              <a:prstGeom prst="ellipse">
                <a:avLst/>
              </a:prstGeom>
              <a:solidFill>
                <a:srgbClr val="CC00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</p:grpSp>
        <p:grpSp>
          <p:nvGrpSpPr>
            <p:cNvPr id="10" name="Gruppo 113"/>
            <p:cNvGrpSpPr/>
            <p:nvPr/>
          </p:nvGrpSpPr>
          <p:grpSpPr>
            <a:xfrm>
              <a:off x="1606823" y="3214121"/>
              <a:ext cx="180000" cy="1615054"/>
              <a:chOff x="1606823" y="3214121"/>
              <a:chExt cx="180000" cy="1615054"/>
            </a:xfrm>
          </p:grpSpPr>
          <p:sp>
            <p:nvSpPr>
              <p:cNvPr id="102" name="Ovale 101"/>
              <p:cNvSpPr/>
              <p:nvPr/>
            </p:nvSpPr>
            <p:spPr bwMode="auto">
              <a:xfrm>
                <a:off x="1606823" y="3569721"/>
                <a:ext cx="180000" cy="180000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03" name="Ovale 102"/>
              <p:cNvSpPr/>
              <p:nvPr/>
            </p:nvSpPr>
            <p:spPr bwMode="auto">
              <a:xfrm>
                <a:off x="1606823" y="3752601"/>
                <a:ext cx="180000" cy="180000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04" name="Ovale 103"/>
              <p:cNvSpPr/>
              <p:nvPr/>
            </p:nvSpPr>
            <p:spPr bwMode="auto">
              <a:xfrm>
                <a:off x="1606823" y="3823721"/>
                <a:ext cx="180000" cy="180000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05" name="Ovale 104"/>
              <p:cNvSpPr/>
              <p:nvPr/>
            </p:nvSpPr>
            <p:spPr bwMode="auto">
              <a:xfrm>
                <a:off x="1606823" y="4087881"/>
                <a:ext cx="180000" cy="180000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06" name="Ovale 105"/>
              <p:cNvSpPr/>
              <p:nvPr/>
            </p:nvSpPr>
            <p:spPr bwMode="auto">
              <a:xfrm>
                <a:off x="1606823" y="4179321"/>
                <a:ext cx="180000" cy="180000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07" name="Ovale 106"/>
              <p:cNvSpPr/>
              <p:nvPr/>
            </p:nvSpPr>
            <p:spPr bwMode="auto">
              <a:xfrm>
                <a:off x="1606823" y="4037081"/>
                <a:ext cx="180000" cy="180000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08" name="Ovale 107"/>
              <p:cNvSpPr/>
              <p:nvPr/>
            </p:nvSpPr>
            <p:spPr bwMode="auto">
              <a:xfrm>
                <a:off x="1606823" y="4331721"/>
                <a:ext cx="180000" cy="180000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09" name="Ovale 108"/>
              <p:cNvSpPr/>
              <p:nvPr/>
            </p:nvSpPr>
            <p:spPr bwMode="auto">
              <a:xfrm>
                <a:off x="1606823" y="3214121"/>
                <a:ext cx="180000" cy="180000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10" name="Ovale 109"/>
              <p:cNvSpPr/>
              <p:nvPr/>
            </p:nvSpPr>
            <p:spPr bwMode="auto">
              <a:xfrm>
                <a:off x="1606823" y="4649175"/>
                <a:ext cx="180000" cy="180000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116" grpId="0" animBg="1"/>
      <p:bldP spid="1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ruppo 127"/>
          <p:cNvGrpSpPr/>
          <p:nvPr/>
        </p:nvGrpSpPr>
        <p:grpSpPr>
          <a:xfrm>
            <a:off x="876096" y="915453"/>
            <a:ext cx="7798981" cy="5677922"/>
            <a:chOff x="672432" y="872635"/>
            <a:chExt cx="7798981" cy="5677922"/>
          </a:xfrm>
        </p:grpSpPr>
        <p:sp>
          <p:nvSpPr>
            <p:cNvPr id="129" name="Rettangolo 128"/>
            <p:cNvSpPr/>
            <p:nvPr/>
          </p:nvSpPr>
          <p:spPr bwMode="auto">
            <a:xfrm>
              <a:off x="1590087" y="1060800"/>
              <a:ext cx="6881326" cy="4743907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130" name="CasellaDiTesto 129"/>
            <p:cNvSpPr txBox="1"/>
            <p:nvPr/>
          </p:nvSpPr>
          <p:spPr>
            <a:xfrm rot="16200000">
              <a:off x="-1129985" y="2998033"/>
              <a:ext cx="412805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800" dirty="0" err="1" smtClean="0">
                  <a:solidFill>
                    <a:schemeClr val="bg1"/>
                  </a:solidFill>
                </a:rPr>
                <a:t>Mg#</a:t>
              </a:r>
              <a:r>
                <a:rPr lang="it-IT" sz="2800" dirty="0" smtClean="0">
                  <a:solidFill>
                    <a:schemeClr val="bg1"/>
                  </a:solidFill>
                </a:rPr>
                <a:t> in olivine </a:t>
              </a:r>
              <a:r>
                <a:rPr lang="it-IT" sz="2000" dirty="0" smtClean="0">
                  <a:solidFill>
                    <a:schemeClr val="bg1"/>
                  </a:solidFill>
                </a:rPr>
                <a:t>(Fo </a:t>
              </a:r>
              <a:r>
                <a:rPr lang="it-IT" sz="2000" dirty="0" err="1" smtClean="0">
                  <a:solidFill>
                    <a:schemeClr val="bg1"/>
                  </a:solidFill>
                </a:rPr>
                <a:t>content</a:t>
              </a:r>
              <a:r>
                <a:rPr lang="it-IT" sz="2000" dirty="0" smtClean="0">
                  <a:solidFill>
                    <a:schemeClr val="bg1"/>
                  </a:solidFill>
                </a:rPr>
                <a:t>)</a:t>
              </a:r>
              <a:endParaRPr lang="it-IT" sz="2000" dirty="0">
                <a:solidFill>
                  <a:schemeClr val="bg1"/>
                </a:solidFill>
              </a:endParaRPr>
            </a:p>
          </p:txBody>
        </p:sp>
        <p:sp>
          <p:nvSpPr>
            <p:cNvPr id="131" name="CasellaDiTesto 130"/>
            <p:cNvSpPr txBox="1"/>
            <p:nvPr/>
          </p:nvSpPr>
          <p:spPr>
            <a:xfrm>
              <a:off x="3554042" y="6027337"/>
              <a:ext cx="224292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800" dirty="0" err="1" smtClean="0">
                  <a:solidFill>
                    <a:schemeClr val="bg1"/>
                  </a:solidFill>
                </a:rPr>
                <a:t>Mg#</a:t>
              </a:r>
              <a:r>
                <a:rPr lang="it-IT" sz="2800" dirty="0" smtClean="0">
                  <a:solidFill>
                    <a:schemeClr val="bg1"/>
                  </a:solidFill>
                </a:rPr>
                <a:t> in </a:t>
              </a:r>
              <a:r>
                <a:rPr lang="it-IT" sz="2800" dirty="0" err="1" smtClean="0">
                  <a:solidFill>
                    <a:schemeClr val="bg1"/>
                  </a:solidFill>
                </a:rPr>
                <a:t>melt</a:t>
              </a:r>
              <a:endParaRPr lang="it-IT" sz="2000" dirty="0">
                <a:solidFill>
                  <a:schemeClr val="bg1"/>
                </a:solidFill>
              </a:endParaRPr>
            </a:p>
          </p:txBody>
        </p:sp>
        <p:sp>
          <p:nvSpPr>
            <p:cNvPr id="132" name="CasellaDiTesto 131"/>
            <p:cNvSpPr txBox="1"/>
            <p:nvPr/>
          </p:nvSpPr>
          <p:spPr>
            <a:xfrm>
              <a:off x="1341194" y="5786437"/>
              <a:ext cx="5629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0.3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sp>
          <p:nvSpPr>
            <p:cNvPr id="133" name="CasellaDiTesto 132"/>
            <p:cNvSpPr txBox="1"/>
            <p:nvPr/>
          </p:nvSpPr>
          <p:spPr>
            <a:xfrm>
              <a:off x="2879962" y="5786437"/>
              <a:ext cx="5629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0.4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sp>
          <p:nvSpPr>
            <p:cNvPr id="134" name="CasellaDiTesto 133"/>
            <p:cNvSpPr txBox="1"/>
            <p:nvPr/>
          </p:nvSpPr>
          <p:spPr>
            <a:xfrm>
              <a:off x="4415583" y="5786437"/>
              <a:ext cx="5629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0.5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sp>
          <p:nvSpPr>
            <p:cNvPr id="135" name="CasellaDiTesto 134"/>
            <p:cNvSpPr txBox="1"/>
            <p:nvPr/>
          </p:nvSpPr>
          <p:spPr>
            <a:xfrm>
              <a:off x="5951775" y="5786437"/>
              <a:ext cx="5629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0.6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sp>
          <p:nvSpPr>
            <p:cNvPr id="136" name="CasellaDiTesto 135"/>
            <p:cNvSpPr txBox="1"/>
            <p:nvPr/>
          </p:nvSpPr>
          <p:spPr>
            <a:xfrm>
              <a:off x="7487967" y="5786437"/>
              <a:ext cx="5629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0.7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37" name="Connettore 1 136"/>
            <p:cNvCxnSpPr/>
            <p:nvPr/>
          </p:nvCxnSpPr>
          <p:spPr bwMode="auto">
            <a:xfrm flipV="1">
              <a:off x="6971331" y="5682406"/>
              <a:ext cx="0" cy="113157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8" name="Connettore 1 137"/>
            <p:cNvCxnSpPr/>
            <p:nvPr/>
          </p:nvCxnSpPr>
          <p:spPr bwMode="auto">
            <a:xfrm flipV="1">
              <a:off x="5431710" y="5682406"/>
              <a:ext cx="0" cy="113157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9" name="Connettore 1 138"/>
            <p:cNvCxnSpPr/>
            <p:nvPr/>
          </p:nvCxnSpPr>
          <p:spPr bwMode="auto">
            <a:xfrm flipV="1">
              <a:off x="6203235" y="5682406"/>
              <a:ext cx="0" cy="113157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0" name="Connettore 1 139"/>
            <p:cNvCxnSpPr/>
            <p:nvPr/>
          </p:nvCxnSpPr>
          <p:spPr bwMode="auto">
            <a:xfrm flipV="1">
              <a:off x="4663614" y="5682406"/>
              <a:ext cx="0" cy="113157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1" name="Connettore 1 140"/>
            <p:cNvCxnSpPr/>
            <p:nvPr/>
          </p:nvCxnSpPr>
          <p:spPr bwMode="auto">
            <a:xfrm flipV="1">
              <a:off x="3895518" y="5682406"/>
              <a:ext cx="0" cy="113157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2" name="Connettore 1 141"/>
            <p:cNvCxnSpPr/>
            <p:nvPr/>
          </p:nvCxnSpPr>
          <p:spPr bwMode="auto">
            <a:xfrm flipV="1">
              <a:off x="2355897" y="5682406"/>
              <a:ext cx="0" cy="113157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3" name="Connettore 1 142"/>
            <p:cNvCxnSpPr/>
            <p:nvPr/>
          </p:nvCxnSpPr>
          <p:spPr bwMode="auto">
            <a:xfrm flipV="1">
              <a:off x="3127422" y="5682406"/>
              <a:ext cx="0" cy="113157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4" name="Connettore 1 143"/>
            <p:cNvCxnSpPr/>
            <p:nvPr/>
          </p:nvCxnSpPr>
          <p:spPr bwMode="auto">
            <a:xfrm>
              <a:off x="1596945" y="5342935"/>
              <a:ext cx="9720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5" name="Connettore 1 144"/>
            <p:cNvCxnSpPr/>
            <p:nvPr/>
          </p:nvCxnSpPr>
          <p:spPr bwMode="auto">
            <a:xfrm>
              <a:off x="1596945" y="4858303"/>
              <a:ext cx="9720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6" name="Connettore 1 145"/>
            <p:cNvCxnSpPr/>
            <p:nvPr/>
          </p:nvCxnSpPr>
          <p:spPr bwMode="auto">
            <a:xfrm>
              <a:off x="1596945" y="4401103"/>
              <a:ext cx="9720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7" name="Connettore 1 146"/>
            <p:cNvCxnSpPr/>
            <p:nvPr/>
          </p:nvCxnSpPr>
          <p:spPr bwMode="auto">
            <a:xfrm>
              <a:off x="1596945" y="3916471"/>
              <a:ext cx="9720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8" name="Connettore 1 147"/>
            <p:cNvCxnSpPr/>
            <p:nvPr/>
          </p:nvCxnSpPr>
          <p:spPr bwMode="auto">
            <a:xfrm>
              <a:off x="1596945" y="3436411"/>
              <a:ext cx="9720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9" name="Connettore 1 148"/>
            <p:cNvCxnSpPr/>
            <p:nvPr/>
          </p:nvCxnSpPr>
          <p:spPr bwMode="auto">
            <a:xfrm>
              <a:off x="1596945" y="2951779"/>
              <a:ext cx="9720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0" name="Connettore 1 149"/>
            <p:cNvCxnSpPr/>
            <p:nvPr/>
          </p:nvCxnSpPr>
          <p:spPr bwMode="auto">
            <a:xfrm>
              <a:off x="1596945" y="2490007"/>
              <a:ext cx="9720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1" name="Connettore 1 150"/>
            <p:cNvCxnSpPr/>
            <p:nvPr/>
          </p:nvCxnSpPr>
          <p:spPr bwMode="auto">
            <a:xfrm>
              <a:off x="1596945" y="2005375"/>
              <a:ext cx="9720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2" name="CasellaDiTesto 151"/>
            <p:cNvSpPr txBox="1"/>
            <p:nvPr/>
          </p:nvSpPr>
          <p:spPr>
            <a:xfrm>
              <a:off x="1089154" y="5616130"/>
              <a:ext cx="3417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0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sp>
          <p:nvSpPr>
            <p:cNvPr id="153" name="CasellaDiTesto 152"/>
            <p:cNvSpPr txBox="1"/>
            <p:nvPr/>
          </p:nvSpPr>
          <p:spPr>
            <a:xfrm>
              <a:off x="1089154" y="4683397"/>
              <a:ext cx="5629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0.2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sp>
          <p:nvSpPr>
            <p:cNvPr id="154" name="CasellaDiTesto 153"/>
            <p:cNvSpPr txBox="1"/>
            <p:nvPr/>
          </p:nvSpPr>
          <p:spPr>
            <a:xfrm>
              <a:off x="1089154" y="3732421"/>
              <a:ext cx="5629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0.4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sp>
          <p:nvSpPr>
            <p:cNvPr id="155" name="CasellaDiTesto 154"/>
            <p:cNvSpPr txBox="1"/>
            <p:nvPr/>
          </p:nvSpPr>
          <p:spPr>
            <a:xfrm>
              <a:off x="1089154" y="2772301"/>
              <a:ext cx="5629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0.6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sp>
          <p:nvSpPr>
            <p:cNvPr id="156" name="CasellaDiTesto 155"/>
            <p:cNvSpPr txBox="1"/>
            <p:nvPr/>
          </p:nvSpPr>
          <p:spPr>
            <a:xfrm>
              <a:off x="1089154" y="1823611"/>
              <a:ext cx="5629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0.8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sp>
          <p:nvSpPr>
            <p:cNvPr id="157" name="CasellaDiTesto 156"/>
            <p:cNvSpPr txBox="1"/>
            <p:nvPr/>
          </p:nvSpPr>
          <p:spPr>
            <a:xfrm>
              <a:off x="1089154" y="872635"/>
              <a:ext cx="52129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1.0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58" name="Connettore 1 157"/>
            <p:cNvCxnSpPr/>
            <p:nvPr/>
          </p:nvCxnSpPr>
          <p:spPr bwMode="auto">
            <a:xfrm>
              <a:off x="1596945" y="1520743"/>
              <a:ext cx="9720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9" name="Connettore 1 158"/>
            <p:cNvCxnSpPr/>
            <p:nvPr/>
          </p:nvCxnSpPr>
          <p:spPr bwMode="auto">
            <a:xfrm flipV="1">
              <a:off x="7729074" y="5682406"/>
              <a:ext cx="0" cy="113157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11" name="Freccia in giù 110"/>
          <p:cNvSpPr/>
          <p:nvPr/>
        </p:nvSpPr>
        <p:spPr bwMode="auto">
          <a:xfrm rot="10800000">
            <a:off x="3284220" y="1668780"/>
            <a:ext cx="457200" cy="883920"/>
          </a:xfrm>
          <a:prstGeom prst="downArrow">
            <a:avLst>
              <a:gd name="adj1" fmla="val 50000"/>
              <a:gd name="adj2" fmla="val 75926"/>
            </a:avLst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2" name="Freccia in giù 111"/>
          <p:cNvSpPr/>
          <p:nvPr/>
        </p:nvSpPr>
        <p:spPr bwMode="auto">
          <a:xfrm rot="10800000">
            <a:off x="2019300" y="2110740"/>
            <a:ext cx="457200" cy="822960"/>
          </a:xfrm>
          <a:prstGeom prst="downArrow">
            <a:avLst>
              <a:gd name="adj1" fmla="val 50000"/>
              <a:gd name="adj2" fmla="val 75926"/>
            </a:avLst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4" name="Freccia in giù 113"/>
          <p:cNvSpPr/>
          <p:nvPr/>
        </p:nvSpPr>
        <p:spPr bwMode="auto">
          <a:xfrm rot="10800000">
            <a:off x="4502150" y="1356360"/>
            <a:ext cx="457200" cy="883920"/>
          </a:xfrm>
          <a:prstGeom prst="downArrow">
            <a:avLst>
              <a:gd name="adj1" fmla="val 50000"/>
              <a:gd name="adj2" fmla="val 75926"/>
            </a:avLst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5" name="Freccia in giù 114"/>
          <p:cNvSpPr/>
          <p:nvPr/>
        </p:nvSpPr>
        <p:spPr bwMode="auto">
          <a:xfrm rot="10800000">
            <a:off x="5622290" y="1249680"/>
            <a:ext cx="457200" cy="754380"/>
          </a:xfrm>
          <a:prstGeom prst="downArrow">
            <a:avLst>
              <a:gd name="adj1" fmla="val 50000"/>
              <a:gd name="adj2" fmla="val 75926"/>
            </a:avLst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25" name="Freccia in giù 124"/>
          <p:cNvSpPr/>
          <p:nvPr/>
        </p:nvSpPr>
        <p:spPr bwMode="auto">
          <a:xfrm rot="10800000">
            <a:off x="6772910" y="1150620"/>
            <a:ext cx="457200" cy="655320"/>
          </a:xfrm>
          <a:prstGeom prst="downArrow">
            <a:avLst>
              <a:gd name="adj1" fmla="val 50000"/>
              <a:gd name="adj2" fmla="val 75926"/>
            </a:avLst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86820" name="Text Box 4"/>
          <p:cNvSpPr txBox="1">
            <a:spLocks noChangeArrowheads="1"/>
          </p:cNvSpPr>
          <p:nvPr/>
        </p:nvSpPr>
        <p:spPr bwMode="auto">
          <a:xfrm>
            <a:off x="0" y="88900"/>
            <a:ext cx="9144000" cy="82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4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Potential</a:t>
            </a:r>
            <a:r>
              <a:rPr lang="it-IT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Temperature</a:t>
            </a:r>
          </a:p>
        </p:txBody>
      </p:sp>
      <p:sp>
        <p:nvSpPr>
          <p:cNvPr id="55" name="CasellaDiTesto 54"/>
          <p:cNvSpPr txBox="1"/>
          <p:nvPr/>
        </p:nvSpPr>
        <p:spPr>
          <a:xfrm>
            <a:off x="2485571" y="4813937"/>
            <a:ext cx="61504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i="1" dirty="0" err="1" smtClean="0">
                <a:solidFill>
                  <a:schemeClr val="tx1"/>
                </a:solidFill>
                <a:effectLst/>
              </a:rPr>
              <a:t>Nearly</a:t>
            </a:r>
            <a:r>
              <a:rPr lang="it-IT" sz="2800" i="1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800" i="1" dirty="0" err="1" smtClean="0">
                <a:solidFill>
                  <a:schemeClr val="tx1"/>
                </a:solidFill>
                <a:effectLst/>
              </a:rPr>
              <a:t>all</a:t>
            </a:r>
            <a:r>
              <a:rPr lang="it-IT" sz="2800" i="1" dirty="0" smtClean="0">
                <a:solidFill>
                  <a:schemeClr val="tx1"/>
                </a:solidFill>
                <a:effectLst/>
              </a:rPr>
              <a:t> the </a:t>
            </a:r>
            <a:r>
              <a:rPr lang="it-IT" sz="2800" i="1" dirty="0" err="1" smtClean="0">
                <a:solidFill>
                  <a:schemeClr val="tx1"/>
                </a:solidFill>
                <a:effectLst/>
              </a:rPr>
              <a:t>analyzed</a:t>
            </a:r>
            <a:r>
              <a:rPr lang="it-IT" sz="2800" i="1" dirty="0" smtClean="0">
                <a:solidFill>
                  <a:schemeClr val="tx1"/>
                </a:solidFill>
                <a:effectLst/>
              </a:rPr>
              <a:t> olivines are </a:t>
            </a:r>
            <a:r>
              <a:rPr lang="it-IT" sz="2800" i="1" dirty="0" err="1" smtClean="0">
                <a:solidFill>
                  <a:schemeClr val="tx1"/>
                </a:solidFill>
                <a:effectLst/>
              </a:rPr>
              <a:t>not</a:t>
            </a:r>
            <a:r>
              <a:rPr lang="it-IT" sz="2800" i="1" dirty="0" smtClean="0">
                <a:solidFill>
                  <a:schemeClr val="tx1"/>
                </a:solidFill>
                <a:effectLst/>
              </a:rPr>
              <a:t> in </a:t>
            </a:r>
            <a:r>
              <a:rPr lang="it-IT" sz="2800" i="1" dirty="0" err="1" smtClean="0">
                <a:solidFill>
                  <a:schemeClr val="tx1"/>
                </a:solidFill>
                <a:effectLst/>
              </a:rPr>
              <a:t>equilibrium</a:t>
            </a:r>
            <a:r>
              <a:rPr lang="it-IT" sz="2800" i="1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800" i="1" dirty="0" err="1" smtClean="0">
                <a:solidFill>
                  <a:schemeClr val="tx1"/>
                </a:solidFill>
                <a:effectLst/>
              </a:rPr>
              <a:t>with</a:t>
            </a:r>
            <a:r>
              <a:rPr lang="it-IT" sz="2800" i="1" dirty="0" smtClean="0">
                <a:solidFill>
                  <a:schemeClr val="tx1"/>
                </a:solidFill>
                <a:effectLst/>
              </a:rPr>
              <a:t> the </a:t>
            </a:r>
            <a:r>
              <a:rPr lang="it-IT" sz="2800" i="1" dirty="0" err="1" smtClean="0">
                <a:solidFill>
                  <a:schemeClr val="tx1"/>
                </a:solidFill>
                <a:effectLst/>
              </a:rPr>
              <a:t>melt</a:t>
            </a:r>
            <a:endParaRPr lang="it-IT" sz="2800" i="1" dirty="0">
              <a:solidFill>
                <a:schemeClr val="tx1"/>
              </a:solidFill>
              <a:effectLst/>
            </a:endParaRPr>
          </a:p>
        </p:txBody>
      </p:sp>
      <p:sp>
        <p:nvSpPr>
          <p:cNvPr id="116" name="CasellaDiTesto 115"/>
          <p:cNvSpPr txBox="1"/>
          <p:nvPr/>
        </p:nvSpPr>
        <p:spPr>
          <a:xfrm>
            <a:off x="2646730" y="3644036"/>
            <a:ext cx="601975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tx1"/>
                </a:solidFill>
                <a:effectLst/>
              </a:rPr>
              <a:t>Olivines </a:t>
            </a:r>
            <a:r>
              <a:rPr lang="it-IT" sz="2400" b="1" dirty="0" err="1" smtClean="0">
                <a:solidFill>
                  <a:schemeClr val="tx1"/>
                </a:solidFill>
                <a:effectLst/>
              </a:rPr>
              <a:t>above</a:t>
            </a:r>
            <a:r>
              <a:rPr lang="it-IT" sz="2400" b="1" dirty="0" smtClean="0">
                <a:solidFill>
                  <a:schemeClr val="tx1"/>
                </a:solidFill>
                <a:effectLst/>
              </a:rPr>
              <a:t> the </a:t>
            </a:r>
            <a:r>
              <a:rPr lang="it-IT" sz="2400" b="1" dirty="0" err="1" smtClean="0">
                <a:solidFill>
                  <a:schemeClr val="tx1"/>
                </a:solidFill>
                <a:effectLst/>
              </a:rPr>
              <a:t>red</a:t>
            </a:r>
            <a:r>
              <a:rPr lang="it-IT" sz="24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400" b="1" dirty="0" err="1" smtClean="0">
                <a:solidFill>
                  <a:schemeClr val="tx1"/>
                </a:solidFill>
                <a:effectLst/>
              </a:rPr>
              <a:t>line</a:t>
            </a:r>
            <a:r>
              <a:rPr lang="it-IT" sz="24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400" b="1" dirty="0" err="1" smtClean="0">
                <a:solidFill>
                  <a:schemeClr val="tx1"/>
                </a:solidFill>
                <a:effectLst/>
              </a:rPr>
              <a:t>have</a:t>
            </a:r>
            <a:r>
              <a:rPr lang="it-IT" sz="24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400" b="1" dirty="0" err="1" smtClean="0">
                <a:solidFill>
                  <a:schemeClr val="tx1"/>
                </a:solidFill>
                <a:effectLst/>
              </a:rPr>
              <a:t>too</a:t>
            </a:r>
            <a:r>
              <a:rPr lang="it-IT" sz="24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400" b="1" dirty="0" err="1" smtClean="0">
                <a:solidFill>
                  <a:schemeClr val="tx1"/>
                </a:solidFill>
                <a:effectLst/>
              </a:rPr>
              <a:t>much</a:t>
            </a:r>
            <a:r>
              <a:rPr lang="it-IT" sz="2400" b="1" dirty="0" smtClean="0">
                <a:solidFill>
                  <a:schemeClr val="tx1"/>
                </a:solidFill>
                <a:effectLst/>
              </a:rPr>
              <a:t> Mg </a:t>
            </a:r>
            <a:r>
              <a:rPr lang="it-IT" sz="2400" b="1" dirty="0" err="1" smtClean="0">
                <a:solidFill>
                  <a:schemeClr val="tx1"/>
                </a:solidFill>
                <a:effectLst/>
              </a:rPr>
              <a:t>to</a:t>
            </a:r>
            <a:r>
              <a:rPr lang="it-IT" sz="24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400" b="1" dirty="0" err="1" smtClean="0">
                <a:solidFill>
                  <a:schemeClr val="tx1"/>
                </a:solidFill>
                <a:effectLst/>
              </a:rPr>
              <a:t>have</a:t>
            </a:r>
            <a:r>
              <a:rPr lang="it-IT" sz="24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400" b="1" dirty="0" err="1" smtClean="0">
                <a:solidFill>
                  <a:schemeClr val="tx1"/>
                </a:solidFill>
                <a:effectLst/>
              </a:rPr>
              <a:t>been</a:t>
            </a:r>
            <a:r>
              <a:rPr lang="it-IT" sz="24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400" b="1" dirty="0" err="1" smtClean="0">
                <a:solidFill>
                  <a:schemeClr val="tx1"/>
                </a:solidFill>
                <a:effectLst/>
              </a:rPr>
              <a:t>crystallized</a:t>
            </a:r>
            <a:r>
              <a:rPr lang="it-IT" sz="24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400" b="1" dirty="0" err="1" smtClean="0">
                <a:solidFill>
                  <a:schemeClr val="tx1"/>
                </a:solidFill>
                <a:effectLst/>
              </a:rPr>
              <a:t>from</a:t>
            </a:r>
            <a:r>
              <a:rPr lang="it-IT" sz="24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400" b="1" dirty="0" err="1" smtClean="0">
                <a:solidFill>
                  <a:schemeClr val="tx1"/>
                </a:solidFill>
                <a:effectLst/>
              </a:rPr>
              <a:t>that</a:t>
            </a:r>
            <a:r>
              <a:rPr lang="it-IT" sz="24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400" b="1" dirty="0" err="1" smtClean="0">
                <a:solidFill>
                  <a:schemeClr val="tx1"/>
                </a:solidFill>
                <a:effectLst/>
              </a:rPr>
              <a:t>melt</a:t>
            </a:r>
            <a:r>
              <a:rPr lang="it-IT" sz="2400" b="1" dirty="0" smtClean="0">
                <a:solidFill>
                  <a:schemeClr val="tx1"/>
                </a:solidFill>
                <a:effectLst/>
              </a:rPr>
              <a:t>.</a:t>
            </a:r>
            <a:endParaRPr lang="it-IT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113" name="CasellaDiTesto 112"/>
          <p:cNvSpPr txBox="1"/>
          <p:nvPr/>
        </p:nvSpPr>
        <p:spPr>
          <a:xfrm rot="20585904">
            <a:off x="1740521" y="2497390"/>
            <a:ext cx="1285929" cy="400110"/>
          </a:xfrm>
          <a:prstGeom prst="rect">
            <a:avLst/>
          </a:prstGeom>
          <a:noFill/>
          <a:ln w="57150">
            <a:noFill/>
          </a:ln>
        </p:spPr>
        <p:txBody>
          <a:bodyPr wrap="none" rtlCol="0">
            <a:spAutoFit/>
          </a:bodyPr>
          <a:lstStyle/>
          <a:p>
            <a:r>
              <a:rPr lang="it-IT" sz="2000" dirty="0" smtClean="0">
                <a:solidFill>
                  <a:schemeClr val="tx1"/>
                </a:solidFill>
                <a:effectLst/>
              </a:rPr>
              <a:t>K</a:t>
            </a:r>
            <a:r>
              <a:rPr lang="it-IT" sz="2000" baseline="-25000" dirty="0" smtClean="0">
                <a:solidFill>
                  <a:schemeClr val="tx1"/>
                </a:solidFill>
                <a:effectLst/>
              </a:rPr>
              <a:t>D</a:t>
            </a:r>
            <a:r>
              <a:rPr lang="it-IT" sz="2000" dirty="0" smtClean="0">
                <a:solidFill>
                  <a:schemeClr val="tx1"/>
                </a:solidFill>
                <a:effectLst/>
              </a:rPr>
              <a:t> = 0.30</a:t>
            </a:r>
            <a:endParaRPr lang="it-IT" sz="1600" dirty="0">
              <a:solidFill>
                <a:schemeClr val="tx1"/>
              </a:solidFill>
              <a:effectLst/>
            </a:endParaRPr>
          </a:p>
        </p:txBody>
      </p:sp>
      <p:sp>
        <p:nvSpPr>
          <p:cNvPr id="160" name="Figura a mano libera 159"/>
          <p:cNvSpPr/>
          <p:nvPr/>
        </p:nvSpPr>
        <p:spPr bwMode="auto">
          <a:xfrm>
            <a:off x="1789396" y="1592579"/>
            <a:ext cx="6874356" cy="1495925"/>
          </a:xfrm>
          <a:custGeom>
            <a:avLst/>
            <a:gdLst>
              <a:gd name="connsiteX0" fmla="*/ 0 w 6797040"/>
              <a:gd name="connsiteY0" fmla="*/ 1554480 h 1554480"/>
              <a:gd name="connsiteX1" fmla="*/ 6797040 w 6797040"/>
              <a:gd name="connsiteY1" fmla="*/ 0 h 1554480"/>
              <a:gd name="connsiteX0" fmla="*/ 0 w 6797040"/>
              <a:gd name="connsiteY0" fmla="*/ 1554480 h 1554480"/>
              <a:gd name="connsiteX1" fmla="*/ 6797040 w 6797040"/>
              <a:gd name="connsiteY1" fmla="*/ 0 h 1554480"/>
              <a:gd name="connsiteX0" fmla="*/ 0 w 6797040"/>
              <a:gd name="connsiteY0" fmla="*/ 1554480 h 1554480"/>
              <a:gd name="connsiteX1" fmla="*/ 6797040 w 6797040"/>
              <a:gd name="connsiteY1" fmla="*/ 0 h 1554480"/>
              <a:gd name="connsiteX0" fmla="*/ 0 w 7654291"/>
              <a:gd name="connsiteY0" fmla="*/ 1688950 h 1688950"/>
              <a:gd name="connsiteX1" fmla="*/ 7654291 w 7654291"/>
              <a:gd name="connsiteY1" fmla="*/ 0 h 1688950"/>
              <a:gd name="connsiteX0" fmla="*/ 0 w 7610005"/>
              <a:gd name="connsiteY0" fmla="*/ 1662139 h 1662139"/>
              <a:gd name="connsiteX1" fmla="*/ 7610005 w 7610005"/>
              <a:gd name="connsiteY1" fmla="*/ 0 h 1662139"/>
              <a:gd name="connsiteX0" fmla="*/ 0 w 7610005"/>
              <a:gd name="connsiteY0" fmla="*/ 1662139 h 1662139"/>
              <a:gd name="connsiteX1" fmla="*/ 7610005 w 7610005"/>
              <a:gd name="connsiteY1" fmla="*/ 0 h 1662139"/>
              <a:gd name="connsiteX0" fmla="*/ 0 w 7610005"/>
              <a:gd name="connsiteY0" fmla="*/ 1662139 h 1662139"/>
              <a:gd name="connsiteX1" fmla="*/ 7610005 w 7610005"/>
              <a:gd name="connsiteY1" fmla="*/ 0 h 1662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610005" h="1662139">
                <a:moveTo>
                  <a:pt x="0" y="1662139"/>
                </a:moveTo>
                <a:cubicBezTo>
                  <a:pt x="2339763" y="774832"/>
                  <a:pt x="5432878" y="250613"/>
                  <a:pt x="7610005" y="0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grpSp>
        <p:nvGrpSpPr>
          <p:cNvPr id="4" name="Gruppo 114"/>
          <p:cNvGrpSpPr/>
          <p:nvPr/>
        </p:nvGrpSpPr>
        <p:grpSpPr>
          <a:xfrm>
            <a:off x="2412387" y="1503772"/>
            <a:ext cx="4476909" cy="3379833"/>
            <a:chOff x="1606823" y="1449342"/>
            <a:chExt cx="4476909" cy="3379833"/>
          </a:xfrm>
        </p:grpSpPr>
        <p:grpSp>
          <p:nvGrpSpPr>
            <p:cNvPr id="5" name="Gruppo 64"/>
            <p:cNvGrpSpPr/>
            <p:nvPr/>
          </p:nvGrpSpPr>
          <p:grpSpPr>
            <a:xfrm>
              <a:off x="3185160" y="2138172"/>
              <a:ext cx="180000" cy="1387008"/>
              <a:chOff x="3185160" y="2138172"/>
              <a:chExt cx="180000" cy="1387008"/>
            </a:xfrm>
          </p:grpSpPr>
          <p:sp>
            <p:nvSpPr>
              <p:cNvPr id="56" name="Ovale 55"/>
              <p:cNvSpPr/>
              <p:nvPr/>
            </p:nvSpPr>
            <p:spPr bwMode="auto">
              <a:xfrm>
                <a:off x="3185160" y="2247900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57" name="Ovale 56"/>
              <p:cNvSpPr/>
              <p:nvPr/>
            </p:nvSpPr>
            <p:spPr bwMode="auto">
              <a:xfrm>
                <a:off x="3185160" y="2516124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58" name="Ovale 57"/>
              <p:cNvSpPr/>
              <p:nvPr/>
            </p:nvSpPr>
            <p:spPr bwMode="auto">
              <a:xfrm>
                <a:off x="3185160" y="2607564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59" name="Ovale 58"/>
              <p:cNvSpPr/>
              <p:nvPr/>
            </p:nvSpPr>
            <p:spPr bwMode="auto">
              <a:xfrm>
                <a:off x="3185160" y="2705100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60" name="Ovale 59"/>
              <p:cNvSpPr/>
              <p:nvPr/>
            </p:nvSpPr>
            <p:spPr bwMode="auto">
              <a:xfrm>
                <a:off x="3185160" y="2979420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61" name="Ovale 60"/>
              <p:cNvSpPr/>
              <p:nvPr/>
            </p:nvSpPr>
            <p:spPr bwMode="auto">
              <a:xfrm>
                <a:off x="3185160" y="3089148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62" name="Ovale 61"/>
              <p:cNvSpPr/>
              <p:nvPr/>
            </p:nvSpPr>
            <p:spPr bwMode="auto">
              <a:xfrm>
                <a:off x="3185160" y="3259836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63" name="Ovale 62"/>
              <p:cNvSpPr/>
              <p:nvPr/>
            </p:nvSpPr>
            <p:spPr bwMode="auto">
              <a:xfrm>
                <a:off x="3185160" y="3345180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64" name="Ovale 63"/>
              <p:cNvSpPr/>
              <p:nvPr/>
            </p:nvSpPr>
            <p:spPr bwMode="auto">
              <a:xfrm>
                <a:off x="3185160" y="2138172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</p:grpSp>
        <p:grpSp>
          <p:nvGrpSpPr>
            <p:cNvPr id="6" name="Gruppo 73"/>
            <p:cNvGrpSpPr/>
            <p:nvPr/>
          </p:nvGrpSpPr>
          <p:grpSpPr>
            <a:xfrm>
              <a:off x="4398350" y="2352000"/>
              <a:ext cx="180000" cy="942000"/>
              <a:chOff x="4398350" y="2352000"/>
              <a:chExt cx="180000" cy="942000"/>
            </a:xfrm>
          </p:grpSpPr>
          <p:sp>
            <p:nvSpPr>
              <p:cNvPr id="66" name="Ovale 65"/>
              <p:cNvSpPr/>
              <p:nvPr/>
            </p:nvSpPr>
            <p:spPr bwMode="auto">
              <a:xfrm>
                <a:off x="4398350" y="2431248"/>
                <a:ext cx="180000" cy="180000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67" name="Ovale 66"/>
              <p:cNvSpPr/>
              <p:nvPr/>
            </p:nvSpPr>
            <p:spPr bwMode="auto">
              <a:xfrm>
                <a:off x="4398350" y="2522688"/>
                <a:ext cx="180000" cy="180000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68" name="Ovale 67"/>
              <p:cNvSpPr/>
              <p:nvPr/>
            </p:nvSpPr>
            <p:spPr bwMode="auto">
              <a:xfrm>
                <a:off x="4398350" y="2577552"/>
                <a:ext cx="180000" cy="180000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69" name="Ovale 68"/>
              <p:cNvSpPr/>
              <p:nvPr/>
            </p:nvSpPr>
            <p:spPr bwMode="auto">
              <a:xfrm>
                <a:off x="4398350" y="2352000"/>
                <a:ext cx="180000" cy="180000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70" name="Ovale 69"/>
              <p:cNvSpPr/>
              <p:nvPr/>
            </p:nvSpPr>
            <p:spPr bwMode="auto">
              <a:xfrm>
                <a:off x="4398350" y="2656800"/>
                <a:ext cx="180000" cy="180000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71" name="Ovale 70"/>
              <p:cNvSpPr/>
              <p:nvPr/>
            </p:nvSpPr>
            <p:spPr bwMode="auto">
              <a:xfrm>
                <a:off x="4398350" y="2778720"/>
                <a:ext cx="180000" cy="180000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72" name="Ovale 71"/>
              <p:cNvSpPr/>
              <p:nvPr/>
            </p:nvSpPr>
            <p:spPr bwMode="auto">
              <a:xfrm>
                <a:off x="4398350" y="3034752"/>
                <a:ext cx="180000" cy="180000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73" name="Ovale 72"/>
              <p:cNvSpPr/>
              <p:nvPr/>
            </p:nvSpPr>
            <p:spPr bwMode="auto">
              <a:xfrm>
                <a:off x="4398350" y="3114000"/>
                <a:ext cx="180000" cy="180000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</p:grpSp>
        <p:grpSp>
          <p:nvGrpSpPr>
            <p:cNvPr id="7" name="Gruppo 112"/>
            <p:cNvGrpSpPr/>
            <p:nvPr/>
          </p:nvGrpSpPr>
          <p:grpSpPr>
            <a:xfrm>
              <a:off x="2257063" y="1796801"/>
              <a:ext cx="180000" cy="1018200"/>
              <a:chOff x="2257063" y="1796801"/>
              <a:chExt cx="180000" cy="1018200"/>
            </a:xfrm>
          </p:grpSpPr>
          <p:sp>
            <p:nvSpPr>
              <p:cNvPr id="77" name="Ovale 76"/>
              <p:cNvSpPr/>
              <p:nvPr/>
            </p:nvSpPr>
            <p:spPr bwMode="auto">
              <a:xfrm>
                <a:off x="2257063" y="1796801"/>
                <a:ext cx="180000" cy="180000"/>
              </a:xfrm>
              <a:prstGeom prst="ellipse">
                <a:avLst/>
              </a:prstGeom>
              <a:solidFill>
                <a:srgbClr val="00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84" name="Ovale 83"/>
              <p:cNvSpPr/>
              <p:nvPr/>
            </p:nvSpPr>
            <p:spPr bwMode="auto">
              <a:xfrm>
                <a:off x="2257063" y="1972061"/>
                <a:ext cx="180000" cy="180000"/>
              </a:xfrm>
              <a:prstGeom prst="ellipse">
                <a:avLst/>
              </a:prstGeom>
              <a:solidFill>
                <a:srgbClr val="00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85" name="Ovale 84"/>
              <p:cNvSpPr/>
              <p:nvPr/>
            </p:nvSpPr>
            <p:spPr bwMode="auto">
              <a:xfrm>
                <a:off x="2257063" y="2033021"/>
                <a:ext cx="180000" cy="180000"/>
              </a:xfrm>
              <a:prstGeom prst="ellipse">
                <a:avLst/>
              </a:prstGeom>
              <a:solidFill>
                <a:srgbClr val="00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86" name="Ovale 85"/>
              <p:cNvSpPr/>
              <p:nvPr/>
            </p:nvSpPr>
            <p:spPr bwMode="auto">
              <a:xfrm>
                <a:off x="2257063" y="2223521"/>
                <a:ext cx="180000" cy="180000"/>
              </a:xfrm>
              <a:prstGeom prst="ellipse">
                <a:avLst/>
              </a:prstGeom>
              <a:solidFill>
                <a:srgbClr val="00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87" name="Ovale 86"/>
              <p:cNvSpPr/>
              <p:nvPr/>
            </p:nvSpPr>
            <p:spPr bwMode="auto">
              <a:xfrm>
                <a:off x="2257063" y="2490221"/>
                <a:ext cx="180000" cy="180000"/>
              </a:xfrm>
              <a:prstGeom prst="ellipse">
                <a:avLst/>
              </a:prstGeom>
              <a:solidFill>
                <a:srgbClr val="00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88" name="Ovale 87"/>
              <p:cNvSpPr/>
              <p:nvPr/>
            </p:nvSpPr>
            <p:spPr bwMode="auto">
              <a:xfrm>
                <a:off x="2257063" y="2635001"/>
                <a:ext cx="180000" cy="180000"/>
              </a:xfrm>
              <a:prstGeom prst="ellipse">
                <a:avLst/>
              </a:prstGeom>
              <a:solidFill>
                <a:srgbClr val="00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</p:grpSp>
        <p:grpSp>
          <p:nvGrpSpPr>
            <p:cNvPr id="8" name="Gruppo 111"/>
            <p:cNvGrpSpPr/>
            <p:nvPr/>
          </p:nvGrpSpPr>
          <p:grpSpPr>
            <a:xfrm>
              <a:off x="4578350" y="1877824"/>
              <a:ext cx="180000" cy="1483020"/>
              <a:chOff x="4578350" y="1877824"/>
              <a:chExt cx="180000" cy="1483020"/>
            </a:xfrm>
          </p:grpSpPr>
          <p:sp>
            <p:nvSpPr>
              <p:cNvPr id="76" name="Ovale 75"/>
              <p:cNvSpPr/>
              <p:nvPr/>
            </p:nvSpPr>
            <p:spPr bwMode="auto">
              <a:xfrm>
                <a:off x="4578350" y="1877824"/>
                <a:ext cx="180000" cy="180000"/>
              </a:xfrm>
              <a:prstGeom prst="ellipse">
                <a:avLst/>
              </a:prstGeom>
              <a:solidFill>
                <a:srgbClr val="FFCC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90" name="Ovale 89"/>
              <p:cNvSpPr/>
              <p:nvPr/>
            </p:nvSpPr>
            <p:spPr bwMode="auto">
              <a:xfrm>
                <a:off x="4578350" y="2121664"/>
                <a:ext cx="180000" cy="180000"/>
              </a:xfrm>
              <a:prstGeom prst="ellipse">
                <a:avLst/>
              </a:prstGeom>
              <a:solidFill>
                <a:srgbClr val="FFCC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91" name="Ovale 90"/>
              <p:cNvSpPr/>
              <p:nvPr/>
            </p:nvSpPr>
            <p:spPr bwMode="auto">
              <a:xfrm>
                <a:off x="4578350" y="2220724"/>
                <a:ext cx="180000" cy="180000"/>
              </a:xfrm>
              <a:prstGeom prst="ellipse">
                <a:avLst/>
              </a:prstGeom>
              <a:solidFill>
                <a:srgbClr val="FFCC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92" name="Ovale 91"/>
              <p:cNvSpPr/>
              <p:nvPr/>
            </p:nvSpPr>
            <p:spPr bwMode="auto">
              <a:xfrm>
                <a:off x="4578350" y="2319784"/>
                <a:ext cx="180000" cy="180000"/>
              </a:xfrm>
              <a:prstGeom prst="ellipse">
                <a:avLst/>
              </a:prstGeom>
              <a:solidFill>
                <a:srgbClr val="FFCC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93" name="Ovale 92"/>
              <p:cNvSpPr/>
              <p:nvPr/>
            </p:nvSpPr>
            <p:spPr bwMode="auto">
              <a:xfrm>
                <a:off x="4578350" y="2388364"/>
                <a:ext cx="180000" cy="180000"/>
              </a:xfrm>
              <a:prstGeom prst="ellipse">
                <a:avLst/>
              </a:prstGeom>
              <a:solidFill>
                <a:srgbClr val="FFCC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94" name="Ovale 93"/>
              <p:cNvSpPr/>
              <p:nvPr/>
            </p:nvSpPr>
            <p:spPr bwMode="auto">
              <a:xfrm>
                <a:off x="4578350" y="3180844"/>
                <a:ext cx="180000" cy="180000"/>
              </a:xfrm>
              <a:prstGeom prst="ellipse">
                <a:avLst/>
              </a:prstGeom>
              <a:solidFill>
                <a:srgbClr val="FFCC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95" name="Ovale 94"/>
              <p:cNvSpPr/>
              <p:nvPr/>
            </p:nvSpPr>
            <p:spPr bwMode="auto">
              <a:xfrm>
                <a:off x="4578350" y="3036064"/>
                <a:ext cx="180000" cy="180000"/>
              </a:xfrm>
              <a:prstGeom prst="ellipse">
                <a:avLst/>
              </a:prstGeom>
              <a:solidFill>
                <a:srgbClr val="FFCC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</p:grpSp>
        <p:grpSp>
          <p:nvGrpSpPr>
            <p:cNvPr id="9" name="Gruppo 110"/>
            <p:cNvGrpSpPr/>
            <p:nvPr/>
          </p:nvGrpSpPr>
          <p:grpSpPr>
            <a:xfrm>
              <a:off x="5243332" y="1449342"/>
              <a:ext cx="840400" cy="1437808"/>
              <a:chOff x="5243332" y="1449342"/>
              <a:chExt cx="840400" cy="1437808"/>
            </a:xfrm>
          </p:grpSpPr>
          <p:sp>
            <p:nvSpPr>
              <p:cNvPr id="96" name="Ovale 95"/>
              <p:cNvSpPr/>
              <p:nvPr/>
            </p:nvSpPr>
            <p:spPr bwMode="auto">
              <a:xfrm>
                <a:off x="5243332" y="1602250"/>
                <a:ext cx="180000" cy="180000"/>
              </a:xfrm>
              <a:prstGeom prst="ellipse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97" name="Ovale 96"/>
              <p:cNvSpPr/>
              <p:nvPr/>
            </p:nvSpPr>
            <p:spPr bwMode="auto">
              <a:xfrm>
                <a:off x="5243332" y="1899430"/>
                <a:ext cx="180000" cy="180000"/>
              </a:xfrm>
              <a:prstGeom prst="ellipse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98" name="Ovale 97"/>
              <p:cNvSpPr/>
              <p:nvPr/>
            </p:nvSpPr>
            <p:spPr bwMode="auto">
              <a:xfrm>
                <a:off x="5243332" y="2044210"/>
                <a:ext cx="180000" cy="180000"/>
              </a:xfrm>
              <a:prstGeom prst="ellipse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99" name="Ovale 98"/>
              <p:cNvSpPr/>
              <p:nvPr/>
            </p:nvSpPr>
            <p:spPr bwMode="auto">
              <a:xfrm>
                <a:off x="5243332" y="2318530"/>
                <a:ext cx="180000" cy="180000"/>
              </a:xfrm>
              <a:prstGeom prst="ellipse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00" name="Ovale 99"/>
              <p:cNvSpPr/>
              <p:nvPr/>
            </p:nvSpPr>
            <p:spPr bwMode="auto">
              <a:xfrm>
                <a:off x="5243332" y="2394730"/>
                <a:ext cx="180000" cy="180000"/>
              </a:xfrm>
              <a:prstGeom prst="ellipse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01" name="Ovale 100"/>
              <p:cNvSpPr/>
              <p:nvPr/>
            </p:nvSpPr>
            <p:spPr bwMode="auto">
              <a:xfrm>
                <a:off x="5243332" y="2585230"/>
                <a:ext cx="180000" cy="180000"/>
              </a:xfrm>
              <a:prstGeom prst="ellipse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19" name="Ovale 118"/>
              <p:cNvSpPr/>
              <p:nvPr/>
            </p:nvSpPr>
            <p:spPr bwMode="auto">
              <a:xfrm>
                <a:off x="5903732" y="1449342"/>
                <a:ext cx="180000" cy="180000"/>
              </a:xfrm>
              <a:prstGeom prst="ellipse">
                <a:avLst/>
              </a:prstGeom>
              <a:solidFill>
                <a:srgbClr val="CC00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20" name="Ovale 119"/>
              <p:cNvSpPr/>
              <p:nvPr/>
            </p:nvSpPr>
            <p:spPr bwMode="auto">
              <a:xfrm>
                <a:off x="5903732" y="1650510"/>
                <a:ext cx="180000" cy="180000"/>
              </a:xfrm>
              <a:prstGeom prst="ellipse">
                <a:avLst/>
              </a:prstGeom>
              <a:solidFill>
                <a:srgbClr val="CC00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21" name="Ovale 120"/>
              <p:cNvSpPr/>
              <p:nvPr/>
            </p:nvSpPr>
            <p:spPr bwMode="auto">
              <a:xfrm>
                <a:off x="5903732" y="1701310"/>
                <a:ext cx="180000" cy="180000"/>
              </a:xfrm>
              <a:prstGeom prst="ellipse">
                <a:avLst/>
              </a:prstGeom>
              <a:solidFill>
                <a:srgbClr val="CC00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22" name="Ovale 121"/>
              <p:cNvSpPr/>
              <p:nvPr/>
            </p:nvSpPr>
            <p:spPr bwMode="auto">
              <a:xfrm>
                <a:off x="5903732" y="2321070"/>
                <a:ext cx="180000" cy="180000"/>
              </a:xfrm>
              <a:prstGeom prst="ellipse">
                <a:avLst/>
              </a:prstGeom>
              <a:solidFill>
                <a:srgbClr val="CC00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23" name="Ovale 122"/>
              <p:cNvSpPr/>
              <p:nvPr/>
            </p:nvSpPr>
            <p:spPr bwMode="auto">
              <a:xfrm>
                <a:off x="5903732" y="2448070"/>
                <a:ext cx="180000" cy="180000"/>
              </a:xfrm>
              <a:prstGeom prst="ellipse">
                <a:avLst/>
              </a:prstGeom>
              <a:solidFill>
                <a:srgbClr val="CC00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24" name="Ovale 123"/>
              <p:cNvSpPr/>
              <p:nvPr/>
            </p:nvSpPr>
            <p:spPr bwMode="auto">
              <a:xfrm>
                <a:off x="5903732" y="2707150"/>
                <a:ext cx="180000" cy="180000"/>
              </a:xfrm>
              <a:prstGeom prst="ellipse">
                <a:avLst/>
              </a:prstGeom>
              <a:solidFill>
                <a:srgbClr val="CC00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</p:grpSp>
        <p:grpSp>
          <p:nvGrpSpPr>
            <p:cNvPr id="10" name="Gruppo 113"/>
            <p:cNvGrpSpPr/>
            <p:nvPr/>
          </p:nvGrpSpPr>
          <p:grpSpPr>
            <a:xfrm>
              <a:off x="1606823" y="3214121"/>
              <a:ext cx="180000" cy="1615054"/>
              <a:chOff x="1606823" y="3214121"/>
              <a:chExt cx="180000" cy="1615054"/>
            </a:xfrm>
          </p:grpSpPr>
          <p:sp>
            <p:nvSpPr>
              <p:cNvPr id="102" name="Ovale 101"/>
              <p:cNvSpPr/>
              <p:nvPr/>
            </p:nvSpPr>
            <p:spPr bwMode="auto">
              <a:xfrm>
                <a:off x="1606823" y="3569721"/>
                <a:ext cx="180000" cy="180000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03" name="Ovale 102"/>
              <p:cNvSpPr/>
              <p:nvPr/>
            </p:nvSpPr>
            <p:spPr bwMode="auto">
              <a:xfrm>
                <a:off x="1606823" y="3752601"/>
                <a:ext cx="180000" cy="180000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04" name="Ovale 103"/>
              <p:cNvSpPr/>
              <p:nvPr/>
            </p:nvSpPr>
            <p:spPr bwMode="auto">
              <a:xfrm>
                <a:off x="1606823" y="3823721"/>
                <a:ext cx="180000" cy="180000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05" name="Ovale 104"/>
              <p:cNvSpPr/>
              <p:nvPr/>
            </p:nvSpPr>
            <p:spPr bwMode="auto">
              <a:xfrm>
                <a:off x="1606823" y="4087881"/>
                <a:ext cx="180000" cy="180000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06" name="Ovale 105"/>
              <p:cNvSpPr/>
              <p:nvPr/>
            </p:nvSpPr>
            <p:spPr bwMode="auto">
              <a:xfrm>
                <a:off x="1606823" y="4179321"/>
                <a:ext cx="180000" cy="180000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07" name="Ovale 106"/>
              <p:cNvSpPr/>
              <p:nvPr/>
            </p:nvSpPr>
            <p:spPr bwMode="auto">
              <a:xfrm>
                <a:off x="1606823" y="4037081"/>
                <a:ext cx="180000" cy="180000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08" name="Ovale 107"/>
              <p:cNvSpPr/>
              <p:nvPr/>
            </p:nvSpPr>
            <p:spPr bwMode="auto">
              <a:xfrm>
                <a:off x="1606823" y="4331721"/>
                <a:ext cx="180000" cy="180000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09" name="Ovale 108"/>
              <p:cNvSpPr/>
              <p:nvPr/>
            </p:nvSpPr>
            <p:spPr bwMode="auto">
              <a:xfrm>
                <a:off x="1606823" y="3214121"/>
                <a:ext cx="180000" cy="180000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10" name="Ovale 109"/>
              <p:cNvSpPr/>
              <p:nvPr/>
            </p:nvSpPr>
            <p:spPr bwMode="auto">
              <a:xfrm>
                <a:off x="1606823" y="4649175"/>
                <a:ext cx="180000" cy="180000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 animBg="1"/>
      <p:bldP spid="112" grpId="0" animBg="1"/>
      <p:bldP spid="114" grpId="0" animBg="1"/>
      <p:bldP spid="115" grpId="0" animBg="1"/>
      <p:bldP spid="125" grpId="0" animBg="1"/>
      <p:bldP spid="55" grpId="0"/>
      <p:bldP spid="1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" name="Gruppo 130"/>
          <p:cNvGrpSpPr/>
          <p:nvPr/>
        </p:nvGrpSpPr>
        <p:grpSpPr>
          <a:xfrm>
            <a:off x="876096" y="915453"/>
            <a:ext cx="7798981" cy="5677922"/>
            <a:chOff x="672432" y="872635"/>
            <a:chExt cx="7798981" cy="5677922"/>
          </a:xfrm>
        </p:grpSpPr>
        <p:sp>
          <p:nvSpPr>
            <p:cNvPr id="132" name="Rettangolo 131"/>
            <p:cNvSpPr/>
            <p:nvPr/>
          </p:nvSpPr>
          <p:spPr bwMode="auto">
            <a:xfrm>
              <a:off x="1590087" y="1060800"/>
              <a:ext cx="6881326" cy="4743907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133" name="CasellaDiTesto 132"/>
            <p:cNvSpPr txBox="1"/>
            <p:nvPr/>
          </p:nvSpPr>
          <p:spPr>
            <a:xfrm rot="16200000">
              <a:off x="-1129985" y="2998033"/>
              <a:ext cx="412805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800" dirty="0" err="1" smtClean="0">
                  <a:solidFill>
                    <a:schemeClr val="bg1"/>
                  </a:solidFill>
                </a:rPr>
                <a:t>Mg#</a:t>
              </a:r>
              <a:r>
                <a:rPr lang="it-IT" sz="2800" dirty="0" smtClean="0">
                  <a:solidFill>
                    <a:schemeClr val="bg1"/>
                  </a:solidFill>
                </a:rPr>
                <a:t> in olivine </a:t>
              </a:r>
              <a:r>
                <a:rPr lang="it-IT" sz="2000" dirty="0" smtClean="0">
                  <a:solidFill>
                    <a:schemeClr val="bg1"/>
                  </a:solidFill>
                </a:rPr>
                <a:t>(Fo </a:t>
              </a:r>
              <a:r>
                <a:rPr lang="it-IT" sz="2000" dirty="0" err="1" smtClean="0">
                  <a:solidFill>
                    <a:schemeClr val="bg1"/>
                  </a:solidFill>
                </a:rPr>
                <a:t>content</a:t>
              </a:r>
              <a:r>
                <a:rPr lang="it-IT" sz="2000" dirty="0" smtClean="0">
                  <a:solidFill>
                    <a:schemeClr val="bg1"/>
                  </a:solidFill>
                </a:rPr>
                <a:t>)</a:t>
              </a:r>
              <a:endParaRPr lang="it-IT" sz="2000" dirty="0">
                <a:solidFill>
                  <a:schemeClr val="bg1"/>
                </a:solidFill>
              </a:endParaRPr>
            </a:p>
          </p:txBody>
        </p:sp>
        <p:sp>
          <p:nvSpPr>
            <p:cNvPr id="134" name="CasellaDiTesto 133"/>
            <p:cNvSpPr txBox="1"/>
            <p:nvPr/>
          </p:nvSpPr>
          <p:spPr>
            <a:xfrm>
              <a:off x="3554042" y="6027337"/>
              <a:ext cx="224292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800" dirty="0" err="1" smtClean="0">
                  <a:solidFill>
                    <a:schemeClr val="bg1"/>
                  </a:solidFill>
                </a:rPr>
                <a:t>Mg#</a:t>
              </a:r>
              <a:r>
                <a:rPr lang="it-IT" sz="2800" dirty="0" smtClean="0">
                  <a:solidFill>
                    <a:schemeClr val="bg1"/>
                  </a:solidFill>
                </a:rPr>
                <a:t> in </a:t>
              </a:r>
              <a:r>
                <a:rPr lang="it-IT" sz="2800" dirty="0" err="1" smtClean="0">
                  <a:solidFill>
                    <a:schemeClr val="bg1"/>
                  </a:solidFill>
                </a:rPr>
                <a:t>melt</a:t>
              </a:r>
              <a:endParaRPr lang="it-IT" sz="2000" dirty="0">
                <a:solidFill>
                  <a:schemeClr val="bg1"/>
                </a:solidFill>
              </a:endParaRPr>
            </a:p>
          </p:txBody>
        </p:sp>
        <p:sp>
          <p:nvSpPr>
            <p:cNvPr id="135" name="CasellaDiTesto 134"/>
            <p:cNvSpPr txBox="1"/>
            <p:nvPr/>
          </p:nvSpPr>
          <p:spPr>
            <a:xfrm>
              <a:off x="1341194" y="5786437"/>
              <a:ext cx="5629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0.3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sp>
          <p:nvSpPr>
            <p:cNvPr id="136" name="CasellaDiTesto 135"/>
            <p:cNvSpPr txBox="1"/>
            <p:nvPr/>
          </p:nvSpPr>
          <p:spPr>
            <a:xfrm>
              <a:off x="2879962" y="5786437"/>
              <a:ext cx="5629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0.4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sp>
          <p:nvSpPr>
            <p:cNvPr id="137" name="CasellaDiTesto 136"/>
            <p:cNvSpPr txBox="1"/>
            <p:nvPr/>
          </p:nvSpPr>
          <p:spPr>
            <a:xfrm>
              <a:off x="4415583" y="5786437"/>
              <a:ext cx="5629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0.5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sp>
          <p:nvSpPr>
            <p:cNvPr id="138" name="CasellaDiTesto 137"/>
            <p:cNvSpPr txBox="1"/>
            <p:nvPr/>
          </p:nvSpPr>
          <p:spPr>
            <a:xfrm>
              <a:off x="5951775" y="5786437"/>
              <a:ext cx="5629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0.6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sp>
          <p:nvSpPr>
            <p:cNvPr id="139" name="CasellaDiTesto 138"/>
            <p:cNvSpPr txBox="1"/>
            <p:nvPr/>
          </p:nvSpPr>
          <p:spPr>
            <a:xfrm>
              <a:off x="7487967" y="5786437"/>
              <a:ext cx="5629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0.7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40" name="Connettore 1 139"/>
            <p:cNvCxnSpPr/>
            <p:nvPr/>
          </p:nvCxnSpPr>
          <p:spPr bwMode="auto">
            <a:xfrm flipV="1">
              <a:off x="6971331" y="5682406"/>
              <a:ext cx="0" cy="113157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1" name="Connettore 1 140"/>
            <p:cNvCxnSpPr/>
            <p:nvPr/>
          </p:nvCxnSpPr>
          <p:spPr bwMode="auto">
            <a:xfrm flipV="1">
              <a:off x="5431710" y="5682406"/>
              <a:ext cx="0" cy="113157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2" name="Connettore 1 141"/>
            <p:cNvCxnSpPr/>
            <p:nvPr/>
          </p:nvCxnSpPr>
          <p:spPr bwMode="auto">
            <a:xfrm flipV="1">
              <a:off x="6203235" y="5682406"/>
              <a:ext cx="0" cy="113157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3" name="Connettore 1 142"/>
            <p:cNvCxnSpPr/>
            <p:nvPr/>
          </p:nvCxnSpPr>
          <p:spPr bwMode="auto">
            <a:xfrm flipV="1">
              <a:off x="4663614" y="5682406"/>
              <a:ext cx="0" cy="113157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4" name="Connettore 1 143"/>
            <p:cNvCxnSpPr/>
            <p:nvPr/>
          </p:nvCxnSpPr>
          <p:spPr bwMode="auto">
            <a:xfrm flipV="1">
              <a:off x="3895518" y="5682406"/>
              <a:ext cx="0" cy="113157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5" name="Connettore 1 144"/>
            <p:cNvCxnSpPr/>
            <p:nvPr/>
          </p:nvCxnSpPr>
          <p:spPr bwMode="auto">
            <a:xfrm flipV="1">
              <a:off x="2355897" y="5682406"/>
              <a:ext cx="0" cy="113157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6" name="Connettore 1 145"/>
            <p:cNvCxnSpPr/>
            <p:nvPr/>
          </p:nvCxnSpPr>
          <p:spPr bwMode="auto">
            <a:xfrm flipV="1">
              <a:off x="3127422" y="5682406"/>
              <a:ext cx="0" cy="113157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7" name="Connettore 1 146"/>
            <p:cNvCxnSpPr/>
            <p:nvPr/>
          </p:nvCxnSpPr>
          <p:spPr bwMode="auto">
            <a:xfrm>
              <a:off x="1596945" y="5342935"/>
              <a:ext cx="9720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8" name="Connettore 1 147"/>
            <p:cNvCxnSpPr/>
            <p:nvPr/>
          </p:nvCxnSpPr>
          <p:spPr bwMode="auto">
            <a:xfrm>
              <a:off x="1596945" y="4858303"/>
              <a:ext cx="9720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9" name="Connettore 1 148"/>
            <p:cNvCxnSpPr/>
            <p:nvPr/>
          </p:nvCxnSpPr>
          <p:spPr bwMode="auto">
            <a:xfrm>
              <a:off x="1596945" y="4401103"/>
              <a:ext cx="9720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0" name="Connettore 1 149"/>
            <p:cNvCxnSpPr/>
            <p:nvPr/>
          </p:nvCxnSpPr>
          <p:spPr bwMode="auto">
            <a:xfrm>
              <a:off x="1596945" y="3916471"/>
              <a:ext cx="9720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1" name="Connettore 1 150"/>
            <p:cNvCxnSpPr/>
            <p:nvPr/>
          </p:nvCxnSpPr>
          <p:spPr bwMode="auto">
            <a:xfrm>
              <a:off x="1596945" y="3436411"/>
              <a:ext cx="9720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2" name="Connettore 1 151"/>
            <p:cNvCxnSpPr/>
            <p:nvPr/>
          </p:nvCxnSpPr>
          <p:spPr bwMode="auto">
            <a:xfrm>
              <a:off x="1596945" y="2951779"/>
              <a:ext cx="9720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3" name="Connettore 1 152"/>
            <p:cNvCxnSpPr/>
            <p:nvPr/>
          </p:nvCxnSpPr>
          <p:spPr bwMode="auto">
            <a:xfrm>
              <a:off x="1596945" y="2490007"/>
              <a:ext cx="9720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4" name="Connettore 1 153"/>
            <p:cNvCxnSpPr/>
            <p:nvPr/>
          </p:nvCxnSpPr>
          <p:spPr bwMode="auto">
            <a:xfrm>
              <a:off x="1596945" y="2005375"/>
              <a:ext cx="9720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5" name="CasellaDiTesto 154"/>
            <p:cNvSpPr txBox="1"/>
            <p:nvPr/>
          </p:nvSpPr>
          <p:spPr>
            <a:xfrm>
              <a:off x="1089154" y="5616130"/>
              <a:ext cx="3417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0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sp>
          <p:nvSpPr>
            <p:cNvPr id="156" name="CasellaDiTesto 155"/>
            <p:cNvSpPr txBox="1"/>
            <p:nvPr/>
          </p:nvSpPr>
          <p:spPr>
            <a:xfrm>
              <a:off x="1089154" y="4683397"/>
              <a:ext cx="5629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0.2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sp>
          <p:nvSpPr>
            <p:cNvPr id="157" name="CasellaDiTesto 156"/>
            <p:cNvSpPr txBox="1"/>
            <p:nvPr/>
          </p:nvSpPr>
          <p:spPr>
            <a:xfrm>
              <a:off x="1089154" y="3732421"/>
              <a:ext cx="5629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0.4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sp>
          <p:nvSpPr>
            <p:cNvPr id="158" name="CasellaDiTesto 157"/>
            <p:cNvSpPr txBox="1"/>
            <p:nvPr/>
          </p:nvSpPr>
          <p:spPr>
            <a:xfrm>
              <a:off x="1089154" y="2772301"/>
              <a:ext cx="5629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0.6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sp>
          <p:nvSpPr>
            <p:cNvPr id="159" name="CasellaDiTesto 158"/>
            <p:cNvSpPr txBox="1"/>
            <p:nvPr/>
          </p:nvSpPr>
          <p:spPr>
            <a:xfrm>
              <a:off x="1089154" y="1823611"/>
              <a:ext cx="5629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0.8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sp>
          <p:nvSpPr>
            <p:cNvPr id="160" name="CasellaDiTesto 159"/>
            <p:cNvSpPr txBox="1"/>
            <p:nvPr/>
          </p:nvSpPr>
          <p:spPr>
            <a:xfrm>
              <a:off x="1089154" y="872635"/>
              <a:ext cx="52129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1.0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61" name="Connettore 1 160"/>
            <p:cNvCxnSpPr/>
            <p:nvPr/>
          </p:nvCxnSpPr>
          <p:spPr bwMode="auto">
            <a:xfrm>
              <a:off x="1596945" y="1520743"/>
              <a:ext cx="9720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2" name="Connettore 1 161"/>
            <p:cNvCxnSpPr/>
            <p:nvPr/>
          </p:nvCxnSpPr>
          <p:spPr bwMode="auto">
            <a:xfrm flipV="1">
              <a:off x="7729074" y="5682406"/>
              <a:ext cx="0" cy="113157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11" name="Freccia in giù 110"/>
          <p:cNvSpPr/>
          <p:nvPr/>
        </p:nvSpPr>
        <p:spPr bwMode="auto">
          <a:xfrm rot="10800000">
            <a:off x="3284220" y="1668780"/>
            <a:ext cx="457200" cy="883920"/>
          </a:xfrm>
          <a:prstGeom prst="downArrow">
            <a:avLst>
              <a:gd name="adj1" fmla="val 50000"/>
              <a:gd name="adj2" fmla="val 75926"/>
            </a:avLst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2" name="Freccia in giù 111"/>
          <p:cNvSpPr/>
          <p:nvPr/>
        </p:nvSpPr>
        <p:spPr bwMode="auto">
          <a:xfrm rot="10800000">
            <a:off x="2019300" y="2110740"/>
            <a:ext cx="457200" cy="822960"/>
          </a:xfrm>
          <a:prstGeom prst="downArrow">
            <a:avLst>
              <a:gd name="adj1" fmla="val 50000"/>
              <a:gd name="adj2" fmla="val 75926"/>
            </a:avLst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4" name="Freccia in giù 113"/>
          <p:cNvSpPr/>
          <p:nvPr/>
        </p:nvSpPr>
        <p:spPr bwMode="auto">
          <a:xfrm rot="10800000">
            <a:off x="4502150" y="1356360"/>
            <a:ext cx="457200" cy="883920"/>
          </a:xfrm>
          <a:prstGeom prst="downArrow">
            <a:avLst>
              <a:gd name="adj1" fmla="val 50000"/>
              <a:gd name="adj2" fmla="val 75926"/>
            </a:avLst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5" name="Freccia in giù 114"/>
          <p:cNvSpPr/>
          <p:nvPr/>
        </p:nvSpPr>
        <p:spPr bwMode="auto">
          <a:xfrm rot="10800000">
            <a:off x="5622290" y="1249680"/>
            <a:ext cx="457200" cy="754380"/>
          </a:xfrm>
          <a:prstGeom prst="downArrow">
            <a:avLst>
              <a:gd name="adj1" fmla="val 50000"/>
              <a:gd name="adj2" fmla="val 75926"/>
            </a:avLst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25" name="Freccia in giù 124"/>
          <p:cNvSpPr/>
          <p:nvPr/>
        </p:nvSpPr>
        <p:spPr bwMode="auto">
          <a:xfrm rot="10800000">
            <a:off x="6772910" y="1150620"/>
            <a:ext cx="457200" cy="655320"/>
          </a:xfrm>
          <a:prstGeom prst="downArrow">
            <a:avLst>
              <a:gd name="adj1" fmla="val 50000"/>
              <a:gd name="adj2" fmla="val 75926"/>
            </a:avLst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7" name="Freccia in giù 116"/>
          <p:cNvSpPr/>
          <p:nvPr/>
        </p:nvSpPr>
        <p:spPr bwMode="auto">
          <a:xfrm>
            <a:off x="3284220" y="2545080"/>
            <a:ext cx="457200" cy="806270"/>
          </a:xfrm>
          <a:prstGeom prst="downArrow">
            <a:avLst>
              <a:gd name="adj1" fmla="val 50000"/>
              <a:gd name="adj2" fmla="val 75926"/>
            </a:avLst>
          </a:prstGeom>
          <a:solidFill>
            <a:srgbClr val="0000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27" name="Freccia in giù 126"/>
          <p:cNvSpPr/>
          <p:nvPr/>
        </p:nvSpPr>
        <p:spPr bwMode="auto">
          <a:xfrm>
            <a:off x="2019300" y="2928619"/>
            <a:ext cx="457200" cy="803731"/>
          </a:xfrm>
          <a:prstGeom prst="downArrow">
            <a:avLst>
              <a:gd name="adj1" fmla="val 50000"/>
              <a:gd name="adj2" fmla="val 75926"/>
            </a:avLst>
          </a:prstGeom>
          <a:solidFill>
            <a:srgbClr val="0000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28" name="Freccia in giù 127"/>
          <p:cNvSpPr/>
          <p:nvPr/>
        </p:nvSpPr>
        <p:spPr bwMode="auto">
          <a:xfrm>
            <a:off x="4502150" y="2242820"/>
            <a:ext cx="457200" cy="796110"/>
          </a:xfrm>
          <a:prstGeom prst="downArrow">
            <a:avLst>
              <a:gd name="adj1" fmla="val 50000"/>
              <a:gd name="adj2" fmla="val 75926"/>
            </a:avLst>
          </a:prstGeom>
          <a:solidFill>
            <a:srgbClr val="0000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29" name="Freccia in giù 128"/>
          <p:cNvSpPr/>
          <p:nvPr/>
        </p:nvSpPr>
        <p:spPr bwMode="auto">
          <a:xfrm>
            <a:off x="5622290" y="2011679"/>
            <a:ext cx="457200" cy="760551"/>
          </a:xfrm>
          <a:prstGeom prst="downArrow">
            <a:avLst>
              <a:gd name="adj1" fmla="val 50000"/>
              <a:gd name="adj2" fmla="val 75926"/>
            </a:avLst>
          </a:prstGeom>
          <a:solidFill>
            <a:srgbClr val="0000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30" name="Freccia in giù 129"/>
          <p:cNvSpPr/>
          <p:nvPr/>
        </p:nvSpPr>
        <p:spPr bwMode="auto">
          <a:xfrm>
            <a:off x="6772910" y="1821181"/>
            <a:ext cx="457200" cy="669110"/>
          </a:xfrm>
          <a:prstGeom prst="downArrow">
            <a:avLst>
              <a:gd name="adj1" fmla="val 50000"/>
              <a:gd name="adj2" fmla="val 75926"/>
            </a:avLst>
          </a:prstGeom>
          <a:solidFill>
            <a:srgbClr val="0000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86820" name="Text Box 4"/>
          <p:cNvSpPr txBox="1">
            <a:spLocks noChangeArrowheads="1"/>
          </p:cNvSpPr>
          <p:nvPr/>
        </p:nvSpPr>
        <p:spPr bwMode="auto">
          <a:xfrm>
            <a:off x="0" y="88900"/>
            <a:ext cx="9144000" cy="82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4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Potential</a:t>
            </a:r>
            <a:r>
              <a:rPr lang="it-IT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Temperature</a:t>
            </a:r>
          </a:p>
        </p:txBody>
      </p:sp>
      <p:sp>
        <p:nvSpPr>
          <p:cNvPr id="116" name="CasellaDiTesto 115"/>
          <p:cNvSpPr txBox="1"/>
          <p:nvPr/>
        </p:nvSpPr>
        <p:spPr>
          <a:xfrm>
            <a:off x="2646730" y="3644036"/>
            <a:ext cx="601975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tx1"/>
                </a:solidFill>
                <a:effectLst/>
              </a:rPr>
              <a:t>Olivines </a:t>
            </a:r>
            <a:r>
              <a:rPr lang="it-IT" sz="2400" b="1" dirty="0" err="1" smtClean="0">
                <a:solidFill>
                  <a:schemeClr val="tx1"/>
                </a:solidFill>
                <a:effectLst/>
              </a:rPr>
              <a:t>below</a:t>
            </a:r>
            <a:r>
              <a:rPr lang="it-IT" sz="2400" b="1" dirty="0" smtClean="0">
                <a:solidFill>
                  <a:schemeClr val="tx1"/>
                </a:solidFill>
                <a:effectLst/>
              </a:rPr>
              <a:t> the </a:t>
            </a:r>
            <a:r>
              <a:rPr lang="it-IT" sz="2400" b="1" dirty="0" err="1" smtClean="0">
                <a:solidFill>
                  <a:schemeClr val="tx1"/>
                </a:solidFill>
                <a:effectLst/>
              </a:rPr>
              <a:t>red</a:t>
            </a:r>
            <a:r>
              <a:rPr lang="it-IT" sz="24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400" b="1" dirty="0" err="1" smtClean="0">
                <a:solidFill>
                  <a:schemeClr val="tx1"/>
                </a:solidFill>
                <a:effectLst/>
              </a:rPr>
              <a:t>line</a:t>
            </a:r>
            <a:r>
              <a:rPr lang="it-IT" sz="24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400" b="1" dirty="0" err="1" smtClean="0">
                <a:solidFill>
                  <a:schemeClr val="tx1"/>
                </a:solidFill>
                <a:effectLst/>
              </a:rPr>
              <a:t>have</a:t>
            </a:r>
            <a:r>
              <a:rPr lang="it-IT" sz="24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400" b="1" dirty="0" err="1" smtClean="0">
                <a:solidFill>
                  <a:schemeClr val="tx1"/>
                </a:solidFill>
                <a:effectLst/>
              </a:rPr>
              <a:t>too</a:t>
            </a:r>
            <a:r>
              <a:rPr lang="it-IT" sz="2400" b="1" dirty="0" smtClean="0">
                <a:solidFill>
                  <a:schemeClr val="tx1"/>
                </a:solidFill>
                <a:effectLst/>
              </a:rPr>
              <a:t> low Mg </a:t>
            </a:r>
            <a:r>
              <a:rPr lang="it-IT" sz="2400" b="1" dirty="0" err="1" smtClean="0">
                <a:solidFill>
                  <a:schemeClr val="tx1"/>
                </a:solidFill>
                <a:effectLst/>
              </a:rPr>
              <a:t>to</a:t>
            </a:r>
            <a:r>
              <a:rPr lang="it-IT" sz="24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400" b="1" dirty="0" err="1" smtClean="0">
                <a:solidFill>
                  <a:schemeClr val="tx1"/>
                </a:solidFill>
                <a:effectLst/>
              </a:rPr>
              <a:t>have</a:t>
            </a:r>
            <a:r>
              <a:rPr lang="it-IT" sz="24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400" b="1" dirty="0" err="1" smtClean="0">
                <a:solidFill>
                  <a:schemeClr val="tx1"/>
                </a:solidFill>
                <a:effectLst/>
              </a:rPr>
              <a:t>been</a:t>
            </a:r>
            <a:r>
              <a:rPr lang="it-IT" sz="24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400" b="1" dirty="0" err="1" smtClean="0">
                <a:solidFill>
                  <a:schemeClr val="tx1"/>
                </a:solidFill>
                <a:effectLst/>
              </a:rPr>
              <a:t>crystallized</a:t>
            </a:r>
            <a:r>
              <a:rPr lang="it-IT" sz="24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400" b="1" dirty="0" err="1" smtClean="0">
                <a:solidFill>
                  <a:schemeClr val="tx1"/>
                </a:solidFill>
                <a:effectLst/>
              </a:rPr>
              <a:t>from</a:t>
            </a:r>
            <a:r>
              <a:rPr lang="it-IT" sz="24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400" b="1" dirty="0" err="1" smtClean="0">
                <a:solidFill>
                  <a:schemeClr val="tx1"/>
                </a:solidFill>
                <a:effectLst/>
              </a:rPr>
              <a:t>that</a:t>
            </a:r>
            <a:r>
              <a:rPr lang="it-IT" sz="24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400" b="1" dirty="0" err="1" smtClean="0">
                <a:solidFill>
                  <a:schemeClr val="tx1"/>
                </a:solidFill>
                <a:effectLst/>
              </a:rPr>
              <a:t>melt</a:t>
            </a:r>
            <a:r>
              <a:rPr lang="it-IT" sz="2400" b="1" dirty="0" smtClean="0">
                <a:solidFill>
                  <a:schemeClr val="tx1"/>
                </a:solidFill>
                <a:effectLst/>
              </a:rPr>
              <a:t>.</a:t>
            </a:r>
            <a:endParaRPr lang="it-IT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113" name="CasellaDiTesto 112"/>
          <p:cNvSpPr txBox="1"/>
          <p:nvPr/>
        </p:nvSpPr>
        <p:spPr>
          <a:xfrm rot="20585904">
            <a:off x="1740521" y="2497390"/>
            <a:ext cx="1285929" cy="400110"/>
          </a:xfrm>
          <a:prstGeom prst="rect">
            <a:avLst/>
          </a:prstGeom>
          <a:noFill/>
          <a:ln w="57150">
            <a:noFill/>
          </a:ln>
        </p:spPr>
        <p:txBody>
          <a:bodyPr wrap="none" rtlCol="0">
            <a:spAutoFit/>
          </a:bodyPr>
          <a:lstStyle/>
          <a:p>
            <a:r>
              <a:rPr lang="it-IT" sz="2000" dirty="0" smtClean="0">
                <a:solidFill>
                  <a:schemeClr val="tx1"/>
                </a:solidFill>
                <a:effectLst/>
              </a:rPr>
              <a:t>K</a:t>
            </a:r>
            <a:r>
              <a:rPr lang="it-IT" sz="2000" baseline="-25000" dirty="0" smtClean="0">
                <a:solidFill>
                  <a:schemeClr val="tx1"/>
                </a:solidFill>
                <a:effectLst/>
              </a:rPr>
              <a:t>D</a:t>
            </a:r>
            <a:r>
              <a:rPr lang="it-IT" sz="2000" dirty="0" smtClean="0">
                <a:solidFill>
                  <a:schemeClr val="tx1"/>
                </a:solidFill>
                <a:effectLst/>
              </a:rPr>
              <a:t> = 0.30</a:t>
            </a:r>
            <a:endParaRPr lang="it-IT" sz="1600" dirty="0">
              <a:solidFill>
                <a:schemeClr val="tx1"/>
              </a:solidFill>
              <a:effectLst/>
            </a:endParaRPr>
          </a:p>
        </p:txBody>
      </p:sp>
      <p:sp>
        <p:nvSpPr>
          <p:cNvPr id="163" name="CasellaDiTesto 162"/>
          <p:cNvSpPr txBox="1"/>
          <p:nvPr/>
        </p:nvSpPr>
        <p:spPr>
          <a:xfrm>
            <a:off x="2485571" y="4813937"/>
            <a:ext cx="61504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i="1" dirty="0" err="1" smtClean="0">
                <a:solidFill>
                  <a:schemeClr val="tx1"/>
                </a:solidFill>
                <a:effectLst/>
              </a:rPr>
              <a:t>Nearly</a:t>
            </a:r>
            <a:r>
              <a:rPr lang="it-IT" sz="2800" i="1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800" i="1" dirty="0" err="1" smtClean="0">
                <a:solidFill>
                  <a:schemeClr val="tx1"/>
                </a:solidFill>
                <a:effectLst/>
              </a:rPr>
              <a:t>all</a:t>
            </a:r>
            <a:r>
              <a:rPr lang="it-IT" sz="2800" i="1" dirty="0" smtClean="0">
                <a:solidFill>
                  <a:schemeClr val="tx1"/>
                </a:solidFill>
                <a:effectLst/>
              </a:rPr>
              <a:t> the </a:t>
            </a:r>
            <a:r>
              <a:rPr lang="it-IT" sz="2800" i="1" dirty="0" err="1" smtClean="0">
                <a:solidFill>
                  <a:schemeClr val="tx1"/>
                </a:solidFill>
                <a:effectLst/>
              </a:rPr>
              <a:t>analyzed</a:t>
            </a:r>
            <a:r>
              <a:rPr lang="it-IT" sz="2800" i="1" dirty="0" smtClean="0">
                <a:solidFill>
                  <a:schemeClr val="tx1"/>
                </a:solidFill>
                <a:effectLst/>
              </a:rPr>
              <a:t> olivines are </a:t>
            </a:r>
            <a:r>
              <a:rPr lang="it-IT" sz="2800" i="1" dirty="0" err="1" smtClean="0">
                <a:solidFill>
                  <a:schemeClr val="tx1"/>
                </a:solidFill>
                <a:effectLst/>
              </a:rPr>
              <a:t>not</a:t>
            </a:r>
            <a:r>
              <a:rPr lang="it-IT" sz="2800" i="1" dirty="0" smtClean="0">
                <a:solidFill>
                  <a:schemeClr val="tx1"/>
                </a:solidFill>
                <a:effectLst/>
              </a:rPr>
              <a:t> in </a:t>
            </a:r>
            <a:r>
              <a:rPr lang="it-IT" sz="2800" i="1" dirty="0" err="1" smtClean="0">
                <a:solidFill>
                  <a:schemeClr val="tx1"/>
                </a:solidFill>
                <a:effectLst/>
              </a:rPr>
              <a:t>equilibrium</a:t>
            </a:r>
            <a:r>
              <a:rPr lang="it-IT" sz="2800" i="1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800" i="1" dirty="0" err="1" smtClean="0">
                <a:solidFill>
                  <a:schemeClr val="tx1"/>
                </a:solidFill>
                <a:effectLst/>
              </a:rPr>
              <a:t>with</a:t>
            </a:r>
            <a:r>
              <a:rPr lang="it-IT" sz="2800" i="1" dirty="0" smtClean="0">
                <a:solidFill>
                  <a:schemeClr val="tx1"/>
                </a:solidFill>
                <a:effectLst/>
              </a:rPr>
              <a:t> the </a:t>
            </a:r>
            <a:r>
              <a:rPr lang="it-IT" sz="2800" i="1" dirty="0" err="1" smtClean="0">
                <a:solidFill>
                  <a:schemeClr val="tx1"/>
                </a:solidFill>
                <a:effectLst/>
              </a:rPr>
              <a:t>melt</a:t>
            </a:r>
            <a:endParaRPr lang="it-IT" sz="2800" i="1" dirty="0">
              <a:solidFill>
                <a:schemeClr val="tx1"/>
              </a:solidFill>
              <a:effectLst/>
            </a:endParaRPr>
          </a:p>
        </p:txBody>
      </p:sp>
      <p:sp>
        <p:nvSpPr>
          <p:cNvPr id="165" name="Figura a mano libera 164"/>
          <p:cNvSpPr/>
          <p:nvPr/>
        </p:nvSpPr>
        <p:spPr bwMode="auto">
          <a:xfrm>
            <a:off x="1789396" y="1592579"/>
            <a:ext cx="6874356" cy="1495925"/>
          </a:xfrm>
          <a:custGeom>
            <a:avLst/>
            <a:gdLst>
              <a:gd name="connsiteX0" fmla="*/ 0 w 6797040"/>
              <a:gd name="connsiteY0" fmla="*/ 1554480 h 1554480"/>
              <a:gd name="connsiteX1" fmla="*/ 6797040 w 6797040"/>
              <a:gd name="connsiteY1" fmla="*/ 0 h 1554480"/>
              <a:gd name="connsiteX0" fmla="*/ 0 w 6797040"/>
              <a:gd name="connsiteY0" fmla="*/ 1554480 h 1554480"/>
              <a:gd name="connsiteX1" fmla="*/ 6797040 w 6797040"/>
              <a:gd name="connsiteY1" fmla="*/ 0 h 1554480"/>
              <a:gd name="connsiteX0" fmla="*/ 0 w 6797040"/>
              <a:gd name="connsiteY0" fmla="*/ 1554480 h 1554480"/>
              <a:gd name="connsiteX1" fmla="*/ 6797040 w 6797040"/>
              <a:gd name="connsiteY1" fmla="*/ 0 h 1554480"/>
              <a:gd name="connsiteX0" fmla="*/ 0 w 7654291"/>
              <a:gd name="connsiteY0" fmla="*/ 1688950 h 1688950"/>
              <a:gd name="connsiteX1" fmla="*/ 7654291 w 7654291"/>
              <a:gd name="connsiteY1" fmla="*/ 0 h 1688950"/>
              <a:gd name="connsiteX0" fmla="*/ 0 w 7610005"/>
              <a:gd name="connsiteY0" fmla="*/ 1662139 h 1662139"/>
              <a:gd name="connsiteX1" fmla="*/ 7610005 w 7610005"/>
              <a:gd name="connsiteY1" fmla="*/ 0 h 1662139"/>
              <a:gd name="connsiteX0" fmla="*/ 0 w 7610005"/>
              <a:gd name="connsiteY0" fmla="*/ 1662139 h 1662139"/>
              <a:gd name="connsiteX1" fmla="*/ 7610005 w 7610005"/>
              <a:gd name="connsiteY1" fmla="*/ 0 h 1662139"/>
              <a:gd name="connsiteX0" fmla="*/ 0 w 7610005"/>
              <a:gd name="connsiteY0" fmla="*/ 1662139 h 1662139"/>
              <a:gd name="connsiteX1" fmla="*/ 7610005 w 7610005"/>
              <a:gd name="connsiteY1" fmla="*/ 0 h 1662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610005" h="1662139">
                <a:moveTo>
                  <a:pt x="0" y="1662139"/>
                </a:moveTo>
                <a:cubicBezTo>
                  <a:pt x="2339763" y="774832"/>
                  <a:pt x="5432878" y="250613"/>
                  <a:pt x="7610005" y="0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grpSp>
        <p:nvGrpSpPr>
          <p:cNvPr id="3" name="Gruppo 114"/>
          <p:cNvGrpSpPr/>
          <p:nvPr/>
        </p:nvGrpSpPr>
        <p:grpSpPr>
          <a:xfrm>
            <a:off x="2412387" y="1503772"/>
            <a:ext cx="4476909" cy="3379833"/>
            <a:chOff x="1606823" y="1449342"/>
            <a:chExt cx="4476909" cy="3379833"/>
          </a:xfrm>
        </p:grpSpPr>
        <p:grpSp>
          <p:nvGrpSpPr>
            <p:cNvPr id="4" name="Gruppo 64"/>
            <p:cNvGrpSpPr/>
            <p:nvPr/>
          </p:nvGrpSpPr>
          <p:grpSpPr>
            <a:xfrm>
              <a:off x="3185160" y="2138172"/>
              <a:ext cx="180000" cy="1387008"/>
              <a:chOff x="3185160" y="2138172"/>
              <a:chExt cx="180000" cy="1387008"/>
            </a:xfrm>
          </p:grpSpPr>
          <p:sp>
            <p:nvSpPr>
              <p:cNvPr id="56" name="Ovale 55"/>
              <p:cNvSpPr/>
              <p:nvPr/>
            </p:nvSpPr>
            <p:spPr bwMode="auto">
              <a:xfrm>
                <a:off x="3185160" y="2247900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57" name="Ovale 56"/>
              <p:cNvSpPr/>
              <p:nvPr/>
            </p:nvSpPr>
            <p:spPr bwMode="auto">
              <a:xfrm>
                <a:off x="3185160" y="2516124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58" name="Ovale 57"/>
              <p:cNvSpPr/>
              <p:nvPr/>
            </p:nvSpPr>
            <p:spPr bwMode="auto">
              <a:xfrm>
                <a:off x="3185160" y="2607564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59" name="Ovale 58"/>
              <p:cNvSpPr/>
              <p:nvPr/>
            </p:nvSpPr>
            <p:spPr bwMode="auto">
              <a:xfrm>
                <a:off x="3185160" y="2705100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60" name="Ovale 59"/>
              <p:cNvSpPr/>
              <p:nvPr/>
            </p:nvSpPr>
            <p:spPr bwMode="auto">
              <a:xfrm>
                <a:off x="3185160" y="2979420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61" name="Ovale 60"/>
              <p:cNvSpPr/>
              <p:nvPr/>
            </p:nvSpPr>
            <p:spPr bwMode="auto">
              <a:xfrm>
                <a:off x="3185160" y="3089148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62" name="Ovale 61"/>
              <p:cNvSpPr/>
              <p:nvPr/>
            </p:nvSpPr>
            <p:spPr bwMode="auto">
              <a:xfrm>
                <a:off x="3185160" y="3259836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63" name="Ovale 62"/>
              <p:cNvSpPr/>
              <p:nvPr/>
            </p:nvSpPr>
            <p:spPr bwMode="auto">
              <a:xfrm>
                <a:off x="3185160" y="3345180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64" name="Ovale 63"/>
              <p:cNvSpPr/>
              <p:nvPr/>
            </p:nvSpPr>
            <p:spPr bwMode="auto">
              <a:xfrm>
                <a:off x="3185160" y="2138172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</p:grpSp>
        <p:grpSp>
          <p:nvGrpSpPr>
            <p:cNvPr id="5" name="Gruppo 73"/>
            <p:cNvGrpSpPr/>
            <p:nvPr/>
          </p:nvGrpSpPr>
          <p:grpSpPr>
            <a:xfrm>
              <a:off x="4398350" y="2352000"/>
              <a:ext cx="180000" cy="942000"/>
              <a:chOff x="4398350" y="2352000"/>
              <a:chExt cx="180000" cy="942000"/>
            </a:xfrm>
          </p:grpSpPr>
          <p:sp>
            <p:nvSpPr>
              <p:cNvPr id="66" name="Ovale 65"/>
              <p:cNvSpPr/>
              <p:nvPr/>
            </p:nvSpPr>
            <p:spPr bwMode="auto">
              <a:xfrm>
                <a:off x="4398350" y="2431248"/>
                <a:ext cx="180000" cy="180000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67" name="Ovale 66"/>
              <p:cNvSpPr/>
              <p:nvPr/>
            </p:nvSpPr>
            <p:spPr bwMode="auto">
              <a:xfrm>
                <a:off x="4398350" y="2522688"/>
                <a:ext cx="180000" cy="180000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68" name="Ovale 67"/>
              <p:cNvSpPr/>
              <p:nvPr/>
            </p:nvSpPr>
            <p:spPr bwMode="auto">
              <a:xfrm>
                <a:off x="4398350" y="2577552"/>
                <a:ext cx="180000" cy="180000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69" name="Ovale 68"/>
              <p:cNvSpPr/>
              <p:nvPr/>
            </p:nvSpPr>
            <p:spPr bwMode="auto">
              <a:xfrm>
                <a:off x="4398350" y="2352000"/>
                <a:ext cx="180000" cy="180000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70" name="Ovale 69"/>
              <p:cNvSpPr/>
              <p:nvPr/>
            </p:nvSpPr>
            <p:spPr bwMode="auto">
              <a:xfrm>
                <a:off x="4398350" y="2656800"/>
                <a:ext cx="180000" cy="180000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71" name="Ovale 70"/>
              <p:cNvSpPr/>
              <p:nvPr/>
            </p:nvSpPr>
            <p:spPr bwMode="auto">
              <a:xfrm>
                <a:off x="4398350" y="2778720"/>
                <a:ext cx="180000" cy="180000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72" name="Ovale 71"/>
              <p:cNvSpPr/>
              <p:nvPr/>
            </p:nvSpPr>
            <p:spPr bwMode="auto">
              <a:xfrm>
                <a:off x="4398350" y="3034752"/>
                <a:ext cx="180000" cy="180000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73" name="Ovale 72"/>
              <p:cNvSpPr/>
              <p:nvPr/>
            </p:nvSpPr>
            <p:spPr bwMode="auto">
              <a:xfrm>
                <a:off x="4398350" y="3114000"/>
                <a:ext cx="180000" cy="180000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</p:grpSp>
        <p:grpSp>
          <p:nvGrpSpPr>
            <p:cNvPr id="6" name="Gruppo 112"/>
            <p:cNvGrpSpPr/>
            <p:nvPr/>
          </p:nvGrpSpPr>
          <p:grpSpPr>
            <a:xfrm>
              <a:off x="2257063" y="1796801"/>
              <a:ext cx="180000" cy="1018200"/>
              <a:chOff x="2257063" y="1796801"/>
              <a:chExt cx="180000" cy="1018200"/>
            </a:xfrm>
          </p:grpSpPr>
          <p:sp>
            <p:nvSpPr>
              <p:cNvPr id="77" name="Ovale 76"/>
              <p:cNvSpPr/>
              <p:nvPr/>
            </p:nvSpPr>
            <p:spPr bwMode="auto">
              <a:xfrm>
                <a:off x="2257063" y="1796801"/>
                <a:ext cx="180000" cy="180000"/>
              </a:xfrm>
              <a:prstGeom prst="ellipse">
                <a:avLst/>
              </a:prstGeom>
              <a:solidFill>
                <a:srgbClr val="00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84" name="Ovale 83"/>
              <p:cNvSpPr/>
              <p:nvPr/>
            </p:nvSpPr>
            <p:spPr bwMode="auto">
              <a:xfrm>
                <a:off x="2257063" y="1972061"/>
                <a:ext cx="180000" cy="180000"/>
              </a:xfrm>
              <a:prstGeom prst="ellipse">
                <a:avLst/>
              </a:prstGeom>
              <a:solidFill>
                <a:srgbClr val="00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85" name="Ovale 84"/>
              <p:cNvSpPr/>
              <p:nvPr/>
            </p:nvSpPr>
            <p:spPr bwMode="auto">
              <a:xfrm>
                <a:off x="2257063" y="2033021"/>
                <a:ext cx="180000" cy="180000"/>
              </a:xfrm>
              <a:prstGeom prst="ellipse">
                <a:avLst/>
              </a:prstGeom>
              <a:solidFill>
                <a:srgbClr val="00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86" name="Ovale 85"/>
              <p:cNvSpPr/>
              <p:nvPr/>
            </p:nvSpPr>
            <p:spPr bwMode="auto">
              <a:xfrm>
                <a:off x="2257063" y="2223521"/>
                <a:ext cx="180000" cy="180000"/>
              </a:xfrm>
              <a:prstGeom prst="ellipse">
                <a:avLst/>
              </a:prstGeom>
              <a:solidFill>
                <a:srgbClr val="00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87" name="Ovale 86"/>
              <p:cNvSpPr/>
              <p:nvPr/>
            </p:nvSpPr>
            <p:spPr bwMode="auto">
              <a:xfrm>
                <a:off x="2257063" y="2490221"/>
                <a:ext cx="180000" cy="180000"/>
              </a:xfrm>
              <a:prstGeom prst="ellipse">
                <a:avLst/>
              </a:prstGeom>
              <a:solidFill>
                <a:srgbClr val="00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88" name="Ovale 87"/>
              <p:cNvSpPr/>
              <p:nvPr/>
            </p:nvSpPr>
            <p:spPr bwMode="auto">
              <a:xfrm>
                <a:off x="2257063" y="2635001"/>
                <a:ext cx="180000" cy="180000"/>
              </a:xfrm>
              <a:prstGeom prst="ellipse">
                <a:avLst/>
              </a:prstGeom>
              <a:solidFill>
                <a:srgbClr val="00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</p:grpSp>
        <p:grpSp>
          <p:nvGrpSpPr>
            <p:cNvPr id="7" name="Gruppo 111"/>
            <p:cNvGrpSpPr/>
            <p:nvPr/>
          </p:nvGrpSpPr>
          <p:grpSpPr>
            <a:xfrm>
              <a:off x="4578350" y="1877824"/>
              <a:ext cx="180000" cy="1483020"/>
              <a:chOff x="4578350" y="1877824"/>
              <a:chExt cx="180000" cy="1483020"/>
            </a:xfrm>
          </p:grpSpPr>
          <p:sp>
            <p:nvSpPr>
              <p:cNvPr id="76" name="Ovale 75"/>
              <p:cNvSpPr/>
              <p:nvPr/>
            </p:nvSpPr>
            <p:spPr bwMode="auto">
              <a:xfrm>
                <a:off x="4578350" y="1877824"/>
                <a:ext cx="180000" cy="180000"/>
              </a:xfrm>
              <a:prstGeom prst="ellipse">
                <a:avLst/>
              </a:prstGeom>
              <a:solidFill>
                <a:srgbClr val="FFCC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90" name="Ovale 89"/>
              <p:cNvSpPr/>
              <p:nvPr/>
            </p:nvSpPr>
            <p:spPr bwMode="auto">
              <a:xfrm>
                <a:off x="4578350" y="2121664"/>
                <a:ext cx="180000" cy="180000"/>
              </a:xfrm>
              <a:prstGeom prst="ellipse">
                <a:avLst/>
              </a:prstGeom>
              <a:solidFill>
                <a:srgbClr val="FFCC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91" name="Ovale 90"/>
              <p:cNvSpPr/>
              <p:nvPr/>
            </p:nvSpPr>
            <p:spPr bwMode="auto">
              <a:xfrm>
                <a:off x="4578350" y="2220724"/>
                <a:ext cx="180000" cy="180000"/>
              </a:xfrm>
              <a:prstGeom prst="ellipse">
                <a:avLst/>
              </a:prstGeom>
              <a:solidFill>
                <a:srgbClr val="FFCC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92" name="Ovale 91"/>
              <p:cNvSpPr/>
              <p:nvPr/>
            </p:nvSpPr>
            <p:spPr bwMode="auto">
              <a:xfrm>
                <a:off x="4578350" y="2319784"/>
                <a:ext cx="180000" cy="180000"/>
              </a:xfrm>
              <a:prstGeom prst="ellipse">
                <a:avLst/>
              </a:prstGeom>
              <a:solidFill>
                <a:srgbClr val="FFCC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93" name="Ovale 92"/>
              <p:cNvSpPr/>
              <p:nvPr/>
            </p:nvSpPr>
            <p:spPr bwMode="auto">
              <a:xfrm>
                <a:off x="4578350" y="2388364"/>
                <a:ext cx="180000" cy="180000"/>
              </a:xfrm>
              <a:prstGeom prst="ellipse">
                <a:avLst/>
              </a:prstGeom>
              <a:solidFill>
                <a:srgbClr val="FFCC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94" name="Ovale 93"/>
              <p:cNvSpPr/>
              <p:nvPr/>
            </p:nvSpPr>
            <p:spPr bwMode="auto">
              <a:xfrm>
                <a:off x="4578350" y="3180844"/>
                <a:ext cx="180000" cy="180000"/>
              </a:xfrm>
              <a:prstGeom prst="ellipse">
                <a:avLst/>
              </a:prstGeom>
              <a:solidFill>
                <a:srgbClr val="FFCC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95" name="Ovale 94"/>
              <p:cNvSpPr/>
              <p:nvPr/>
            </p:nvSpPr>
            <p:spPr bwMode="auto">
              <a:xfrm>
                <a:off x="4578350" y="3036064"/>
                <a:ext cx="180000" cy="180000"/>
              </a:xfrm>
              <a:prstGeom prst="ellipse">
                <a:avLst/>
              </a:prstGeom>
              <a:solidFill>
                <a:srgbClr val="FFCC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</p:grpSp>
        <p:grpSp>
          <p:nvGrpSpPr>
            <p:cNvPr id="8" name="Gruppo 110"/>
            <p:cNvGrpSpPr/>
            <p:nvPr/>
          </p:nvGrpSpPr>
          <p:grpSpPr>
            <a:xfrm>
              <a:off x="5243332" y="1449342"/>
              <a:ext cx="840400" cy="1437808"/>
              <a:chOff x="5243332" y="1449342"/>
              <a:chExt cx="840400" cy="1437808"/>
            </a:xfrm>
          </p:grpSpPr>
          <p:sp>
            <p:nvSpPr>
              <p:cNvPr id="96" name="Ovale 95"/>
              <p:cNvSpPr/>
              <p:nvPr/>
            </p:nvSpPr>
            <p:spPr bwMode="auto">
              <a:xfrm>
                <a:off x="5243332" y="1602250"/>
                <a:ext cx="180000" cy="180000"/>
              </a:xfrm>
              <a:prstGeom prst="ellipse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97" name="Ovale 96"/>
              <p:cNvSpPr/>
              <p:nvPr/>
            </p:nvSpPr>
            <p:spPr bwMode="auto">
              <a:xfrm>
                <a:off x="5243332" y="1899430"/>
                <a:ext cx="180000" cy="180000"/>
              </a:xfrm>
              <a:prstGeom prst="ellipse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98" name="Ovale 97"/>
              <p:cNvSpPr/>
              <p:nvPr/>
            </p:nvSpPr>
            <p:spPr bwMode="auto">
              <a:xfrm>
                <a:off x="5243332" y="2044210"/>
                <a:ext cx="180000" cy="180000"/>
              </a:xfrm>
              <a:prstGeom prst="ellipse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99" name="Ovale 98"/>
              <p:cNvSpPr/>
              <p:nvPr/>
            </p:nvSpPr>
            <p:spPr bwMode="auto">
              <a:xfrm>
                <a:off x="5243332" y="2318530"/>
                <a:ext cx="180000" cy="180000"/>
              </a:xfrm>
              <a:prstGeom prst="ellipse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00" name="Ovale 99"/>
              <p:cNvSpPr/>
              <p:nvPr/>
            </p:nvSpPr>
            <p:spPr bwMode="auto">
              <a:xfrm>
                <a:off x="5243332" y="2394730"/>
                <a:ext cx="180000" cy="180000"/>
              </a:xfrm>
              <a:prstGeom prst="ellipse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01" name="Ovale 100"/>
              <p:cNvSpPr/>
              <p:nvPr/>
            </p:nvSpPr>
            <p:spPr bwMode="auto">
              <a:xfrm>
                <a:off x="5243332" y="2585230"/>
                <a:ext cx="180000" cy="180000"/>
              </a:xfrm>
              <a:prstGeom prst="ellipse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19" name="Ovale 118"/>
              <p:cNvSpPr/>
              <p:nvPr/>
            </p:nvSpPr>
            <p:spPr bwMode="auto">
              <a:xfrm>
                <a:off x="5903732" y="1449342"/>
                <a:ext cx="180000" cy="180000"/>
              </a:xfrm>
              <a:prstGeom prst="ellipse">
                <a:avLst/>
              </a:prstGeom>
              <a:solidFill>
                <a:srgbClr val="CC00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20" name="Ovale 119"/>
              <p:cNvSpPr/>
              <p:nvPr/>
            </p:nvSpPr>
            <p:spPr bwMode="auto">
              <a:xfrm>
                <a:off x="5903732" y="1650510"/>
                <a:ext cx="180000" cy="180000"/>
              </a:xfrm>
              <a:prstGeom prst="ellipse">
                <a:avLst/>
              </a:prstGeom>
              <a:solidFill>
                <a:srgbClr val="CC00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21" name="Ovale 120"/>
              <p:cNvSpPr/>
              <p:nvPr/>
            </p:nvSpPr>
            <p:spPr bwMode="auto">
              <a:xfrm>
                <a:off x="5903732" y="1701310"/>
                <a:ext cx="180000" cy="180000"/>
              </a:xfrm>
              <a:prstGeom prst="ellipse">
                <a:avLst/>
              </a:prstGeom>
              <a:solidFill>
                <a:srgbClr val="CC00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22" name="Ovale 121"/>
              <p:cNvSpPr/>
              <p:nvPr/>
            </p:nvSpPr>
            <p:spPr bwMode="auto">
              <a:xfrm>
                <a:off x="5903732" y="2321070"/>
                <a:ext cx="180000" cy="180000"/>
              </a:xfrm>
              <a:prstGeom prst="ellipse">
                <a:avLst/>
              </a:prstGeom>
              <a:solidFill>
                <a:srgbClr val="CC00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23" name="Ovale 122"/>
              <p:cNvSpPr/>
              <p:nvPr/>
            </p:nvSpPr>
            <p:spPr bwMode="auto">
              <a:xfrm>
                <a:off x="5903732" y="2448070"/>
                <a:ext cx="180000" cy="180000"/>
              </a:xfrm>
              <a:prstGeom prst="ellipse">
                <a:avLst/>
              </a:prstGeom>
              <a:solidFill>
                <a:srgbClr val="CC00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24" name="Ovale 123"/>
              <p:cNvSpPr/>
              <p:nvPr/>
            </p:nvSpPr>
            <p:spPr bwMode="auto">
              <a:xfrm>
                <a:off x="5903732" y="2707150"/>
                <a:ext cx="180000" cy="180000"/>
              </a:xfrm>
              <a:prstGeom prst="ellipse">
                <a:avLst/>
              </a:prstGeom>
              <a:solidFill>
                <a:srgbClr val="CC00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</p:grpSp>
        <p:grpSp>
          <p:nvGrpSpPr>
            <p:cNvPr id="9" name="Gruppo 113"/>
            <p:cNvGrpSpPr/>
            <p:nvPr/>
          </p:nvGrpSpPr>
          <p:grpSpPr>
            <a:xfrm>
              <a:off x="1606823" y="3214121"/>
              <a:ext cx="180000" cy="1615054"/>
              <a:chOff x="1606823" y="3214121"/>
              <a:chExt cx="180000" cy="1615054"/>
            </a:xfrm>
          </p:grpSpPr>
          <p:sp>
            <p:nvSpPr>
              <p:cNvPr id="102" name="Ovale 101"/>
              <p:cNvSpPr/>
              <p:nvPr/>
            </p:nvSpPr>
            <p:spPr bwMode="auto">
              <a:xfrm>
                <a:off x="1606823" y="3569721"/>
                <a:ext cx="180000" cy="180000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03" name="Ovale 102"/>
              <p:cNvSpPr/>
              <p:nvPr/>
            </p:nvSpPr>
            <p:spPr bwMode="auto">
              <a:xfrm>
                <a:off x="1606823" y="3752601"/>
                <a:ext cx="180000" cy="180000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04" name="Ovale 103"/>
              <p:cNvSpPr/>
              <p:nvPr/>
            </p:nvSpPr>
            <p:spPr bwMode="auto">
              <a:xfrm>
                <a:off x="1606823" y="3823721"/>
                <a:ext cx="180000" cy="180000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05" name="Ovale 104"/>
              <p:cNvSpPr/>
              <p:nvPr/>
            </p:nvSpPr>
            <p:spPr bwMode="auto">
              <a:xfrm>
                <a:off x="1606823" y="4087881"/>
                <a:ext cx="180000" cy="180000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06" name="Ovale 105"/>
              <p:cNvSpPr/>
              <p:nvPr/>
            </p:nvSpPr>
            <p:spPr bwMode="auto">
              <a:xfrm>
                <a:off x="1606823" y="4179321"/>
                <a:ext cx="180000" cy="180000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07" name="Ovale 106"/>
              <p:cNvSpPr/>
              <p:nvPr/>
            </p:nvSpPr>
            <p:spPr bwMode="auto">
              <a:xfrm>
                <a:off x="1606823" y="4037081"/>
                <a:ext cx="180000" cy="180000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08" name="Ovale 107"/>
              <p:cNvSpPr/>
              <p:nvPr/>
            </p:nvSpPr>
            <p:spPr bwMode="auto">
              <a:xfrm>
                <a:off x="1606823" y="4331721"/>
                <a:ext cx="180000" cy="180000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09" name="Ovale 108"/>
              <p:cNvSpPr/>
              <p:nvPr/>
            </p:nvSpPr>
            <p:spPr bwMode="auto">
              <a:xfrm>
                <a:off x="1606823" y="3214121"/>
                <a:ext cx="180000" cy="180000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10" name="Ovale 109"/>
              <p:cNvSpPr/>
              <p:nvPr/>
            </p:nvSpPr>
            <p:spPr bwMode="auto">
              <a:xfrm>
                <a:off x="1606823" y="4649175"/>
                <a:ext cx="180000" cy="180000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 animBg="1"/>
      <p:bldP spid="112" grpId="0" animBg="1"/>
      <p:bldP spid="114" grpId="0" animBg="1"/>
      <p:bldP spid="115" grpId="0" animBg="1"/>
      <p:bldP spid="125" grpId="0" animBg="1"/>
      <p:bldP spid="117" grpId="0" animBg="1"/>
      <p:bldP spid="127" grpId="0" animBg="1"/>
      <p:bldP spid="128" grpId="0" animBg="1"/>
      <p:bldP spid="129" grpId="0" animBg="1"/>
      <p:bldP spid="130" grpId="0" animBg="1"/>
      <p:bldP spid="1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4" name="Gruppo 133"/>
          <p:cNvGrpSpPr/>
          <p:nvPr/>
        </p:nvGrpSpPr>
        <p:grpSpPr>
          <a:xfrm>
            <a:off x="876096" y="915453"/>
            <a:ext cx="7798981" cy="5677922"/>
            <a:chOff x="672432" y="872635"/>
            <a:chExt cx="7798981" cy="5677922"/>
          </a:xfrm>
        </p:grpSpPr>
        <p:sp>
          <p:nvSpPr>
            <p:cNvPr id="135" name="Rettangolo 134"/>
            <p:cNvSpPr/>
            <p:nvPr/>
          </p:nvSpPr>
          <p:spPr bwMode="auto">
            <a:xfrm>
              <a:off x="1590087" y="1060800"/>
              <a:ext cx="6881326" cy="4743907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136" name="CasellaDiTesto 135"/>
            <p:cNvSpPr txBox="1"/>
            <p:nvPr/>
          </p:nvSpPr>
          <p:spPr>
            <a:xfrm rot="16200000">
              <a:off x="-1129985" y="2998033"/>
              <a:ext cx="412805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800" dirty="0" err="1" smtClean="0">
                  <a:solidFill>
                    <a:schemeClr val="bg1"/>
                  </a:solidFill>
                </a:rPr>
                <a:t>Mg#</a:t>
              </a:r>
              <a:r>
                <a:rPr lang="it-IT" sz="2800" dirty="0" smtClean="0">
                  <a:solidFill>
                    <a:schemeClr val="bg1"/>
                  </a:solidFill>
                </a:rPr>
                <a:t> in olivine </a:t>
              </a:r>
              <a:r>
                <a:rPr lang="it-IT" sz="2000" dirty="0" smtClean="0">
                  <a:solidFill>
                    <a:schemeClr val="bg1"/>
                  </a:solidFill>
                </a:rPr>
                <a:t>(Fo </a:t>
              </a:r>
              <a:r>
                <a:rPr lang="it-IT" sz="2000" dirty="0" err="1" smtClean="0">
                  <a:solidFill>
                    <a:schemeClr val="bg1"/>
                  </a:solidFill>
                </a:rPr>
                <a:t>content</a:t>
              </a:r>
              <a:r>
                <a:rPr lang="it-IT" sz="2000" dirty="0" smtClean="0">
                  <a:solidFill>
                    <a:schemeClr val="bg1"/>
                  </a:solidFill>
                </a:rPr>
                <a:t>)</a:t>
              </a:r>
              <a:endParaRPr lang="it-IT" sz="2000" dirty="0">
                <a:solidFill>
                  <a:schemeClr val="bg1"/>
                </a:solidFill>
              </a:endParaRPr>
            </a:p>
          </p:txBody>
        </p:sp>
        <p:sp>
          <p:nvSpPr>
            <p:cNvPr id="137" name="CasellaDiTesto 136"/>
            <p:cNvSpPr txBox="1"/>
            <p:nvPr/>
          </p:nvSpPr>
          <p:spPr>
            <a:xfrm>
              <a:off x="3554042" y="6027337"/>
              <a:ext cx="224292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800" dirty="0" err="1" smtClean="0">
                  <a:solidFill>
                    <a:schemeClr val="bg1"/>
                  </a:solidFill>
                </a:rPr>
                <a:t>Mg#</a:t>
              </a:r>
              <a:r>
                <a:rPr lang="it-IT" sz="2800" dirty="0" smtClean="0">
                  <a:solidFill>
                    <a:schemeClr val="bg1"/>
                  </a:solidFill>
                </a:rPr>
                <a:t> in </a:t>
              </a:r>
              <a:r>
                <a:rPr lang="it-IT" sz="2800" dirty="0" err="1" smtClean="0">
                  <a:solidFill>
                    <a:schemeClr val="bg1"/>
                  </a:solidFill>
                </a:rPr>
                <a:t>melt</a:t>
              </a:r>
              <a:endParaRPr lang="it-IT" sz="2000" dirty="0">
                <a:solidFill>
                  <a:schemeClr val="bg1"/>
                </a:solidFill>
              </a:endParaRPr>
            </a:p>
          </p:txBody>
        </p:sp>
        <p:sp>
          <p:nvSpPr>
            <p:cNvPr id="138" name="CasellaDiTesto 137"/>
            <p:cNvSpPr txBox="1"/>
            <p:nvPr/>
          </p:nvSpPr>
          <p:spPr>
            <a:xfrm>
              <a:off x="1341194" y="5786437"/>
              <a:ext cx="5629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0.3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sp>
          <p:nvSpPr>
            <p:cNvPr id="139" name="CasellaDiTesto 138"/>
            <p:cNvSpPr txBox="1"/>
            <p:nvPr/>
          </p:nvSpPr>
          <p:spPr>
            <a:xfrm>
              <a:off x="2879962" y="5786437"/>
              <a:ext cx="5629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0.4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sp>
          <p:nvSpPr>
            <p:cNvPr id="140" name="CasellaDiTesto 139"/>
            <p:cNvSpPr txBox="1"/>
            <p:nvPr/>
          </p:nvSpPr>
          <p:spPr>
            <a:xfrm>
              <a:off x="4415583" y="5786437"/>
              <a:ext cx="5629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0.5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sp>
          <p:nvSpPr>
            <p:cNvPr id="141" name="CasellaDiTesto 140"/>
            <p:cNvSpPr txBox="1"/>
            <p:nvPr/>
          </p:nvSpPr>
          <p:spPr>
            <a:xfrm>
              <a:off x="5951775" y="5786437"/>
              <a:ext cx="5629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0.6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sp>
          <p:nvSpPr>
            <p:cNvPr id="142" name="CasellaDiTesto 141"/>
            <p:cNvSpPr txBox="1"/>
            <p:nvPr/>
          </p:nvSpPr>
          <p:spPr>
            <a:xfrm>
              <a:off x="7487967" y="5786437"/>
              <a:ext cx="5629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0.7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43" name="Connettore 1 142"/>
            <p:cNvCxnSpPr/>
            <p:nvPr/>
          </p:nvCxnSpPr>
          <p:spPr bwMode="auto">
            <a:xfrm flipV="1">
              <a:off x="6971331" y="5682406"/>
              <a:ext cx="0" cy="113157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4" name="Connettore 1 143"/>
            <p:cNvCxnSpPr/>
            <p:nvPr/>
          </p:nvCxnSpPr>
          <p:spPr bwMode="auto">
            <a:xfrm flipV="1">
              <a:off x="5431710" y="5682406"/>
              <a:ext cx="0" cy="113157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5" name="Connettore 1 144"/>
            <p:cNvCxnSpPr/>
            <p:nvPr/>
          </p:nvCxnSpPr>
          <p:spPr bwMode="auto">
            <a:xfrm flipV="1">
              <a:off x="6203235" y="5682406"/>
              <a:ext cx="0" cy="113157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6" name="Connettore 1 145"/>
            <p:cNvCxnSpPr/>
            <p:nvPr/>
          </p:nvCxnSpPr>
          <p:spPr bwMode="auto">
            <a:xfrm flipV="1">
              <a:off x="4663614" y="5682406"/>
              <a:ext cx="0" cy="113157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7" name="Connettore 1 146"/>
            <p:cNvCxnSpPr/>
            <p:nvPr/>
          </p:nvCxnSpPr>
          <p:spPr bwMode="auto">
            <a:xfrm flipV="1">
              <a:off x="3895518" y="5682406"/>
              <a:ext cx="0" cy="113157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8" name="Connettore 1 147"/>
            <p:cNvCxnSpPr/>
            <p:nvPr/>
          </p:nvCxnSpPr>
          <p:spPr bwMode="auto">
            <a:xfrm flipV="1">
              <a:off x="2355897" y="5682406"/>
              <a:ext cx="0" cy="113157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9" name="Connettore 1 148"/>
            <p:cNvCxnSpPr/>
            <p:nvPr/>
          </p:nvCxnSpPr>
          <p:spPr bwMode="auto">
            <a:xfrm flipV="1">
              <a:off x="3127422" y="5682406"/>
              <a:ext cx="0" cy="113157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0" name="Connettore 1 149"/>
            <p:cNvCxnSpPr/>
            <p:nvPr/>
          </p:nvCxnSpPr>
          <p:spPr bwMode="auto">
            <a:xfrm>
              <a:off x="1596945" y="5342935"/>
              <a:ext cx="9720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1" name="Connettore 1 150"/>
            <p:cNvCxnSpPr/>
            <p:nvPr/>
          </p:nvCxnSpPr>
          <p:spPr bwMode="auto">
            <a:xfrm>
              <a:off x="1596945" y="4858303"/>
              <a:ext cx="9720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2" name="Connettore 1 151"/>
            <p:cNvCxnSpPr/>
            <p:nvPr/>
          </p:nvCxnSpPr>
          <p:spPr bwMode="auto">
            <a:xfrm>
              <a:off x="1596945" y="4401103"/>
              <a:ext cx="9720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3" name="Connettore 1 152"/>
            <p:cNvCxnSpPr/>
            <p:nvPr/>
          </p:nvCxnSpPr>
          <p:spPr bwMode="auto">
            <a:xfrm>
              <a:off x="1596945" y="3916471"/>
              <a:ext cx="9720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4" name="Connettore 1 153"/>
            <p:cNvCxnSpPr/>
            <p:nvPr/>
          </p:nvCxnSpPr>
          <p:spPr bwMode="auto">
            <a:xfrm>
              <a:off x="1596945" y="3436411"/>
              <a:ext cx="9720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5" name="Connettore 1 154"/>
            <p:cNvCxnSpPr/>
            <p:nvPr/>
          </p:nvCxnSpPr>
          <p:spPr bwMode="auto">
            <a:xfrm>
              <a:off x="1596945" y="2951779"/>
              <a:ext cx="9720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6" name="Connettore 1 155"/>
            <p:cNvCxnSpPr/>
            <p:nvPr/>
          </p:nvCxnSpPr>
          <p:spPr bwMode="auto">
            <a:xfrm>
              <a:off x="1596945" y="2490007"/>
              <a:ext cx="9720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7" name="Connettore 1 156"/>
            <p:cNvCxnSpPr/>
            <p:nvPr/>
          </p:nvCxnSpPr>
          <p:spPr bwMode="auto">
            <a:xfrm>
              <a:off x="1596945" y="2005375"/>
              <a:ext cx="9720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8" name="CasellaDiTesto 157"/>
            <p:cNvSpPr txBox="1"/>
            <p:nvPr/>
          </p:nvSpPr>
          <p:spPr>
            <a:xfrm>
              <a:off x="1089154" y="5616130"/>
              <a:ext cx="3417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0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sp>
          <p:nvSpPr>
            <p:cNvPr id="159" name="CasellaDiTesto 158"/>
            <p:cNvSpPr txBox="1"/>
            <p:nvPr/>
          </p:nvSpPr>
          <p:spPr>
            <a:xfrm>
              <a:off x="1089154" y="4683397"/>
              <a:ext cx="5629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0.2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sp>
          <p:nvSpPr>
            <p:cNvPr id="160" name="CasellaDiTesto 159"/>
            <p:cNvSpPr txBox="1"/>
            <p:nvPr/>
          </p:nvSpPr>
          <p:spPr>
            <a:xfrm>
              <a:off x="1089154" y="3732421"/>
              <a:ext cx="5629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0.4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sp>
          <p:nvSpPr>
            <p:cNvPr id="161" name="CasellaDiTesto 160"/>
            <p:cNvSpPr txBox="1"/>
            <p:nvPr/>
          </p:nvSpPr>
          <p:spPr>
            <a:xfrm>
              <a:off x="1089154" y="2772301"/>
              <a:ext cx="5629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0.6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sp>
          <p:nvSpPr>
            <p:cNvPr id="162" name="CasellaDiTesto 161"/>
            <p:cNvSpPr txBox="1"/>
            <p:nvPr/>
          </p:nvSpPr>
          <p:spPr>
            <a:xfrm>
              <a:off x="1089154" y="1823611"/>
              <a:ext cx="5629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0.8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sp>
          <p:nvSpPr>
            <p:cNvPr id="163" name="CasellaDiTesto 162"/>
            <p:cNvSpPr txBox="1"/>
            <p:nvPr/>
          </p:nvSpPr>
          <p:spPr>
            <a:xfrm>
              <a:off x="1089154" y="872635"/>
              <a:ext cx="52129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1.0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64" name="Connettore 1 163"/>
            <p:cNvCxnSpPr/>
            <p:nvPr/>
          </p:nvCxnSpPr>
          <p:spPr bwMode="auto">
            <a:xfrm>
              <a:off x="1596945" y="1520743"/>
              <a:ext cx="9720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5" name="Connettore 1 164"/>
            <p:cNvCxnSpPr/>
            <p:nvPr/>
          </p:nvCxnSpPr>
          <p:spPr bwMode="auto">
            <a:xfrm flipV="1">
              <a:off x="7729074" y="5682406"/>
              <a:ext cx="0" cy="113157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186820" name="Text Box 4"/>
          <p:cNvSpPr txBox="1">
            <a:spLocks noChangeArrowheads="1"/>
          </p:cNvSpPr>
          <p:nvPr/>
        </p:nvSpPr>
        <p:spPr bwMode="auto">
          <a:xfrm>
            <a:off x="0" y="88900"/>
            <a:ext cx="9144000" cy="82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4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Potential</a:t>
            </a:r>
            <a:r>
              <a:rPr lang="it-IT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Temperature</a:t>
            </a:r>
          </a:p>
        </p:txBody>
      </p:sp>
      <p:sp>
        <p:nvSpPr>
          <p:cNvPr id="116" name="CasellaDiTesto 115"/>
          <p:cNvSpPr txBox="1"/>
          <p:nvPr/>
        </p:nvSpPr>
        <p:spPr>
          <a:xfrm>
            <a:off x="2611560" y="3468191"/>
            <a:ext cx="5699063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2400" dirty="0" err="1" smtClean="0">
                <a:solidFill>
                  <a:schemeClr val="tx1"/>
                </a:solidFill>
                <a:effectLst/>
              </a:rPr>
              <a:t>How</a:t>
            </a:r>
            <a:r>
              <a:rPr lang="it-IT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  <a:effectLst/>
              </a:rPr>
              <a:t>is</a:t>
            </a:r>
            <a:r>
              <a:rPr lang="it-IT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  <a:effectLst/>
              </a:rPr>
              <a:t>it</a:t>
            </a:r>
            <a:r>
              <a:rPr lang="it-IT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  <a:effectLst/>
              </a:rPr>
              <a:t>possible</a:t>
            </a:r>
            <a:r>
              <a:rPr lang="it-IT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  <a:effectLst/>
              </a:rPr>
              <a:t>to</a:t>
            </a:r>
            <a:r>
              <a:rPr lang="it-IT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  <a:effectLst/>
              </a:rPr>
              <a:t>have</a:t>
            </a:r>
            <a:r>
              <a:rPr lang="it-IT" sz="2400" dirty="0" smtClean="0">
                <a:solidFill>
                  <a:schemeClr val="tx1"/>
                </a:solidFill>
                <a:effectLst/>
              </a:rPr>
              <a:t> olivine </a:t>
            </a:r>
            <a:r>
              <a:rPr lang="it-IT" sz="2400" dirty="0" err="1" smtClean="0">
                <a:solidFill>
                  <a:schemeClr val="tx1"/>
                </a:solidFill>
                <a:effectLst/>
              </a:rPr>
              <a:t>Fo-richer</a:t>
            </a:r>
            <a:r>
              <a:rPr lang="it-IT" sz="2400" dirty="0" smtClean="0">
                <a:solidFill>
                  <a:schemeClr val="tx1"/>
                </a:solidFill>
                <a:effectLst/>
              </a:rPr>
              <a:t> (</a:t>
            </a:r>
            <a:r>
              <a:rPr lang="it-IT" sz="2400" dirty="0" err="1" smtClean="0">
                <a:solidFill>
                  <a:schemeClr val="tx1"/>
                </a:solidFill>
                <a:effectLst/>
              </a:rPr>
              <a:t>Mg-richer</a:t>
            </a:r>
            <a:r>
              <a:rPr lang="it-IT" sz="2400" dirty="0" smtClean="0">
                <a:solidFill>
                  <a:schemeClr val="tx1"/>
                </a:solidFill>
                <a:effectLst/>
              </a:rPr>
              <a:t>) </a:t>
            </a:r>
            <a:r>
              <a:rPr lang="it-IT" sz="2400" dirty="0" err="1" smtClean="0">
                <a:solidFill>
                  <a:schemeClr val="tx1"/>
                </a:solidFill>
                <a:effectLst/>
              </a:rPr>
              <a:t>than</a:t>
            </a:r>
            <a:r>
              <a:rPr lang="it-IT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  <a:effectLst/>
              </a:rPr>
              <a:t>equilibrium</a:t>
            </a:r>
            <a:r>
              <a:rPr lang="it-IT" sz="2400" dirty="0" smtClean="0">
                <a:solidFill>
                  <a:schemeClr val="tx1"/>
                </a:solidFill>
                <a:effectLst/>
              </a:rPr>
              <a:t> olivine?</a:t>
            </a:r>
            <a:endParaRPr lang="it-IT" dirty="0">
              <a:solidFill>
                <a:schemeClr val="tx1"/>
              </a:solidFill>
              <a:effectLst/>
            </a:endParaRPr>
          </a:p>
        </p:txBody>
      </p:sp>
      <p:sp>
        <p:nvSpPr>
          <p:cNvPr id="113" name="CasellaDiTesto 112"/>
          <p:cNvSpPr txBox="1"/>
          <p:nvPr/>
        </p:nvSpPr>
        <p:spPr>
          <a:xfrm rot="20585904">
            <a:off x="1740521" y="2497390"/>
            <a:ext cx="1285929" cy="400110"/>
          </a:xfrm>
          <a:prstGeom prst="rect">
            <a:avLst/>
          </a:prstGeom>
          <a:noFill/>
          <a:ln w="57150">
            <a:noFill/>
          </a:ln>
        </p:spPr>
        <p:txBody>
          <a:bodyPr wrap="none" rtlCol="0">
            <a:spAutoFit/>
          </a:bodyPr>
          <a:lstStyle/>
          <a:p>
            <a:r>
              <a:rPr lang="it-IT" sz="2000" dirty="0" smtClean="0">
                <a:solidFill>
                  <a:schemeClr val="tx1"/>
                </a:solidFill>
                <a:effectLst/>
              </a:rPr>
              <a:t>K</a:t>
            </a:r>
            <a:r>
              <a:rPr lang="it-IT" sz="2000" baseline="-25000" dirty="0" smtClean="0">
                <a:solidFill>
                  <a:schemeClr val="tx1"/>
                </a:solidFill>
                <a:effectLst/>
              </a:rPr>
              <a:t>D</a:t>
            </a:r>
            <a:r>
              <a:rPr lang="it-IT" sz="2000" dirty="0" smtClean="0">
                <a:solidFill>
                  <a:schemeClr val="tx1"/>
                </a:solidFill>
                <a:effectLst/>
              </a:rPr>
              <a:t> = 0.30</a:t>
            </a:r>
            <a:endParaRPr lang="it-IT" sz="1600" dirty="0">
              <a:solidFill>
                <a:schemeClr val="tx1"/>
              </a:solidFill>
              <a:effectLst/>
            </a:endParaRPr>
          </a:p>
        </p:txBody>
      </p:sp>
      <p:sp>
        <p:nvSpPr>
          <p:cNvPr id="131" name="CasellaDiTesto 130"/>
          <p:cNvSpPr txBox="1"/>
          <p:nvPr/>
        </p:nvSpPr>
        <p:spPr>
          <a:xfrm>
            <a:off x="5612666" y="4183298"/>
            <a:ext cx="19721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  <a:effectLst/>
              </a:rPr>
              <a:t>Xenocrysts</a:t>
            </a:r>
            <a:endParaRPr lang="it-IT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132" name="CasellaDiTesto 131"/>
          <p:cNvSpPr txBox="1"/>
          <p:nvPr/>
        </p:nvSpPr>
        <p:spPr>
          <a:xfrm>
            <a:off x="1708882" y="4816344"/>
            <a:ext cx="6947438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it-IT" sz="2400" dirty="0" err="1" smtClean="0">
                <a:solidFill>
                  <a:schemeClr val="tx1"/>
                </a:solidFill>
                <a:effectLst/>
              </a:rPr>
              <a:t>How</a:t>
            </a:r>
            <a:r>
              <a:rPr lang="it-IT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  <a:effectLst/>
              </a:rPr>
              <a:t>is</a:t>
            </a:r>
            <a:r>
              <a:rPr lang="it-IT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  <a:effectLst/>
              </a:rPr>
              <a:t>it</a:t>
            </a:r>
            <a:r>
              <a:rPr lang="it-IT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  <a:effectLst/>
              </a:rPr>
              <a:t>possible</a:t>
            </a:r>
            <a:r>
              <a:rPr lang="it-IT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  <a:effectLst/>
              </a:rPr>
              <a:t>to</a:t>
            </a:r>
            <a:r>
              <a:rPr lang="it-IT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  <a:effectLst/>
              </a:rPr>
              <a:t>have</a:t>
            </a:r>
            <a:r>
              <a:rPr lang="it-IT" sz="2400" dirty="0" smtClean="0">
                <a:solidFill>
                  <a:schemeClr val="tx1"/>
                </a:solidFill>
                <a:effectLst/>
              </a:rPr>
              <a:t> olivine </a:t>
            </a:r>
            <a:r>
              <a:rPr lang="it-IT" sz="2400" dirty="0" err="1" smtClean="0">
                <a:solidFill>
                  <a:schemeClr val="tx1"/>
                </a:solidFill>
                <a:effectLst/>
              </a:rPr>
              <a:t>Fo-poorer</a:t>
            </a:r>
            <a:r>
              <a:rPr lang="it-IT" sz="2400" dirty="0" smtClean="0">
                <a:solidFill>
                  <a:schemeClr val="tx1"/>
                </a:solidFill>
                <a:effectLst/>
              </a:rPr>
              <a:t> (</a:t>
            </a:r>
            <a:r>
              <a:rPr lang="it-IT" sz="2400" dirty="0" err="1" smtClean="0">
                <a:solidFill>
                  <a:schemeClr val="tx1"/>
                </a:solidFill>
                <a:effectLst/>
              </a:rPr>
              <a:t>Fe-richer</a:t>
            </a:r>
            <a:r>
              <a:rPr lang="it-IT" sz="2400" dirty="0" smtClean="0">
                <a:solidFill>
                  <a:schemeClr val="tx1"/>
                </a:solidFill>
                <a:effectLst/>
              </a:rPr>
              <a:t>) </a:t>
            </a:r>
            <a:r>
              <a:rPr lang="it-IT" sz="2400" dirty="0" err="1" smtClean="0">
                <a:solidFill>
                  <a:schemeClr val="tx1"/>
                </a:solidFill>
                <a:effectLst/>
              </a:rPr>
              <a:t>than</a:t>
            </a:r>
            <a:r>
              <a:rPr lang="it-IT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  <a:effectLst/>
              </a:rPr>
              <a:t>equilibrium</a:t>
            </a:r>
            <a:r>
              <a:rPr lang="it-IT" sz="2400" dirty="0" smtClean="0">
                <a:solidFill>
                  <a:schemeClr val="tx1"/>
                </a:solidFill>
                <a:effectLst/>
              </a:rPr>
              <a:t> olivine?</a:t>
            </a:r>
            <a:endParaRPr lang="it-IT" dirty="0">
              <a:solidFill>
                <a:schemeClr val="tx1"/>
              </a:solidFill>
              <a:effectLst/>
            </a:endParaRPr>
          </a:p>
        </p:txBody>
      </p:sp>
      <p:sp>
        <p:nvSpPr>
          <p:cNvPr id="133" name="CasellaDiTesto 132"/>
          <p:cNvSpPr txBox="1"/>
          <p:nvPr/>
        </p:nvSpPr>
        <p:spPr>
          <a:xfrm>
            <a:off x="1828800" y="5367327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err="1" smtClean="0">
                <a:solidFill>
                  <a:srgbClr val="FF0000"/>
                </a:solidFill>
                <a:effectLst/>
              </a:rPr>
              <a:t>Recycling</a:t>
            </a:r>
            <a:r>
              <a:rPr lang="it-IT" sz="2400" b="1" dirty="0" smtClean="0">
                <a:solidFill>
                  <a:srgbClr val="FF0000"/>
                </a:solidFill>
                <a:effectLst/>
              </a:rPr>
              <a:t> </a:t>
            </a:r>
            <a:r>
              <a:rPr lang="it-IT" sz="2400" b="1" dirty="0" err="1" smtClean="0">
                <a:solidFill>
                  <a:srgbClr val="FF0000"/>
                </a:solidFill>
                <a:effectLst/>
              </a:rPr>
              <a:t>of</a:t>
            </a:r>
            <a:r>
              <a:rPr lang="it-IT" sz="2400" b="1" dirty="0" smtClean="0">
                <a:solidFill>
                  <a:srgbClr val="FF0000"/>
                </a:solidFill>
                <a:effectLst/>
              </a:rPr>
              <a:t> late </a:t>
            </a:r>
            <a:r>
              <a:rPr lang="it-IT" sz="2400" b="1" dirty="0" err="1" smtClean="0">
                <a:solidFill>
                  <a:srgbClr val="FF0000"/>
                </a:solidFill>
                <a:effectLst/>
              </a:rPr>
              <a:t>crystallization</a:t>
            </a:r>
            <a:r>
              <a:rPr lang="it-IT" sz="2400" b="1" dirty="0" smtClean="0">
                <a:solidFill>
                  <a:srgbClr val="FF0000"/>
                </a:solidFill>
                <a:effectLst/>
              </a:rPr>
              <a:t> </a:t>
            </a:r>
            <a:r>
              <a:rPr lang="it-IT" sz="2400" b="1" dirty="0" err="1" smtClean="0">
                <a:solidFill>
                  <a:srgbClr val="FF0000"/>
                </a:solidFill>
                <a:effectLst/>
              </a:rPr>
              <a:t>phases</a:t>
            </a:r>
            <a:endParaRPr lang="it-IT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168" name="Figura a mano libera 167"/>
          <p:cNvSpPr/>
          <p:nvPr/>
        </p:nvSpPr>
        <p:spPr bwMode="auto">
          <a:xfrm>
            <a:off x="1789396" y="1592579"/>
            <a:ext cx="6874356" cy="1495925"/>
          </a:xfrm>
          <a:custGeom>
            <a:avLst/>
            <a:gdLst>
              <a:gd name="connsiteX0" fmla="*/ 0 w 6797040"/>
              <a:gd name="connsiteY0" fmla="*/ 1554480 h 1554480"/>
              <a:gd name="connsiteX1" fmla="*/ 6797040 w 6797040"/>
              <a:gd name="connsiteY1" fmla="*/ 0 h 1554480"/>
              <a:gd name="connsiteX0" fmla="*/ 0 w 6797040"/>
              <a:gd name="connsiteY0" fmla="*/ 1554480 h 1554480"/>
              <a:gd name="connsiteX1" fmla="*/ 6797040 w 6797040"/>
              <a:gd name="connsiteY1" fmla="*/ 0 h 1554480"/>
              <a:gd name="connsiteX0" fmla="*/ 0 w 6797040"/>
              <a:gd name="connsiteY0" fmla="*/ 1554480 h 1554480"/>
              <a:gd name="connsiteX1" fmla="*/ 6797040 w 6797040"/>
              <a:gd name="connsiteY1" fmla="*/ 0 h 1554480"/>
              <a:gd name="connsiteX0" fmla="*/ 0 w 7654291"/>
              <a:gd name="connsiteY0" fmla="*/ 1688950 h 1688950"/>
              <a:gd name="connsiteX1" fmla="*/ 7654291 w 7654291"/>
              <a:gd name="connsiteY1" fmla="*/ 0 h 1688950"/>
              <a:gd name="connsiteX0" fmla="*/ 0 w 7610005"/>
              <a:gd name="connsiteY0" fmla="*/ 1662139 h 1662139"/>
              <a:gd name="connsiteX1" fmla="*/ 7610005 w 7610005"/>
              <a:gd name="connsiteY1" fmla="*/ 0 h 1662139"/>
              <a:gd name="connsiteX0" fmla="*/ 0 w 7610005"/>
              <a:gd name="connsiteY0" fmla="*/ 1662139 h 1662139"/>
              <a:gd name="connsiteX1" fmla="*/ 7610005 w 7610005"/>
              <a:gd name="connsiteY1" fmla="*/ 0 h 1662139"/>
              <a:gd name="connsiteX0" fmla="*/ 0 w 7610005"/>
              <a:gd name="connsiteY0" fmla="*/ 1662139 h 1662139"/>
              <a:gd name="connsiteX1" fmla="*/ 7610005 w 7610005"/>
              <a:gd name="connsiteY1" fmla="*/ 0 h 1662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610005" h="1662139">
                <a:moveTo>
                  <a:pt x="0" y="1662139"/>
                </a:moveTo>
                <a:cubicBezTo>
                  <a:pt x="2339763" y="774832"/>
                  <a:pt x="5432878" y="250613"/>
                  <a:pt x="7610005" y="0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grpSp>
        <p:nvGrpSpPr>
          <p:cNvPr id="3" name="Gruppo 114"/>
          <p:cNvGrpSpPr/>
          <p:nvPr/>
        </p:nvGrpSpPr>
        <p:grpSpPr>
          <a:xfrm>
            <a:off x="2412387" y="1503772"/>
            <a:ext cx="4476909" cy="3379833"/>
            <a:chOff x="1606823" y="1449342"/>
            <a:chExt cx="4476909" cy="3379833"/>
          </a:xfrm>
        </p:grpSpPr>
        <p:grpSp>
          <p:nvGrpSpPr>
            <p:cNvPr id="4" name="Gruppo 64"/>
            <p:cNvGrpSpPr/>
            <p:nvPr/>
          </p:nvGrpSpPr>
          <p:grpSpPr>
            <a:xfrm>
              <a:off x="3185160" y="2138172"/>
              <a:ext cx="180000" cy="1387008"/>
              <a:chOff x="3185160" y="2138172"/>
              <a:chExt cx="180000" cy="1387008"/>
            </a:xfrm>
          </p:grpSpPr>
          <p:sp>
            <p:nvSpPr>
              <p:cNvPr id="56" name="Ovale 55"/>
              <p:cNvSpPr/>
              <p:nvPr/>
            </p:nvSpPr>
            <p:spPr bwMode="auto">
              <a:xfrm>
                <a:off x="3185160" y="2247900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57" name="Ovale 56"/>
              <p:cNvSpPr/>
              <p:nvPr/>
            </p:nvSpPr>
            <p:spPr bwMode="auto">
              <a:xfrm>
                <a:off x="3185160" y="2516124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58" name="Ovale 57"/>
              <p:cNvSpPr/>
              <p:nvPr/>
            </p:nvSpPr>
            <p:spPr bwMode="auto">
              <a:xfrm>
                <a:off x="3185160" y="2607564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59" name="Ovale 58"/>
              <p:cNvSpPr/>
              <p:nvPr/>
            </p:nvSpPr>
            <p:spPr bwMode="auto">
              <a:xfrm>
                <a:off x="3185160" y="2705100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60" name="Ovale 59"/>
              <p:cNvSpPr/>
              <p:nvPr/>
            </p:nvSpPr>
            <p:spPr bwMode="auto">
              <a:xfrm>
                <a:off x="3185160" y="2979420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61" name="Ovale 60"/>
              <p:cNvSpPr/>
              <p:nvPr/>
            </p:nvSpPr>
            <p:spPr bwMode="auto">
              <a:xfrm>
                <a:off x="3185160" y="3089148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62" name="Ovale 61"/>
              <p:cNvSpPr/>
              <p:nvPr/>
            </p:nvSpPr>
            <p:spPr bwMode="auto">
              <a:xfrm>
                <a:off x="3185160" y="3259836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63" name="Ovale 62"/>
              <p:cNvSpPr/>
              <p:nvPr/>
            </p:nvSpPr>
            <p:spPr bwMode="auto">
              <a:xfrm>
                <a:off x="3185160" y="3345180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64" name="Ovale 63"/>
              <p:cNvSpPr/>
              <p:nvPr/>
            </p:nvSpPr>
            <p:spPr bwMode="auto">
              <a:xfrm>
                <a:off x="3185160" y="2138172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</p:grpSp>
        <p:grpSp>
          <p:nvGrpSpPr>
            <p:cNvPr id="5" name="Gruppo 73"/>
            <p:cNvGrpSpPr/>
            <p:nvPr/>
          </p:nvGrpSpPr>
          <p:grpSpPr>
            <a:xfrm>
              <a:off x="4398350" y="2352000"/>
              <a:ext cx="180000" cy="942000"/>
              <a:chOff x="4398350" y="2352000"/>
              <a:chExt cx="180000" cy="942000"/>
            </a:xfrm>
          </p:grpSpPr>
          <p:sp>
            <p:nvSpPr>
              <p:cNvPr id="66" name="Ovale 65"/>
              <p:cNvSpPr/>
              <p:nvPr/>
            </p:nvSpPr>
            <p:spPr bwMode="auto">
              <a:xfrm>
                <a:off x="4398350" y="2431248"/>
                <a:ext cx="180000" cy="180000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67" name="Ovale 66"/>
              <p:cNvSpPr/>
              <p:nvPr/>
            </p:nvSpPr>
            <p:spPr bwMode="auto">
              <a:xfrm>
                <a:off x="4398350" y="2522688"/>
                <a:ext cx="180000" cy="180000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68" name="Ovale 67"/>
              <p:cNvSpPr/>
              <p:nvPr/>
            </p:nvSpPr>
            <p:spPr bwMode="auto">
              <a:xfrm>
                <a:off x="4398350" y="2577552"/>
                <a:ext cx="180000" cy="180000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69" name="Ovale 68"/>
              <p:cNvSpPr/>
              <p:nvPr/>
            </p:nvSpPr>
            <p:spPr bwMode="auto">
              <a:xfrm>
                <a:off x="4398350" y="2352000"/>
                <a:ext cx="180000" cy="180000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70" name="Ovale 69"/>
              <p:cNvSpPr/>
              <p:nvPr/>
            </p:nvSpPr>
            <p:spPr bwMode="auto">
              <a:xfrm>
                <a:off x="4398350" y="2656800"/>
                <a:ext cx="180000" cy="180000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71" name="Ovale 70"/>
              <p:cNvSpPr/>
              <p:nvPr/>
            </p:nvSpPr>
            <p:spPr bwMode="auto">
              <a:xfrm>
                <a:off x="4398350" y="2778720"/>
                <a:ext cx="180000" cy="180000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72" name="Ovale 71"/>
              <p:cNvSpPr/>
              <p:nvPr/>
            </p:nvSpPr>
            <p:spPr bwMode="auto">
              <a:xfrm>
                <a:off x="4398350" y="3034752"/>
                <a:ext cx="180000" cy="180000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73" name="Ovale 72"/>
              <p:cNvSpPr/>
              <p:nvPr/>
            </p:nvSpPr>
            <p:spPr bwMode="auto">
              <a:xfrm>
                <a:off x="4398350" y="3114000"/>
                <a:ext cx="180000" cy="180000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</p:grpSp>
        <p:grpSp>
          <p:nvGrpSpPr>
            <p:cNvPr id="6" name="Gruppo 112"/>
            <p:cNvGrpSpPr/>
            <p:nvPr/>
          </p:nvGrpSpPr>
          <p:grpSpPr>
            <a:xfrm>
              <a:off x="2257063" y="1796801"/>
              <a:ext cx="180000" cy="1018200"/>
              <a:chOff x="2257063" y="1796801"/>
              <a:chExt cx="180000" cy="1018200"/>
            </a:xfrm>
          </p:grpSpPr>
          <p:sp>
            <p:nvSpPr>
              <p:cNvPr id="77" name="Ovale 76"/>
              <p:cNvSpPr/>
              <p:nvPr/>
            </p:nvSpPr>
            <p:spPr bwMode="auto">
              <a:xfrm>
                <a:off x="2257063" y="1796801"/>
                <a:ext cx="180000" cy="180000"/>
              </a:xfrm>
              <a:prstGeom prst="ellipse">
                <a:avLst/>
              </a:prstGeom>
              <a:solidFill>
                <a:srgbClr val="00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84" name="Ovale 83"/>
              <p:cNvSpPr/>
              <p:nvPr/>
            </p:nvSpPr>
            <p:spPr bwMode="auto">
              <a:xfrm>
                <a:off x="2257063" y="1972061"/>
                <a:ext cx="180000" cy="180000"/>
              </a:xfrm>
              <a:prstGeom prst="ellipse">
                <a:avLst/>
              </a:prstGeom>
              <a:solidFill>
                <a:srgbClr val="00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85" name="Ovale 84"/>
              <p:cNvSpPr/>
              <p:nvPr/>
            </p:nvSpPr>
            <p:spPr bwMode="auto">
              <a:xfrm>
                <a:off x="2257063" y="2033021"/>
                <a:ext cx="180000" cy="180000"/>
              </a:xfrm>
              <a:prstGeom prst="ellipse">
                <a:avLst/>
              </a:prstGeom>
              <a:solidFill>
                <a:srgbClr val="00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86" name="Ovale 85"/>
              <p:cNvSpPr/>
              <p:nvPr/>
            </p:nvSpPr>
            <p:spPr bwMode="auto">
              <a:xfrm>
                <a:off x="2257063" y="2223521"/>
                <a:ext cx="180000" cy="180000"/>
              </a:xfrm>
              <a:prstGeom prst="ellipse">
                <a:avLst/>
              </a:prstGeom>
              <a:solidFill>
                <a:srgbClr val="00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87" name="Ovale 86"/>
              <p:cNvSpPr/>
              <p:nvPr/>
            </p:nvSpPr>
            <p:spPr bwMode="auto">
              <a:xfrm>
                <a:off x="2257063" y="2490221"/>
                <a:ext cx="180000" cy="180000"/>
              </a:xfrm>
              <a:prstGeom prst="ellipse">
                <a:avLst/>
              </a:prstGeom>
              <a:solidFill>
                <a:srgbClr val="00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88" name="Ovale 87"/>
              <p:cNvSpPr/>
              <p:nvPr/>
            </p:nvSpPr>
            <p:spPr bwMode="auto">
              <a:xfrm>
                <a:off x="2257063" y="2635001"/>
                <a:ext cx="180000" cy="180000"/>
              </a:xfrm>
              <a:prstGeom prst="ellipse">
                <a:avLst/>
              </a:prstGeom>
              <a:solidFill>
                <a:srgbClr val="00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</p:grpSp>
        <p:grpSp>
          <p:nvGrpSpPr>
            <p:cNvPr id="7" name="Gruppo 111"/>
            <p:cNvGrpSpPr/>
            <p:nvPr/>
          </p:nvGrpSpPr>
          <p:grpSpPr>
            <a:xfrm>
              <a:off x="4578350" y="1877824"/>
              <a:ext cx="180000" cy="1483020"/>
              <a:chOff x="4578350" y="1877824"/>
              <a:chExt cx="180000" cy="1483020"/>
            </a:xfrm>
          </p:grpSpPr>
          <p:sp>
            <p:nvSpPr>
              <p:cNvPr id="76" name="Ovale 75"/>
              <p:cNvSpPr/>
              <p:nvPr/>
            </p:nvSpPr>
            <p:spPr bwMode="auto">
              <a:xfrm>
                <a:off x="4578350" y="1877824"/>
                <a:ext cx="180000" cy="180000"/>
              </a:xfrm>
              <a:prstGeom prst="ellipse">
                <a:avLst/>
              </a:prstGeom>
              <a:solidFill>
                <a:srgbClr val="FFCC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90" name="Ovale 89"/>
              <p:cNvSpPr/>
              <p:nvPr/>
            </p:nvSpPr>
            <p:spPr bwMode="auto">
              <a:xfrm>
                <a:off x="4578350" y="2121664"/>
                <a:ext cx="180000" cy="180000"/>
              </a:xfrm>
              <a:prstGeom prst="ellipse">
                <a:avLst/>
              </a:prstGeom>
              <a:solidFill>
                <a:srgbClr val="FFCC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91" name="Ovale 90"/>
              <p:cNvSpPr/>
              <p:nvPr/>
            </p:nvSpPr>
            <p:spPr bwMode="auto">
              <a:xfrm>
                <a:off x="4578350" y="2220724"/>
                <a:ext cx="180000" cy="180000"/>
              </a:xfrm>
              <a:prstGeom prst="ellipse">
                <a:avLst/>
              </a:prstGeom>
              <a:solidFill>
                <a:srgbClr val="FFCC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92" name="Ovale 91"/>
              <p:cNvSpPr/>
              <p:nvPr/>
            </p:nvSpPr>
            <p:spPr bwMode="auto">
              <a:xfrm>
                <a:off x="4578350" y="2319784"/>
                <a:ext cx="180000" cy="180000"/>
              </a:xfrm>
              <a:prstGeom prst="ellipse">
                <a:avLst/>
              </a:prstGeom>
              <a:solidFill>
                <a:srgbClr val="FFCC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93" name="Ovale 92"/>
              <p:cNvSpPr/>
              <p:nvPr/>
            </p:nvSpPr>
            <p:spPr bwMode="auto">
              <a:xfrm>
                <a:off x="4578350" y="2388364"/>
                <a:ext cx="180000" cy="180000"/>
              </a:xfrm>
              <a:prstGeom prst="ellipse">
                <a:avLst/>
              </a:prstGeom>
              <a:solidFill>
                <a:srgbClr val="FFCC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94" name="Ovale 93"/>
              <p:cNvSpPr/>
              <p:nvPr/>
            </p:nvSpPr>
            <p:spPr bwMode="auto">
              <a:xfrm>
                <a:off x="4578350" y="3180844"/>
                <a:ext cx="180000" cy="180000"/>
              </a:xfrm>
              <a:prstGeom prst="ellipse">
                <a:avLst/>
              </a:prstGeom>
              <a:solidFill>
                <a:srgbClr val="FFCC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95" name="Ovale 94"/>
              <p:cNvSpPr/>
              <p:nvPr/>
            </p:nvSpPr>
            <p:spPr bwMode="auto">
              <a:xfrm>
                <a:off x="4578350" y="3036064"/>
                <a:ext cx="180000" cy="180000"/>
              </a:xfrm>
              <a:prstGeom prst="ellipse">
                <a:avLst/>
              </a:prstGeom>
              <a:solidFill>
                <a:srgbClr val="FFCC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</p:grpSp>
        <p:grpSp>
          <p:nvGrpSpPr>
            <p:cNvPr id="8" name="Gruppo 110"/>
            <p:cNvGrpSpPr/>
            <p:nvPr/>
          </p:nvGrpSpPr>
          <p:grpSpPr>
            <a:xfrm>
              <a:off x="5243332" y="1449342"/>
              <a:ext cx="840400" cy="1437808"/>
              <a:chOff x="5243332" y="1449342"/>
              <a:chExt cx="840400" cy="1437808"/>
            </a:xfrm>
          </p:grpSpPr>
          <p:sp>
            <p:nvSpPr>
              <p:cNvPr id="96" name="Ovale 95"/>
              <p:cNvSpPr/>
              <p:nvPr/>
            </p:nvSpPr>
            <p:spPr bwMode="auto">
              <a:xfrm>
                <a:off x="5243332" y="1602250"/>
                <a:ext cx="180000" cy="180000"/>
              </a:xfrm>
              <a:prstGeom prst="ellipse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97" name="Ovale 96"/>
              <p:cNvSpPr/>
              <p:nvPr/>
            </p:nvSpPr>
            <p:spPr bwMode="auto">
              <a:xfrm>
                <a:off x="5243332" y="1899430"/>
                <a:ext cx="180000" cy="180000"/>
              </a:xfrm>
              <a:prstGeom prst="ellipse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98" name="Ovale 97"/>
              <p:cNvSpPr/>
              <p:nvPr/>
            </p:nvSpPr>
            <p:spPr bwMode="auto">
              <a:xfrm>
                <a:off x="5243332" y="2044210"/>
                <a:ext cx="180000" cy="180000"/>
              </a:xfrm>
              <a:prstGeom prst="ellipse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99" name="Ovale 98"/>
              <p:cNvSpPr/>
              <p:nvPr/>
            </p:nvSpPr>
            <p:spPr bwMode="auto">
              <a:xfrm>
                <a:off x="5243332" y="2318530"/>
                <a:ext cx="180000" cy="180000"/>
              </a:xfrm>
              <a:prstGeom prst="ellipse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00" name="Ovale 99"/>
              <p:cNvSpPr/>
              <p:nvPr/>
            </p:nvSpPr>
            <p:spPr bwMode="auto">
              <a:xfrm>
                <a:off x="5243332" y="2394730"/>
                <a:ext cx="180000" cy="180000"/>
              </a:xfrm>
              <a:prstGeom prst="ellipse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01" name="Ovale 100"/>
              <p:cNvSpPr/>
              <p:nvPr/>
            </p:nvSpPr>
            <p:spPr bwMode="auto">
              <a:xfrm>
                <a:off x="5243332" y="2585230"/>
                <a:ext cx="180000" cy="180000"/>
              </a:xfrm>
              <a:prstGeom prst="ellipse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19" name="Ovale 118"/>
              <p:cNvSpPr/>
              <p:nvPr/>
            </p:nvSpPr>
            <p:spPr bwMode="auto">
              <a:xfrm>
                <a:off x="5903732" y="1449342"/>
                <a:ext cx="180000" cy="180000"/>
              </a:xfrm>
              <a:prstGeom prst="ellipse">
                <a:avLst/>
              </a:prstGeom>
              <a:solidFill>
                <a:srgbClr val="CC00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20" name="Ovale 119"/>
              <p:cNvSpPr/>
              <p:nvPr/>
            </p:nvSpPr>
            <p:spPr bwMode="auto">
              <a:xfrm>
                <a:off x="5903732" y="1650510"/>
                <a:ext cx="180000" cy="180000"/>
              </a:xfrm>
              <a:prstGeom prst="ellipse">
                <a:avLst/>
              </a:prstGeom>
              <a:solidFill>
                <a:srgbClr val="CC00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21" name="Ovale 120"/>
              <p:cNvSpPr/>
              <p:nvPr/>
            </p:nvSpPr>
            <p:spPr bwMode="auto">
              <a:xfrm>
                <a:off x="5903732" y="1701310"/>
                <a:ext cx="180000" cy="180000"/>
              </a:xfrm>
              <a:prstGeom prst="ellipse">
                <a:avLst/>
              </a:prstGeom>
              <a:solidFill>
                <a:srgbClr val="CC00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22" name="Ovale 121"/>
              <p:cNvSpPr/>
              <p:nvPr/>
            </p:nvSpPr>
            <p:spPr bwMode="auto">
              <a:xfrm>
                <a:off x="5903732" y="2321070"/>
                <a:ext cx="180000" cy="180000"/>
              </a:xfrm>
              <a:prstGeom prst="ellipse">
                <a:avLst/>
              </a:prstGeom>
              <a:solidFill>
                <a:srgbClr val="CC00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23" name="Ovale 122"/>
              <p:cNvSpPr/>
              <p:nvPr/>
            </p:nvSpPr>
            <p:spPr bwMode="auto">
              <a:xfrm>
                <a:off x="5903732" y="2448070"/>
                <a:ext cx="180000" cy="180000"/>
              </a:xfrm>
              <a:prstGeom prst="ellipse">
                <a:avLst/>
              </a:prstGeom>
              <a:solidFill>
                <a:srgbClr val="CC00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24" name="Ovale 123"/>
              <p:cNvSpPr/>
              <p:nvPr/>
            </p:nvSpPr>
            <p:spPr bwMode="auto">
              <a:xfrm>
                <a:off x="5903732" y="2707150"/>
                <a:ext cx="180000" cy="180000"/>
              </a:xfrm>
              <a:prstGeom prst="ellipse">
                <a:avLst/>
              </a:prstGeom>
              <a:solidFill>
                <a:srgbClr val="CC00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</p:grpSp>
        <p:grpSp>
          <p:nvGrpSpPr>
            <p:cNvPr id="9" name="Gruppo 113"/>
            <p:cNvGrpSpPr/>
            <p:nvPr/>
          </p:nvGrpSpPr>
          <p:grpSpPr>
            <a:xfrm>
              <a:off x="1606823" y="3214121"/>
              <a:ext cx="180000" cy="1615054"/>
              <a:chOff x="1606823" y="3214121"/>
              <a:chExt cx="180000" cy="1615054"/>
            </a:xfrm>
          </p:grpSpPr>
          <p:sp>
            <p:nvSpPr>
              <p:cNvPr id="102" name="Ovale 101"/>
              <p:cNvSpPr/>
              <p:nvPr/>
            </p:nvSpPr>
            <p:spPr bwMode="auto">
              <a:xfrm>
                <a:off x="1606823" y="3569721"/>
                <a:ext cx="180000" cy="180000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03" name="Ovale 102"/>
              <p:cNvSpPr/>
              <p:nvPr/>
            </p:nvSpPr>
            <p:spPr bwMode="auto">
              <a:xfrm>
                <a:off x="1606823" y="3752601"/>
                <a:ext cx="180000" cy="180000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04" name="Ovale 103"/>
              <p:cNvSpPr/>
              <p:nvPr/>
            </p:nvSpPr>
            <p:spPr bwMode="auto">
              <a:xfrm>
                <a:off x="1606823" y="3823721"/>
                <a:ext cx="180000" cy="180000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05" name="Ovale 104"/>
              <p:cNvSpPr/>
              <p:nvPr/>
            </p:nvSpPr>
            <p:spPr bwMode="auto">
              <a:xfrm>
                <a:off x="1606823" y="4087881"/>
                <a:ext cx="180000" cy="180000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06" name="Ovale 105"/>
              <p:cNvSpPr/>
              <p:nvPr/>
            </p:nvSpPr>
            <p:spPr bwMode="auto">
              <a:xfrm>
                <a:off x="1606823" y="4179321"/>
                <a:ext cx="180000" cy="180000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07" name="Ovale 106"/>
              <p:cNvSpPr/>
              <p:nvPr/>
            </p:nvSpPr>
            <p:spPr bwMode="auto">
              <a:xfrm>
                <a:off x="1606823" y="4037081"/>
                <a:ext cx="180000" cy="180000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08" name="Ovale 107"/>
              <p:cNvSpPr/>
              <p:nvPr/>
            </p:nvSpPr>
            <p:spPr bwMode="auto">
              <a:xfrm>
                <a:off x="1606823" y="4331721"/>
                <a:ext cx="180000" cy="180000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09" name="Ovale 108"/>
              <p:cNvSpPr/>
              <p:nvPr/>
            </p:nvSpPr>
            <p:spPr bwMode="auto">
              <a:xfrm>
                <a:off x="1606823" y="3214121"/>
                <a:ext cx="180000" cy="180000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10" name="Ovale 109"/>
              <p:cNvSpPr/>
              <p:nvPr/>
            </p:nvSpPr>
            <p:spPr bwMode="auto">
              <a:xfrm>
                <a:off x="1606823" y="4649175"/>
                <a:ext cx="180000" cy="180000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 animBg="1"/>
      <p:bldP spid="131" grpId="0"/>
      <p:bldP spid="132" grpId="0"/>
      <p:bldP spid="13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133"/>
          <p:cNvGrpSpPr/>
          <p:nvPr/>
        </p:nvGrpSpPr>
        <p:grpSpPr>
          <a:xfrm>
            <a:off x="876096" y="915453"/>
            <a:ext cx="7798981" cy="5677922"/>
            <a:chOff x="672432" y="872635"/>
            <a:chExt cx="7798981" cy="5677922"/>
          </a:xfrm>
        </p:grpSpPr>
        <p:sp>
          <p:nvSpPr>
            <p:cNvPr id="135" name="Rettangolo 134"/>
            <p:cNvSpPr/>
            <p:nvPr/>
          </p:nvSpPr>
          <p:spPr bwMode="auto">
            <a:xfrm>
              <a:off x="1590087" y="1060800"/>
              <a:ext cx="6881326" cy="4743907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136" name="CasellaDiTesto 135"/>
            <p:cNvSpPr txBox="1"/>
            <p:nvPr/>
          </p:nvSpPr>
          <p:spPr>
            <a:xfrm rot="16200000">
              <a:off x="-1129985" y="2998033"/>
              <a:ext cx="412805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800" dirty="0" err="1" smtClean="0">
                  <a:solidFill>
                    <a:schemeClr val="bg1"/>
                  </a:solidFill>
                </a:rPr>
                <a:t>Mg#</a:t>
              </a:r>
              <a:r>
                <a:rPr lang="it-IT" sz="2800" dirty="0" smtClean="0">
                  <a:solidFill>
                    <a:schemeClr val="bg1"/>
                  </a:solidFill>
                </a:rPr>
                <a:t> in olivine </a:t>
              </a:r>
              <a:r>
                <a:rPr lang="it-IT" sz="2000" dirty="0" smtClean="0">
                  <a:solidFill>
                    <a:schemeClr val="bg1"/>
                  </a:solidFill>
                </a:rPr>
                <a:t>(Fo </a:t>
              </a:r>
              <a:r>
                <a:rPr lang="it-IT" sz="2000" dirty="0" err="1" smtClean="0">
                  <a:solidFill>
                    <a:schemeClr val="bg1"/>
                  </a:solidFill>
                </a:rPr>
                <a:t>content</a:t>
              </a:r>
              <a:r>
                <a:rPr lang="it-IT" sz="2000" dirty="0" smtClean="0">
                  <a:solidFill>
                    <a:schemeClr val="bg1"/>
                  </a:solidFill>
                </a:rPr>
                <a:t>)</a:t>
              </a:r>
              <a:endParaRPr lang="it-IT" sz="2000" dirty="0">
                <a:solidFill>
                  <a:schemeClr val="bg1"/>
                </a:solidFill>
              </a:endParaRPr>
            </a:p>
          </p:txBody>
        </p:sp>
        <p:sp>
          <p:nvSpPr>
            <p:cNvPr id="137" name="CasellaDiTesto 136"/>
            <p:cNvSpPr txBox="1"/>
            <p:nvPr/>
          </p:nvSpPr>
          <p:spPr>
            <a:xfrm>
              <a:off x="3554042" y="6027337"/>
              <a:ext cx="224292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800" dirty="0" err="1" smtClean="0">
                  <a:solidFill>
                    <a:schemeClr val="bg1"/>
                  </a:solidFill>
                </a:rPr>
                <a:t>Mg#</a:t>
              </a:r>
              <a:r>
                <a:rPr lang="it-IT" sz="2800" dirty="0" smtClean="0">
                  <a:solidFill>
                    <a:schemeClr val="bg1"/>
                  </a:solidFill>
                </a:rPr>
                <a:t> in </a:t>
              </a:r>
              <a:r>
                <a:rPr lang="it-IT" sz="2800" dirty="0" err="1" smtClean="0">
                  <a:solidFill>
                    <a:schemeClr val="bg1"/>
                  </a:solidFill>
                </a:rPr>
                <a:t>melt</a:t>
              </a:r>
              <a:endParaRPr lang="it-IT" sz="2000" dirty="0">
                <a:solidFill>
                  <a:schemeClr val="bg1"/>
                </a:solidFill>
              </a:endParaRPr>
            </a:p>
          </p:txBody>
        </p:sp>
        <p:sp>
          <p:nvSpPr>
            <p:cNvPr id="138" name="CasellaDiTesto 137"/>
            <p:cNvSpPr txBox="1"/>
            <p:nvPr/>
          </p:nvSpPr>
          <p:spPr>
            <a:xfrm>
              <a:off x="1341194" y="5786437"/>
              <a:ext cx="5629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0.3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sp>
          <p:nvSpPr>
            <p:cNvPr id="139" name="CasellaDiTesto 138"/>
            <p:cNvSpPr txBox="1"/>
            <p:nvPr/>
          </p:nvSpPr>
          <p:spPr>
            <a:xfrm>
              <a:off x="2879962" y="5786437"/>
              <a:ext cx="5629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0.4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sp>
          <p:nvSpPr>
            <p:cNvPr id="140" name="CasellaDiTesto 139"/>
            <p:cNvSpPr txBox="1"/>
            <p:nvPr/>
          </p:nvSpPr>
          <p:spPr>
            <a:xfrm>
              <a:off x="4415583" y="5786437"/>
              <a:ext cx="5629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0.5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sp>
          <p:nvSpPr>
            <p:cNvPr id="141" name="CasellaDiTesto 140"/>
            <p:cNvSpPr txBox="1"/>
            <p:nvPr/>
          </p:nvSpPr>
          <p:spPr>
            <a:xfrm>
              <a:off x="5951775" y="5786437"/>
              <a:ext cx="5629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0.6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sp>
          <p:nvSpPr>
            <p:cNvPr id="142" name="CasellaDiTesto 141"/>
            <p:cNvSpPr txBox="1"/>
            <p:nvPr/>
          </p:nvSpPr>
          <p:spPr>
            <a:xfrm>
              <a:off x="7487967" y="5786437"/>
              <a:ext cx="5629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0.7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43" name="Connettore 1 142"/>
            <p:cNvCxnSpPr/>
            <p:nvPr/>
          </p:nvCxnSpPr>
          <p:spPr bwMode="auto">
            <a:xfrm flipV="1">
              <a:off x="6971331" y="5682406"/>
              <a:ext cx="0" cy="113157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4" name="Connettore 1 143"/>
            <p:cNvCxnSpPr/>
            <p:nvPr/>
          </p:nvCxnSpPr>
          <p:spPr bwMode="auto">
            <a:xfrm flipV="1">
              <a:off x="5431710" y="5682406"/>
              <a:ext cx="0" cy="113157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5" name="Connettore 1 144"/>
            <p:cNvCxnSpPr/>
            <p:nvPr/>
          </p:nvCxnSpPr>
          <p:spPr bwMode="auto">
            <a:xfrm flipV="1">
              <a:off x="6203235" y="5682406"/>
              <a:ext cx="0" cy="113157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6" name="Connettore 1 145"/>
            <p:cNvCxnSpPr/>
            <p:nvPr/>
          </p:nvCxnSpPr>
          <p:spPr bwMode="auto">
            <a:xfrm flipV="1">
              <a:off x="4663614" y="5682406"/>
              <a:ext cx="0" cy="113157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7" name="Connettore 1 146"/>
            <p:cNvCxnSpPr/>
            <p:nvPr/>
          </p:nvCxnSpPr>
          <p:spPr bwMode="auto">
            <a:xfrm flipV="1">
              <a:off x="3895518" y="5682406"/>
              <a:ext cx="0" cy="113157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8" name="Connettore 1 147"/>
            <p:cNvCxnSpPr/>
            <p:nvPr/>
          </p:nvCxnSpPr>
          <p:spPr bwMode="auto">
            <a:xfrm flipV="1">
              <a:off x="2355897" y="5682406"/>
              <a:ext cx="0" cy="113157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9" name="Connettore 1 148"/>
            <p:cNvCxnSpPr/>
            <p:nvPr/>
          </p:nvCxnSpPr>
          <p:spPr bwMode="auto">
            <a:xfrm flipV="1">
              <a:off x="3127422" y="5682406"/>
              <a:ext cx="0" cy="113157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0" name="Connettore 1 149"/>
            <p:cNvCxnSpPr/>
            <p:nvPr/>
          </p:nvCxnSpPr>
          <p:spPr bwMode="auto">
            <a:xfrm>
              <a:off x="1596945" y="5342935"/>
              <a:ext cx="9720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1" name="Connettore 1 150"/>
            <p:cNvCxnSpPr/>
            <p:nvPr/>
          </p:nvCxnSpPr>
          <p:spPr bwMode="auto">
            <a:xfrm>
              <a:off x="1596945" y="4858303"/>
              <a:ext cx="9720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2" name="Connettore 1 151"/>
            <p:cNvCxnSpPr/>
            <p:nvPr/>
          </p:nvCxnSpPr>
          <p:spPr bwMode="auto">
            <a:xfrm>
              <a:off x="1596945" y="4401103"/>
              <a:ext cx="9720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3" name="Connettore 1 152"/>
            <p:cNvCxnSpPr/>
            <p:nvPr/>
          </p:nvCxnSpPr>
          <p:spPr bwMode="auto">
            <a:xfrm>
              <a:off x="1596945" y="3916471"/>
              <a:ext cx="9720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4" name="Connettore 1 153"/>
            <p:cNvCxnSpPr/>
            <p:nvPr/>
          </p:nvCxnSpPr>
          <p:spPr bwMode="auto">
            <a:xfrm>
              <a:off x="1596945" y="3436411"/>
              <a:ext cx="9720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5" name="Connettore 1 154"/>
            <p:cNvCxnSpPr/>
            <p:nvPr/>
          </p:nvCxnSpPr>
          <p:spPr bwMode="auto">
            <a:xfrm>
              <a:off x="1596945" y="2951779"/>
              <a:ext cx="9720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6" name="Connettore 1 155"/>
            <p:cNvCxnSpPr/>
            <p:nvPr/>
          </p:nvCxnSpPr>
          <p:spPr bwMode="auto">
            <a:xfrm>
              <a:off x="1596945" y="2490007"/>
              <a:ext cx="9720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7" name="Connettore 1 156"/>
            <p:cNvCxnSpPr/>
            <p:nvPr/>
          </p:nvCxnSpPr>
          <p:spPr bwMode="auto">
            <a:xfrm>
              <a:off x="1596945" y="2005375"/>
              <a:ext cx="9720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8" name="CasellaDiTesto 157"/>
            <p:cNvSpPr txBox="1"/>
            <p:nvPr/>
          </p:nvSpPr>
          <p:spPr>
            <a:xfrm>
              <a:off x="1089154" y="5616130"/>
              <a:ext cx="3417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0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sp>
          <p:nvSpPr>
            <p:cNvPr id="159" name="CasellaDiTesto 158"/>
            <p:cNvSpPr txBox="1"/>
            <p:nvPr/>
          </p:nvSpPr>
          <p:spPr>
            <a:xfrm>
              <a:off x="1089154" y="4683397"/>
              <a:ext cx="5629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0.2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sp>
          <p:nvSpPr>
            <p:cNvPr id="160" name="CasellaDiTesto 159"/>
            <p:cNvSpPr txBox="1"/>
            <p:nvPr/>
          </p:nvSpPr>
          <p:spPr>
            <a:xfrm>
              <a:off x="1089154" y="3732421"/>
              <a:ext cx="5629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0.4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sp>
          <p:nvSpPr>
            <p:cNvPr id="161" name="CasellaDiTesto 160"/>
            <p:cNvSpPr txBox="1"/>
            <p:nvPr/>
          </p:nvSpPr>
          <p:spPr>
            <a:xfrm>
              <a:off x="1089154" y="2772301"/>
              <a:ext cx="5629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0.6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sp>
          <p:nvSpPr>
            <p:cNvPr id="162" name="CasellaDiTesto 161"/>
            <p:cNvSpPr txBox="1"/>
            <p:nvPr/>
          </p:nvSpPr>
          <p:spPr>
            <a:xfrm>
              <a:off x="1089154" y="1823611"/>
              <a:ext cx="56297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0.8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sp>
          <p:nvSpPr>
            <p:cNvPr id="163" name="CasellaDiTesto 162"/>
            <p:cNvSpPr txBox="1"/>
            <p:nvPr/>
          </p:nvSpPr>
          <p:spPr>
            <a:xfrm>
              <a:off x="1089154" y="872635"/>
              <a:ext cx="52129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000" dirty="0" smtClean="0">
                  <a:solidFill>
                    <a:schemeClr val="bg1"/>
                  </a:solidFill>
                </a:rPr>
                <a:t>1.0</a:t>
              </a:r>
              <a:endParaRPr lang="it-IT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164" name="Connettore 1 163"/>
            <p:cNvCxnSpPr/>
            <p:nvPr/>
          </p:nvCxnSpPr>
          <p:spPr bwMode="auto">
            <a:xfrm>
              <a:off x="1596945" y="1520743"/>
              <a:ext cx="9720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5" name="Connettore 1 164"/>
            <p:cNvCxnSpPr/>
            <p:nvPr/>
          </p:nvCxnSpPr>
          <p:spPr bwMode="auto">
            <a:xfrm flipV="1">
              <a:off x="7729074" y="5682406"/>
              <a:ext cx="0" cy="113157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186820" name="Text Box 4"/>
          <p:cNvSpPr txBox="1">
            <a:spLocks noChangeArrowheads="1"/>
          </p:cNvSpPr>
          <p:nvPr/>
        </p:nvSpPr>
        <p:spPr bwMode="auto">
          <a:xfrm>
            <a:off x="0" y="88900"/>
            <a:ext cx="9144000" cy="82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4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Potential</a:t>
            </a:r>
            <a:r>
              <a:rPr lang="it-IT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Temperature</a:t>
            </a:r>
          </a:p>
        </p:txBody>
      </p:sp>
      <p:sp>
        <p:nvSpPr>
          <p:cNvPr id="116" name="CasellaDiTesto 115"/>
          <p:cNvSpPr txBox="1"/>
          <p:nvPr/>
        </p:nvSpPr>
        <p:spPr>
          <a:xfrm>
            <a:off x="2778369" y="3632314"/>
            <a:ext cx="5876388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2400" dirty="0" err="1" smtClean="0">
                <a:solidFill>
                  <a:schemeClr val="tx1"/>
                </a:solidFill>
                <a:effectLst/>
              </a:rPr>
              <a:t>Is</a:t>
            </a:r>
            <a:r>
              <a:rPr lang="it-IT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  <a:effectLst/>
              </a:rPr>
              <a:t>it</a:t>
            </a:r>
            <a:r>
              <a:rPr lang="it-IT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  <a:effectLst/>
              </a:rPr>
              <a:t>correct</a:t>
            </a:r>
            <a:r>
              <a:rPr lang="it-IT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  <a:effectLst/>
              </a:rPr>
              <a:t>to</a:t>
            </a:r>
            <a:r>
              <a:rPr lang="it-IT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  <a:effectLst/>
              </a:rPr>
              <a:t>say</a:t>
            </a:r>
            <a:r>
              <a:rPr lang="it-IT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  <a:effectLst/>
              </a:rPr>
              <a:t>that</a:t>
            </a:r>
            <a:r>
              <a:rPr lang="it-IT" sz="2400" dirty="0" smtClean="0">
                <a:solidFill>
                  <a:schemeClr val="tx1"/>
                </a:solidFill>
                <a:effectLst/>
              </a:rPr>
              <a:t> the TRUE </a:t>
            </a:r>
            <a:r>
              <a:rPr lang="it-IT" sz="2400" dirty="0" err="1" smtClean="0">
                <a:solidFill>
                  <a:schemeClr val="tx1"/>
                </a:solidFill>
                <a:effectLst/>
              </a:rPr>
              <a:t>Mg#</a:t>
            </a:r>
            <a:r>
              <a:rPr lang="it-IT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  <a:effectLst/>
              </a:rPr>
              <a:t>of</a:t>
            </a:r>
            <a:r>
              <a:rPr lang="it-IT" sz="2400" dirty="0" smtClean="0">
                <a:solidFill>
                  <a:schemeClr val="tx1"/>
                </a:solidFill>
                <a:effectLst/>
              </a:rPr>
              <a:t> the </a:t>
            </a:r>
            <a:r>
              <a:rPr lang="it-IT" sz="2400" dirty="0" err="1" smtClean="0">
                <a:solidFill>
                  <a:schemeClr val="tx1"/>
                </a:solidFill>
                <a:effectLst/>
              </a:rPr>
              <a:t>melt</a:t>
            </a:r>
            <a:r>
              <a:rPr lang="it-IT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  <a:effectLst/>
              </a:rPr>
              <a:t>is</a:t>
            </a:r>
            <a:r>
              <a:rPr lang="it-IT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  <a:effectLst/>
              </a:rPr>
              <a:t>that</a:t>
            </a:r>
            <a:r>
              <a:rPr lang="it-IT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  <a:effectLst/>
              </a:rPr>
              <a:t>calculated</a:t>
            </a:r>
            <a:r>
              <a:rPr lang="it-IT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400" dirty="0" err="1" smtClean="0">
                <a:solidFill>
                  <a:schemeClr val="tx1"/>
                </a:solidFill>
                <a:effectLst/>
              </a:rPr>
              <a:t>considering</a:t>
            </a:r>
            <a:r>
              <a:rPr lang="it-IT" sz="2400" dirty="0" smtClean="0">
                <a:solidFill>
                  <a:schemeClr val="tx1"/>
                </a:solidFill>
                <a:effectLst/>
              </a:rPr>
              <a:t> the olivine </a:t>
            </a:r>
            <a:r>
              <a:rPr lang="it-IT" sz="2400" dirty="0" err="1" smtClean="0">
                <a:solidFill>
                  <a:schemeClr val="tx1"/>
                </a:solidFill>
                <a:effectLst/>
              </a:rPr>
              <a:t>with</a:t>
            </a:r>
            <a:r>
              <a:rPr lang="it-IT" sz="2400" dirty="0" smtClean="0">
                <a:solidFill>
                  <a:schemeClr val="tx1"/>
                </a:solidFill>
                <a:effectLst/>
              </a:rPr>
              <a:t> the </a:t>
            </a:r>
            <a:r>
              <a:rPr lang="it-IT" sz="2400" dirty="0" err="1" smtClean="0">
                <a:solidFill>
                  <a:schemeClr val="tx1"/>
                </a:solidFill>
                <a:effectLst/>
              </a:rPr>
              <a:t>highest</a:t>
            </a:r>
            <a:r>
              <a:rPr lang="it-IT" sz="2400" dirty="0" smtClean="0">
                <a:solidFill>
                  <a:schemeClr val="tx1"/>
                </a:solidFill>
                <a:effectLst/>
              </a:rPr>
              <a:t> Fo?</a:t>
            </a:r>
            <a:endParaRPr lang="it-IT" sz="2400" dirty="0">
              <a:solidFill>
                <a:schemeClr val="tx1"/>
              </a:solidFill>
              <a:effectLst/>
            </a:endParaRPr>
          </a:p>
        </p:txBody>
      </p:sp>
      <p:sp>
        <p:nvSpPr>
          <p:cNvPr id="113" name="CasellaDiTesto 112"/>
          <p:cNvSpPr txBox="1"/>
          <p:nvPr/>
        </p:nvSpPr>
        <p:spPr>
          <a:xfrm rot="20585904">
            <a:off x="1740521" y="2497390"/>
            <a:ext cx="1285929" cy="400110"/>
          </a:xfrm>
          <a:prstGeom prst="rect">
            <a:avLst/>
          </a:prstGeom>
          <a:noFill/>
          <a:ln w="57150">
            <a:noFill/>
          </a:ln>
        </p:spPr>
        <p:txBody>
          <a:bodyPr wrap="none" rtlCol="0">
            <a:spAutoFit/>
          </a:bodyPr>
          <a:lstStyle/>
          <a:p>
            <a:r>
              <a:rPr lang="it-IT" sz="2000" dirty="0" smtClean="0">
                <a:solidFill>
                  <a:schemeClr val="tx1"/>
                </a:solidFill>
                <a:effectLst/>
              </a:rPr>
              <a:t>K</a:t>
            </a:r>
            <a:r>
              <a:rPr lang="it-IT" sz="2000" baseline="-25000" dirty="0" smtClean="0">
                <a:solidFill>
                  <a:schemeClr val="tx1"/>
                </a:solidFill>
                <a:effectLst/>
              </a:rPr>
              <a:t>D</a:t>
            </a:r>
            <a:r>
              <a:rPr lang="it-IT" sz="2000" dirty="0" smtClean="0">
                <a:solidFill>
                  <a:schemeClr val="tx1"/>
                </a:solidFill>
                <a:effectLst/>
              </a:rPr>
              <a:t> = 0.30</a:t>
            </a:r>
            <a:endParaRPr lang="it-IT" sz="1600" dirty="0">
              <a:solidFill>
                <a:schemeClr val="tx1"/>
              </a:solidFill>
              <a:effectLst/>
            </a:endParaRPr>
          </a:p>
        </p:txBody>
      </p:sp>
      <p:sp>
        <p:nvSpPr>
          <p:cNvPr id="168" name="Figura a mano libera 167"/>
          <p:cNvSpPr/>
          <p:nvPr/>
        </p:nvSpPr>
        <p:spPr bwMode="auto">
          <a:xfrm>
            <a:off x="1789396" y="1592579"/>
            <a:ext cx="6874356" cy="1495925"/>
          </a:xfrm>
          <a:custGeom>
            <a:avLst/>
            <a:gdLst>
              <a:gd name="connsiteX0" fmla="*/ 0 w 6797040"/>
              <a:gd name="connsiteY0" fmla="*/ 1554480 h 1554480"/>
              <a:gd name="connsiteX1" fmla="*/ 6797040 w 6797040"/>
              <a:gd name="connsiteY1" fmla="*/ 0 h 1554480"/>
              <a:gd name="connsiteX0" fmla="*/ 0 w 6797040"/>
              <a:gd name="connsiteY0" fmla="*/ 1554480 h 1554480"/>
              <a:gd name="connsiteX1" fmla="*/ 6797040 w 6797040"/>
              <a:gd name="connsiteY1" fmla="*/ 0 h 1554480"/>
              <a:gd name="connsiteX0" fmla="*/ 0 w 6797040"/>
              <a:gd name="connsiteY0" fmla="*/ 1554480 h 1554480"/>
              <a:gd name="connsiteX1" fmla="*/ 6797040 w 6797040"/>
              <a:gd name="connsiteY1" fmla="*/ 0 h 1554480"/>
              <a:gd name="connsiteX0" fmla="*/ 0 w 7654291"/>
              <a:gd name="connsiteY0" fmla="*/ 1688950 h 1688950"/>
              <a:gd name="connsiteX1" fmla="*/ 7654291 w 7654291"/>
              <a:gd name="connsiteY1" fmla="*/ 0 h 1688950"/>
              <a:gd name="connsiteX0" fmla="*/ 0 w 7610005"/>
              <a:gd name="connsiteY0" fmla="*/ 1662139 h 1662139"/>
              <a:gd name="connsiteX1" fmla="*/ 7610005 w 7610005"/>
              <a:gd name="connsiteY1" fmla="*/ 0 h 1662139"/>
              <a:gd name="connsiteX0" fmla="*/ 0 w 7610005"/>
              <a:gd name="connsiteY0" fmla="*/ 1662139 h 1662139"/>
              <a:gd name="connsiteX1" fmla="*/ 7610005 w 7610005"/>
              <a:gd name="connsiteY1" fmla="*/ 0 h 1662139"/>
              <a:gd name="connsiteX0" fmla="*/ 0 w 7610005"/>
              <a:gd name="connsiteY0" fmla="*/ 1662139 h 1662139"/>
              <a:gd name="connsiteX1" fmla="*/ 7610005 w 7610005"/>
              <a:gd name="connsiteY1" fmla="*/ 0 h 1662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610005" h="1662139">
                <a:moveTo>
                  <a:pt x="0" y="1662139"/>
                </a:moveTo>
                <a:cubicBezTo>
                  <a:pt x="2339763" y="774832"/>
                  <a:pt x="5432878" y="250613"/>
                  <a:pt x="7610005" y="0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grpSp>
        <p:nvGrpSpPr>
          <p:cNvPr id="3" name="Gruppo 114"/>
          <p:cNvGrpSpPr/>
          <p:nvPr/>
        </p:nvGrpSpPr>
        <p:grpSpPr>
          <a:xfrm>
            <a:off x="2412387" y="1503772"/>
            <a:ext cx="4476909" cy="3379833"/>
            <a:chOff x="1606823" y="1449342"/>
            <a:chExt cx="4476909" cy="3379833"/>
          </a:xfrm>
        </p:grpSpPr>
        <p:grpSp>
          <p:nvGrpSpPr>
            <p:cNvPr id="4" name="Gruppo 64"/>
            <p:cNvGrpSpPr/>
            <p:nvPr/>
          </p:nvGrpSpPr>
          <p:grpSpPr>
            <a:xfrm>
              <a:off x="3185160" y="2138172"/>
              <a:ext cx="180000" cy="1387008"/>
              <a:chOff x="3185160" y="2138172"/>
              <a:chExt cx="180000" cy="1387008"/>
            </a:xfrm>
          </p:grpSpPr>
          <p:sp>
            <p:nvSpPr>
              <p:cNvPr id="56" name="Ovale 55"/>
              <p:cNvSpPr/>
              <p:nvPr/>
            </p:nvSpPr>
            <p:spPr bwMode="auto">
              <a:xfrm>
                <a:off x="3185160" y="2247900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57" name="Ovale 56"/>
              <p:cNvSpPr/>
              <p:nvPr/>
            </p:nvSpPr>
            <p:spPr bwMode="auto">
              <a:xfrm>
                <a:off x="3185160" y="2516124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58" name="Ovale 57"/>
              <p:cNvSpPr/>
              <p:nvPr/>
            </p:nvSpPr>
            <p:spPr bwMode="auto">
              <a:xfrm>
                <a:off x="3185160" y="2607564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59" name="Ovale 58"/>
              <p:cNvSpPr/>
              <p:nvPr/>
            </p:nvSpPr>
            <p:spPr bwMode="auto">
              <a:xfrm>
                <a:off x="3185160" y="2705100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60" name="Ovale 59"/>
              <p:cNvSpPr/>
              <p:nvPr/>
            </p:nvSpPr>
            <p:spPr bwMode="auto">
              <a:xfrm>
                <a:off x="3185160" y="2979420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61" name="Ovale 60"/>
              <p:cNvSpPr/>
              <p:nvPr/>
            </p:nvSpPr>
            <p:spPr bwMode="auto">
              <a:xfrm>
                <a:off x="3185160" y="3089148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62" name="Ovale 61"/>
              <p:cNvSpPr/>
              <p:nvPr/>
            </p:nvSpPr>
            <p:spPr bwMode="auto">
              <a:xfrm>
                <a:off x="3185160" y="3259836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63" name="Ovale 62"/>
              <p:cNvSpPr/>
              <p:nvPr/>
            </p:nvSpPr>
            <p:spPr bwMode="auto">
              <a:xfrm>
                <a:off x="3185160" y="3345180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64" name="Ovale 63"/>
              <p:cNvSpPr/>
              <p:nvPr/>
            </p:nvSpPr>
            <p:spPr bwMode="auto">
              <a:xfrm>
                <a:off x="3185160" y="2138172"/>
                <a:ext cx="180000" cy="180000"/>
              </a:xfrm>
              <a:prstGeom prst="ellipse">
                <a:avLst/>
              </a:prstGeom>
              <a:solidFill>
                <a:srgbClr val="0000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</p:grpSp>
        <p:grpSp>
          <p:nvGrpSpPr>
            <p:cNvPr id="5" name="Gruppo 73"/>
            <p:cNvGrpSpPr/>
            <p:nvPr/>
          </p:nvGrpSpPr>
          <p:grpSpPr>
            <a:xfrm>
              <a:off x="4398350" y="2352000"/>
              <a:ext cx="180000" cy="942000"/>
              <a:chOff x="4398350" y="2352000"/>
              <a:chExt cx="180000" cy="942000"/>
            </a:xfrm>
          </p:grpSpPr>
          <p:sp>
            <p:nvSpPr>
              <p:cNvPr id="66" name="Ovale 65"/>
              <p:cNvSpPr/>
              <p:nvPr/>
            </p:nvSpPr>
            <p:spPr bwMode="auto">
              <a:xfrm>
                <a:off x="4398350" y="2431248"/>
                <a:ext cx="180000" cy="180000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67" name="Ovale 66"/>
              <p:cNvSpPr/>
              <p:nvPr/>
            </p:nvSpPr>
            <p:spPr bwMode="auto">
              <a:xfrm>
                <a:off x="4398350" y="2522688"/>
                <a:ext cx="180000" cy="180000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68" name="Ovale 67"/>
              <p:cNvSpPr/>
              <p:nvPr/>
            </p:nvSpPr>
            <p:spPr bwMode="auto">
              <a:xfrm>
                <a:off x="4398350" y="2577552"/>
                <a:ext cx="180000" cy="180000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69" name="Ovale 68"/>
              <p:cNvSpPr/>
              <p:nvPr/>
            </p:nvSpPr>
            <p:spPr bwMode="auto">
              <a:xfrm>
                <a:off x="4398350" y="2352000"/>
                <a:ext cx="180000" cy="180000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70" name="Ovale 69"/>
              <p:cNvSpPr/>
              <p:nvPr/>
            </p:nvSpPr>
            <p:spPr bwMode="auto">
              <a:xfrm>
                <a:off x="4398350" y="2656800"/>
                <a:ext cx="180000" cy="180000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71" name="Ovale 70"/>
              <p:cNvSpPr/>
              <p:nvPr/>
            </p:nvSpPr>
            <p:spPr bwMode="auto">
              <a:xfrm>
                <a:off x="4398350" y="2778720"/>
                <a:ext cx="180000" cy="180000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72" name="Ovale 71"/>
              <p:cNvSpPr/>
              <p:nvPr/>
            </p:nvSpPr>
            <p:spPr bwMode="auto">
              <a:xfrm>
                <a:off x="4398350" y="3034752"/>
                <a:ext cx="180000" cy="180000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73" name="Ovale 72"/>
              <p:cNvSpPr/>
              <p:nvPr/>
            </p:nvSpPr>
            <p:spPr bwMode="auto">
              <a:xfrm>
                <a:off x="4398350" y="3114000"/>
                <a:ext cx="180000" cy="180000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</p:grpSp>
        <p:grpSp>
          <p:nvGrpSpPr>
            <p:cNvPr id="6" name="Gruppo 112"/>
            <p:cNvGrpSpPr/>
            <p:nvPr/>
          </p:nvGrpSpPr>
          <p:grpSpPr>
            <a:xfrm>
              <a:off x="2257063" y="1796801"/>
              <a:ext cx="180000" cy="1018200"/>
              <a:chOff x="2257063" y="1796801"/>
              <a:chExt cx="180000" cy="1018200"/>
            </a:xfrm>
          </p:grpSpPr>
          <p:sp>
            <p:nvSpPr>
              <p:cNvPr id="77" name="Ovale 76"/>
              <p:cNvSpPr/>
              <p:nvPr/>
            </p:nvSpPr>
            <p:spPr bwMode="auto">
              <a:xfrm>
                <a:off x="2257063" y="1796801"/>
                <a:ext cx="180000" cy="180000"/>
              </a:xfrm>
              <a:prstGeom prst="ellipse">
                <a:avLst/>
              </a:prstGeom>
              <a:solidFill>
                <a:srgbClr val="00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84" name="Ovale 83"/>
              <p:cNvSpPr/>
              <p:nvPr/>
            </p:nvSpPr>
            <p:spPr bwMode="auto">
              <a:xfrm>
                <a:off x="2257063" y="1972061"/>
                <a:ext cx="180000" cy="180000"/>
              </a:xfrm>
              <a:prstGeom prst="ellipse">
                <a:avLst/>
              </a:prstGeom>
              <a:solidFill>
                <a:srgbClr val="00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85" name="Ovale 84"/>
              <p:cNvSpPr/>
              <p:nvPr/>
            </p:nvSpPr>
            <p:spPr bwMode="auto">
              <a:xfrm>
                <a:off x="2257063" y="2033021"/>
                <a:ext cx="180000" cy="180000"/>
              </a:xfrm>
              <a:prstGeom prst="ellipse">
                <a:avLst/>
              </a:prstGeom>
              <a:solidFill>
                <a:srgbClr val="00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86" name="Ovale 85"/>
              <p:cNvSpPr/>
              <p:nvPr/>
            </p:nvSpPr>
            <p:spPr bwMode="auto">
              <a:xfrm>
                <a:off x="2257063" y="2223521"/>
                <a:ext cx="180000" cy="180000"/>
              </a:xfrm>
              <a:prstGeom prst="ellipse">
                <a:avLst/>
              </a:prstGeom>
              <a:solidFill>
                <a:srgbClr val="00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87" name="Ovale 86"/>
              <p:cNvSpPr/>
              <p:nvPr/>
            </p:nvSpPr>
            <p:spPr bwMode="auto">
              <a:xfrm>
                <a:off x="2257063" y="2490221"/>
                <a:ext cx="180000" cy="180000"/>
              </a:xfrm>
              <a:prstGeom prst="ellipse">
                <a:avLst/>
              </a:prstGeom>
              <a:solidFill>
                <a:srgbClr val="00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88" name="Ovale 87"/>
              <p:cNvSpPr/>
              <p:nvPr/>
            </p:nvSpPr>
            <p:spPr bwMode="auto">
              <a:xfrm>
                <a:off x="2257063" y="2635001"/>
                <a:ext cx="180000" cy="180000"/>
              </a:xfrm>
              <a:prstGeom prst="ellipse">
                <a:avLst/>
              </a:prstGeom>
              <a:solidFill>
                <a:srgbClr val="00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</p:grpSp>
        <p:grpSp>
          <p:nvGrpSpPr>
            <p:cNvPr id="7" name="Gruppo 111"/>
            <p:cNvGrpSpPr/>
            <p:nvPr/>
          </p:nvGrpSpPr>
          <p:grpSpPr>
            <a:xfrm>
              <a:off x="4578350" y="1877824"/>
              <a:ext cx="180000" cy="1483020"/>
              <a:chOff x="4578350" y="1877824"/>
              <a:chExt cx="180000" cy="1483020"/>
            </a:xfrm>
          </p:grpSpPr>
          <p:sp>
            <p:nvSpPr>
              <p:cNvPr id="76" name="Ovale 75"/>
              <p:cNvSpPr/>
              <p:nvPr/>
            </p:nvSpPr>
            <p:spPr bwMode="auto">
              <a:xfrm>
                <a:off x="4578350" y="1877824"/>
                <a:ext cx="180000" cy="180000"/>
              </a:xfrm>
              <a:prstGeom prst="ellipse">
                <a:avLst/>
              </a:prstGeom>
              <a:solidFill>
                <a:srgbClr val="FFCC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90" name="Ovale 89"/>
              <p:cNvSpPr/>
              <p:nvPr/>
            </p:nvSpPr>
            <p:spPr bwMode="auto">
              <a:xfrm>
                <a:off x="4578350" y="2121664"/>
                <a:ext cx="180000" cy="180000"/>
              </a:xfrm>
              <a:prstGeom prst="ellipse">
                <a:avLst/>
              </a:prstGeom>
              <a:solidFill>
                <a:srgbClr val="FFCC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91" name="Ovale 90"/>
              <p:cNvSpPr/>
              <p:nvPr/>
            </p:nvSpPr>
            <p:spPr bwMode="auto">
              <a:xfrm>
                <a:off x="4578350" y="2220724"/>
                <a:ext cx="180000" cy="180000"/>
              </a:xfrm>
              <a:prstGeom prst="ellipse">
                <a:avLst/>
              </a:prstGeom>
              <a:solidFill>
                <a:srgbClr val="FFCC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92" name="Ovale 91"/>
              <p:cNvSpPr/>
              <p:nvPr/>
            </p:nvSpPr>
            <p:spPr bwMode="auto">
              <a:xfrm>
                <a:off x="4578350" y="2319784"/>
                <a:ext cx="180000" cy="180000"/>
              </a:xfrm>
              <a:prstGeom prst="ellipse">
                <a:avLst/>
              </a:prstGeom>
              <a:solidFill>
                <a:srgbClr val="FFCC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93" name="Ovale 92"/>
              <p:cNvSpPr/>
              <p:nvPr/>
            </p:nvSpPr>
            <p:spPr bwMode="auto">
              <a:xfrm>
                <a:off x="4578350" y="2388364"/>
                <a:ext cx="180000" cy="180000"/>
              </a:xfrm>
              <a:prstGeom prst="ellipse">
                <a:avLst/>
              </a:prstGeom>
              <a:solidFill>
                <a:srgbClr val="FFCC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94" name="Ovale 93"/>
              <p:cNvSpPr/>
              <p:nvPr/>
            </p:nvSpPr>
            <p:spPr bwMode="auto">
              <a:xfrm>
                <a:off x="4578350" y="3180844"/>
                <a:ext cx="180000" cy="180000"/>
              </a:xfrm>
              <a:prstGeom prst="ellipse">
                <a:avLst/>
              </a:prstGeom>
              <a:solidFill>
                <a:srgbClr val="FFCC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95" name="Ovale 94"/>
              <p:cNvSpPr/>
              <p:nvPr/>
            </p:nvSpPr>
            <p:spPr bwMode="auto">
              <a:xfrm>
                <a:off x="4578350" y="3036064"/>
                <a:ext cx="180000" cy="180000"/>
              </a:xfrm>
              <a:prstGeom prst="ellipse">
                <a:avLst/>
              </a:prstGeom>
              <a:solidFill>
                <a:srgbClr val="FFCC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</p:grpSp>
        <p:grpSp>
          <p:nvGrpSpPr>
            <p:cNvPr id="8" name="Gruppo 110"/>
            <p:cNvGrpSpPr/>
            <p:nvPr/>
          </p:nvGrpSpPr>
          <p:grpSpPr>
            <a:xfrm>
              <a:off x="5243332" y="1449342"/>
              <a:ext cx="840400" cy="1437808"/>
              <a:chOff x="5243332" y="1449342"/>
              <a:chExt cx="840400" cy="1437808"/>
            </a:xfrm>
          </p:grpSpPr>
          <p:sp>
            <p:nvSpPr>
              <p:cNvPr id="96" name="Ovale 95"/>
              <p:cNvSpPr/>
              <p:nvPr/>
            </p:nvSpPr>
            <p:spPr bwMode="auto">
              <a:xfrm>
                <a:off x="5243332" y="1602250"/>
                <a:ext cx="180000" cy="180000"/>
              </a:xfrm>
              <a:prstGeom prst="ellipse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97" name="Ovale 96"/>
              <p:cNvSpPr/>
              <p:nvPr/>
            </p:nvSpPr>
            <p:spPr bwMode="auto">
              <a:xfrm>
                <a:off x="5243332" y="1899430"/>
                <a:ext cx="180000" cy="180000"/>
              </a:xfrm>
              <a:prstGeom prst="ellipse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98" name="Ovale 97"/>
              <p:cNvSpPr/>
              <p:nvPr/>
            </p:nvSpPr>
            <p:spPr bwMode="auto">
              <a:xfrm>
                <a:off x="5243332" y="2044210"/>
                <a:ext cx="180000" cy="180000"/>
              </a:xfrm>
              <a:prstGeom prst="ellipse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99" name="Ovale 98"/>
              <p:cNvSpPr/>
              <p:nvPr/>
            </p:nvSpPr>
            <p:spPr bwMode="auto">
              <a:xfrm>
                <a:off x="5243332" y="2318530"/>
                <a:ext cx="180000" cy="180000"/>
              </a:xfrm>
              <a:prstGeom prst="ellipse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00" name="Ovale 99"/>
              <p:cNvSpPr/>
              <p:nvPr/>
            </p:nvSpPr>
            <p:spPr bwMode="auto">
              <a:xfrm>
                <a:off x="5243332" y="2394730"/>
                <a:ext cx="180000" cy="180000"/>
              </a:xfrm>
              <a:prstGeom prst="ellipse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01" name="Ovale 100"/>
              <p:cNvSpPr/>
              <p:nvPr/>
            </p:nvSpPr>
            <p:spPr bwMode="auto">
              <a:xfrm>
                <a:off x="5243332" y="2585230"/>
                <a:ext cx="180000" cy="180000"/>
              </a:xfrm>
              <a:prstGeom prst="ellipse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19" name="Ovale 118"/>
              <p:cNvSpPr/>
              <p:nvPr/>
            </p:nvSpPr>
            <p:spPr bwMode="auto">
              <a:xfrm>
                <a:off x="5903732" y="1449342"/>
                <a:ext cx="180000" cy="180000"/>
              </a:xfrm>
              <a:prstGeom prst="ellipse">
                <a:avLst/>
              </a:prstGeom>
              <a:solidFill>
                <a:srgbClr val="CC00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20" name="Ovale 119"/>
              <p:cNvSpPr/>
              <p:nvPr/>
            </p:nvSpPr>
            <p:spPr bwMode="auto">
              <a:xfrm>
                <a:off x="5903732" y="1650510"/>
                <a:ext cx="180000" cy="180000"/>
              </a:xfrm>
              <a:prstGeom prst="ellipse">
                <a:avLst/>
              </a:prstGeom>
              <a:solidFill>
                <a:srgbClr val="CC00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21" name="Ovale 120"/>
              <p:cNvSpPr/>
              <p:nvPr/>
            </p:nvSpPr>
            <p:spPr bwMode="auto">
              <a:xfrm>
                <a:off x="5903732" y="1701310"/>
                <a:ext cx="180000" cy="180000"/>
              </a:xfrm>
              <a:prstGeom prst="ellipse">
                <a:avLst/>
              </a:prstGeom>
              <a:solidFill>
                <a:srgbClr val="CC00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22" name="Ovale 121"/>
              <p:cNvSpPr/>
              <p:nvPr/>
            </p:nvSpPr>
            <p:spPr bwMode="auto">
              <a:xfrm>
                <a:off x="5903732" y="2321070"/>
                <a:ext cx="180000" cy="180000"/>
              </a:xfrm>
              <a:prstGeom prst="ellipse">
                <a:avLst/>
              </a:prstGeom>
              <a:solidFill>
                <a:srgbClr val="CC00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23" name="Ovale 122"/>
              <p:cNvSpPr/>
              <p:nvPr/>
            </p:nvSpPr>
            <p:spPr bwMode="auto">
              <a:xfrm>
                <a:off x="5903732" y="2448070"/>
                <a:ext cx="180000" cy="180000"/>
              </a:xfrm>
              <a:prstGeom prst="ellipse">
                <a:avLst/>
              </a:prstGeom>
              <a:solidFill>
                <a:srgbClr val="CC00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24" name="Ovale 123"/>
              <p:cNvSpPr/>
              <p:nvPr/>
            </p:nvSpPr>
            <p:spPr bwMode="auto">
              <a:xfrm>
                <a:off x="5903732" y="2707150"/>
                <a:ext cx="180000" cy="180000"/>
              </a:xfrm>
              <a:prstGeom prst="ellipse">
                <a:avLst/>
              </a:prstGeom>
              <a:solidFill>
                <a:srgbClr val="CC009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</p:grpSp>
        <p:grpSp>
          <p:nvGrpSpPr>
            <p:cNvPr id="9" name="Gruppo 113"/>
            <p:cNvGrpSpPr/>
            <p:nvPr/>
          </p:nvGrpSpPr>
          <p:grpSpPr>
            <a:xfrm>
              <a:off x="1606823" y="3214121"/>
              <a:ext cx="180000" cy="1615054"/>
              <a:chOff x="1606823" y="3214121"/>
              <a:chExt cx="180000" cy="1615054"/>
            </a:xfrm>
          </p:grpSpPr>
          <p:sp>
            <p:nvSpPr>
              <p:cNvPr id="102" name="Ovale 101"/>
              <p:cNvSpPr/>
              <p:nvPr/>
            </p:nvSpPr>
            <p:spPr bwMode="auto">
              <a:xfrm>
                <a:off x="1606823" y="3569721"/>
                <a:ext cx="180000" cy="180000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03" name="Ovale 102"/>
              <p:cNvSpPr/>
              <p:nvPr/>
            </p:nvSpPr>
            <p:spPr bwMode="auto">
              <a:xfrm>
                <a:off x="1606823" y="3752601"/>
                <a:ext cx="180000" cy="180000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04" name="Ovale 103"/>
              <p:cNvSpPr/>
              <p:nvPr/>
            </p:nvSpPr>
            <p:spPr bwMode="auto">
              <a:xfrm>
                <a:off x="1606823" y="3823721"/>
                <a:ext cx="180000" cy="180000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05" name="Ovale 104"/>
              <p:cNvSpPr/>
              <p:nvPr/>
            </p:nvSpPr>
            <p:spPr bwMode="auto">
              <a:xfrm>
                <a:off x="1606823" y="4087881"/>
                <a:ext cx="180000" cy="180000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06" name="Ovale 105"/>
              <p:cNvSpPr/>
              <p:nvPr/>
            </p:nvSpPr>
            <p:spPr bwMode="auto">
              <a:xfrm>
                <a:off x="1606823" y="4179321"/>
                <a:ext cx="180000" cy="180000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07" name="Ovale 106"/>
              <p:cNvSpPr/>
              <p:nvPr/>
            </p:nvSpPr>
            <p:spPr bwMode="auto">
              <a:xfrm>
                <a:off x="1606823" y="4037081"/>
                <a:ext cx="180000" cy="180000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08" name="Ovale 107"/>
              <p:cNvSpPr/>
              <p:nvPr/>
            </p:nvSpPr>
            <p:spPr bwMode="auto">
              <a:xfrm>
                <a:off x="1606823" y="4331721"/>
                <a:ext cx="180000" cy="180000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09" name="Ovale 108"/>
              <p:cNvSpPr/>
              <p:nvPr/>
            </p:nvSpPr>
            <p:spPr bwMode="auto">
              <a:xfrm>
                <a:off x="1606823" y="3214121"/>
                <a:ext cx="180000" cy="180000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10" name="Ovale 109"/>
              <p:cNvSpPr/>
              <p:nvPr/>
            </p:nvSpPr>
            <p:spPr bwMode="auto">
              <a:xfrm>
                <a:off x="1606823" y="4649175"/>
                <a:ext cx="180000" cy="180000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</p:grpSp>
      </p:grpSp>
      <p:cxnSp>
        <p:nvCxnSpPr>
          <p:cNvPr id="112" name="Connettore 2 111"/>
          <p:cNvCxnSpPr/>
          <p:nvPr/>
        </p:nvCxnSpPr>
        <p:spPr bwMode="auto">
          <a:xfrm flipV="1">
            <a:off x="3155307" y="1938528"/>
            <a:ext cx="2952000" cy="0"/>
          </a:xfrm>
          <a:prstGeom prst="straightConnector1">
            <a:avLst/>
          </a:prstGeom>
          <a:noFill/>
          <a:ln w="57150" cap="flat" cmpd="sng" algn="ctr">
            <a:solidFill>
              <a:srgbClr val="00FF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4" name="Connettore 2 113"/>
          <p:cNvCxnSpPr/>
          <p:nvPr/>
        </p:nvCxnSpPr>
        <p:spPr bwMode="auto">
          <a:xfrm flipH="1">
            <a:off x="6055360" y="1938528"/>
            <a:ext cx="0" cy="3913632"/>
          </a:xfrm>
          <a:prstGeom prst="straightConnector1">
            <a:avLst/>
          </a:prstGeom>
          <a:noFill/>
          <a:ln w="28575" cap="flat" cmpd="sng" algn="ctr">
            <a:solidFill>
              <a:srgbClr val="00FFFF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17" name="Connettore 2 116"/>
          <p:cNvCxnSpPr/>
          <p:nvPr/>
        </p:nvCxnSpPr>
        <p:spPr bwMode="auto">
          <a:xfrm flipV="1">
            <a:off x="6192000" y="1765808"/>
            <a:ext cx="1116000" cy="0"/>
          </a:xfrm>
          <a:prstGeom prst="straightConnector1">
            <a:avLst/>
          </a:prstGeom>
          <a:noFill/>
          <a:ln w="5715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5" name="Connettore 2 124"/>
          <p:cNvCxnSpPr/>
          <p:nvPr/>
        </p:nvCxnSpPr>
        <p:spPr bwMode="auto">
          <a:xfrm flipH="1">
            <a:off x="7253093" y="1786128"/>
            <a:ext cx="0" cy="4068000"/>
          </a:xfrm>
          <a:prstGeom prst="straightConnector1">
            <a:avLst/>
          </a:prstGeom>
          <a:noFill/>
          <a:ln w="28575" cap="flat" cmpd="sng" algn="ctr">
            <a:solidFill>
              <a:schemeClr val="bg2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26" name="Connettore 2 125"/>
          <p:cNvCxnSpPr/>
          <p:nvPr/>
        </p:nvCxnSpPr>
        <p:spPr bwMode="auto">
          <a:xfrm flipV="1">
            <a:off x="6816738" y="1603883"/>
            <a:ext cx="1656000" cy="0"/>
          </a:xfrm>
          <a:prstGeom prst="straightConnector1">
            <a:avLst/>
          </a:prstGeom>
          <a:noFill/>
          <a:ln w="57150" cap="flat" cmpd="sng" algn="ctr">
            <a:solidFill>
              <a:srgbClr val="CC0099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7" name="Connettore 2 126"/>
          <p:cNvCxnSpPr/>
          <p:nvPr/>
        </p:nvCxnSpPr>
        <p:spPr bwMode="auto">
          <a:xfrm flipH="1">
            <a:off x="8429646" y="1618488"/>
            <a:ext cx="0" cy="4212000"/>
          </a:xfrm>
          <a:prstGeom prst="straightConnector1">
            <a:avLst/>
          </a:prstGeom>
          <a:noFill/>
          <a:ln w="28575" cap="flat" cmpd="sng" algn="ctr">
            <a:solidFill>
              <a:srgbClr val="CC0099"/>
            </a:solidFill>
            <a:prstDash val="dash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6820" name="Text Box 4"/>
          <p:cNvSpPr txBox="1">
            <a:spLocks noChangeArrowheads="1"/>
          </p:cNvSpPr>
          <p:nvPr/>
        </p:nvSpPr>
        <p:spPr bwMode="auto">
          <a:xfrm>
            <a:off x="0" y="88900"/>
            <a:ext cx="9144000" cy="82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4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Potential</a:t>
            </a:r>
            <a:r>
              <a:rPr lang="it-IT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Temperature</a:t>
            </a:r>
          </a:p>
        </p:txBody>
      </p:sp>
      <p:sp>
        <p:nvSpPr>
          <p:cNvPr id="5" name="Text Box 82"/>
          <p:cNvSpPr txBox="1">
            <a:spLocks noChangeArrowheads="1"/>
          </p:cNvSpPr>
          <p:nvPr/>
        </p:nvSpPr>
        <p:spPr bwMode="auto">
          <a:xfrm>
            <a:off x="357188" y="2655882"/>
            <a:ext cx="8786812" cy="318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1)</a:t>
            </a:r>
            <a:r>
              <a:rPr lang="en-GB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 </a:t>
            </a:r>
            <a:r>
              <a:rPr lang="en-GB" sz="3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There </a:t>
            </a:r>
            <a:r>
              <a:rPr lang="en-GB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are no olivine-controlled trends for MORB glasses</a:t>
            </a:r>
            <a:r>
              <a:rPr lang="en-GB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.</a:t>
            </a:r>
            <a:endParaRPr lang="en-GB" sz="1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ea typeface="ＭＳ Ｐゴシック" pitchFamily="34" charset="-128"/>
            </a:endParaRPr>
          </a:p>
          <a:p>
            <a:pPr>
              <a:defRPr/>
            </a:pPr>
            <a:endParaRPr lang="en-GB" sz="9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ea typeface="ＭＳ Ｐゴシック" pitchFamily="34" charset="-128"/>
            </a:endParaRPr>
          </a:p>
          <a:p>
            <a:pPr>
              <a:defRPr/>
            </a:pPr>
            <a:r>
              <a:rPr lang="en-GB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Except for the </a:t>
            </a:r>
            <a:r>
              <a:rPr lang="en-GB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Puna</a:t>
            </a:r>
            <a:r>
              <a:rPr lang="en-GB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 Ridge trend, all of the olivine-controlled trends are </a:t>
            </a:r>
            <a:r>
              <a:rPr lang="en-GB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artificially produced by adding olivine back into observed glass compositions</a:t>
            </a:r>
            <a:r>
              <a:rPr lang="en-GB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.</a:t>
            </a:r>
            <a:endParaRPr lang="en-US" sz="3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7" name="Text Box 82"/>
          <p:cNvSpPr txBox="1">
            <a:spLocks noChangeArrowheads="1"/>
          </p:cNvSpPr>
          <p:nvPr/>
        </p:nvSpPr>
        <p:spPr bwMode="auto">
          <a:xfrm>
            <a:off x="0" y="889000"/>
            <a:ext cx="9144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dirty="0" smtClean="0">
                <a:solidFill>
                  <a:schemeClr val="bg1"/>
                </a:solidFill>
              </a:rPr>
              <a:t>There are several problems in transforming the Fo content in olivine into temperature estimates:</a:t>
            </a:r>
            <a:endParaRPr lang="en-GB" sz="3600" dirty="0">
              <a:solidFill>
                <a:srgbClr val="FFFF00"/>
              </a:solidFill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6820" name="Text Box 4"/>
          <p:cNvSpPr txBox="1">
            <a:spLocks noChangeArrowheads="1"/>
          </p:cNvSpPr>
          <p:nvPr/>
        </p:nvSpPr>
        <p:spPr bwMode="auto">
          <a:xfrm>
            <a:off x="0" y="88900"/>
            <a:ext cx="9144000" cy="82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4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Potential</a:t>
            </a:r>
            <a:r>
              <a:rPr lang="it-IT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Temperature</a:t>
            </a:r>
          </a:p>
        </p:txBody>
      </p:sp>
      <p:grpSp>
        <p:nvGrpSpPr>
          <p:cNvPr id="2" name="Gruppo 32"/>
          <p:cNvGrpSpPr>
            <a:grpSpLocks/>
          </p:cNvGrpSpPr>
          <p:nvPr/>
        </p:nvGrpSpPr>
        <p:grpSpPr bwMode="auto">
          <a:xfrm>
            <a:off x="750277" y="3036276"/>
            <a:ext cx="8393723" cy="3821723"/>
            <a:chOff x="2571736" y="4000504"/>
            <a:chExt cx="6572264" cy="2857496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t="52954"/>
            <a:stretch>
              <a:fillRect/>
            </a:stretch>
          </p:blipFill>
          <p:spPr bwMode="auto">
            <a:xfrm>
              <a:off x="2571736" y="4071942"/>
              <a:ext cx="6572264" cy="27860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5" name="Connettore 1 4"/>
            <p:cNvCxnSpPr/>
            <p:nvPr/>
          </p:nvCxnSpPr>
          <p:spPr>
            <a:xfrm flipV="1">
              <a:off x="4283065" y="4143379"/>
              <a:ext cx="3241682" cy="0"/>
            </a:xfrm>
            <a:prstGeom prst="line">
              <a:avLst/>
            </a:prstGeom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ttangolo 5"/>
            <p:cNvSpPr/>
            <p:nvPr/>
          </p:nvSpPr>
          <p:spPr>
            <a:xfrm>
              <a:off x="2571736" y="4000504"/>
              <a:ext cx="6572264" cy="1333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/>
            </a:p>
          </p:txBody>
        </p:sp>
      </p:grpSp>
      <p:grpSp>
        <p:nvGrpSpPr>
          <p:cNvPr id="3" name="Gruppo 36"/>
          <p:cNvGrpSpPr>
            <a:grpSpLocks/>
          </p:cNvGrpSpPr>
          <p:nvPr/>
        </p:nvGrpSpPr>
        <p:grpSpPr bwMode="auto">
          <a:xfrm>
            <a:off x="365612" y="2224332"/>
            <a:ext cx="3854694" cy="369332"/>
            <a:chOff x="142844" y="3181649"/>
            <a:chExt cx="3854721" cy="369095"/>
          </a:xfrm>
        </p:grpSpPr>
        <p:sp>
          <p:nvSpPr>
            <p:cNvPr id="8" name="CasellaDiTesto 7"/>
            <p:cNvSpPr txBox="1"/>
            <p:nvPr/>
          </p:nvSpPr>
          <p:spPr>
            <a:xfrm>
              <a:off x="357159" y="3181649"/>
              <a:ext cx="3640406" cy="36909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GB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  <a:ea typeface="ＭＳ Ｐゴシック" pitchFamily="34" charset="-128"/>
                </a:rPr>
                <a:t>Puna</a:t>
              </a:r>
              <a:r>
                <a:rPr lang="en-GB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  <a:ea typeface="ＭＳ Ｐゴシック" pitchFamily="34" charset="-128"/>
                </a:rPr>
                <a:t> Ridge glasses from Kilauea </a:t>
              </a:r>
              <a:endPara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ea typeface="ＭＳ Ｐゴシック" pitchFamily="34" charset="-128"/>
              </a:endParaRPr>
            </a:p>
          </p:txBody>
        </p:sp>
        <p:sp>
          <p:nvSpPr>
            <p:cNvPr id="9" name="Ovale 8"/>
            <p:cNvSpPr>
              <a:spLocks noChangeArrowheads="1"/>
            </p:cNvSpPr>
            <p:nvPr/>
          </p:nvSpPr>
          <p:spPr bwMode="auto">
            <a:xfrm>
              <a:off x="142844" y="3265732"/>
              <a:ext cx="214315" cy="214175"/>
            </a:xfrm>
            <a:prstGeom prst="ellipse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</p:grpSp>
      <p:grpSp>
        <p:nvGrpSpPr>
          <p:cNvPr id="7" name="Gruppo 39"/>
          <p:cNvGrpSpPr>
            <a:grpSpLocks/>
          </p:cNvGrpSpPr>
          <p:nvPr/>
        </p:nvGrpSpPr>
        <p:grpSpPr bwMode="auto">
          <a:xfrm>
            <a:off x="389425" y="1070223"/>
            <a:ext cx="2476500" cy="461963"/>
            <a:chOff x="167228" y="2027317"/>
            <a:chExt cx="2475946" cy="461665"/>
          </a:xfrm>
        </p:grpSpPr>
        <p:sp>
          <p:nvSpPr>
            <p:cNvPr id="11" name="Ovale 10"/>
            <p:cNvSpPr>
              <a:spLocks noChangeArrowheads="1"/>
            </p:cNvSpPr>
            <p:nvPr/>
          </p:nvSpPr>
          <p:spPr bwMode="auto">
            <a:xfrm>
              <a:off x="167228" y="2170100"/>
              <a:ext cx="142843" cy="14278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12" name="CasellaDiTesto 11"/>
            <p:cNvSpPr txBox="1"/>
            <p:nvPr/>
          </p:nvSpPr>
          <p:spPr>
            <a:xfrm>
              <a:off x="357685" y="2027317"/>
              <a:ext cx="2285489" cy="46166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  <a:ea typeface="ＭＳ Ｐゴシック" pitchFamily="34" charset="-128"/>
                </a:rPr>
                <a:t>MORB glasses</a:t>
              </a:r>
              <a:endPara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endParaRPr>
            </a:p>
          </p:txBody>
        </p:sp>
      </p:grpSp>
      <p:grpSp>
        <p:nvGrpSpPr>
          <p:cNvPr id="10" name="Gruppo 42"/>
          <p:cNvGrpSpPr>
            <a:grpSpLocks/>
          </p:cNvGrpSpPr>
          <p:nvPr/>
        </p:nvGrpSpPr>
        <p:grpSpPr bwMode="auto">
          <a:xfrm>
            <a:off x="365612" y="1473448"/>
            <a:ext cx="4143375" cy="461963"/>
            <a:chOff x="142844" y="2430556"/>
            <a:chExt cx="4143404" cy="461665"/>
          </a:xfrm>
        </p:grpSpPr>
        <p:sp>
          <p:nvSpPr>
            <p:cNvPr id="14" name="Triangolo isoscele 13"/>
            <p:cNvSpPr>
              <a:spLocks noChangeArrowheads="1"/>
            </p:cNvSpPr>
            <p:nvPr/>
          </p:nvSpPr>
          <p:spPr bwMode="auto">
            <a:xfrm>
              <a:off x="142844" y="2501948"/>
              <a:ext cx="214315" cy="214174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15" name="CasellaDiTesto 14"/>
            <p:cNvSpPr txBox="1"/>
            <p:nvPr/>
          </p:nvSpPr>
          <p:spPr>
            <a:xfrm>
              <a:off x="357159" y="2430556"/>
              <a:ext cx="3929089" cy="46166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  <a:ea typeface="ＭＳ Ｐゴシック" pitchFamily="34" charset="-128"/>
                </a:rPr>
                <a:t>MORB glasses (Mg#&gt;68)</a:t>
              </a:r>
              <a:endPara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endParaRPr>
            </a:p>
          </p:txBody>
        </p:sp>
      </p:grpSp>
      <p:grpSp>
        <p:nvGrpSpPr>
          <p:cNvPr id="13" name="Gruppo 45"/>
          <p:cNvGrpSpPr>
            <a:grpSpLocks/>
          </p:cNvGrpSpPr>
          <p:nvPr/>
        </p:nvGrpSpPr>
        <p:grpSpPr bwMode="auto">
          <a:xfrm>
            <a:off x="294175" y="1841748"/>
            <a:ext cx="3071812" cy="461963"/>
            <a:chOff x="71406" y="2799321"/>
            <a:chExt cx="3071834" cy="461665"/>
          </a:xfrm>
        </p:grpSpPr>
        <p:sp>
          <p:nvSpPr>
            <p:cNvPr id="17" name="CasellaDiTesto 46"/>
            <p:cNvSpPr txBox="1">
              <a:spLocks noChangeArrowheads="1"/>
            </p:cNvSpPr>
            <p:nvPr/>
          </p:nvSpPr>
          <p:spPr bwMode="auto">
            <a:xfrm>
              <a:off x="71406" y="2799321"/>
              <a:ext cx="35618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sz="2000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18" name="CasellaDiTesto 17"/>
            <p:cNvSpPr txBox="1"/>
            <p:nvPr/>
          </p:nvSpPr>
          <p:spPr>
            <a:xfrm>
              <a:off x="357158" y="2799321"/>
              <a:ext cx="2786082" cy="46166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  <a:ea typeface="ＭＳ Ｐゴシック" pitchFamily="34" charset="-128"/>
                </a:rPr>
                <a:t>Iceland glasses</a:t>
              </a:r>
              <a:endPara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endParaRPr>
            </a:p>
          </p:txBody>
        </p:sp>
      </p:grpSp>
      <p:grpSp>
        <p:nvGrpSpPr>
          <p:cNvPr id="16" name="Gruppo 48"/>
          <p:cNvGrpSpPr>
            <a:grpSpLocks/>
          </p:cNvGrpSpPr>
          <p:nvPr/>
        </p:nvGrpSpPr>
        <p:grpSpPr bwMode="auto">
          <a:xfrm>
            <a:off x="367200" y="2616448"/>
            <a:ext cx="4284662" cy="461963"/>
            <a:chOff x="144780" y="3573564"/>
            <a:chExt cx="4284312" cy="461665"/>
          </a:xfrm>
        </p:grpSpPr>
        <p:sp>
          <p:nvSpPr>
            <p:cNvPr id="20" name="Rettangolo 19"/>
            <p:cNvSpPr>
              <a:spLocks noChangeArrowheads="1"/>
            </p:cNvSpPr>
            <p:nvPr/>
          </p:nvSpPr>
          <p:spPr bwMode="auto">
            <a:xfrm>
              <a:off x="144780" y="3716347"/>
              <a:ext cx="182547" cy="184031"/>
            </a:xfrm>
            <a:prstGeom prst="rect">
              <a:avLst/>
            </a:prstGeom>
            <a:solidFill>
              <a:srgbClr val="CC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it-IT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21" name="CasellaDiTesto 20"/>
            <p:cNvSpPr txBox="1"/>
            <p:nvPr/>
          </p:nvSpPr>
          <p:spPr>
            <a:xfrm>
              <a:off x="357488" y="3573564"/>
              <a:ext cx="4071604" cy="46166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  <a:ea typeface="ＭＳ Ｐゴシック" pitchFamily="34" charset="-128"/>
                </a:rPr>
                <a:t>Experimental glasses</a:t>
              </a:r>
              <a:endParaRPr lang="it-IT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endParaRPr>
            </a:p>
          </p:txBody>
        </p:sp>
      </p:grpSp>
      <p:grpSp>
        <p:nvGrpSpPr>
          <p:cNvPr id="19" name="Gruppo 51"/>
          <p:cNvGrpSpPr>
            <a:grpSpLocks/>
          </p:cNvGrpSpPr>
          <p:nvPr/>
        </p:nvGrpSpPr>
        <p:grpSpPr bwMode="auto">
          <a:xfrm>
            <a:off x="5802923" y="890588"/>
            <a:ext cx="3341077" cy="3193365"/>
            <a:chOff x="6323871" y="2094828"/>
            <a:chExt cx="2760131" cy="2673848"/>
          </a:xfrm>
        </p:grpSpPr>
        <p:pic>
          <p:nvPicPr>
            <p:cNvPr id="23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5112" t="5344" r="2625" b="4671"/>
            <a:stretch>
              <a:fillRect/>
            </a:stretch>
          </p:blipFill>
          <p:spPr bwMode="auto">
            <a:xfrm>
              <a:off x="6500826" y="2428868"/>
              <a:ext cx="2372810" cy="2085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" name="Figura a mano libera 23"/>
            <p:cNvSpPr/>
            <p:nvPr/>
          </p:nvSpPr>
          <p:spPr>
            <a:xfrm>
              <a:off x="6520796" y="3576237"/>
              <a:ext cx="2313873" cy="889163"/>
            </a:xfrm>
            <a:custGeom>
              <a:avLst/>
              <a:gdLst>
                <a:gd name="connsiteX0" fmla="*/ 0 w 2313940"/>
                <a:gd name="connsiteY0" fmla="*/ 886460 h 889000"/>
                <a:gd name="connsiteX1" fmla="*/ 520700 w 2313940"/>
                <a:gd name="connsiteY1" fmla="*/ 0 h 889000"/>
                <a:gd name="connsiteX2" fmla="*/ 1793240 w 2313940"/>
                <a:gd name="connsiteY2" fmla="*/ 5080 h 889000"/>
                <a:gd name="connsiteX3" fmla="*/ 2313940 w 2313940"/>
                <a:gd name="connsiteY3" fmla="*/ 889000 h 889000"/>
                <a:gd name="connsiteX4" fmla="*/ 0 w 2313940"/>
                <a:gd name="connsiteY4" fmla="*/ 886460 h 889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3940" h="889000">
                  <a:moveTo>
                    <a:pt x="0" y="886460"/>
                  </a:moveTo>
                  <a:lnTo>
                    <a:pt x="520700" y="0"/>
                  </a:lnTo>
                  <a:lnTo>
                    <a:pt x="1793240" y="5080"/>
                  </a:lnTo>
                  <a:lnTo>
                    <a:pt x="2313940" y="889000"/>
                  </a:lnTo>
                  <a:lnTo>
                    <a:pt x="0" y="886460"/>
                  </a:lnTo>
                  <a:close/>
                </a:path>
              </a:pathLst>
            </a:custGeom>
            <a:solidFill>
              <a:srgbClr val="FF0000">
                <a:alpha val="50196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/>
            </a:p>
          </p:txBody>
        </p:sp>
        <p:sp>
          <p:nvSpPr>
            <p:cNvPr id="25" name="CasellaDiTesto 24"/>
            <p:cNvSpPr txBox="1"/>
            <p:nvPr/>
          </p:nvSpPr>
          <p:spPr>
            <a:xfrm>
              <a:off x="7438723" y="2094828"/>
              <a:ext cx="571719" cy="40012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  <a:ea typeface="ＭＳ Ｐゴシック" pitchFamily="34" charset="-128"/>
                </a:rPr>
                <a:t>Di</a:t>
              </a:r>
              <a:endParaRPr lang="it-I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endParaRPr>
            </a:p>
          </p:txBody>
        </p:sp>
        <p:sp>
          <p:nvSpPr>
            <p:cNvPr id="26" name="CasellaDiTesto 55"/>
            <p:cNvSpPr txBox="1">
              <a:spLocks noChangeArrowheads="1"/>
            </p:cNvSpPr>
            <p:nvPr/>
          </p:nvSpPr>
          <p:spPr bwMode="auto">
            <a:xfrm>
              <a:off x="8512498" y="4433658"/>
              <a:ext cx="571504" cy="3350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GB" sz="2000" dirty="0" err="1">
                  <a:solidFill>
                    <a:schemeClr val="tx1"/>
                  </a:solidFill>
                  <a:latin typeface="Comic Sans MS" pitchFamily="66" charset="0"/>
                </a:rPr>
                <a:t>Ol</a:t>
              </a:r>
              <a:endParaRPr lang="it-IT" sz="2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27" name="CasellaDiTesto 56"/>
            <p:cNvSpPr txBox="1">
              <a:spLocks noChangeArrowheads="1"/>
            </p:cNvSpPr>
            <p:nvPr/>
          </p:nvSpPr>
          <p:spPr bwMode="auto">
            <a:xfrm>
              <a:off x="6323871" y="4433658"/>
              <a:ext cx="571504" cy="3350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GB" sz="2000" dirty="0">
                  <a:solidFill>
                    <a:schemeClr val="tx1"/>
                  </a:solidFill>
                  <a:latin typeface="Comic Sans MS" pitchFamily="66" charset="0"/>
                </a:rPr>
                <a:t>Pl</a:t>
              </a:r>
              <a:endParaRPr lang="it-IT" sz="2000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</p:grp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1380393" y="5980845"/>
            <a:ext cx="5630007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1600" dirty="0" err="1">
                <a:solidFill>
                  <a:schemeClr val="tx1"/>
                </a:solidFill>
                <a:effectLst/>
                <a:latin typeface="Comic Sans MS" pitchFamily="66" charset="0"/>
                <a:ea typeface="ＭＳ Ｐゴシック" pitchFamily="34" charset="-128"/>
              </a:rPr>
              <a:t>Presnall</a:t>
            </a:r>
            <a:r>
              <a:rPr lang="en-GB" sz="1600" dirty="0">
                <a:solidFill>
                  <a:schemeClr val="tx1"/>
                </a:solidFill>
                <a:effectLst/>
                <a:latin typeface="Comic Sans MS" pitchFamily="66" charset="0"/>
                <a:ea typeface="ＭＳ Ｐゴシック" pitchFamily="34" charset="-128"/>
              </a:rPr>
              <a:t> and </a:t>
            </a:r>
            <a:r>
              <a:rPr lang="en-GB" sz="1600" dirty="0" err="1">
                <a:solidFill>
                  <a:schemeClr val="tx1"/>
                </a:solidFill>
                <a:effectLst/>
                <a:latin typeface="Comic Sans MS" pitchFamily="66" charset="0"/>
                <a:ea typeface="ＭＳ Ｐゴシック" pitchFamily="34" charset="-128"/>
              </a:rPr>
              <a:t>Gudfinnsson</a:t>
            </a:r>
            <a:r>
              <a:rPr lang="en-GB" sz="1600" dirty="0">
                <a:solidFill>
                  <a:schemeClr val="tx1"/>
                </a:solidFill>
                <a:effectLst/>
                <a:latin typeface="Comic Sans MS" pitchFamily="66" charset="0"/>
                <a:ea typeface="ＭＳ Ｐゴシック" pitchFamily="34" charset="-128"/>
              </a:rPr>
              <a:t> (2011) J. Petrol., 52, 1533-1546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6820" name="Text Box 4"/>
          <p:cNvSpPr txBox="1">
            <a:spLocks noChangeArrowheads="1"/>
          </p:cNvSpPr>
          <p:nvPr/>
        </p:nvSpPr>
        <p:spPr bwMode="auto">
          <a:xfrm>
            <a:off x="0" y="88900"/>
            <a:ext cx="9144000" cy="82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4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Potential</a:t>
            </a:r>
            <a:r>
              <a:rPr lang="it-IT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Temperature</a:t>
            </a:r>
          </a:p>
        </p:txBody>
      </p:sp>
      <p:sp>
        <p:nvSpPr>
          <p:cNvPr id="5" name="Text Box 82"/>
          <p:cNvSpPr txBox="1">
            <a:spLocks noChangeArrowheads="1"/>
          </p:cNvSpPr>
          <p:nvPr/>
        </p:nvSpPr>
        <p:spPr bwMode="auto">
          <a:xfrm>
            <a:off x="357188" y="2655882"/>
            <a:ext cx="8786812" cy="269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2)</a:t>
            </a:r>
            <a:r>
              <a:rPr lang="en-GB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 </a:t>
            </a:r>
            <a:r>
              <a:rPr lang="en-GB" sz="3200" i="1" dirty="0" smtClean="0">
                <a:solidFill>
                  <a:schemeClr val="bg1"/>
                </a:solidFill>
                <a:ea typeface="ＭＳ Ｐゴシック" pitchFamily="34" charset="-128"/>
              </a:rPr>
              <a:t>The Fo-richest olivine can be fragments of the mantle, not liquidus olivine</a:t>
            </a:r>
            <a:r>
              <a:rPr lang="en-GB" sz="3200" dirty="0" smtClean="0">
                <a:solidFill>
                  <a:schemeClr val="bg1"/>
                </a:solidFill>
                <a:ea typeface="ＭＳ Ｐゴシック" pitchFamily="34" charset="-128"/>
              </a:rPr>
              <a:t>.</a:t>
            </a:r>
            <a:endParaRPr lang="en-GB" sz="1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ea typeface="ＭＳ Ｐゴシック" pitchFamily="34" charset="-128"/>
            </a:endParaRPr>
          </a:p>
          <a:p>
            <a:pPr>
              <a:defRPr/>
            </a:pPr>
            <a:endParaRPr lang="en-GB" sz="9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ea typeface="ＭＳ Ｐゴシック" pitchFamily="34" charset="-128"/>
            </a:endParaRPr>
          </a:p>
          <a:p>
            <a:pPr>
              <a:defRPr/>
            </a:pPr>
            <a:r>
              <a:rPr lang="en-GB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A detailed chemical </a:t>
            </a:r>
            <a:r>
              <a:rPr lang="en-GB" sz="3200" dirty="0" smtClean="0">
                <a:solidFill>
                  <a:schemeClr val="bg1"/>
                </a:solidFill>
                <a:ea typeface="ＭＳ Ｐゴシック" pitchFamily="34" charset="-128"/>
              </a:rPr>
              <a:t>and </a:t>
            </a:r>
            <a:r>
              <a:rPr lang="en-GB" sz="3200" dirty="0" smtClean="0">
                <a:solidFill>
                  <a:schemeClr val="bg1"/>
                </a:solidFill>
                <a:ea typeface="ＭＳ Ｐゴシック" pitchFamily="34" charset="-128"/>
              </a:rPr>
              <a:t>petrographic </a:t>
            </a:r>
            <a:r>
              <a:rPr lang="en-GB" sz="3200" dirty="0" smtClean="0">
                <a:solidFill>
                  <a:schemeClr val="bg1"/>
                </a:solidFill>
                <a:ea typeface="ＭＳ Ｐゴシック" pitchFamily="34" charset="-128"/>
              </a:rPr>
              <a:t>investigation is fundamental to distinguish the two types of olivines.</a:t>
            </a:r>
            <a:endParaRPr lang="en-US" sz="3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7" name="Text Box 82"/>
          <p:cNvSpPr txBox="1">
            <a:spLocks noChangeArrowheads="1"/>
          </p:cNvSpPr>
          <p:nvPr/>
        </p:nvSpPr>
        <p:spPr bwMode="auto">
          <a:xfrm>
            <a:off x="0" y="889000"/>
            <a:ext cx="9144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dirty="0" smtClean="0">
                <a:solidFill>
                  <a:schemeClr val="bg1"/>
                </a:solidFill>
              </a:rPr>
              <a:t>There are several problems in transforming the Fo content in olivine into temperature estimates:</a:t>
            </a:r>
            <a:endParaRPr lang="en-GB" sz="3600" dirty="0">
              <a:solidFill>
                <a:srgbClr val="FFFF00"/>
              </a:solidFill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6820" name="Text Box 4"/>
          <p:cNvSpPr txBox="1">
            <a:spLocks noChangeArrowheads="1"/>
          </p:cNvSpPr>
          <p:nvPr/>
        </p:nvSpPr>
        <p:spPr bwMode="auto">
          <a:xfrm>
            <a:off x="0" y="88900"/>
            <a:ext cx="9144000" cy="82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4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Potential</a:t>
            </a:r>
            <a:r>
              <a:rPr lang="it-IT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Temperature</a:t>
            </a:r>
          </a:p>
        </p:txBody>
      </p:sp>
      <p:sp>
        <p:nvSpPr>
          <p:cNvPr id="5" name="Text Box 82"/>
          <p:cNvSpPr txBox="1">
            <a:spLocks noChangeArrowheads="1"/>
          </p:cNvSpPr>
          <p:nvPr/>
        </p:nvSpPr>
        <p:spPr bwMode="auto">
          <a:xfrm>
            <a:off x="357188" y="2655882"/>
            <a:ext cx="8786812" cy="3677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3)</a:t>
            </a:r>
            <a:r>
              <a:rPr lang="en-GB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 </a:t>
            </a:r>
            <a:r>
              <a:rPr lang="en-GB" sz="3200" i="1" dirty="0" smtClean="0">
                <a:solidFill>
                  <a:schemeClr val="bg1"/>
                </a:solidFill>
                <a:ea typeface="ＭＳ Ｐゴシック" pitchFamily="34" charset="-128"/>
              </a:rPr>
              <a:t>The high Fo content of olivine can be related to Fe-poor mantle</a:t>
            </a:r>
            <a:r>
              <a:rPr lang="en-GB" sz="3200" dirty="0" smtClean="0">
                <a:solidFill>
                  <a:schemeClr val="bg1"/>
                </a:solidFill>
                <a:ea typeface="ＭＳ Ｐゴシック" pitchFamily="34" charset="-128"/>
              </a:rPr>
              <a:t>.</a:t>
            </a:r>
            <a:endParaRPr lang="en-GB" sz="1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ea typeface="ＭＳ Ｐゴシック" pitchFamily="34" charset="-128"/>
            </a:endParaRPr>
          </a:p>
          <a:p>
            <a:pPr>
              <a:defRPr/>
            </a:pPr>
            <a:endParaRPr lang="en-GB" sz="9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ea typeface="ＭＳ Ｐゴシック" pitchFamily="34" charset="-128"/>
            </a:endParaRPr>
          </a:p>
          <a:p>
            <a:pPr>
              <a:defRPr/>
            </a:pPr>
            <a:r>
              <a:rPr lang="en-GB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A depleted mantle is Fe-poor and Mg-rich. Partial melts of this source will be Fe-poor and Mg-rich and have high Mg#</a:t>
            </a:r>
            <a:r>
              <a:rPr lang="en-GB" sz="3200" dirty="0" smtClean="0">
                <a:solidFill>
                  <a:schemeClr val="bg1"/>
                </a:solidFill>
                <a:ea typeface="ＭＳ Ｐゴシック" pitchFamily="34" charset="-128"/>
              </a:rPr>
              <a:t>.</a:t>
            </a:r>
          </a:p>
          <a:p>
            <a:pPr>
              <a:defRPr/>
            </a:pPr>
            <a:r>
              <a:rPr lang="en-GB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  <a:cs typeface="ＭＳ Ｐゴシック" pitchFamily="-72" charset="-128"/>
              </a:rPr>
              <a:t>Olivine crystallizing from this kind of melts will be Fe-poor and, therefore, Fo-rich.</a:t>
            </a:r>
            <a:endParaRPr lang="en-US" sz="3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7" name="Text Box 82"/>
          <p:cNvSpPr txBox="1">
            <a:spLocks noChangeArrowheads="1"/>
          </p:cNvSpPr>
          <p:nvPr/>
        </p:nvSpPr>
        <p:spPr bwMode="auto">
          <a:xfrm>
            <a:off x="0" y="889000"/>
            <a:ext cx="9144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dirty="0" smtClean="0">
                <a:solidFill>
                  <a:schemeClr val="bg1"/>
                </a:solidFill>
              </a:rPr>
              <a:t>There are several problems in transforming the Fo content in olivine into temperature estimates:</a:t>
            </a:r>
            <a:endParaRPr lang="en-GB" sz="3600" dirty="0">
              <a:solidFill>
                <a:srgbClr val="FFFF00"/>
              </a:solidFill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6820" name="Text Box 4"/>
          <p:cNvSpPr txBox="1">
            <a:spLocks noChangeArrowheads="1"/>
          </p:cNvSpPr>
          <p:nvPr/>
        </p:nvSpPr>
        <p:spPr bwMode="auto">
          <a:xfrm>
            <a:off x="0" y="88900"/>
            <a:ext cx="9144000" cy="82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4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Potential</a:t>
            </a:r>
            <a:r>
              <a:rPr lang="it-IT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Temperature</a:t>
            </a:r>
          </a:p>
        </p:txBody>
      </p:sp>
      <p:sp>
        <p:nvSpPr>
          <p:cNvPr id="105" name="Text Box 82"/>
          <p:cNvSpPr txBox="1">
            <a:spLocks noChangeArrowheads="1"/>
          </p:cNvSpPr>
          <p:nvPr/>
        </p:nvSpPr>
        <p:spPr bwMode="auto">
          <a:xfrm>
            <a:off x="0" y="762000"/>
            <a:ext cx="914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dirty="0" smtClean="0">
                <a:solidFill>
                  <a:schemeClr val="bg1"/>
                </a:solidFill>
              </a:rPr>
              <a:t>Follow this sequence:</a:t>
            </a:r>
            <a:endParaRPr lang="en-GB" sz="4400" dirty="0">
              <a:solidFill>
                <a:srgbClr val="FFFF00"/>
              </a:solidFill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5" name="Text Box 82"/>
          <p:cNvSpPr txBox="1">
            <a:spLocks noChangeArrowheads="1"/>
          </p:cNvSpPr>
          <p:nvPr/>
        </p:nvSpPr>
        <p:spPr bwMode="auto">
          <a:xfrm>
            <a:off x="0" y="1460500"/>
            <a:ext cx="91440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44500" indent="-444500">
              <a:buAutoNum type="arabicParenR"/>
              <a:defRPr/>
            </a:pPr>
            <a:r>
              <a:rPr lang="en-US" sz="2800" dirty="0" smtClean="0">
                <a:solidFill>
                  <a:schemeClr val="bg1"/>
                </a:solidFill>
              </a:rPr>
              <a:t>Analyze with EMP olivine in basaltic rocks;</a:t>
            </a:r>
          </a:p>
          <a:p>
            <a:pPr marL="444500" indent="-444500">
              <a:buAutoNum type="arabicParenR"/>
              <a:defRPr/>
            </a:pPr>
            <a:r>
              <a:rPr lang="en-US" sz="2800" dirty="0" smtClean="0">
                <a:solidFill>
                  <a:schemeClr val="bg1"/>
                </a:solidFill>
                <a:ea typeface="ＭＳ Ｐゴシック" pitchFamily="-72" charset="-128"/>
                <a:cs typeface="ＭＳ Ｐゴシック" pitchFamily="-72" charset="-128"/>
              </a:rPr>
              <a:t> Select the olivine with the highest Fo;</a:t>
            </a:r>
          </a:p>
          <a:p>
            <a:pPr marL="444500" indent="-444500">
              <a:buAutoNum type="arabicParenR"/>
              <a:defRPr/>
            </a:pPr>
            <a:r>
              <a:rPr lang="en-US" sz="2800" dirty="0" smtClean="0">
                <a:solidFill>
                  <a:schemeClr val="bg1"/>
                </a:solidFill>
                <a:ea typeface="ＭＳ Ｐゴシック" pitchFamily="-72" charset="-128"/>
                <a:cs typeface="ＭＳ Ｐゴシック" pitchFamily="-72" charset="-128"/>
              </a:rPr>
              <a:t>Calculate the composition (the MgO content) of the melt in equilibrium with this olivine assuming the relation: </a:t>
            </a:r>
            <a:r>
              <a:rPr lang="en-US" sz="2400" dirty="0" smtClean="0">
                <a:solidFill>
                  <a:srgbClr val="FFFF00"/>
                </a:solidFill>
              </a:rPr>
              <a:t>K</a:t>
            </a:r>
            <a:r>
              <a:rPr lang="en-US" sz="2400" baseline="-25000" dirty="0" smtClean="0">
                <a:solidFill>
                  <a:srgbClr val="FFFF00"/>
                </a:solidFill>
              </a:rPr>
              <a:t>D</a:t>
            </a:r>
            <a:r>
              <a:rPr lang="en-US" sz="2400" dirty="0" smtClean="0">
                <a:solidFill>
                  <a:srgbClr val="FFFF00"/>
                </a:solidFill>
              </a:rPr>
              <a:t> = (</a:t>
            </a:r>
            <a:r>
              <a:rPr lang="en-US" sz="2400" dirty="0" err="1" smtClean="0">
                <a:solidFill>
                  <a:srgbClr val="FFFF00"/>
                </a:solidFill>
              </a:rPr>
              <a:t>FeO</a:t>
            </a:r>
            <a:r>
              <a:rPr lang="en-US" sz="2400" baseline="-25000" dirty="0" err="1" smtClean="0">
                <a:solidFill>
                  <a:srgbClr val="FFFF00"/>
                </a:solidFill>
              </a:rPr>
              <a:t>ol</a:t>
            </a:r>
            <a:r>
              <a:rPr lang="en-US" sz="2400" dirty="0" smtClean="0">
                <a:solidFill>
                  <a:srgbClr val="FFFF00"/>
                </a:solidFill>
              </a:rPr>
              <a:t>)/(</a:t>
            </a:r>
            <a:r>
              <a:rPr lang="en-US" sz="2400" dirty="0" err="1" smtClean="0">
                <a:solidFill>
                  <a:srgbClr val="FFFF00"/>
                </a:solidFill>
              </a:rPr>
              <a:t>FeO</a:t>
            </a:r>
            <a:r>
              <a:rPr lang="en-US" sz="2400" baseline="-25000" dirty="0" err="1" smtClean="0">
                <a:solidFill>
                  <a:srgbClr val="FFFF00"/>
                </a:solidFill>
              </a:rPr>
              <a:t>melt</a:t>
            </a:r>
            <a:r>
              <a:rPr lang="en-US" sz="2400" dirty="0" smtClean="0">
                <a:solidFill>
                  <a:srgbClr val="FFFF00"/>
                </a:solidFill>
              </a:rPr>
              <a:t>) * (</a:t>
            </a:r>
            <a:r>
              <a:rPr lang="en-US" sz="2400" dirty="0" err="1" smtClean="0">
                <a:solidFill>
                  <a:srgbClr val="FFFF00"/>
                </a:solidFill>
              </a:rPr>
              <a:t>MgO</a:t>
            </a:r>
            <a:r>
              <a:rPr lang="en-US" sz="2400" baseline="-25000" dirty="0" err="1" smtClean="0">
                <a:solidFill>
                  <a:srgbClr val="FFFF00"/>
                </a:solidFill>
              </a:rPr>
              <a:t>melt</a:t>
            </a:r>
            <a:r>
              <a:rPr lang="en-US" sz="2400" dirty="0" smtClean="0">
                <a:solidFill>
                  <a:srgbClr val="FFFF00"/>
                </a:solidFill>
              </a:rPr>
              <a:t>)/(</a:t>
            </a:r>
            <a:r>
              <a:rPr lang="en-US" sz="2400" dirty="0" err="1" smtClean="0">
                <a:solidFill>
                  <a:srgbClr val="FFFF00"/>
                </a:solidFill>
              </a:rPr>
              <a:t>MgO</a:t>
            </a:r>
            <a:r>
              <a:rPr lang="en-US" sz="2400" baseline="-25000" dirty="0" err="1" smtClean="0">
                <a:solidFill>
                  <a:srgbClr val="FFFF00"/>
                </a:solidFill>
              </a:rPr>
              <a:t>ol</a:t>
            </a:r>
            <a:r>
              <a:rPr lang="en-US" sz="2400" dirty="0" smtClean="0">
                <a:solidFill>
                  <a:srgbClr val="FFFF00"/>
                </a:solidFill>
              </a:rPr>
              <a:t>)</a:t>
            </a:r>
            <a:r>
              <a:rPr lang="en-US" sz="2400" dirty="0" smtClean="0">
                <a:solidFill>
                  <a:schemeClr val="bg1"/>
                </a:solidFill>
                <a:ea typeface="ＭＳ Ｐゴシック" pitchFamily="-72" charset="-128"/>
                <a:cs typeface="ＭＳ Ｐゴシック" pitchFamily="-72" charset="-128"/>
              </a:rPr>
              <a:t> </a:t>
            </a:r>
            <a:endParaRPr lang="en-US" sz="2800" dirty="0" smtClean="0">
              <a:solidFill>
                <a:schemeClr val="bg1"/>
              </a:solidFill>
              <a:ea typeface="ＭＳ Ｐゴシック" pitchFamily="-72" charset="-128"/>
              <a:cs typeface="ＭＳ Ｐゴシック" pitchFamily="-72" charset="-128"/>
            </a:endParaRPr>
          </a:p>
          <a:p>
            <a:pPr marL="444500" indent="-444500">
              <a:buAutoNum type="arabicParenR"/>
              <a:defRPr/>
            </a:pPr>
            <a:r>
              <a:rPr lang="en-GB" sz="2800" dirty="0" smtClean="0">
                <a:solidFill>
                  <a:schemeClr val="bg1"/>
                </a:solidFill>
                <a:ea typeface="ＭＳ Ｐゴシック" pitchFamily="-72" charset="-128"/>
                <a:cs typeface="ＭＳ Ｐゴシック" pitchFamily="-72" charset="-128"/>
              </a:rPr>
              <a:t>On the basis of this MgO content (higher than that really measured in the rock) calculate the Tp using the relation:</a:t>
            </a:r>
            <a:r>
              <a:rPr lang="en-GB" sz="1400" dirty="0" smtClean="0">
                <a:solidFill>
                  <a:schemeClr val="bg1"/>
                </a:solidFill>
                <a:ea typeface="ＭＳ Ｐゴシック" pitchFamily="-72" charset="-128"/>
                <a:cs typeface="ＭＳ Ｐゴシック" pitchFamily="-72" charset="-128"/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Tp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en-US" sz="2400" baseline="30000" dirty="0" err="1" smtClean="0">
                <a:solidFill>
                  <a:srgbClr val="FFFF00"/>
                </a:solidFill>
              </a:rPr>
              <a:t>o</a:t>
            </a:r>
            <a:r>
              <a:rPr lang="en-US" sz="2400" dirty="0" err="1" smtClean="0">
                <a:solidFill>
                  <a:srgbClr val="FFFF00"/>
                </a:solidFill>
              </a:rPr>
              <a:t>C</a:t>
            </a:r>
            <a:r>
              <a:rPr lang="en-US" sz="2400" dirty="0" smtClean="0">
                <a:solidFill>
                  <a:srgbClr val="FFFF00"/>
                </a:solidFill>
              </a:rPr>
              <a:t>)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=</a:t>
            </a:r>
            <a:r>
              <a:rPr lang="en-US" sz="1400" dirty="0" smtClean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1463+12.74*MgO-2924/MgO</a:t>
            </a:r>
            <a:endParaRPr lang="en-GB" sz="2800" dirty="0" smtClean="0">
              <a:solidFill>
                <a:schemeClr val="bg1"/>
              </a:solidFill>
              <a:ea typeface="ＭＳ Ｐゴシック" pitchFamily="-72" charset="-128"/>
              <a:cs typeface="ＭＳ Ｐゴシック" pitchFamily="-72" charset="-128"/>
            </a:endParaRPr>
          </a:p>
          <a:p>
            <a:pPr marL="444500" indent="-444500">
              <a:buAutoNum type="arabicParenR"/>
              <a:defRPr/>
            </a:pPr>
            <a:r>
              <a:rPr lang="en-GB" sz="2800" dirty="0" smtClean="0">
                <a:solidFill>
                  <a:schemeClr val="bg1"/>
                </a:solidFill>
                <a:ea typeface="ＭＳ Ｐゴシック" pitchFamily="-72" charset="-128"/>
                <a:cs typeface="ＭＳ Ｐゴシック" pitchFamily="-72" charset="-128"/>
              </a:rPr>
              <a:t>Often it is calculated the hypothetical composition of the original magma, before olivine crystallization. This is done adding olivine to the melt till approaching the hypothetical composition.</a:t>
            </a:r>
            <a:endParaRPr lang="en-GB" sz="2800" dirty="0">
              <a:solidFill>
                <a:schemeClr val="bg1"/>
              </a:solidFill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build="p"/>
      <p:bldP spid="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6820" name="Text Box 4"/>
          <p:cNvSpPr txBox="1">
            <a:spLocks noChangeArrowheads="1"/>
          </p:cNvSpPr>
          <p:nvPr/>
        </p:nvSpPr>
        <p:spPr bwMode="auto">
          <a:xfrm>
            <a:off x="0" y="88900"/>
            <a:ext cx="9144000" cy="82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4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Potential</a:t>
            </a:r>
            <a:r>
              <a:rPr lang="it-IT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Temperature</a:t>
            </a:r>
          </a:p>
        </p:txBody>
      </p:sp>
      <p:grpSp>
        <p:nvGrpSpPr>
          <p:cNvPr id="2" name="Gruppo 21"/>
          <p:cNvGrpSpPr>
            <a:grpSpLocks/>
          </p:cNvGrpSpPr>
          <p:nvPr/>
        </p:nvGrpSpPr>
        <p:grpSpPr bwMode="auto">
          <a:xfrm>
            <a:off x="1382713" y="3502391"/>
            <a:ext cx="6142037" cy="3092450"/>
            <a:chOff x="0" y="3643314"/>
            <a:chExt cx="6141538" cy="3092967"/>
          </a:xfrm>
        </p:grpSpPr>
        <p:pic>
          <p:nvPicPr>
            <p:cNvPr id="65551" name="Picture 1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3643314"/>
              <a:ext cx="6141538" cy="30929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Rettangolo 8"/>
            <p:cNvSpPr/>
            <p:nvPr/>
          </p:nvSpPr>
          <p:spPr>
            <a:xfrm>
              <a:off x="3408085" y="6379033"/>
              <a:ext cx="2573129" cy="2857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/>
            </a:p>
          </p:txBody>
        </p:sp>
      </p:grpSp>
      <p:grpSp>
        <p:nvGrpSpPr>
          <p:cNvPr id="3" name="Gruppo 9"/>
          <p:cNvGrpSpPr>
            <a:grpSpLocks/>
          </p:cNvGrpSpPr>
          <p:nvPr/>
        </p:nvGrpSpPr>
        <p:grpSpPr bwMode="auto">
          <a:xfrm>
            <a:off x="304800" y="938578"/>
            <a:ext cx="8499475" cy="2484438"/>
            <a:chOff x="2887980" y="2357430"/>
            <a:chExt cx="6256020" cy="1714512"/>
          </a:xfrm>
        </p:grpSpPr>
        <p:sp>
          <p:nvSpPr>
            <p:cNvPr id="11" name="Rettangolo 10"/>
            <p:cNvSpPr/>
            <p:nvPr/>
          </p:nvSpPr>
          <p:spPr>
            <a:xfrm>
              <a:off x="2887980" y="2357430"/>
              <a:ext cx="6256020" cy="171451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t-IT"/>
            </a:p>
          </p:txBody>
        </p:sp>
        <p:grpSp>
          <p:nvGrpSpPr>
            <p:cNvPr id="4" name="Gruppo 7"/>
            <p:cNvGrpSpPr>
              <a:grpSpLocks/>
            </p:cNvGrpSpPr>
            <p:nvPr/>
          </p:nvGrpSpPr>
          <p:grpSpPr bwMode="auto">
            <a:xfrm>
              <a:off x="2918460" y="2357430"/>
              <a:ext cx="6225540" cy="1714512"/>
              <a:chOff x="0" y="2786058"/>
              <a:chExt cx="9144000" cy="2144756"/>
            </a:xfrm>
          </p:grpSpPr>
          <p:pic>
            <p:nvPicPr>
              <p:cNvPr id="65549" name="Picture 8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0" y="2786058"/>
                <a:ext cx="9144000" cy="16169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5550" name="Picture 9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0" y="4334543"/>
                <a:ext cx="9144000" cy="5962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cxnSp>
        <p:nvCxnSpPr>
          <p:cNvPr id="15" name="Connettore 1 14"/>
          <p:cNvCxnSpPr/>
          <p:nvPr/>
        </p:nvCxnSpPr>
        <p:spPr>
          <a:xfrm>
            <a:off x="1566863" y="4686666"/>
            <a:ext cx="5715000" cy="1587"/>
          </a:xfrm>
          <a:prstGeom prst="lin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1 15"/>
          <p:cNvCxnSpPr/>
          <p:nvPr/>
        </p:nvCxnSpPr>
        <p:spPr>
          <a:xfrm>
            <a:off x="1566863" y="5094653"/>
            <a:ext cx="5715000" cy="1588"/>
          </a:xfrm>
          <a:prstGeom prst="lin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1566863" y="5451841"/>
            <a:ext cx="5715000" cy="1587"/>
          </a:xfrm>
          <a:prstGeom prst="lin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/>
          <p:cNvCxnSpPr/>
          <p:nvPr/>
        </p:nvCxnSpPr>
        <p:spPr>
          <a:xfrm>
            <a:off x="1566863" y="5809028"/>
            <a:ext cx="5715000" cy="1588"/>
          </a:xfrm>
          <a:prstGeom prst="lin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1 18"/>
          <p:cNvCxnSpPr/>
          <p:nvPr/>
        </p:nvCxnSpPr>
        <p:spPr>
          <a:xfrm>
            <a:off x="1566863" y="6166216"/>
            <a:ext cx="5715000" cy="1587"/>
          </a:xfrm>
          <a:prstGeom prst="lin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1 19"/>
          <p:cNvCxnSpPr/>
          <p:nvPr/>
        </p:nvCxnSpPr>
        <p:spPr>
          <a:xfrm flipV="1">
            <a:off x="1566863" y="6544041"/>
            <a:ext cx="3097212" cy="9525"/>
          </a:xfrm>
          <a:prstGeom prst="lin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 bwMode="auto">
          <a:xfrm>
            <a:off x="926123" y="6330462"/>
            <a:ext cx="8217877" cy="527538"/>
          </a:xfrm>
          <a:prstGeom prst="rect">
            <a:avLst/>
          </a:prstGeom>
          <a:solidFill>
            <a:srgbClr val="008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86820" name="Text Box 4"/>
          <p:cNvSpPr txBox="1">
            <a:spLocks noChangeArrowheads="1"/>
          </p:cNvSpPr>
          <p:nvPr/>
        </p:nvSpPr>
        <p:spPr bwMode="auto">
          <a:xfrm>
            <a:off x="0" y="88900"/>
            <a:ext cx="9144000" cy="82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4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Potential</a:t>
            </a:r>
            <a:r>
              <a:rPr lang="it-IT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Temperature</a:t>
            </a:r>
          </a:p>
        </p:txBody>
      </p:sp>
      <p:sp>
        <p:nvSpPr>
          <p:cNvPr id="5" name="Text Box 82"/>
          <p:cNvSpPr txBox="1">
            <a:spLocks noChangeArrowheads="1"/>
          </p:cNvSpPr>
          <p:nvPr/>
        </p:nvSpPr>
        <p:spPr bwMode="auto">
          <a:xfrm>
            <a:off x="357188" y="2655882"/>
            <a:ext cx="8786812" cy="417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4)</a:t>
            </a:r>
            <a:r>
              <a:rPr lang="en-GB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 </a:t>
            </a:r>
            <a:r>
              <a:rPr lang="en-GB" sz="3200" i="1" dirty="0" smtClean="0">
                <a:solidFill>
                  <a:schemeClr val="bg1"/>
                </a:solidFill>
                <a:ea typeface="ＭＳ Ｐゴシック" pitchFamily="34" charset="-128"/>
              </a:rPr>
              <a:t>Melts generated after high degrees of melting are characterized by high Mg# and, consequentially,</a:t>
            </a:r>
            <a:r>
              <a:rPr lang="en-GB" sz="2000" i="1" dirty="0" smtClean="0">
                <a:solidFill>
                  <a:schemeClr val="bg1"/>
                </a:solidFill>
                <a:ea typeface="ＭＳ Ｐゴシック" pitchFamily="34" charset="-128"/>
              </a:rPr>
              <a:t> </a:t>
            </a:r>
            <a:r>
              <a:rPr lang="en-GB" sz="3200" i="1" dirty="0" smtClean="0">
                <a:solidFill>
                  <a:schemeClr val="bg1"/>
                </a:solidFill>
                <a:ea typeface="ＭＳ Ｐゴシック" pitchFamily="34" charset="-128"/>
              </a:rPr>
              <a:t>will</a:t>
            </a:r>
            <a:r>
              <a:rPr lang="en-GB" sz="2000" i="1" dirty="0" smtClean="0">
                <a:solidFill>
                  <a:schemeClr val="bg1"/>
                </a:solidFill>
                <a:ea typeface="ＭＳ Ｐゴシック" pitchFamily="34" charset="-128"/>
              </a:rPr>
              <a:t> </a:t>
            </a:r>
            <a:r>
              <a:rPr lang="en-GB" sz="3200" i="1" dirty="0" smtClean="0">
                <a:solidFill>
                  <a:schemeClr val="bg1"/>
                </a:solidFill>
                <a:ea typeface="ＭＳ Ｐゴシック" pitchFamily="34" charset="-128"/>
              </a:rPr>
              <a:t>crystallize</a:t>
            </a:r>
            <a:r>
              <a:rPr lang="en-GB" sz="2000" i="1" dirty="0" smtClean="0">
                <a:solidFill>
                  <a:schemeClr val="bg1"/>
                </a:solidFill>
                <a:ea typeface="ＭＳ Ｐゴシック" pitchFamily="34" charset="-128"/>
              </a:rPr>
              <a:t> </a:t>
            </a:r>
            <a:r>
              <a:rPr lang="en-GB" sz="3200" i="1" dirty="0" smtClean="0">
                <a:solidFill>
                  <a:schemeClr val="bg1"/>
                </a:solidFill>
                <a:ea typeface="ＭＳ Ｐゴシック" pitchFamily="34" charset="-128"/>
              </a:rPr>
              <a:t>Fo-rich</a:t>
            </a:r>
            <a:r>
              <a:rPr lang="en-GB" sz="2800" i="1" dirty="0" smtClean="0">
                <a:solidFill>
                  <a:schemeClr val="bg1"/>
                </a:solidFill>
                <a:ea typeface="ＭＳ Ｐゴシック" pitchFamily="34" charset="-128"/>
              </a:rPr>
              <a:t> </a:t>
            </a:r>
            <a:r>
              <a:rPr lang="en-GB" sz="3200" i="1" dirty="0" smtClean="0">
                <a:solidFill>
                  <a:schemeClr val="bg1"/>
                </a:solidFill>
                <a:ea typeface="ＭＳ Ｐゴシック" pitchFamily="34" charset="-128"/>
              </a:rPr>
              <a:t>olivine</a:t>
            </a:r>
            <a:r>
              <a:rPr lang="en-GB" sz="3200" dirty="0" smtClean="0">
                <a:solidFill>
                  <a:schemeClr val="bg1"/>
                </a:solidFill>
                <a:ea typeface="ＭＳ Ｐゴシック" pitchFamily="34" charset="-128"/>
              </a:rPr>
              <a:t>.</a:t>
            </a:r>
            <a:endParaRPr lang="en-GB" sz="1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ea typeface="ＭＳ Ｐゴシック" pitchFamily="34" charset="-128"/>
            </a:endParaRPr>
          </a:p>
          <a:p>
            <a:pPr>
              <a:defRPr/>
            </a:pPr>
            <a:endParaRPr lang="en-GB" sz="9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ea typeface="ＭＳ Ｐゴシック" pitchFamily="34" charset="-128"/>
            </a:endParaRPr>
          </a:p>
          <a:p>
            <a:pPr>
              <a:defRPr/>
            </a:pPr>
            <a:r>
              <a:rPr lang="en-GB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It is not necessary to have high T to generate high amount of melting</a:t>
            </a:r>
            <a:r>
              <a:rPr lang="en-GB" sz="3200" dirty="0" smtClean="0">
                <a:solidFill>
                  <a:schemeClr val="bg1"/>
                </a:solidFill>
                <a:ea typeface="ＭＳ Ｐゴシック" pitchFamily="34" charset="-128"/>
              </a:rPr>
              <a:t>. Melting can be generated with volatile flushing (H and C, above all) and with the presence of low-solidus olivine-poor lithologies (eclogites).</a:t>
            </a:r>
            <a:endParaRPr lang="en-US" sz="3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7" name="Text Box 82"/>
          <p:cNvSpPr txBox="1">
            <a:spLocks noChangeArrowheads="1"/>
          </p:cNvSpPr>
          <p:nvPr/>
        </p:nvSpPr>
        <p:spPr bwMode="auto">
          <a:xfrm>
            <a:off x="0" y="889000"/>
            <a:ext cx="9144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dirty="0" smtClean="0">
                <a:solidFill>
                  <a:schemeClr val="bg1"/>
                </a:solidFill>
              </a:rPr>
              <a:t>There are several problems in transforming the Fo content in olivine into temperature estimates:</a:t>
            </a:r>
            <a:endParaRPr lang="en-GB" sz="3600" dirty="0">
              <a:solidFill>
                <a:srgbClr val="FFFF00"/>
              </a:solidFill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6820" name="Text Box 4"/>
          <p:cNvSpPr txBox="1">
            <a:spLocks noChangeArrowheads="1"/>
          </p:cNvSpPr>
          <p:nvPr/>
        </p:nvSpPr>
        <p:spPr bwMode="auto">
          <a:xfrm>
            <a:off x="0" y="88900"/>
            <a:ext cx="9144000" cy="82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4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Potential</a:t>
            </a:r>
            <a:r>
              <a:rPr lang="it-IT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Temperature</a:t>
            </a:r>
          </a:p>
        </p:txBody>
      </p:sp>
      <p:sp>
        <p:nvSpPr>
          <p:cNvPr id="5" name="Text Box 82"/>
          <p:cNvSpPr txBox="1">
            <a:spLocks noChangeArrowheads="1"/>
          </p:cNvSpPr>
          <p:nvPr/>
        </p:nvSpPr>
        <p:spPr bwMode="auto">
          <a:xfrm>
            <a:off x="357188" y="2655882"/>
            <a:ext cx="8786812" cy="318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4)</a:t>
            </a:r>
            <a:r>
              <a:rPr lang="en-GB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 </a:t>
            </a:r>
            <a:r>
              <a:rPr lang="en-GB" sz="3200" i="1" dirty="0" smtClean="0">
                <a:solidFill>
                  <a:schemeClr val="bg1"/>
                </a:solidFill>
                <a:ea typeface="ＭＳ Ｐゴシック" pitchFamily="34" charset="-128"/>
              </a:rPr>
              <a:t>Melts generated after high degrees of melting are characterized by high Mg# and, consequentially,</a:t>
            </a:r>
            <a:r>
              <a:rPr lang="en-GB" sz="2000" i="1" dirty="0" smtClean="0">
                <a:solidFill>
                  <a:schemeClr val="bg1"/>
                </a:solidFill>
                <a:ea typeface="ＭＳ Ｐゴシック" pitchFamily="34" charset="-128"/>
              </a:rPr>
              <a:t> </a:t>
            </a:r>
            <a:r>
              <a:rPr lang="en-GB" sz="3200" i="1" dirty="0" smtClean="0">
                <a:solidFill>
                  <a:schemeClr val="bg1"/>
                </a:solidFill>
                <a:ea typeface="ＭＳ Ｐゴシック" pitchFamily="34" charset="-128"/>
              </a:rPr>
              <a:t>will</a:t>
            </a:r>
            <a:r>
              <a:rPr lang="en-GB" sz="2000" i="1" dirty="0" smtClean="0">
                <a:solidFill>
                  <a:schemeClr val="bg1"/>
                </a:solidFill>
                <a:ea typeface="ＭＳ Ｐゴシック" pitchFamily="34" charset="-128"/>
              </a:rPr>
              <a:t> </a:t>
            </a:r>
            <a:r>
              <a:rPr lang="en-GB" sz="3200" i="1" dirty="0" smtClean="0">
                <a:solidFill>
                  <a:schemeClr val="bg1"/>
                </a:solidFill>
                <a:ea typeface="ＭＳ Ｐゴシック" pitchFamily="34" charset="-128"/>
              </a:rPr>
              <a:t>crystallize</a:t>
            </a:r>
            <a:r>
              <a:rPr lang="en-GB" sz="2000" i="1" dirty="0" smtClean="0">
                <a:solidFill>
                  <a:schemeClr val="bg1"/>
                </a:solidFill>
                <a:ea typeface="ＭＳ Ｐゴシック" pitchFamily="34" charset="-128"/>
              </a:rPr>
              <a:t> </a:t>
            </a:r>
            <a:r>
              <a:rPr lang="en-GB" sz="3200" i="1" dirty="0" smtClean="0">
                <a:solidFill>
                  <a:schemeClr val="bg1"/>
                </a:solidFill>
                <a:ea typeface="ＭＳ Ｐゴシック" pitchFamily="34" charset="-128"/>
              </a:rPr>
              <a:t>Fo-rich</a:t>
            </a:r>
            <a:r>
              <a:rPr lang="en-GB" sz="2800" i="1" dirty="0" smtClean="0">
                <a:solidFill>
                  <a:schemeClr val="bg1"/>
                </a:solidFill>
                <a:ea typeface="ＭＳ Ｐゴシック" pitchFamily="34" charset="-128"/>
              </a:rPr>
              <a:t> </a:t>
            </a:r>
            <a:r>
              <a:rPr lang="en-GB" sz="3200" i="1" dirty="0" smtClean="0">
                <a:solidFill>
                  <a:schemeClr val="bg1"/>
                </a:solidFill>
                <a:ea typeface="ＭＳ Ｐゴシック" pitchFamily="34" charset="-128"/>
              </a:rPr>
              <a:t>olivine</a:t>
            </a:r>
            <a:r>
              <a:rPr lang="en-GB" sz="3200" dirty="0" smtClean="0">
                <a:solidFill>
                  <a:schemeClr val="bg1"/>
                </a:solidFill>
                <a:ea typeface="ＭＳ Ｐゴシック" pitchFamily="34" charset="-128"/>
              </a:rPr>
              <a:t>.</a:t>
            </a:r>
            <a:endParaRPr lang="en-GB" sz="1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ea typeface="ＭＳ Ｐゴシック" pitchFamily="34" charset="-128"/>
            </a:endParaRPr>
          </a:p>
          <a:p>
            <a:pPr>
              <a:defRPr/>
            </a:pPr>
            <a:endParaRPr lang="en-GB" sz="9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ea typeface="ＭＳ Ｐゴシック" pitchFamily="34" charset="-128"/>
            </a:endParaRPr>
          </a:p>
          <a:p>
            <a:pPr>
              <a:defRPr/>
            </a:pPr>
            <a:r>
              <a:rPr lang="en-GB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If an upwelling mantle melts at high depths, it will experience more and more melting moving to the surface.</a:t>
            </a:r>
            <a:endParaRPr lang="en-US" sz="3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7" name="Text Box 82"/>
          <p:cNvSpPr txBox="1">
            <a:spLocks noChangeArrowheads="1"/>
          </p:cNvSpPr>
          <p:nvPr/>
        </p:nvSpPr>
        <p:spPr bwMode="auto">
          <a:xfrm>
            <a:off x="0" y="889000"/>
            <a:ext cx="9144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dirty="0" smtClean="0">
                <a:solidFill>
                  <a:schemeClr val="bg1"/>
                </a:solidFill>
              </a:rPr>
              <a:t>There are several problems in transforming the Fo content in olivine into temperature estimates:</a:t>
            </a:r>
            <a:endParaRPr lang="en-GB" sz="3600" dirty="0">
              <a:solidFill>
                <a:srgbClr val="FFFF00"/>
              </a:solidFill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6820" name="Text Box 4"/>
          <p:cNvSpPr txBox="1">
            <a:spLocks noChangeArrowheads="1"/>
          </p:cNvSpPr>
          <p:nvPr/>
        </p:nvSpPr>
        <p:spPr bwMode="auto">
          <a:xfrm>
            <a:off x="0" y="88900"/>
            <a:ext cx="9144000" cy="82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4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Potential</a:t>
            </a:r>
            <a:r>
              <a:rPr lang="it-IT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Temperature</a:t>
            </a:r>
          </a:p>
        </p:txBody>
      </p:sp>
      <p:sp>
        <p:nvSpPr>
          <p:cNvPr id="5" name="Text Box 82"/>
          <p:cNvSpPr txBox="1">
            <a:spLocks noChangeArrowheads="1"/>
          </p:cNvSpPr>
          <p:nvPr/>
        </p:nvSpPr>
        <p:spPr bwMode="auto">
          <a:xfrm>
            <a:off x="357188" y="2655882"/>
            <a:ext cx="8786812" cy="3677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5)</a:t>
            </a:r>
            <a:r>
              <a:rPr lang="en-GB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 </a:t>
            </a:r>
            <a:r>
              <a:rPr lang="en-GB" sz="3200" i="1" dirty="0" smtClean="0">
                <a:solidFill>
                  <a:schemeClr val="bg1"/>
                </a:solidFill>
                <a:ea typeface="ＭＳ Ｐゴシック" pitchFamily="34" charset="-128"/>
              </a:rPr>
              <a:t>Fo-rich olivines can </a:t>
            </a:r>
            <a:r>
              <a:rPr lang="en-GB" sz="3200" i="1" dirty="0" smtClean="0">
                <a:solidFill>
                  <a:schemeClr val="bg1"/>
                </a:solidFill>
                <a:ea typeface="ＭＳ Ｐゴシック" pitchFamily="34" charset="-128"/>
              </a:rPr>
              <a:t>crystallize in a highly oxidized melt</a:t>
            </a:r>
            <a:r>
              <a:rPr lang="en-GB" sz="3200" dirty="0" smtClean="0">
                <a:solidFill>
                  <a:schemeClr val="bg1"/>
                </a:solidFill>
                <a:ea typeface="ＭＳ Ｐゴシック" pitchFamily="34" charset="-128"/>
              </a:rPr>
              <a:t>.</a:t>
            </a:r>
            <a:endParaRPr lang="en-GB" sz="1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ea typeface="ＭＳ Ｐゴシック" pitchFamily="34" charset="-128"/>
            </a:endParaRPr>
          </a:p>
          <a:p>
            <a:pPr>
              <a:defRPr/>
            </a:pPr>
            <a:endParaRPr lang="en-GB" sz="9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ea typeface="ＭＳ Ｐゴシック" pitchFamily="34" charset="-128"/>
            </a:endParaRPr>
          </a:p>
          <a:p>
            <a:pPr>
              <a:defRPr/>
            </a:pPr>
            <a:r>
              <a:rPr lang="en-GB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If Fe</a:t>
            </a:r>
            <a:r>
              <a:rPr lang="en-GB" sz="3200" baseline="30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3+</a:t>
            </a:r>
            <a:r>
              <a:rPr lang="en-GB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 </a:t>
            </a:r>
            <a:r>
              <a:rPr lang="en-GB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become particularly </a:t>
            </a:r>
            <a:r>
              <a:rPr lang="en-GB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abundant in specific </a:t>
            </a:r>
            <a:r>
              <a:rPr lang="en-GB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conditions magnetite crystallization is favoured. This depletes the residual magma in </a:t>
            </a:r>
            <a:r>
              <a:rPr lang="en-GB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Fe</a:t>
            </a:r>
            <a:r>
              <a:rPr lang="en-GB" sz="3200" baseline="30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2</a:t>
            </a:r>
            <a:r>
              <a:rPr lang="en-GB" sz="3200" baseline="30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+</a:t>
            </a:r>
            <a:r>
              <a:rPr lang="en-GB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. </a:t>
            </a:r>
            <a:r>
              <a:rPr lang="en-GB" sz="3200" dirty="0" smtClean="0">
                <a:solidFill>
                  <a:schemeClr val="bg1"/>
                </a:solidFill>
                <a:ea typeface="ＭＳ Ｐゴシック" pitchFamily="34" charset="-128"/>
              </a:rPr>
              <a:t>Late o</a:t>
            </a:r>
            <a:r>
              <a:rPr lang="en-GB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livine can crystallize with MgO-rich (up to Fo</a:t>
            </a:r>
            <a:r>
              <a:rPr lang="en-GB" sz="3200" baseline="-2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99</a:t>
            </a:r>
            <a:r>
              <a:rPr lang="en-GB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) compositions</a:t>
            </a:r>
            <a:r>
              <a:rPr lang="en-GB" sz="3200" dirty="0" smtClean="0">
                <a:solidFill>
                  <a:schemeClr val="bg1"/>
                </a:solidFill>
                <a:ea typeface="ＭＳ Ｐゴシック" pitchFamily="34" charset="-128"/>
              </a:rPr>
              <a:t>.</a:t>
            </a:r>
            <a:endParaRPr lang="en-US" sz="3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7" name="Text Box 82"/>
          <p:cNvSpPr txBox="1">
            <a:spLocks noChangeArrowheads="1"/>
          </p:cNvSpPr>
          <p:nvPr/>
        </p:nvSpPr>
        <p:spPr bwMode="auto">
          <a:xfrm>
            <a:off x="0" y="889000"/>
            <a:ext cx="9144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dirty="0" smtClean="0">
                <a:solidFill>
                  <a:schemeClr val="bg1"/>
                </a:solidFill>
              </a:rPr>
              <a:t>There are several problems in transforming the Fo content in olivine into temperature estimates:</a:t>
            </a:r>
            <a:endParaRPr lang="en-GB" sz="3600" dirty="0">
              <a:solidFill>
                <a:srgbClr val="FFFF00"/>
              </a:solidFill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6820" name="Text Box 4"/>
          <p:cNvSpPr txBox="1">
            <a:spLocks noChangeArrowheads="1"/>
          </p:cNvSpPr>
          <p:nvPr/>
        </p:nvSpPr>
        <p:spPr bwMode="auto">
          <a:xfrm>
            <a:off x="0" y="88900"/>
            <a:ext cx="9144000" cy="82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4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Potential</a:t>
            </a:r>
            <a:r>
              <a:rPr lang="it-IT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Temperature</a:t>
            </a:r>
          </a:p>
        </p:txBody>
      </p:sp>
      <p:sp>
        <p:nvSpPr>
          <p:cNvPr id="5" name="Text Box 82"/>
          <p:cNvSpPr txBox="1">
            <a:spLocks noChangeArrowheads="1"/>
          </p:cNvSpPr>
          <p:nvPr/>
        </p:nvSpPr>
        <p:spPr bwMode="auto">
          <a:xfrm>
            <a:off x="357188" y="2655882"/>
            <a:ext cx="8786812" cy="417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6)</a:t>
            </a:r>
            <a:r>
              <a:rPr lang="en-GB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 </a:t>
            </a:r>
            <a:r>
              <a:rPr lang="en-GB" sz="3200" i="1" dirty="0" smtClean="0">
                <a:solidFill>
                  <a:schemeClr val="bg1"/>
                </a:solidFill>
                <a:ea typeface="ＭＳ Ｐゴシック" pitchFamily="34" charset="-128"/>
              </a:rPr>
              <a:t>Fo-rich olivines can be generated after subsolidus substitution with spinel</a:t>
            </a:r>
            <a:r>
              <a:rPr lang="en-GB" sz="3200" dirty="0" smtClean="0">
                <a:solidFill>
                  <a:schemeClr val="bg1"/>
                </a:solidFill>
                <a:ea typeface="ＭＳ Ｐゴシック" pitchFamily="34" charset="-128"/>
              </a:rPr>
              <a:t>.</a:t>
            </a:r>
            <a:endParaRPr lang="en-GB" sz="1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ea typeface="ＭＳ Ｐゴシック" pitchFamily="34" charset="-128"/>
            </a:endParaRPr>
          </a:p>
          <a:p>
            <a:pPr>
              <a:defRPr/>
            </a:pPr>
            <a:endParaRPr lang="en-GB" sz="9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ea typeface="ＭＳ Ｐゴシック" pitchFamily="34" charset="-128"/>
            </a:endParaRPr>
          </a:p>
          <a:p>
            <a:pPr>
              <a:defRPr/>
            </a:pPr>
            <a:r>
              <a:rPr lang="en-GB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Cr-rich spinel prefers Fe (forming chromite Fe</a:t>
            </a:r>
            <a:r>
              <a:rPr lang="en-GB" sz="3200" baseline="30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2+</a:t>
            </a:r>
            <a:r>
              <a:rPr lang="en-GB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Cr</a:t>
            </a:r>
            <a:r>
              <a:rPr lang="en-GB" sz="3200" baseline="-2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2</a:t>
            </a:r>
            <a:r>
              <a:rPr lang="en-GB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O</a:t>
            </a:r>
            <a:r>
              <a:rPr lang="en-GB" sz="3200" baseline="-2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4</a:t>
            </a:r>
            <a:r>
              <a:rPr lang="en-GB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) rather than Mg (Mg-chromite MgCr</a:t>
            </a:r>
            <a:r>
              <a:rPr lang="en-GB" sz="3200" baseline="-2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2</a:t>
            </a:r>
            <a:r>
              <a:rPr lang="en-GB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O</a:t>
            </a:r>
            <a:r>
              <a:rPr lang="en-GB" sz="3200" baseline="-2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4</a:t>
            </a:r>
            <a:r>
              <a:rPr lang="en-GB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). If olivine is present, it will exchange Fe with chromite, accepting Mg from the spinel. The result will be Fo-rich olivine.</a:t>
            </a:r>
            <a:endParaRPr lang="en-US" sz="3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7" name="Text Box 82"/>
          <p:cNvSpPr txBox="1">
            <a:spLocks noChangeArrowheads="1"/>
          </p:cNvSpPr>
          <p:nvPr/>
        </p:nvSpPr>
        <p:spPr bwMode="auto">
          <a:xfrm>
            <a:off x="0" y="889000"/>
            <a:ext cx="9144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dirty="0" smtClean="0">
                <a:solidFill>
                  <a:schemeClr val="bg1"/>
                </a:solidFill>
              </a:rPr>
              <a:t>There are several problems in transforming the Fo content in olivine into temperature estimates:</a:t>
            </a:r>
            <a:endParaRPr lang="en-GB" sz="3600" dirty="0">
              <a:solidFill>
                <a:srgbClr val="FFFF00"/>
              </a:solidFill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 bwMode="auto">
          <a:xfrm>
            <a:off x="926123" y="6330462"/>
            <a:ext cx="8217877" cy="527538"/>
          </a:xfrm>
          <a:prstGeom prst="rect">
            <a:avLst/>
          </a:prstGeom>
          <a:solidFill>
            <a:srgbClr val="008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86820" name="Text Box 4"/>
          <p:cNvSpPr txBox="1">
            <a:spLocks noChangeArrowheads="1"/>
          </p:cNvSpPr>
          <p:nvPr/>
        </p:nvSpPr>
        <p:spPr bwMode="auto">
          <a:xfrm>
            <a:off x="0" y="88900"/>
            <a:ext cx="9144000" cy="82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4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Potential</a:t>
            </a:r>
            <a:r>
              <a:rPr lang="it-IT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Temperature</a:t>
            </a:r>
          </a:p>
        </p:txBody>
      </p:sp>
      <p:sp>
        <p:nvSpPr>
          <p:cNvPr id="5" name="Text Box 82"/>
          <p:cNvSpPr txBox="1">
            <a:spLocks noChangeArrowheads="1"/>
          </p:cNvSpPr>
          <p:nvPr/>
        </p:nvSpPr>
        <p:spPr bwMode="auto">
          <a:xfrm>
            <a:off x="357188" y="2655882"/>
            <a:ext cx="8786812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7) </a:t>
            </a:r>
            <a:r>
              <a:rPr lang="en-GB" sz="3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If present, phlogopite in the mantle melts incongruently giving K-OH-rich melt + Fo-rich (up to Fo</a:t>
            </a:r>
            <a:r>
              <a:rPr lang="en-GB" sz="3200" i="1" baseline="-2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95</a:t>
            </a:r>
            <a:r>
              <a:rPr lang="en-GB" sz="3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) </a:t>
            </a:r>
            <a:r>
              <a:rPr lang="en-GB" sz="3200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peritectic</a:t>
            </a:r>
            <a:r>
              <a:rPr lang="en-GB" sz="3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 olivine</a:t>
            </a:r>
            <a:r>
              <a:rPr lang="en-GB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.</a:t>
            </a:r>
          </a:p>
          <a:p>
            <a:pPr>
              <a:defRPr/>
            </a:pPr>
            <a:r>
              <a:rPr lang="en-GB" sz="3200" dirty="0" smtClean="0">
                <a:solidFill>
                  <a:schemeClr val="bg1"/>
                </a:solidFill>
                <a:ea typeface="ＭＳ Ｐゴシック" pitchFamily="34" charset="-128"/>
                <a:cs typeface="ＭＳ Ｐゴシック" pitchFamily="-72" charset="-128"/>
              </a:rPr>
              <a:t>This SiO</a:t>
            </a:r>
            <a:r>
              <a:rPr lang="en-GB" sz="3200" baseline="-25000" dirty="0" smtClean="0">
                <a:solidFill>
                  <a:schemeClr val="bg1"/>
                </a:solidFill>
                <a:ea typeface="ＭＳ Ｐゴシック" pitchFamily="34" charset="-128"/>
                <a:cs typeface="ＭＳ Ｐゴシック" pitchFamily="-72" charset="-128"/>
              </a:rPr>
              <a:t>2</a:t>
            </a:r>
            <a:r>
              <a:rPr lang="en-GB" sz="3200" dirty="0" smtClean="0">
                <a:solidFill>
                  <a:schemeClr val="bg1"/>
                </a:solidFill>
                <a:ea typeface="ＭＳ Ｐゴシック" pitchFamily="34" charset="-128"/>
                <a:cs typeface="ＭＳ Ｐゴシック" pitchFamily="-72" charset="-128"/>
              </a:rPr>
              <a:t>-undersaturated K-OH-rich melt reacts with mantle enstatite dissolving it. In this way the melt becomes MgO-rich (18-30 wt% MgO) and with high Mg#. </a:t>
            </a:r>
            <a:r>
              <a:rPr lang="en-GB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  <a:cs typeface="ＭＳ Ｐゴシック" pitchFamily="-72" charset="-128"/>
              </a:rPr>
              <a:t>Olivine crystallizing from this melt will be Fo-rich.</a:t>
            </a:r>
            <a:endParaRPr lang="en-US" sz="3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7" name="Text Box 82"/>
          <p:cNvSpPr txBox="1">
            <a:spLocks noChangeArrowheads="1"/>
          </p:cNvSpPr>
          <p:nvPr/>
        </p:nvSpPr>
        <p:spPr bwMode="auto">
          <a:xfrm>
            <a:off x="0" y="889000"/>
            <a:ext cx="9144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dirty="0" smtClean="0">
                <a:solidFill>
                  <a:schemeClr val="bg1"/>
                </a:solidFill>
              </a:rPr>
              <a:t>There are several problems in transforming the Fo content in olivine into temperature estimates:</a:t>
            </a:r>
            <a:endParaRPr lang="en-GB" sz="3600" dirty="0">
              <a:solidFill>
                <a:srgbClr val="FFFF00"/>
              </a:solidFill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3513993" y="6519446"/>
            <a:ext cx="5630007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GB" sz="1600" dirty="0" err="1" smtClean="0">
                <a:solidFill>
                  <a:schemeClr val="bg1"/>
                </a:solidFill>
                <a:latin typeface="Comic Sans MS" pitchFamily="66" charset="0"/>
                <a:ea typeface="ＭＳ Ｐゴシック" pitchFamily="34" charset="-128"/>
              </a:rPr>
              <a:t>Prelevic</a:t>
            </a:r>
            <a:r>
              <a:rPr lang="en-GB" sz="1600" dirty="0" smtClean="0">
                <a:solidFill>
                  <a:schemeClr val="bg1"/>
                </a:solidFill>
                <a:latin typeface="Comic Sans MS" pitchFamily="66" charset="0"/>
                <a:ea typeface="ＭＳ Ｐゴシック" pitchFamily="34" charset="-128"/>
              </a:rPr>
              <a:t> (2015, written communication)</a:t>
            </a:r>
            <a:endParaRPr lang="en-GB" sz="1600" dirty="0">
              <a:solidFill>
                <a:schemeClr val="bg1"/>
              </a:solidFill>
              <a:latin typeface="Comic Sans MS" pitchFamily="66" charset="0"/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 bwMode="auto">
          <a:xfrm>
            <a:off x="926123" y="6330462"/>
            <a:ext cx="8217877" cy="527538"/>
          </a:xfrm>
          <a:prstGeom prst="rect">
            <a:avLst/>
          </a:prstGeom>
          <a:solidFill>
            <a:srgbClr val="008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86820" name="Text Box 4"/>
          <p:cNvSpPr txBox="1">
            <a:spLocks noChangeArrowheads="1"/>
          </p:cNvSpPr>
          <p:nvPr/>
        </p:nvSpPr>
        <p:spPr bwMode="auto">
          <a:xfrm>
            <a:off x="0" y="88900"/>
            <a:ext cx="9144000" cy="82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4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Potential</a:t>
            </a:r>
            <a:r>
              <a:rPr lang="it-IT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Temperature</a:t>
            </a:r>
          </a:p>
        </p:txBody>
      </p:sp>
      <p:sp>
        <p:nvSpPr>
          <p:cNvPr id="5" name="Text Box 82"/>
          <p:cNvSpPr txBox="1">
            <a:spLocks noChangeArrowheads="1"/>
          </p:cNvSpPr>
          <p:nvPr/>
        </p:nvSpPr>
        <p:spPr bwMode="auto">
          <a:xfrm>
            <a:off x="357188" y="2655882"/>
            <a:ext cx="8786812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8) </a:t>
            </a:r>
            <a:r>
              <a:rPr lang="en-GB" sz="3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If present, phlogopite in the mantle melts incongruently giving K-OH-rich melt + Fo-rich (up to Fo</a:t>
            </a:r>
            <a:r>
              <a:rPr lang="en-GB" sz="3200" i="1" baseline="-2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95</a:t>
            </a:r>
            <a:r>
              <a:rPr lang="en-GB" sz="3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) </a:t>
            </a:r>
            <a:r>
              <a:rPr lang="en-GB" sz="3200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peritectic</a:t>
            </a:r>
            <a:r>
              <a:rPr lang="en-GB" sz="3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 olivine.</a:t>
            </a:r>
          </a:p>
          <a:p>
            <a:pPr>
              <a:defRPr/>
            </a:pPr>
            <a:r>
              <a:rPr lang="en-GB" sz="3200" dirty="0" smtClean="0">
                <a:solidFill>
                  <a:schemeClr val="bg1"/>
                </a:solidFill>
                <a:ea typeface="ＭＳ Ｐゴシック" pitchFamily="34" charset="-128"/>
                <a:cs typeface="ＭＳ Ｐゴシック" pitchFamily="-72" charset="-128"/>
              </a:rPr>
              <a:t>Possible subsequent melting of this phlogopite-free mantle, rich in Fo-rich </a:t>
            </a:r>
            <a:r>
              <a:rPr lang="en-GB" sz="3200" dirty="0" err="1" smtClean="0">
                <a:solidFill>
                  <a:schemeClr val="bg1"/>
                </a:solidFill>
                <a:ea typeface="ＭＳ Ｐゴシック" pitchFamily="34" charset="-128"/>
                <a:cs typeface="ＭＳ Ｐゴシック" pitchFamily="-72" charset="-128"/>
              </a:rPr>
              <a:t>peritectic</a:t>
            </a:r>
            <a:r>
              <a:rPr lang="en-GB" sz="3200" dirty="0" smtClean="0">
                <a:solidFill>
                  <a:schemeClr val="bg1"/>
                </a:solidFill>
                <a:ea typeface="ＭＳ Ｐゴシック" pitchFamily="34" charset="-128"/>
                <a:cs typeface="ＭＳ Ｐゴシック" pitchFamily="-72" charset="-128"/>
              </a:rPr>
              <a:t> olivine, can produce Mg# rich melts that can crystallize Fo-rich olivines.</a:t>
            </a:r>
            <a:endParaRPr lang="en-US" sz="3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7" name="Text Box 82"/>
          <p:cNvSpPr txBox="1">
            <a:spLocks noChangeArrowheads="1"/>
          </p:cNvSpPr>
          <p:nvPr/>
        </p:nvSpPr>
        <p:spPr bwMode="auto">
          <a:xfrm>
            <a:off x="0" y="889000"/>
            <a:ext cx="9144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dirty="0" smtClean="0">
                <a:solidFill>
                  <a:schemeClr val="bg1"/>
                </a:solidFill>
              </a:rPr>
              <a:t>There are several problems in transforming the Fo content in olivine into temperature estimates:</a:t>
            </a:r>
            <a:endParaRPr lang="en-GB" sz="3600" dirty="0">
              <a:solidFill>
                <a:srgbClr val="FFFF00"/>
              </a:solidFill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3513993" y="6519446"/>
            <a:ext cx="5630007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GB" sz="1600" dirty="0" err="1" smtClean="0">
                <a:solidFill>
                  <a:schemeClr val="bg1"/>
                </a:solidFill>
                <a:latin typeface="Comic Sans MS" pitchFamily="66" charset="0"/>
                <a:ea typeface="ＭＳ Ｐゴシック" pitchFamily="34" charset="-128"/>
              </a:rPr>
              <a:t>Prelevic</a:t>
            </a:r>
            <a:r>
              <a:rPr lang="en-GB" sz="1600" dirty="0" smtClean="0">
                <a:solidFill>
                  <a:schemeClr val="bg1"/>
                </a:solidFill>
                <a:latin typeface="Comic Sans MS" pitchFamily="66" charset="0"/>
                <a:ea typeface="ＭＳ Ｐゴシック" pitchFamily="34" charset="-128"/>
              </a:rPr>
              <a:t> (2015, written communication)</a:t>
            </a:r>
            <a:endParaRPr lang="en-GB" sz="1600" dirty="0">
              <a:solidFill>
                <a:schemeClr val="bg1"/>
              </a:solidFill>
              <a:latin typeface="Comic Sans MS" pitchFamily="66" charset="0"/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 bwMode="auto">
          <a:xfrm>
            <a:off x="926123" y="6330462"/>
            <a:ext cx="8217877" cy="527538"/>
          </a:xfrm>
          <a:prstGeom prst="rect">
            <a:avLst/>
          </a:prstGeom>
          <a:solidFill>
            <a:srgbClr val="008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86820" name="Text Box 4"/>
          <p:cNvSpPr txBox="1">
            <a:spLocks noChangeArrowheads="1"/>
          </p:cNvSpPr>
          <p:nvPr/>
        </p:nvSpPr>
        <p:spPr bwMode="auto">
          <a:xfrm>
            <a:off x="0" y="88900"/>
            <a:ext cx="9144000" cy="82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4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Potential</a:t>
            </a:r>
            <a:r>
              <a:rPr lang="it-IT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Temperature</a:t>
            </a:r>
          </a:p>
        </p:txBody>
      </p:sp>
      <p:sp>
        <p:nvSpPr>
          <p:cNvPr id="5" name="Text Box 82"/>
          <p:cNvSpPr txBox="1">
            <a:spLocks noChangeArrowheads="1"/>
          </p:cNvSpPr>
          <p:nvPr/>
        </p:nvSpPr>
        <p:spPr bwMode="auto">
          <a:xfrm>
            <a:off x="357188" y="2655882"/>
            <a:ext cx="8786812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9) </a:t>
            </a:r>
            <a:r>
              <a:rPr lang="en-GB" sz="3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Fo-rich (</a:t>
            </a:r>
            <a:r>
              <a:rPr lang="en-GB" sz="3200" i="1" dirty="0" smtClean="0">
                <a:solidFill>
                  <a:schemeClr val="bg1"/>
                </a:solidFill>
                <a:ea typeface="ＭＳ Ｐゴシック" pitchFamily="34" charset="-128"/>
              </a:rPr>
              <a:t>up to Fo</a:t>
            </a:r>
            <a:r>
              <a:rPr lang="en-GB" sz="3200" i="1" baseline="-25000" dirty="0" smtClean="0">
                <a:solidFill>
                  <a:schemeClr val="bg1"/>
                </a:solidFill>
                <a:ea typeface="ＭＳ Ｐゴシック" pitchFamily="34" charset="-128"/>
              </a:rPr>
              <a:t>93</a:t>
            </a:r>
            <a:r>
              <a:rPr lang="en-GB" sz="3200" i="1" dirty="0" smtClean="0">
                <a:solidFill>
                  <a:schemeClr val="bg1"/>
                </a:solidFill>
                <a:ea typeface="ＭＳ Ｐゴシック" pitchFamily="34" charset="-128"/>
              </a:rPr>
              <a:t>) </a:t>
            </a:r>
            <a:r>
              <a:rPr lang="en-GB" sz="3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olivine forms </a:t>
            </a:r>
            <a:r>
              <a:rPr lang="en-GB" sz="3200" i="1" dirty="0" smtClean="0">
                <a:solidFill>
                  <a:schemeClr val="bg1"/>
                </a:solidFill>
                <a:ea typeface="ＭＳ Ｐゴシック" pitchFamily="34" charset="-128"/>
              </a:rPr>
              <a:t>as liquidus phase of a MARID melt</a:t>
            </a:r>
            <a:r>
              <a:rPr lang="en-GB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.</a:t>
            </a:r>
          </a:p>
          <a:p>
            <a:pPr>
              <a:defRPr/>
            </a:pPr>
            <a:r>
              <a:rPr lang="en-GB" sz="3200" dirty="0" smtClean="0">
                <a:solidFill>
                  <a:srgbClr val="FFFF00"/>
                </a:solidFill>
                <a:ea typeface="ＭＳ Ｐゴシック" pitchFamily="34" charset="-128"/>
                <a:cs typeface="ＭＳ Ｐゴシック" pitchFamily="-72" charset="-128"/>
              </a:rPr>
              <a:t>MARID</a:t>
            </a:r>
            <a:r>
              <a:rPr lang="en-GB" sz="3200" dirty="0" smtClean="0">
                <a:solidFill>
                  <a:schemeClr val="bg1"/>
                </a:solidFill>
                <a:ea typeface="ＭＳ Ｐゴシック" pitchFamily="34" charset="-128"/>
                <a:cs typeface="ＭＳ Ｐゴシック" pitchFamily="-72" charset="-128"/>
              </a:rPr>
              <a:t> rocks are lithologies composed essentially of </a:t>
            </a:r>
            <a:r>
              <a:rPr lang="en-GB" sz="3200" dirty="0" smtClean="0">
                <a:solidFill>
                  <a:srgbClr val="FFFF00"/>
                </a:solidFill>
                <a:ea typeface="ＭＳ Ｐゴシック" pitchFamily="34" charset="-128"/>
                <a:cs typeface="ＭＳ Ｐゴシック" pitchFamily="-72" charset="-128"/>
              </a:rPr>
              <a:t>M</a:t>
            </a:r>
            <a:r>
              <a:rPr lang="en-GB" sz="3200" dirty="0" smtClean="0">
                <a:solidFill>
                  <a:schemeClr val="bg1"/>
                </a:solidFill>
                <a:ea typeface="ＭＳ Ｐゴシック" pitchFamily="34" charset="-128"/>
                <a:cs typeface="ＭＳ Ｐゴシック" pitchFamily="-72" charset="-128"/>
              </a:rPr>
              <a:t>ica + </a:t>
            </a:r>
            <a:r>
              <a:rPr lang="en-GB" sz="3200" dirty="0" smtClean="0">
                <a:solidFill>
                  <a:srgbClr val="FFFF00"/>
                </a:solidFill>
                <a:ea typeface="ＭＳ Ｐゴシック" pitchFamily="34" charset="-128"/>
                <a:cs typeface="ＭＳ Ｐゴシック" pitchFamily="-72" charset="-128"/>
              </a:rPr>
              <a:t>A</a:t>
            </a:r>
            <a:r>
              <a:rPr lang="en-GB" sz="3200" dirty="0" smtClean="0">
                <a:solidFill>
                  <a:schemeClr val="bg1"/>
                </a:solidFill>
                <a:ea typeface="ＭＳ Ｐゴシック" pitchFamily="34" charset="-128"/>
                <a:cs typeface="ＭＳ Ｐゴシック" pitchFamily="-72" charset="-128"/>
              </a:rPr>
              <a:t>mphibole, </a:t>
            </a:r>
            <a:r>
              <a:rPr lang="en-GB" sz="3200" dirty="0" smtClean="0">
                <a:solidFill>
                  <a:srgbClr val="FFFF00"/>
                </a:solidFill>
                <a:ea typeface="ＭＳ Ｐゴシック" pitchFamily="34" charset="-128"/>
                <a:cs typeface="ＭＳ Ｐゴシック" pitchFamily="-72" charset="-128"/>
              </a:rPr>
              <a:t>R</a:t>
            </a:r>
            <a:r>
              <a:rPr lang="en-GB" sz="3200" dirty="0" smtClean="0">
                <a:solidFill>
                  <a:schemeClr val="bg1"/>
                </a:solidFill>
                <a:ea typeface="ＭＳ Ｐゴシック" pitchFamily="34" charset="-128"/>
                <a:cs typeface="ＭＳ Ｐゴシック" pitchFamily="-72" charset="-128"/>
              </a:rPr>
              <a:t>utile, </a:t>
            </a:r>
            <a:r>
              <a:rPr lang="en-GB" sz="3200" dirty="0" smtClean="0">
                <a:solidFill>
                  <a:srgbClr val="FFFF00"/>
                </a:solidFill>
                <a:ea typeface="ＭＳ Ｐゴシック" pitchFamily="34" charset="-128"/>
                <a:cs typeface="ＭＳ Ｐゴシック" pitchFamily="-72" charset="-128"/>
              </a:rPr>
              <a:t>I</a:t>
            </a:r>
            <a:r>
              <a:rPr lang="en-GB" sz="3200" dirty="0" smtClean="0">
                <a:solidFill>
                  <a:schemeClr val="bg1"/>
                </a:solidFill>
                <a:ea typeface="ＭＳ Ｐゴシック" pitchFamily="34" charset="-128"/>
                <a:cs typeface="ＭＳ Ｐゴシック" pitchFamily="-72" charset="-128"/>
              </a:rPr>
              <a:t>lmenite and </a:t>
            </a:r>
            <a:r>
              <a:rPr lang="en-GB" sz="3200" dirty="0" smtClean="0">
                <a:solidFill>
                  <a:srgbClr val="FFFF00"/>
                </a:solidFill>
                <a:ea typeface="ＭＳ Ｐゴシック" pitchFamily="34" charset="-128"/>
                <a:cs typeface="ＭＳ Ｐゴシック" pitchFamily="-72" charset="-128"/>
              </a:rPr>
              <a:t>D</a:t>
            </a:r>
            <a:r>
              <a:rPr lang="en-GB" sz="3200" dirty="0" smtClean="0">
                <a:solidFill>
                  <a:schemeClr val="bg1"/>
                </a:solidFill>
                <a:ea typeface="ＭＳ Ｐゴシック" pitchFamily="34" charset="-128"/>
                <a:cs typeface="ＭＳ Ｐゴシック" pitchFamily="-72" charset="-128"/>
              </a:rPr>
              <a:t>iopside</a:t>
            </a:r>
            <a:r>
              <a:rPr lang="en-GB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  <a:cs typeface="ＭＳ Ｐゴシック" pitchFamily="-72" charset="-128"/>
              </a:rPr>
              <a:t>.</a:t>
            </a:r>
          </a:p>
          <a:p>
            <a:pPr>
              <a:defRPr/>
            </a:pPr>
            <a:r>
              <a:rPr lang="en-GB" sz="3200" dirty="0" smtClean="0">
                <a:solidFill>
                  <a:schemeClr val="bg1"/>
                </a:solidFill>
                <a:ea typeface="ＭＳ Ｐゴシック" pitchFamily="34" charset="-128"/>
                <a:cs typeface="ＭＳ Ｐゴシック" pitchFamily="-72" charset="-128"/>
              </a:rPr>
              <a:t>MARID partial melts are Mg-rich and crystallize Fo-rich olivine, but at “normal” to “relatively low” temperatures.</a:t>
            </a:r>
            <a:endParaRPr lang="en-US" sz="3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7" name="Text Box 82"/>
          <p:cNvSpPr txBox="1">
            <a:spLocks noChangeArrowheads="1"/>
          </p:cNvSpPr>
          <p:nvPr/>
        </p:nvSpPr>
        <p:spPr bwMode="auto">
          <a:xfrm>
            <a:off x="0" y="889000"/>
            <a:ext cx="9144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dirty="0" smtClean="0">
                <a:solidFill>
                  <a:schemeClr val="bg1"/>
                </a:solidFill>
              </a:rPr>
              <a:t>There are several problems in transforming the Fo content in olivine into temperature estimates:</a:t>
            </a:r>
            <a:endParaRPr lang="en-GB" sz="3600" dirty="0">
              <a:solidFill>
                <a:srgbClr val="FFFF00"/>
              </a:solidFill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3513993" y="6519446"/>
            <a:ext cx="5630007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GB" sz="1600" dirty="0" err="1" smtClean="0">
                <a:solidFill>
                  <a:schemeClr val="bg1"/>
                </a:solidFill>
                <a:latin typeface="Comic Sans MS" pitchFamily="66" charset="0"/>
                <a:ea typeface="ＭＳ Ｐゴシック" pitchFamily="34" charset="-128"/>
              </a:rPr>
              <a:t>Prelevic</a:t>
            </a:r>
            <a:r>
              <a:rPr lang="en-GB" sz="1600" dirty="0" smtClean="0">
                <a:solidFill>
                  <a:schemeClr val="bg1"/>
                </a:solidFill>
                <a:latin typeface="Comic Sans MS" pitchFamily="66" charset="0"/>
                <a:ea typeface="ＭＳ Ｐゴシック" pitchFamily="34" charset="-128"/>
              </a:rPr>
              <a:t> (2015, written communication)</a:t>
            </a:r>
            <a:endParaRPr lang="en-GB" sz="1600" dirty="0">
              <a:solidFill>
                <a:schemeClr val="bg1"/>
              </a:solidFill>
              <a:latin typeface="Comic Sans MS" pitchFamily="66" charset="0"/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 bwMode="auto">
          <a:xfrm>
            <a:off x="926123" y="6330462"/>
            <a:ext cx="8217877" cy="527538"/>
          </a:xfrm>
          <a:prstGeom prst="rect">
            <a:avLst/>
          </a:prstGeom>
          <a:solidFill>
            <a:srgbClr val="008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86820" name="Text Box 4"/>
          <p:cNvSpPr txBox="1">
            <a:spLocks noChangeArrowheads="1"/>
          </p:cNvSpPr>
          <p:nvPr/>
        </p:nvSpPr>
        <p:spPr bwMode="auto">
          <a:xfrm>
            <a:off x="0" y="88900"/>
            <a:ext cx="9144000" cy="82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4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Potential</a:t>
            </a:r>
            <a:r>
              <a:rPr lang="it-IT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Temperature</a:t>
            </a:r>
          </a:p>
        </p:txBody>
      </p:sp>
      <p:sp>
        <p:nvSpPr>
          <p:cNvPr id="5" name="Text Box 82"/>
          <p:cNvSpPr txBox="1">
            <a:spLocks noChangeArrowheads="1"/>
          </p:cNvSpPr>
          <p:nvPr/>
        </p:nvSpPr>
        <p:spPr bwMode="auto">
          <a:xfrm>
            <a:off x="357188" y="2655882"/>
            <a:ext cx="8786812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10) </a:t>
            </a:r>
            <a:r>
              <a:rPr lang="en-GB" sz="3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Fo-rich (</a:t>
            </a:r>
            <a:r>
              <a:rPr lang="en-GB" sz="3200" i="1" dirty="0" smtClean="0">
                <a:solidFill>
                  <a:schemeClr val="bg1"/>
                </a:solidFill>
                <a:ea typeface="ＭＳ Ｐゴシック" pitchFamily="34" charset="-128"/>
              </a:rPr>
              <a:t>up to </a:t>
            </a:r>
            <a:r>
              <a:rPr lang="en-GB" sz="3200" i="1" dirty="0" smtClean="0">
                <a:solidFill>
                  <a:schemeClr val="bg1"/>
                </a:solidFill>
                <a:ea typeface="ＭＳ Ｐゴシック" pitchFamily="34" charset="-128"/>
              </a:rPr>
              <a:t>Fo</a:t>
            </a:r>
            <a:r>
              <a:rPr lang="en-GB" sz="3200" i="1" baseline="-25000" dirty="0" smtClean="0">
                <a:solidFill>
                  <a:schemeClr val="bg1"/>
                </a:solidFill>
                <a:ea typeface="ＭＳ Ｐゴシック" pitchFamily="34" charset="-128"/>
              </a:rPr>
              <a:t>94</a:t>
            </a:r>
            <a:r>
              <a:rPr lang="en-GB" sz="3200" i="1" dirty="0" smtClean="0">
                <a:solidFill>
                  <a:schemeClr val="bg1"/>
                </a:solidFill>
                <a:ea typeface="ＭＳ Ｐゴシック" pitchFamily="34" charset="-128"/>
              </a:rPr>
              <a:t>) </a:t>
            </a:r>
            <a:r>
              <a:rPr lang="en-GB" sz="3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olivine forms </a:t>
            </a:r>
            <a:r>
              <a:rPr lang="en-GB" sz="3200" i="1" dirty="0" smtClean="0">
                <a:solidFill>
                  <a:schemeClr val="bg1"/>
                </a:solidFill>
                <a:ea typeface="ＭＳ Ｐゴシック" pitchFamily="34" charset="-128"/>
              </a:rPr>
              <a:t>in a melt derived from dolomite-bearing mantle</a:t>
            </a:r>
            <a:r>
              <a:rPr lang="en-GB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pitchFamily="34" charset="-128"/>
              </a:rPr>
              <a:t>.</a:t>
            </a:r>
            <a:endParaRPr lang="en-GB" sz="3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ea typeface="ＭＳ Ｐゴシック" pitchFamily="34" charset="-128"/>
            </a:endParaRPr>
          </a:p>
          <a:p>
            <a:pPr>
              <a:defRPr/>
            </a:pPr>
            <a:r>
              <a:rPr lang="en-GB" sz="3200" dirty="0" smtClean="0">
                <a:solidFill>
                  <a:schemeClr val="bg1"/>
                </a:solidFill>
                <a:ea typeface="ＭＳ Ｐゴシック" pitchFamily="34" charset="-128"/>
                <a:cs typeface="ＭＳ Ｐゴシック" pitchFamily="-72" charset="-128"/>
              </a:rPr>
              <a:t>Dolomite is the stable carbonate in the ~2-3 GPa depth range. A mixed carbonatitic-silicatic melt with cooling can split the MgO content of dolomite forming Fo-rich olivine, leaving CaO-rich carbonatite, which can eventually collapse at P &lt;2GPa.</a:t>
            </a:r>
            <a:endParaRPr lang="en-US" sz="3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7" name="Text Box 82"/>
          <p:cNvSpPr txBox="1">
            <a:spLocks noChangeArrowheads="1"/>
          </p:cNvSpPr>
          <p:nvPr/>
        </p:nvSpPr>
        <p:spPr bwMode="auto">
          <a:xfrm>
            <a:off x="0" y="889000"/>
            <a:ext cx="9144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dirty="0" smtClean="0">
                <a:solidFill>
                  <a:schemeClr val="bg1"/>
                </a:solidFill>
              </a:rPr>
              <a:t>There are several problems in transforming the Fo content in olivine into temperature estimates:</a:t>
            </a:r>
            <a:endParaRPr lang="en-GB" sz="3600" dirty="0">
              <a:solidFill>
                <a:srgbClr val="FFFF00"/>
              </a:solidFill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3513993" y="6519446"/>
            <a:ext cx="5630007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GB" sz="1600" dirty="0" err="1" smtClean="0">
                <a:solidFill>
                  <a:schemeClr val="bg1"/>
                </a:solidFill>
                <a:latin typeface="Comic Sans MS" pitchFamily="66" charset="0"/>
                <a:ea typeface="ＭＳ Ｐゴシック" pitchFamily="34" charset="-128"/>
              </a:rPr>
              <a:t>Prelevic</a:t>
            </a:r>
            <a:r>
              <a:rPr lang="en-GB" sz="1600" dirty="0" smtClean="0">
                <a:solidFill>
                  <a:schemeClr val="bg1"/>
                </a:solidFill>
                <a:latin typeface="Comic Sans MS" pitchFamily="66" charset="0"/>
                <a:ea typeface="ＭＳ Ｐゴシック" pitchFamily="34" charset="-128"/>
              </a:rPr>
              <a:t> (2015, written communication)</a:t>
            </a:r>
            <a:endParaRPr lang="en-GB" sz="1600" dirty="0">
              <a:solidFill>
                <a:schemeClr val="bg1"/>
              </a:solidFill>
              <a:latin typeface="Comic Sans MS" pitchFamily="66" charset="0"/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6819" name="Text Box 3"/>
          <p:cNvSpPr txBox="1">
            <a:spLocks noChangeArrowheads="1"/>
          </p:cNvSpPr>
          <p:nvPr/>
        </p:nvSpPr>
        <p:spPr bwMode="auto">
          <a:xfrm>
            <a:off x="12700" y="746125"/>
            <a:ext cx="9131300" cy="554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it-IT" sz="2800" dirty="0">
                <a:solidFill>
                  <a:srgbClr val="FFFF00"/>
                </a:solidFill>
              </a:rPr>
              <a:t>1) </a:t>
            </a:r>
            <a:r>
              <a:rPr lang="it-IT" sz="2800" dirty="0" err="1">
                <a:solidFill>
                  <a:schemeClr val="bg1"/>
                </a:solidFill>
              </a:rPr>
              <a:t>Picritic</a:t>
            </a:r>
            <a:r>
              <a:rPr lang="it-IT" sz="2800" dirty="0">
                <a:solidFill>
                  <a:schemeClr val="bg1"/>
                </a:solidFill>
              </a:rPr>
              <a:t> </a:t>
            </a:r>
            <a:r>
              <a:rPr lang="it-IT" sz="2800" dirty="0" err="1">
                <a:solidFill>
                  <a:schemeClr val="bg1"/>
                </a:solidFill>
              </a:rPr>
              <a:t>magmas</a:t>
            </a:r>
            <a:r>
              <a:rPr lang="it-IT" sz="2800" dirty="0">
                <a:solidFill>
                  <a:schemeClr val="bg1"/>
                </a:solidFill>
              </a:rPr>
              <a:t> (Olivine- and </a:t>
            </a:r>
            <a:r>
              <a:rPr lang="it-IT" sz="2800" dirty="0" err="1">
                <a:solidFill>
                  <a:schemeClr val="bg1"/>
                </a:solidFill>
              </a:rPr>
              <a:t>MgO-rich</a:t>
            </a:r>
            <a:r>
              <a:rPr lang="it-IT" sz="2800" dirty="0">
                <a:solidFill>
                  <a:schemeClr val="bg1"/>
                </a:solidFill>
              </a:rPr>
              <a:t> tholeiites) </a:t>
            </a:r>
            <a:r>
              <a:rPr lang="it-IT" sz="2800" dirty="0" err="1">
                <a:solidFill>
                  <a:schemeClr val="bg1"/>
                </a:solidFill>
              </a:rPr>
              <a:t>from</a:t>
            </a:r>
            <a:r>
              <a:rPr lang="it-IT" sz="2800" dirty="0">
                <a:solidFill>
                  <a:schemeClr val="bg1"/>
                </a:solidFill>
              </a:rPr>
              <a:t> Hawaii show </a:t>
            </a:r>
            <a:r>
              <a:rPr lang="it-IT" sz="2800" dirty="0" err="1">
                <a:solidFill>
                  <a:schemeClr val="bg1"/>
                </a:solidFill>
              </a:rPr>
              <a:t>high-Fo</a:t>
            </a:r>
            <a:r>
              <a:rPr lang="it-IT" sz="2800" dirty="0">
                <a:solidFill>
                  <a:schemeClr val="bg1"/>
                </a:solidFill>
              </a:rPr>
              <a:t> olivines (Fo</a:t>
            </a:r>
            <a:r>
              <a:rPr lang="it-IT" sz="2800" baseline="-25000" dirty="0">
                <a:solidFill>
                  <a:schemeClr val="bg1"/>
                </a:solidFill>
              </a:rPr>
              <a:t>88-91</a:t>
            </a:r>
            <a:r>
              <a:rPr lang="it-IT" sz="2800" dirty="0">
                <a:solidFill>
                  <a:schemeClr val="bg1"/>
                </a:solidFill>
              </a:rPr>
              <a:t>).</a:t>
            </a:r>
          </a:p>
          <a:p>
            <a:pPr>
              <a:defRPr/>
            </a:pPr>
            <a:endParaRPr lang="it-IT" sz="1000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it-IT" sz="2800" dirty="0">
                <a:solidFill>
                  <a:srgbClr val="FFFF00"/>
                </a:solidFill>
              </a:rPr>
              <a:t>2) </a:t>
            </a:r>
            <a:r>
              <a:rPr lang="it-IT" sz="2800" dirty="0">
                <a:solidFill>
                  <a:schemeClr val="bg1"/>
                </a:solidFill>
              </a:rPr>
              <a:t>The magma in </a:t>
            </a:r>
            <a:r>
              <a:rPr lang="it-IT" sz="2800" dirty="0" err="1" smtClean="0">
                <a:solidFill>
                  <a:schemeClr val="bg1"/>
                </a:solidFill>
              </a:rPr>
              <a:t>equilibrium</a:t>
            </a:r>
            <a:r>
              <a:rPr lang="it-IT" sz="2800" dirty="0" smtClean="0">
                <a:solidFill>
                  <a:schemeClr val="bg1"/>
                </a:solidFill>
              </a:rPr>
              <a:t> </a:t>
            </a:r>
            <a:r>
              <a:rPr lang="it-IT" sz="2800" dirty="0" err="1">
                <a:solidFill>
                  <a:schemeClr val="bg1"/>
                </a:solidFill>
              </a:rPr>
              <a:t>with</a:t>
            </a:r>
            <a:r>
              <a:rPr lang="it-IT" sz="2800" dirty="0">
                <a:solidFill>
                  <a:schemeClr val="bg1"/>
                </a:solidFill>
              </a:rPr>
              <a:t> the </a:t>
            </a:r>
            <a:r>
              <a:rPr lang="it-IT" sz="2800" dirty="0" err="1">
                <a:solidFill>
                  <a:schemeClr val="bg1"/>
                </a:solidFill>
              </a:rPr>
              <a:t>highest</a:t>
            </a:r>
            <a:r>
              <a:rPr lang="it-IT" sz="2800" dirty="0">
                <a:solidFill>
                  <a:schemeClr val="bg1"/>
                </a:solidFill>
              </a:rPr>
              <a:t> Fo olivines </a:t>
            </a:r>
            <a:r>
              <a:rPr lang="it-IT" sz="2800" dirty="0" err="1">
                <a:solidFill>
                  <a:schemeClr val="bg1"/>
                </a:solidFill>
              </a:rPr>
              <a:t>must</a:t>
            </a:r>
            <a:r>
              <a:rPr lang="it-IT" sz="2800" dirty="0">
                <a:solidFill>
                  <a:schemeClr val="bg1"/>
                </a:solidFill>
              </a:rPr>
              <a:t> </a:t>
            </a:r>
            <a:r>
              <a:rPr lang="it-IT" sz="2800" dirty="0" err="1">
                <a:solidFill>
                  <a:schemeClr val="bg1"/>
                </a:solidFill>
              </a:rPr>
              <a:t>have</a:t>
            </a:r>
            <a:r>
              <a:rPr lang="it-IT" sz="2800" dirty="0">
                <a:solidFill>
                  <a:schemeClr val="bg1"/>
                </a:solidFill>
              </a:rPr>
              <a:t> ~</a:t>
            </a:r>
            <a:r>
              <a:rPr lang="en-US" sz="2800" dirty="0">
                <a:solidFill>
                  <a:schemeClr val="bg1"/>
                </a:solidFill>
              </a:rPr>
              <a:t> 15-16 wt.% MgO</a:t>
            </a:r>
            <a:r>
              <a:rPr lang="it-IT" sz="2800" dirty="0">
                <a:solidFill>
                  <a:schemeClr val="bg1"/>
                </a:solidFill>
              </a:rPr>
              <a:t>.</a:t>
            </a:r>
          </a:p>
          <a:p>
            <a:pPr>
              <a:defRPr/>
            </a:pPr>
            <a:endParaRPr lang="it-IT" sz="1000" dirty="0">
              <a:solidFill>
                <a:schemeClr val="bg1"/>
              </a:solidFill>
              <a:sym typeface="Wingdings" pitchFamily="2" charset="2"/>
            </a:endParaRPr>
          </a:p>
          <a:p>
            <a:pPr>
              <a:defRPr/>
            </a:pPr>
            <a:r>
              <a:rPr lang="it-IT" sz="2800" dirty="0">
                <a:solidFill>
                  <a:srgbClr val="FFFF00"/>
                </a:solidFill>
                <a:sym typeface="Wingdings" pitchFamily="2" charset="2"/>
              </a:rPr>
              <a:t>3) 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The </a:t>
            </a:r>
            <a:r>
              <a:rPr lang="it-IT" sz="2800" dirty="0" err="1">
                <a:solidFill>
                  <a:schemeClr val="bg1"/>
                </a:solidFill>
                <a:sym typeface="Wingdings" pitchFamily="2" charset="2"/>
              </a:rPr>
              <a:t>calculated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 MgO </a:t>
            </a:r>
            <a:r>
              <a:rPr lang="it-IT" sz="2800" dirty="0" err="1">
                <a:solidFill>
                  <a:schemeClr val="bg1"/>
                </a:solidFill>
                <a:sym typeface="Wingdings" pitchFamily="2" charset="2"/>
              </a:rPr>
              <a:t>composition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800" dirty="0" err="1">
                <a:solidFill>
                  <a:schemeClr val="bg1"/>
                </a:solidFill>
                <a:sym typeface="Wingdings" pitchFamily="2" charset="2"/>
              </a:rPr>
              <a:t>is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800" dirty="0" err="1">
                <a:solidFill>
                  <a:schemeClr val="bg1"/>
                </a:solidFill>
                <a:sym typeface="Wingdings" pitchFamily="2" charset="2"/>
              </a:rPr>
              <a:t>typically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800" dirty="0" err="1">
                <a:solidFill>
                  <a:schemeClr val="bg1"/>
                </a:solidFill>
                <a:sym typeface="Wingdings" pitchFamily="2" charset="2"/>
              </a:rPr>
              <a:t>higher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800" dirty="0" err="1">
                <a:solidFill>
                  <a:schemeClr val="bg1"/>
                </a:solidFill>
                <a:sym typeface="Wingdings" pitchFamily="2" charset="2"/>
              </a:rPr>
              <a:t>than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 the </a:t>
            </a:r>
            <a:r>
              <a:rPr lang="it-IT" sz="2800" dirty="0" err="1">
                <a:solidFill>
                  <a:schemeClr val="bg1"/>
                </a:solidFill>
                <a:sym typeface="Wingdings" pitchFamily="2" charset="2"/>
              </a:rPr>
              <a:t>measured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800" dirty="0" err="1">
                <a:solidFill>
                  <a:schemeClr val="bg1"/>
                </a:solidFill>
                <a:sym typeface="Wingdings" pitchFamily="2" charset="2"/>
              </a:rPr>
              <a:t>whole-rock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 MgO </a:t>
            </a:r>
            <a:r>
              <a:rPr lang="it-IT" sz="2800" dirty="0" err="1">
                <a:solidFill>
                  <a:schemeClr val="bg1"/>
                </a:solidFill>
                <a:sym typeface="Wingdings" pitchFamily="2" charset="2"/>
              </a:rPr>
              <a:t>composition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.</a:t>
            </a:r>
          </a:p>
          <a:p>
            <a:pPr>
              <a:defRPr/>
            </a:pPr>
            <a:endParaRPr lang="it-IT" sz="1000" dirty="0">
              <a:solidFill>
                <a:schemeClr val="bg1"/>
              </a:solidFill>
              <a:sym typeface="Wingdings" pitchFamily="2" charset="2"/>
            </a:endParaRPr>
          </a:p>
          <a:p>
            <a:pPr>
              <a:defRPr/>
            </a:pPr>
            <a:r>
              <a:rPr lang="it-IT" sz="2800" dirty="0">
                <a:solidFill>
                  <a:srgbClr val="FFFF00"/>
                </a:solidFill>
                <a:sym typeface="Wingdings" pitchFamily="2" charset="2"/>
              </a:rPr>
              <a:t>4) </a:t>
            </a:r>
            <a:r>
              <a:rPr lang="it-IT" sz="2800" dirty="0" err="1">
                <a:solidFill>
                  <a:schemeClr val="bg1"/>
                </a:solidFill>
                <a:sym typeface="Wingdings" pitchFamily="2" charset="2"/>
              </a:rPr>
              <a:t>It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800" dirty="0" err="1">
                <a:solidFill>
                  <a:schemeClr val="bg1"/>
                </a:solidFill>
                <a:sym typeface="Wingdings" pitchFamily="2" charset="2"/>
              </a:rPr>
              <a:t>is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800" dirty="0" err="1">
                <a:solidFill>
                  <a:schemeClr val="bg1"/>
                </a:solidFill>
                <a:sym typeface="Wingdings" pitchFamily="2" charset="2"/>
              </a:rPr>
              <a:t>possible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800" dirty="0" err="1">
                <a:solidFill>
                  <a:schemeClr val="bg1"/>
                </a:solidFill>
                <a:sym typeface="Wingdings" pitchFamily="2" charset="2"/>
              </a:rPr>
              <a:t>to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800" dirty="0" err="1">
                <a:solidFill>
                  <a:schemeClr val="bg1"/>
                </a:solidFill>
                <a:sym typeface="Wingdings" pitchFamily="2" charset="2"/>
              </a:rPr>
              <a:t>calculate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 the temperature </a:t>
            </a:r>
            <a:r>
              <a:rPr lang="it-IT" sz="2800" dirty="0" err="1">
                <a:solidFill>
                  <a:schemeClr val="bg1"/>
                </a:solidFill>
                <a:sym typeface="Wingdings" pitchFamily="2" charset="2"/>
              </a:rPr>
              <a:t>of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800" dirty="0" err="1">
                <a:solidFill>
                  <a:schemeClr val="bg1"/>
                </a:solidFill>
                <a:sym typeface="Wingdings" pitchFamily="2" charset="2"/>
              </a:rPr>
              <a:t>formation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800" dirty="0" err="1">
                <a:solidFill>
                  <a:schemeClr val="bg1"/>
                </a:solidFill>
                <a:sym typeface="Wingdings" pitchFamily="2" charset="2"/>
              </a:rPr>
              <a:t>of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 a magma </a:t>
            </a:r>
            <a:r>
              <a:rPr lang="it-IT" sz="2800" dirty="0" err="1">
                <a:solidFill>
                  <a:schemeClr val="bg1"/>
                </a:solidFill>
                <a:sym typeface="Wingdings" pitchFamily="2" charset="2"/>
              </a:rPr>
              <a:t>using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800" dirty="0" err="1">
                <a:solidFill>
                  <a:schemeClr val="bg1"/>
                </a:solidFill>
                <a:sym typeface="Wingdings" pitchFamily="2" charset="2"/>
              </a:rPr>
              <a:t>geothermometers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 (</a:t>
            </a:r>
            <a:r>
              <a:rPr lang="it-IT" sz="2800" dirty="0" err="1">
                <a:solidFill>
                  <a:schemeClr val="bg1"/>
                </a:solidFill>
                <a:sym typeface="Wingdings" pitchFamily="2" charset="2"/>
              </a:rPr>
              <a:t>olivine-melt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 Fe/Mg </a:t>
            </a:r>
            <a:r>
              <a:rPr lang="it-IT" sz="2800" dirty="0" err="1">
                <a:solidFill>
                  <a:schemeClr val="bg1"/>
                </a:solidFill>
                <a:sym typeface="Wingdings" pitchFamily="2" charset="2"/>
              </a:rPr>
              <a:t>exchange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).</a:t>
            </a:r>
          </a:p>
          <a:p>
            <a:pPr>
              <a:defRPr/>
            </a:pPr>
            <a:endParaRPr lang="it-IT" sz="1000" dirty="0">
              <a:solidFill>
                <a:schemeClr val="bg1"/>
              </a:solidFill>
              <a:sym typeface="Wingdings" pitchFamily="2" charset="2"/>
            </a:endParaRPr>
          </a:p>
          <a:p>
            <a:pPr>
              <a:defRPr/>
            </a:pPr>
            <a:r>
              <a:rPr lang="it-IT" sz="2800" dirty="0">
                <a:solidFill>
                  <a:srgbClr val="FFFF00"/>
                </a:solidFill>
                <a:sym typeface="Wingdings" pitchFamily="2" charset="2"/>
              </a:rPr>
              <a:t>5) 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The geothermometric </a:t>
            </a:r>
            <a:r>
              <a:rPr lang="it-IT" sz="2800" dirty="0" err="1">
                <a:solidFill>
                  <a:schemeClr val="bg1"/>
                </a:solidFill>
                <a:sym typeface="Wingdings" pitchFamily="2" charset="2"/>
              </a:rPr>
              <a:t>results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800" dirty="0" err="1">
                <a:solidFill>
                  <a:schemeClr val="bg1"/>
                </a:solidFill>
                <a:sym typeface="Wingdings" pitchFamily="2" charset="2"/>
              </a:rPr>
              <a:t>for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 the </a:t>
            </a:r>
            <a:r>
              <a:rPr lang="it-IT" sz="2800" dirty="0" err="1">
                <a:solidFill>
                  <a:schemeClr val="bg1"/>
                </a:solidFill>
                <a:sym typeface="Wingdings" pitchFamily="2" charset="2"/>
              </a:rPr>
              <a:t>Hawaiian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 picrites indicate liquidus temperature </a:t>
            </a:r>
            <a:r>
              <a:rPr lang="it-IT" sz="3600" dirty="0">
                <a:solidFill>
                  <a:srgbClr val="FFFF00"/>
                </a:solidFill>
                <a:sym typeface="Wingdings" pitchFamily="2" charset="2"/>
              </a:rPr>
              <a:t>~1315 °C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.</a:t>
            </a:r>
          </a:p>
        </p:txBody>
      </p:sp>
      <p:sp>
        <p:nvSpPr>
          <p:cNvPr id="1186820" name="Text Box 4"/>
          <p:cNvSpPr txBox="1">
            <a:spLocks noChangeArrowheads="1"/>
          </p:cNvSpPr>
          <p:nvPr/>
        </p:nvSpPr>
        <p:spPr bwMode="auto">
          <a:xfrm>
            <a:off x="0" y="88900"/>
            <a:ext cx="9144000" cy="82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4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Potential Temperature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3576638" y="6234113"/>
            <a:ext cx="5567362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GB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From  Green et al. (2001) Eur. J. Mineral., 13, 437-451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86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86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86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86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86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6819" grpId="0" build="p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6820" name="Text Box 4"/>
          <p:cNvSpPr txBox="1">
            <a:spLocks noChangeArrowheads="1"/>
          </p:cNvSpPr>
          <p:nvPr/>
        </p:nvSpPr>
        <p:spPr bwMode="auto">
          <a:xfrm>
            <a:off x="0" y="88900"/>
            <a:ext cx="9144000" cy="82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4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Potential</a:t>
            </a:r>
            <a:r>
              <a:rPr lang="it-IT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Temperature</a:t>
            </a:r>
          </a:p>
        </p:txBody>
      </p:sp>
      <p:sp>
        <p:nvSpPr>
          <p:cNvPr id="21" name="CasellaDiTesto 20"/>
          <p:cNvSpPr txBox="1"/>
          <p:nvPr/>
        </p:nvSpPr>
        <p:spPr>
          <a:xfrm>
            <a:off x="0" y="855663"/>
            <a:ext cx="9144000" cy="486287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chemeClr val="bg1"/>
                </a:solidFill>
              </a:rPr>
              <a:t>The distribution coefficient:</a:t>
            </a:r>
          </a:p>
          <a:p>
            <a:pPr>
              <a:defRPr/>
            </a:pPr>
            <a:endParaRPr lang="en-US" sz="1200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en-US" sz="3400" dirty="0">
                <a:solidFill>
                  <a:schemeClr val="bg1"/>
                </a:solidFill>
              </a:rPr>
              <a:t> </a:t>
            </a:r>
            <a:r>
              <a:rPr lang="en-US" sz="3400" dirty="0">
                <a:solidFill>
                  <a:srgbClr val="FFFF00"/>
                </a:solidFill>
              </a:rPr>
              <a:t>K</a:t>
            </a:r>
            <a:r>
              <a:rPr lang="en-US" sz="3400" baseline="-25000" dirty="0">
                <a:solidFill>
                  <a:srgbClr val="FFFF00"/>
                </a:solidFill>
              </a:rPr>
              <a:t>D</a:t>
            </a:r>
            <a:r>
              <a:rPr lang="en-US" sz="3400" dirty="0">
                <a:solidFill>
                  <a:srgbClr val="FFFF00"/>
                </a:solidFill>
              </a:rPr>
              <a:t> = (</a:t>
            </a:r>
            <a:r>
              <a:rPr lang="en-US" sz="3400" dirty="0" err="1" smtClean="0">
                <a:solidFill>
                  <a:srgbClr val="FFFF00"/>
                </a:solidFill>
              </a:rPr>
              <a:t>FeO</a:t>
            </a:r>
            <a:r>
              <a:rPr lang="en-US" sz="3400" baseline="-25000" dirty="0" err="1" smtClean="0">
                <a:solidFill>
                  <a:srgbClr val="FFFF00"/>
                </a:solidFill>
              </a:rPr>
              <a:t>ol</a:t>
            </a:r>
            <a:r>
              <a:rPr lang="en-US" sz="3400" dirty="0" smtClean="0">
                <a:solidFill>
                  <a:srgbClr val="FFFF00"/>
                </a:solidFill>
              </a:rPr>
              <a:t>)/(</a:t>
            </a:r>
            <a:r>
              <a:rPr lang="en-US" sz="3400" dirty="0" err="1" smtClean="0">
                <a:solidFill>
                  <a:srgbClr val="FFFF00"/>
                </a:solidFill>
              </a:rPr>
              <a:t>FeO</a:t>
            </a:r>
            <a:r>
              <a:rPr lang="en-US" sz="3400" baseline="-25000" dirty="0" err="1" smtClean="0">
                <a:solidFill>
                  <a:srgbClr val="FFFF00"/>
                </a:solidFill>
              </a:rPr>
              <a:t>melt</a:t>
            </a:r>
            <a:r>
              <a:rPr lang="en-US" sz="3400" dirty="0" smtClean="0">
                <a:solidFill>
                  <a:srgbClr val="FFFF00"/>
                </a:solidFill>
              </a:rPr>
              <a:t>)*(</a:t>
            </a:r>
            <a:r>
              <a:rPr lang="en-US" sz="3400" dirty="0" err="1" smtClean="0">
                <a:solidFill>
                  <a:srgbClr val="FFFF00"/>
                </a:solidFill>
              </a:rPr>
              <a:t>MgO</a:t>
            </a:r>
            <a:r>
              <a:rPr lang="en-US" sz="3400" baseline="-25000" dirty="0" err="1" smtClean="0">
                <a:solidFill>
                  <a:srgbClr val="FFFF00"/>
                </a:solidFill>
              </a:rPr>
              <a:t>melt</a:t>
            </a:r>
            <a:r>
              <a:rPr lang="en-US" sz="3400" dirty="0" smtClean="0">
                <a:solidFill>
                  <a:srgbClr val="FFFF00"/>
                </a:solidFill>
              </a:rPr>
              <a:t>)/(</a:t>
            </a:r>
            <a:r>
              <a:rPr lang="en-US" sz="3400" dirty="0" err="1" smtClean="0">
                <a:solidFill>
                  <a:srgbClr val="FFFF00"/>
                </a:solidFill>
              </a:rPr>
              <a:t>MgO</a:t>
            </a:r>
            <a:r>
              <a:rPr lang="en-US" sz="3400" baseline="-25000" dirty="0" err="1" smtClean="0">
                <a:solidFill>
                  <a:srgbClr val="FFFF00"/>
                </a:solidFill>
              </a:rPr>
              <a:t>ol</a:t>
            </a:r>
            <a:r>
              <a:rPr lang="en-US" sz="3400" dirty="0" smtClean="0">
                <a:solidFill>
                  <a:srgbClr val="FFFF00"/>
                </a:solidFill>
              </a:rPr>
              <a:t>) </a:t>
            </a:r>
            <a:endParaRPr lang="en-US" sz="3400" dirty="0">
              <a:solidFill>
                <a:srgbClr val="FFFF00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en-US" sz="2800" dirty="0">
                <a:solidFill>
                  <a:schemeClr val="bg1"/>
                </a:solidFill>
              </a:rPr>
              <a:t>relates the partitioning of Fe and Mg between olivine and liquid.</a:t>
            </a:r>
          </a:p>
          <a:p>
            <a:pPr>
              <a:defRPr/>
            </a:pPr>
            <a:endParaRPr lang="en-US" sz="1200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en-US" sz="2800" dirty="0">
                <a:solidFill>
                  <a:schemeClr val="bg1"/>
                </a:solidFill>
              </a:rPr>
              <a:t>It has been calculated independent of temperature and equal to </a:t>
            </a:r>
            <a:r>
              <a:rPr lang="en-US" sz="2800" dirty="0">
                <a:solidFill>
                  <a:srgbClr val="FFFF00"/>
                </a:solidFill>
              </a:rPr>
              <a:t>0.30</a:t>
            </a:r>
            <a:r>
              <a:rPr lang="en-US" sz="2800" dirty="0">
                <a:solidFill>
                  <a:schemeClr val="bg1"/>
                </a:solidFill>
              </a:rPr>
              <a:t> in 1970 (Roeder and </a:t>
            </a:r>
            <a:r>
              <a:rPr lang="en-US" sz="2800" dirty="0" err="1">
                <a:solidFill>
                  <a:schemeClr val="bg1"/>
                </a:solidFill>
              </a:rPr>
              <a:t>Emslie</a:t>
            </a:r>
            <a:r>
              <a:rPr lang="en-US" sz="2800" dirty="0">
                <a:solidFill>
                  <a:schemeClr val="bg1"/>
                </a:solidFill>
              </a:rPr>
              <a:t>, Contrib. Mineral. Petrol.).</a:t>
            </a:r>
          </a:p>
          <a:p>
            <a:pPr>
              <a:defRPr/>
            </a:pPr>
            <a:endParaRPr lang="en-US" sz="1200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en-US" sz="2800" dirty="0">
                <a:solidFill>
                  <a:schemeClr val="bg1"/>
                </a:solidFill>
              </a:rPr>
              <a:t>Following studies have slightly modified the value of this K</a:t>
            </a:r>
            <a:r>
              <a:rPr lang="en-US" sz="2800" baseline="-25000" dirty="0">
                <a:solidFill>
                  <a:schemeClr val="bg1"/>
                </a:solidFill>
              </a:rPr>
              <a:t>D</a:t>
            </a:r>
            <a:r>
              <a:rPr lang="en-US" sz="2800" dirty="0">
                <a:solidFill>
                  <a:schemeClr val="bg1"/>
                </a:solidFill>
              </a:rPr>
              <a:t> to 0.31-0.35, no more.</a:t>
            </a:r>
            <a:endParaRPr lang="it-IT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6819" name="Text Box 3"/>
          <p:cNvSpPr txBox="1">
            <a:spLocks noChangeArrowheads="1"/>
          </p:cNvSpPr>
          <p:nvPr/>
        </p:nvSpPr>
        <p:spPr bwMode="auto">
          <a:xfrm>
            <a:off x="12700" y="746125"/>
            <a:ext cx="9131300" cy="557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it-IT" sz="2800" dirty="0">
                <a:solidFill>
                  <a:srgbClr val="FFFF00"/>
                </a:solidFill>
              </a:rPr>
              <a:t>1) </a:t>
            </a:r>
            <a:r>
              <a:rPr lang="it-IT" sz="2800" dirty="0">
                <a:solidFill>
                  <a:schemeClr val="bg1"/>
                </a:solidFill>
              </a:rPr>
              <a:t>The </a:t>
            </a:r>
            <a:r>
              <a:rPr lang="it-IT" sz="2800" dirty="0" err="1">
                <a:solidFill>
                  <a:schemeClr val="bg1"/>
                </a:solidFill>
              </a:rPr>
              <a:t>most</a:t>
            </a:r>
            <a:r>
              <a:rPr lang="it-IT" sz="2800" dirty="0">
                <a:solidFill>
                  <a:schemeClr val="bg1"/>
                </a:solidFill>
              </a:rPr>
              <a:t> </a:t>
            </a:r>
            <a:r>
              <a:rPr lang="it-IT" sz="2800" dirty="0" err="1">
                <a:solidFill>
                  <a:schemeClr val="bg1"/>
                </a:solidFill>
              </a:rPr>
              <a:t>MgO-rich</a:t>
            </a:r>
            <a:r>
              <a:rPr lang="it-IT" sz="2800" dirty="0">
                <a:solidFill>
                  <a:schemeClr val="bg1"/>
                </a:solidFill>
              </a:rPr>
              <a:t> </a:t>
            </a:r>
            <a:r>
              <a:rPr lang="it-IT" sz="2800" dirty="0" smtClean="0">
                <a:solidFill>
                  <a:schemeClr val="bg1"/>
                </a:solidFill>
              </a:rPr>
              <a:t>MORB </a:t>
            </a:r>
            <a:r>
              <a:rPr lang="it-IT" sz="2800" dirty="0" err="1">
                <a:solidFill>
                  <a:schemeClr val="bg1"/>
                </a:solidFill>
              </a:rPr>
              <a:t>have</a:t>
            </a:r>
            <a:r>
              <a:rPr lang="it-IT" sz="2800" dirty="0">
                <a:solidFill>
                  <a:schemeClr val="bg1"/>
                </a:solidFill>
              </a:rPr>
              <a:t> 13-14 wt.% MgO.</a:t>
            </a:r>
          </a:p>
          <a:p>
            <a:pPr>
              <a:defRPr/>
            </a:pPr>
            <a:endParaRPr lang="it-IT" sz="1000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it-IT" sz="2800" dirty="0">
                <a:solidFill>
                  <a:srgbClr val="FFFF00"/>
                </a:solidFill>
              </a:rPr>
              <a:t>2) </a:t>
            </a:r>
            <a:r>
              <a:rPr lang="it-IT" sz="2800" dirty="0">
                <a:solidFill>
                  <a:schemeClr val="bg1"/>
                </a:solidFill>
              </a:rPr>
              <a:t>The </a:t>
            </a:r>
            <a:r>
              <a:rPr lang="it-IT" sz="2800" dirty="0" err="1">
                <a:solidFill>
                  <a:schemeClr val="bg1"/>
                </a:solidFill>
              </a:rPr>
              <a:t>most</a:t>
            </a:r>
            <a:r>
              <a:rPr lang="it-IT" sz="2800" dirty="0">
                <a:solidFill>
                  <a:schemeClr val="bg1"/>
                </a:solidFill>
              </a:rPr>
              <a:t> magnesian olivines </a:t>
            </a:r>
            <a:r>
              <a:rPr lang="it-IT" sz="2800" dirty="0" err="1">
                <a:solidFill>
                  <a:schemeClr val="bg1"/>
                </a:solidFill>
              </a:rPr>
              <a:t>of</a:t>
            </a:r>
            <a:r>
              <a:rPr lang="it-IT" sz="2800" dirty="0">
                <a:solidFill>
                  <a:schemeClr val="bg1"/>
                </a:solidFill>
              </a:rPr>
              <a:t> </a:t>
            </a:r>
            <a:r>
              <a:rPr lang="it-IT" sz="2800" dirty="0" err="1">
                <a:solidFill>
                  <a:schemeClr val="bg1"/>
                </a:solidFill>
              </a:rPr>
              <a:t>these</a:t>
            </a:r>
            <a:r>
              <a:rPr lang="it-IT" sz="2800" dirty="0">
                <a:solidFill>
                  <a:schemeClr val="bg1"/>
                </a:solidFill>
              </a:rPr>
              <a:t> picritic </a:t>
            </a:r>
            <a:r>
              <a:rPr lang="it-IT" sz="2800" dirty="0" smtClean="0">
                <a:solidFill>
                  <a:schemeClr val="bg1"/>
                </a:solidFill>
              </a:rPr>
              <a:t>MORB </a:t>
            </a:r>
            <a:r>
              <a:rPr lang="it-IT" sz="2800" dirty="0" err="1">
                <a:solidFill>
                  <a:schemeClr val="bg1"/>
                </a:solidFill>
              </a:rPr>
              <a:t>reach</a:t>
            </a:r>
            <a:r>
              <a:rPr lang="it-IT" sz="2800" dirty="0">
                <a:solidFill>
                  <a:schemeClr val="bg1"/>
                </a:solidFill>
              </a:rPr>
              <a:t> Fo</a:t>
            </a:r>
            <a:r>
              <a:rPr lang="it-IT" sz="2800" baseline="-25000" dirty="0">
                <a:solidFill>
                  <a:schemeClr val="bg1"/>
                </a:solidFill>
              </a:rPr>
              <a:t>91-92</a:t>
            </a:r>
            <a:r>
              <a:rPr lang="it-IT" sz="2800" dirty="0">
                <a:solidFill>
                  <a:schemeClr val="bg1"/>
                </a:solidFill>
              </a:rPr>
              <a:t>.</a:t>
            </a:r>
          </a:p>
          <a:p>
            <a:pPr>
              <a:defRPr/>
            </a:pPr>
            <a:endParaRPr lang="it-IT" sz="1000" dirty="0">
              <a:solidFill>
                <a:schemeClr val="bg1"/>
              </a:solidFill>
              <a:sym typeface="Wingdings" pitchFamily="2" charset="2"/>
            </a:endParaRPr>
          </a:p>
          <a:p>
            <a:pPr>
              <a:defRPr/>
            </a:pPr>
            <a:r>
              <a:rPr lang="it-IT" sz="2800" dirty="0">
                <a:solidFill>
                  <a:srgbClr val="FFFF00"/>
                </a:solidFill>
                <a:sym typeface="Wingdings" pitchFamily="2" charset="2"/>
              </a:rPr>
              <a:t>3) 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As </a:t>
            </a:r>
            <a:r>
              <a:rPr lang="it-IT" sz="2800" dirty="0" err="1">
                <a:solidFill>
                  <a:schemeClr val="bg1"/>
                </a:solidFill>
                <a:sym typeface="Wingdings" pitchFamily="2" charset="2"/>
              </a:rPr>
              <a:t>observed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800" dirty="0" err="1">
                <a:solidFill>
                  <a:schemeClr val="bg1"/>
                </a:solidFill>
                <a:sym typeface="Wingdings" pitchFamily="2" charset="2"/>
              </a:rPr>
              <a:t>for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 the </a:t>
            </a:r>
            <a:r>
              <a:rPr lang="it-IT" sz="2800" dirty="0" err="1">
                <a:solidFill>
                  <a:schemeClr val="bg1"/>
                </a:solidFill>
                <a:sym typeface="Wingdings" pitchFamily="2" charset="2"/>
              </a:rPr>
              <a:t>Hawaiian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 picrites, the </a:t>
            </a:r>
            <a:r>
              <a:rPr lang="it-IT" sz="2800" dirty="0" err="1">
                <a:solidFill>
                  <a:schemeClr val="bg1"/>
                </a:solidFill>
                <a:sym typeface="Wingdings" pitchFamily="2" charset="2"/>
              </a:rPr>
              <a:t>calculated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 MgO </a:t>
            </a:r>
            <a:r>
              <a:rPr lang="it-IT" sz="2800" dirty="0" err="1">
                <a:solidFill>
                  <a:schemeClr val="bg1"/>
                </a:solidFill>
                <a:sym typeface="Wingdings" pitchFamily="2" charset="2"/>
              </a:rPr>
              <a:t>composition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800" dirty="0" err="1">
                <a:solidFill>
                  <a:schemeClr val="bg1"/>
                </a:solidFill>
                <a:sym typeface="Wingdings" pitchFamily="2" charset="2"/>
              </a:rPr>
              <a:t>is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800" dirty="0" err="1">
                <a:solidFill>
                  <a:schemeClr val="bg1"/>
                </a:solidFill>
                <a:sym typeface="Wingdings" pitchFamily="2" charset="2"/>
              </a:rPr>
              <a:t>typically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800" dirty="0" err="1">
                <a:solidFill>
                  <a:schemeClr val="bg1"/>
                </a:solidFill>
                <a:sym typeface="Wingdings" pitchFamily="2" charset="2"/>
              </a:rPr>
              <a:t>higher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800" dirty="0" err="1">
                <a:solidFill>
                  <a:schemeClr val="bg1"/>
                </a:solidFill>
                <a:sym typeface="Wingdings" pitchFamily="2" charset="2"/>
              </a:rPr>
              <a:t>than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 the </a:t>
            </a:r>
            <a:r>
              <a:rPr lang="it-IT" sz="2800" dirty="0" err="1">
                <a:solidFill>
                  <a:schemeClr val="bg1"/>
                </a:solidFill>
                <a:sym typeface="Wingdings" pitchFamily="2" charset="2"/>
              </a:rPr>
              <a:t>measured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800" dirty="0" err="1">
                <a:solidFill>
                  <a:schemeClr val="bg1"/>
                </a:solidFill>
                <a:sym typeface="Wingdings" pitchFamily="2" charset="2"/>
              </a:rPr>
              <a:t>whole-rock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 MgO </a:t>
            </a:r>
            <a:r>
              <a:rPr lang="it-IT" sz="2800" dirty="0" err="1">
                <a:solidFill>
                  <a:schemeClr val="bg1"/>
                </a:solidFill>
                <a:sym typeface="Wingdings" pitchFamily="2" charset="2"/>
              </a:rPr>
              <a:t>composition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.</a:t>
            </a:r>
          </a:p>
          <a:p>
            <a:pPr>
              <a:defRPr/>
            </a:pPr>
            <a:endParaRPr lang="it-IT" sz="1000" dirty="0">
              <a:solidFill>
                <a:schemeClr val="bg1"/>
              </a:solidFill>
              <a:sym typeface="Wingdings" pitchFamily="2" charset="2"/>
            </a:endParaRPr>
          </a:p>
          <a:p>
            <a:pPr>
              <a:defRPr/>
            </a:pPr>
            <a:r>
              <a:rPr lang="it-IT" sz="2800" dirty="0">
                <a:solidFill>
                  <a:srgbClr val="FFFF00"/>
                </a:solidFill>
                <a:sym typeface="Wingdings" pitchFamily="2" charset="2"/>
              </a:rPr>
              <a:t>4) </a:t>
            </a:r>
            <a:r>
              <a:rPr lang="it-IT" sz="2800" dirty="0" err="1">
                <a:solidFill>
                  <a:schemeClr val="bg1"/>
                </a:solidFill>
                <a:sym typeface="Wingdings" pitchFamily="2" charset="2"/>
              </a:rPr>
              <a:t>It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800" dirty="0" err="1">
                <a:solidFill>
                  <a:schemeClr val="bg1"/>
                </a:solidFill>
                <a:sym typeface="Wingdings" pitchFamily="2" charset="2"/>
              </a:rPr>
              <a:t>is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800" dirty="0" err="1">
                <a:solidFill>
                  <a:schemeClr val="bg1"/>
                </a:solidFill>
                <a:sym typeface="Wingdings" pitchFamily="2" charset="2"/>
              </a:rPr>
              <a:t>possible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800" dirty="0" err="1">
                <a:solidFill>
                  <a:schemeClr val="bg1"/>
                </a:solidFill>
                <a:sym typeface="Wingdings" pitchFamily="2" charset="2"/>
              </a:rPr>
              <a:t>to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800" dirty="0" err="1">
                <a:solidFill>
                  <a:schemeClr val="bg1"/>
                </a:solidFill>
                <a:sym typeface="Wingdings" pitchFamily="2" charset="2"/>
              </a:rPr>
              <a:t>calculate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 the temperature </a:t>
            </a:r>
            <a:r>
              <a:rPr lang="it-IT" sz="2800" dirty="0" err="1">
                <a:solidFill>
                  <a:schemeClr val="bg1"/>
                </a:solidFill>
                <a:sym typeface="Wingdings" pitchFamily="2" charset="2"/>
              </a:rPr>
              <a:t>of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800" dirty="0" err="1">
                <a:solidFill>
                  <a:schemeClr val="bg1"/>
                </a:solidFill>
                <a:sym typeface="Wingdings" pitchFamily="2" charset="2"/>
              </a:rPr>
              <a:t>formation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800" dirty="0" err="1">
                <a:solidFill>
                  <a:schemeClr val="bg1"/>
                </a:solidFill>
                <a:sym typeface="Wingdings" pitchFamily="2" charset="2"/>
              </a:rPr>
              <a:t>of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 a magma </a:t>
            </a:r>
            <a:r>
              <a:rPr lang="it-IT" sz="2800" dirty="0" err="1">
                <a:solidFill>
                  <a:schemeClr val="bg1"/>
                </a:solidFill>
                <a:sym typeface="Wingdings" pitchFamily="2" charset="2"/>
              </a:rPr>
              <a:t>using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800" dirty="0" err="1">
                <a:solidFill>
                  <a:schemeClr val="bg1"/>
                </a:solidFill>
                <a:sym typeface="Wingdings" pitchFamily="2" charset="2"/>
              </a:rPr>
              <a:t>geothermometers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 (</a:t>
            </a:r>
            <a:r>
              <a:rPr lang="it-IT" sz="2800" dirty="0" err="1">
                <a:solidFill>
                  <a:schemeClr val="bg1"/>
                </a:solidFill>
                <a:sym typeface="Wingdings" pitchFamily="2" charset="2"/>
              </a:rPr>
              <a:t>olivine-melt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 Fe/Mg </a:t>
            </a:r>
            <a:r>
              <a:rPr lang="it-IT" sz="2800" dirty="0" err="1">
                <a:solidFill>
                  <a:schemeClr val="bg1"/>
                </a:solidFill>
                <a:sym typeface="Wingdings" pitchFamily="2" charset="2"/>
              </a:rPr>
              <a:t>exchange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).</a:t>
            </a:r>
          </a:p>
          <a:p>
            <a:pPr>
              <a:defRPr/>
            </a:pPr>
            <a:endParaRPr lang="it-IT" sz="1000" dirty="0">
              <a:solidFill>
                <a:schemeClr val="bg1"/>
              </a:solidFill>
              <a:sym typeface="Wingdings" pitchFamily="2" charset="2"/>
            </a:endParaRPr>
          </a:p>
          <a:p>
            <a:pPr>
              <a:defRPr/>
            </a:pPr>
            <a:r>
              <a:rPr lang="it-IT" sz="2800" dirty="0">
                <a:solidFill>
                  <a:srgbClr val="FFFF00"/>
                </a:solidFill>
                <a:sym typeface="Wingdings" pitchFamily="2" charset="2"/>
              </a:rPr>
              <a:t>5) 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The geothermometric </a:t>
            </a:r>
            <a:r>
              <a:rPr lang="it-IT" sz="2800" dirty="0" err="1">
                <a:solidFill>
                  <a:schemeClr val="bg1"/>
                </a:solidFill>
                <a:sym typeface="Wingdings" pitchFamily="2" charset="2"/>
              </a:rPr>
              <a:t>results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it-IT" sz="2800" dirty="0" err="1">
                <a:solidFill>
                  <a:schemeClr val="bg1"/>
                </a:solidFill>
                <a:sym typeface="Wingdings" pitchFamily="2" charset="2"/>
              </a:rPr>
              <a:t>for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 the MORB picrites indicate liquidus temperature </a:t>
            </a:r>
            <a:r>
              <a:rPr lang="it-IT" sz="3600" dirty="0">
                <a:solidFill>
                  <a:srgbClr val="FFFF00"/>
                </a:solidFill>
                <a:sym typeface="Wingdings" pitchFamily="2" charset="2"/>
              </a:rPr>
              <a:t>~1325 °C</a:t>
            </a:r>
            <a:r>
              <a:rPr lang="it-IT" sz="2800" dirty="0">
                <a:solidFill>
                  <a:schemeClr val="bg1"/>
                </a:solidFill>
                <a:sym typeface="Wingdings" pitchFamily="2" charset="2"/>
              </a:rPr>
              <a:t>.</a:t>
            </a:r>
          </a:p>
        </p:txBody>
      </p:sp>
      <p:sp>
        <p:nvSpPr>
          <p:cNvPr id="1186820" name="Text Box 4"/>
          <p:cNvSpPr txBox="1">
            <a:spLocks noChangeArrowheads="1"/>
          </p:cNvSpPr>
          <p:nvPr/>
        </p:nvSpPr>
        <p:spPr bwMode="auto">
          <a:xfrm>
            <a:off x="0" y="88900"/>
            <a:ext cx="9144000" cy="82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4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Potential Temperature</a:t>
            </a:r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3576638" y="6234113"/>
            <a:ext cx="5567362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GB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From  Green et al. (2001) Eur. J. Mineral., 13, 437-451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86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86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86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86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86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681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6820" name="Text Box 4"/>
          <p:cNvSpPr txBox="1">
            <a:spLocks noChangeArrowheads="1"/>
          </p:cNvSpPr>
          <p:nvPr/>
        </p:nvSpPr>
        <p:spPr bwMode="auto">
          <a:xfrm>
            <a:off x="0" y="88900"/>
            <a:ext cx="9144000" cy="82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4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Potential</a:t>
            </a:r>
            <a:r>
              <a:rPr lang="it-IT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Temperature</a:t>
            </a:r>
          </a:p>
        </p:txBody>
      </p:sp>
      <p:sp>
        <p:nvSpPr>
          <p:cNvPr id="21" name="CasellaDiTesto 20"/>
          <p:cNvSpPr txBox="1"/>
          <p:nvPr/>
        </p:nvSpPr>
        <p:spPr>
          <a:xfrm>
            <a:off x="0" y="855663"/>
            <a:ext cx="9144000" cy="123110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chemeClr val="bg1"/>
                </a:solidFill>
              </a:rPr>
              <a:t>The distribution coefficient:</a:t>
            </a:r>
          </a:p>
          <a:p>
            <a:pPr>
              <a:defRPr/>
            </a:pPr>
            <a:endParaRPr lang="en-US" sz="1200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en-US" sz="3400" dirty="0">
                <a:solidFill>
                  <a:schemeClr val="bg1"/>
                </a:solidFill>
              </a:rPr>
              <a:t> </a:t>
            </a:r>
            <a:r>
              <a:rPr lang="en-US" sz="3400" dirty="0">
                <a:solidFill>
                  <a:srgbClr val="FFFF00"/>
                </a:solidFill>
              </a:rPr>
              <a:t>K</a:t>
            </a:r>
            <a:r>
              <a:rPr lang="en-US" sz="3400" baseline="-25000" dirty="0">
                <a:solidFill>
                  <a:srgbClr val="FFFF00"/>
                </a:solidFill>
              </a:rPr>
              <a:t>D</a:t>
            </a:r>
            <a:r>
              <a:rPr lang="en-US" sz="3400" dirty="0">
                <a:solidFill>
                  <a:srgbClr val="FFFF00"/>
                </a:solidFill>
              </a:rPr>
              <a:t> = (</a:t>
            </a:r>
            <a:r>
              <a:rPr lang="en-US" sz="3400" dirty="0" err="1" smtClean="0">
                <a:solidFill>
                  <a:srgbClr val="FFFF00"/>
                </a:solidFill>
              </a:rPr>
              <a:t>FeO</a:t>
            </a:r>
            <a:r>
              <a:rPr lang="en-US" sz="3400" baseline="-25000" dirty="0" err="1" smtClean="0">
                <a:solidFill>
                  <a:srgbClr val="FFFF00"/>
                </a:solidFill>
              </a:rPr>
              <a:t>ol</a:t>
            </a:r>
            <a:r>
              <a:rPr lang="en-US" sz="3400" dirty="0" smtClean="0">
                <a:solidFill>
                  <a:srgbClr val="FFFF00"/>
                </a:solidFill>
              </a:rPr>
              <a:t>)/(</a:t>
            </a:r>
            <a:r>
              <a:rPr lang="en-US" sz="3400" dirty="0" err="1" smtClean="0">
                <a:solidFill>
                  <a:srgbClr val="FFFF00"/>
                </a:solidFill>
              </a:rPr>
              <a:t>FeO</a:t>
            </a:r>
            <a:r>
              <a:rPr lang="en-US" sz="3400" baseline="-25000" dirty="0" err="1" smtClean="0">
                <a:solidFill>
                  <a:srgbClr val="FFFF00"/>
                </a:solidFill>
              </a:rPr>
              <a:t>melt</a:t>
            </a:r>
            <a:r>
              <a:rPr lang="en-US" sz="3400" dirty="0" smtClean="0">
                <a:solidFill>
                  <a:srgbClr val="FFFF00"/>
                </a:solidFill>
              </a:rPr>
              <a:t>)*(</a:t>
            </a:r>
            <a:r>
              <a:rPr lang="en-US" sz="3400" dirty="0" err="1" smtClean="0">
                <a:solidFill>
                  <a:srgbClr val="FFFF00"/>
                </a:solidFill>
              </a:rPr>
              <a:t>MgO</a:t>
            </a:r>
            <a:r>
              <a:rPr lang="en-US" sz="3400" baseline="-25000" dirty="0" err="1" smtClean="0">
                <a:solidFill>
                  <a:srgbClr val="FFFF00"/>
                </a:solidFill>
              </a:rPr>
              <a:t>melt</a:t>
            </a:r>
            <a:r>
              <a:rPr lang="en-US" sz="3400" dirty="0" smtClean="0">
                <a:solidFill>
                  <a:srgbClr val="FFFF00"/>
                </a:solidFill>
              </a:rPr>
              <a:t>)/(</a:t>
            </a:r>
            <a:r>
              <a:rPr lang="en-US" sz="3400" dirty="0" err="1" smtClean="0">
                <a:solidFill>
                  <a:srgbClr val="FFFF00"/>
                </a:solidFill>
              </a:rPr>
              <a:t>MgO</a:t>
            </a:r>
            <a:r>
              <a:rPr lang="en-US" sz="3400" baseline="-25000" dirty="0" err="1" smtClean="0">
                <a:solidFill>
                  <a:srgbClr val="FFFF00"/>
                </a:solidFill>
              </a:rPr>
              <a:t>ol</a:t>
            </a:r>
            <a:r>
              <a:rPr lang="en-US" sz="3400" dirty="0" smtClean="0">
                <a:solidFill>
                  <a:srgbClr val="FFFF00"/>
                </a:solidFill>
              </a:rPr>
              <a:t>) </a:t>
            </a:r>
            <a:endParaRPr lang="en-US" sz="1600" dirty="0">
              <a:solidFill>
                <a:schemeClr val="bg1"/>
              </a:solidFill>
            </a:endParaRPr>
          </a:p>
        </p:txBody>
      </p:sp>
      <p:grpSp>
        <p:nvGrpSpPr>
          <p:cNvPr id="15" name="Gruppo 14"/>
          <p:cNvGrpSpPr/>
          <p:nvPr/>
        </p:nvGrpSpPr>
        <p:grpSpPr>
          <a:xfrm>
            <a:off x="1208786" y="2138680"/>
            <a:ext cx="6739128" cy="4471416"/>
            <a:chOff x="1208786" y="2138680"/>
            <a:chExt cx="6739128" cy="4471416"/>
          </a:xfrm>
        </p:grpSpPr>
        <p:grpSp>
          <p:nvGrpSpPr>
            <p:cNvPr id="13" name="Gruppo 12"/>
            <p:cNvGrpSpPr>
              <a:grpSpLocks noChangeAspect="1"/>
            </p:cNvGrpSpPr>
            <p:nvPr/>
          </p:nvGrpSpPr>
          <p:grpSpPr>
            <a:xfrm>
              <a:off x="1208786" y="2138680"/>
              <a:ext cx="6739128" cy="4471416"/>
              <a:chOff x="1767840" y="2941320"/>
              <a:chExt cx="5615940" cy="3726180"/>
            </a:xfrm>
          </p:grpSpPr>
          <p:sp>
            <p:nvSpPr>
              <p:cNvPr id="9" name="Rettangolo 8"/>
              <p:cNvSpPr/>
              <p:nvPr/>
            </p:nvSpPr>
            <p:spPr bwMode="auto">
              <a:xfrm>
                <a:off x="1767840" y="2941320"/>
                <a:ext cx="5615940" cy="372618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t="22283"/>
              <a:stretch>
                <a:fillRect/>
              </a:stretch>
            </p:blipFill>
            <p:spPr bwMode="auto">
              <a:xfrm>
                <a:off x="1786731" y="3108960"/>
                <a:ext cx="5583238" cy="35474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6" name="Connettore 1 5"/>
              <p:cNvCxnSpPr/>
              <p:nvPr/>
            </p:nvCxnSpPr>
            <p:spPr bwMode="auto">
              <a:xfrm>
                <a:off x="2529840" y="3187192"/>
                <a:ext cx="4614672" cy="0"/>
              </a:xfrm>
              <a:prstGeom prst="line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7" name="Rettangolo 6"/>
              <p:cNvSpPr/>
              <p:nvPr/>
            </p:nvSpPr>
            <p:spPr bwMode="auto">
              <a:xfrm>
                <a:off x="2468880" y="3075940"/>
                <a:ext cx="106680" cy="1016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8" name="Rettangolo 7"/>
              <p:cNvSpPr/>
              <p:nvPr/>
            </p:nvSpPr>
            <p:spPr bwMode="auto">
              <a:xfrm>
                <a:off x="7089140" y="3075940"/>
                <a:ext cx="106680" cy="1016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0" name="Rettangolo 9"/>
              <p:cNvSpPr/>
              <p:nvPr/>
            </p:nvSpPr>
            <p:spPr bwMode="auto">
              <a:xfrm>
                <a:off x="1767840" y="2987040"/>
                <a:ext cx="411480" cy="239268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1800" b="0" i="0" u="none" strike="noStrike" cap="none" normalizeH="0" baseline="0" smtClean="0">
                  <a:ln>
                    <a:noFill/>
                  </a:ln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</a:endParaRPr>
              </a:p>
            </p:txBody>
          </p:sp>
          <p:sp>
            <p:nvSpPr>
              <p:cNvPr id="11" name="CasellaDiTesto 10"/>
              <p:cNvSpPr txBox="1"/>
              <p:nvPr/>
            </p:nvSpPr>
            <p:spPr>
              <a:xfrm rot="16200000">
                <a:off x="569854" y="4447540"/>
                <a:ext cx="289213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dirty="0" smtClean="0">
                    <a:solidFill>
                      <a:schemeClr val="tx1"/>
                    </a:solidFill>
                    <a:effectLst/>
                  </a:rPr>
                  <a:t>KD</a:t>
                </a:r>
                <a:r>
                  <a:rPr lang="it-IT" sz="1500" dirty="0" smtClean="0">
                    <a:solidFill>
                      <a:schemeClr val="tx1"/>
                    </a:solidFill>
                    <a:effectLst/>
                  </a:rPr>
                  <a:t> </a:t>
                </a:r>
                <a:r>
                  <a:rPr lang="it-IT" sz="1200" dirty="0" smtClean="0">
                    <a:solidFill>
                      <a:schemeClr val="tx1"/>
                    </a:solidFill>
                    <a:effectLst/>
                  </a:rPr>
                  <a:t>(</a:t>
                </a:r>
                <a:r>
                  <a:rPr lang="it-IT" sz="1200" dirty="0" err="1" smtClean="0">
                    <a:solidFill>
                      <a:schemeClr val="tx1"/>
                    </a:solidFill>
                    <a:effectLst/>
                  </a:rPr>
                  <a:t>FeO</a:t>
                </a:r>
                <a:r>
                  <a:rPr lang="it-IT" sz="1200" baseline="-25000" dirty="0" err="1" smtClean="0">
                    <a:solidFill>
                      <a:schemeClr val="tx1"/>
                    </a:solidFill>
                    <a:effectLst/>
                  </a:rPr>
                  <a:t>melt</a:t>
                </a:r>
                <a:r>
                  <a:rPr lang="it-IT" sz="1200" dirty="0" smtClean="0">
                    <a:solidFill>
                      <a:schemeClr val="tx1"/>
                    </a:solidFill>
                    <a:effectLst/>
                  </a:rPr>
                  <a:t>/</a:t>
                </a:r>
                <a:r>
                  <a:rPr lang="it-IT" sz="1200" dirty="0" err="1" smtClean="0">
                    <a:solidFill>
                      <a:schemeClr val="tx1"/>
                    </a:solidFill>
                    <a:effectLst/>
                  </a:rPr>
                  <a:t>FeO</a:t>
                </a:r>
                <a:r>
                  <a:rPr lang="it-IT" sz="1200" baseline="-25000" dirty="0" err="1" smtClean="0">
                    <a:solidFill>
                      <a:schemeClr val="tx1"/>
                    </a:solidFill>
                    <a:effectLst/>
                  </a:rPr>
                  <a:t>ol</a:t>
                </a:r>
                <a:r>
                  <a:rPr lang="it-IT" sz="1200" dirty="0" smtClean="0">
                    <a:solidFill>
                      <a:schemeClr val="tx1"/>
                    </a:solidFill>
                    <a:effectLst/>
                  </a:rPr>
                  <a:t>)*(</a:t>
                </a:r>
                <a:r>
                  <a:rPr lang="it-IT" sz="1200" dirty="0" err="1" smtClean="0">
                    <a:solidFill>
                      <a:schemeClr val="tx1"/>
                    </a:solidFill>
                    <a:effectLst/>
                  </a:rPr>
                  <a:t>MgO</a:t>
                </a:r>
                <a:r>
                  <a:rPr lang="it-IT" sz="1200" baseline="-25000" dirty="0" err="1" smtClean="0">
                    <a:solidFill>
                      <a:schemeClr val="tx1"/>
                    </a:solidFill>
                    <a:effectLst/>
                  </a:rPr>
                  <a:t>ol</a:t>
                </a:r>
                <a:r>
                  <a:rPr lang="it-IT" sz="1200" dirty="0" smtClean="0">
                    <a:solidFill>
                      <a:schemeClr val="tx1"/>
                    </a:solidFill>
                    <a:effectLst/>
                  </a:rPr>
                  <a:t>/</a:t>
                </a:r>
                <a:r>
                  <a:rPr lang="it-IT" sz="1200" dirty="0" err="1" smtClean="0">
                    <a:solidFill>
                      <a:schemeClr val="tx1"/>
                    </a:solidFill>
                    <a:effectLst/>
                  </a:rPr>
                  <a:t>MgO</a:t>
                </a:r>
                <a:r>
                  <a:rPr lang="it-IT" sz="1200" baseline="-25000" dirty="0" err="1" smtClean="0">
                    <a:solidFill>
                      <a:schemeClr val="tx1"/>
                    </a:solidFill>
                    <a:effectLst/>
                  </a:rPr>
                  <a:t>melt</a:t>
                </a:r>
                <a:r>
                  <a:rPr lang="it-IT" sz="1200" dirty="0" smtClean="0">
                    <a:solidFill>
                      <a:schemeClr val="tx1"/>
                    </a:solidFill>
                    <a:effectLst/>
                  </a:rPr>
                  <a:t>)</a:t>
                </a:r>
                <a:endParaRPr lang="it-IT" sz="1200" dirty="0">
                  <a:solidFill>
                    <a:schemeClr val="tx1"/>
                  </a:solidFill>
                  <a:effectLst/>
                </a:endParaRPr>
              </a:p>
            </p:txBody>
          </p:sp>
        </p:grpSp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425950" y="2291080"/>
              <a:ext cx="3070224" cy="1013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2223697" y="2503878"/>
            <a:ext cx="22060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1200" dirty="0" err="1" smtClean="0">
                <a:solidFill>
                  <a:schemeClr val="tx1"/>
                </a:solidFill>
                <a:effectLst/>
                <a:latin typeface="Comic Sans MS" pitchFamily="66" charset="0"/>
              </a:rPr>
              <a:t>Falloon</a:t>
            </a:r>
            <a:r>
              <a:rPr lang="it-IT" sz="1200" dirty="0" smtClean="0">
                <a:solidFill>
                  <a:schemeClr val="tx1"/>
                </a:solidFill>
                <a:effectLst/>
                <a:latin typeface="Comic Sans MS" pitchFamily="66" charset="0"/>
              </a:rPr>
              <a:t> </a:t>
            </a:r>
            <a:r>
              <a:rPr lang="it-IT" sz="1200" dirty="0" err="1" smtClean="0">
                <a:solidFill>
                  <a:schemeClr val="tx1"/>
                </a:solidFill>
                <a:effectLst/>
                <a:latin typeface="Comic Sans MS" pitchFamily="66" charset="0"/>
              </a:rPr>
              <a:t>et</a:t>
            </a:r>
            <a:r>
              <a:rPr lang="it-IT" sz="1200" dirty="0" smtClean="0">
                <a:solidFill>
                  <a:schemeClr val="tx1"/>
                </a:solidFill>
                <a:effectLst/>
                <a:latin typeface="Comic Sans MS" pitchFamily="66" charset="0"/>
              </a:rPr>
              <a:t> al. (2007) </a:t>
            </a:r>
            <a:r>
              <a:rPr lang="it-IT" sz="1200" dirty="0" err="1" smtClean="0">
                <a:solidFill>
                  <a:schemeClr val="tx1"/>
                </a:solidFill>
                <a:effectLst/>
                <a:latin typeface="Comic Sans MS" pitchFamily="66" charset="0"/>
              </a:rPr>
              <a:t>Chem</a:t>
            </a:r>
            <a:r>
              <a:rPr lang="it-IT" sz="1200" dirty="0" smtClean="0">
                <a:solidFill>
                  <a:schemeClr val="tx1"/>
                </a:solidFill>
                <a:effectLst/>
                <a:latin typeface="Comic Sans MS" pitchFamily="66" charset="0"/>
              </a:rPr>
              <a:t>. Geol., 241, 207-233</a:t>
            </a:r>
            <a:endParaRPr lang="it-IT" sz="1200" dirty="0"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6820" name="Text Box 4"/>
          <p:cNvSpPr txBox="1">
            <a:spLocks noChangeArrowheads="1"/>
          </p:cNvSpPr>
          <p:nvPr/>
        </p:nvSpPr>
        <p:spPr bwMode="auto">
          <a:xfrm>
            <a:off x="0" y="88900"/>
            <a:ext cx="9144000" cy="82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4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Potential</a:t>
            </a:r>
            <a:r>
              <a:rPr lang="it-IT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Temperature</a:t>
            </a:r>
          </a:p>
        </p:txBody>
      </p:sp>
      <p:sp>
        <p:nvSpPr>
          <p:cNvPr id="21" name="CasellaDiTesto 20"/>
          <p:cNvSpPr txBox="1"/>
          <p:nvPr/>
        </p:nvSpPr>
        <p:spPr>
          <a:xfrm>
            <a:off x="0" y="855663"/>
            <a:ext cx="9144000" cy="123110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chemeClr val="bg1"/>
                </a:solidFill>
              </a:rPr>
              <a:t>The distribution coefficient:</a:t>
            </a:r>
          </a:p>
          <a:p>
            <a:pPr>
              <a:defRPr/>
            </a:pPr>
            <a:endParaRPr lang="en-US" sz="1200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en-US" sz="3400" dirty="0">
                <a:solidFill>
                  <a:schemeClr val="bg1"/>
                </a:solidFill>
              </a:rPr>
              <a:t> </a:t>
            </a:r>
            <a:r>
              <a:rPr lang="en-US" sz="3400" dirty="0">
                <a:solidFill>
                  <a:srgbClr val="FFFF00"/>
                </a:solidFill>
              </a:rPr>
              <a:t>K</a:t>
            </a:r>
            <a:r>
              <a:rPr lang="en-US" sz="3400" baseline="-25000" dirty="0">
                <a:solidFill>
                  <a:srgbClr val="FFFF00"/>
                </a:solidFill>
              </a:rPr>
              <a:t>D</a:t>
            </a:r>
            <a:r>
              <a:rPr lang="en-US" sz="3400" dirty="0">
                <a:solidFill>
                  <a:srgbClr val="FFFF00"/>
                </a:solidFill>
              </a:rPr>
              <a:t> = (</a:t>
            </a:r>
            <a:r>
              <a:rPr lang="en-US" sz="3400" dirty="0" err="1" smtClean="0">
                <a:solidFill>
                  <a:srgbClr val="FFFF00"/>
                </a:solidFill>
              </a:rPr>
              <a:t>FeO</a:t>
            </a:r>
            <a:r>
              <a:rPr lang="en-US" sz="3400" baseline="-25000" dirty="0" err="1" smtClean="0">
                <a:solidFill>
                  <a:srgbClr val="FFFF00"/>
                </a:solidFill>
              </a:rPr>
              <a:t>ol</a:t>
            </a:r>
            <a:r>
              <a:rPr lang="en-US" sz="3400" dirty="0" smtClean="0">
                <a:solidFill>
                  <a:srgbClr val="FFFF00"/>
                </a:solidFill>
              </a:rPr>
              <a:t>)/(</a:t>
            </a:r>
            <a:r>
              <a:rPr lang="en-US" sz="3400" dirty="0" err="1" smtClean="0">
                <a:solidFill>
                  <a:srgbClr val="FFFF00"/>
                </a:solidFill>
              </a:rPr>
              <a:t>FeO</a:t>
            </a:r>
            <a:r>
              <a:rPr lang="en-US" sz="3400" baseline="-25000" dirty="0" err="1" smtClean="0">
                <a:solidFill>
                  <a:srgbClr val="FFFF00"/>
                </a:solidFill>
              </a:rPr>
              <a:t>melt</a:t>
            </a:r>
            <a:r>
              <a:rPr lang="en-US" sz="3400" dirty="0" smtClean="0">
                <a:solidFill>
                  <a:srgbClr val="FFFF00"/>
                </a:solidFill>
              </a:rPr>
              <a:t>)*(</a:t>
            </a:r>
            <a:r>
              <a:rPr lang="en-US" sz="3400" dirty="0" err="1" smtClean="0">
                <a:solidFill>
                  <a:srgbClr val="FFFF00"/>
                </a:solidFill>
              </a:rPr>
              <a:t>MgO</a:t>
            </a:r>
            <a:r>
              <a:rPr lang="en-US" sz="3400" baseline="-25000" dirty="0" err="1" smtClean="0">
                <a:solidFill>
                  <a:srgbClr val="FFFF00"/>
                </a:solidFill>
              </a:rPr>
              <a:t>melt</a:t>
            </a:r>
            <a:r>
              <a:rPr lang="en-US" sz="3400" dirty="0" smtClean="0">
                <a:solidFill>
                  <a:srgbClr val="FFFF00"/>
                </a:solidFill>
              </a:rPr>
              <a:t>)/(</a:t>
            </a:r>
            <a:r>
              <a:rPr lang="en-US" sz="3400" dirty="0" err="1" smtClean="0">
                <a:solidFill>
                  <a:srgbClr val="FFFF00"/>
                </a:solidFill>
              </a:rPr>
              <a:t>MgO</a:t>
            </a:r>
            <a:r>
              <a:rPr lang="en-US" sz="3400" baseline="-25000" dirty="0" err="1" smtClean="0">
                <a:solidFill>
                  <a:srgbClr val="FFFF00"/>
                </a:solidFill>
              </a:rPr>
              <a:t>ol</a:t>
            </a:r>
            <a:r>
              <a:rPr lang="en-US" sz="3400" dirty="0" smtClean="0">
                <a:solidFill>
                  <a:srgbClr val="FFFF00"/>
                </a:solidFill>
              </a:rPr>
              <a:t>) </a:t>
            </a:r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5734" y="5184530"/>
            <a:ext cx="8965232" cy="1169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7" name="Gruppo 16"/>
          <p:cNvGrpSpPr/>
          <p:nvPr/>
        </p:nvGrpSpPr>
        <p:grpSpPr>
          <a:xfrm>
            <a:off x="91097" y="2098431"/>
            <a:ext cx="8974800" cy="3094159"/>
            <a:chOff x="2822575" y="2490422"/>
            <a:chExt cx="6959600" cy="2127738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 t="34895" b="11422"/>
            <a:stretch>
              <a:fillRect/>
            </a:stretch>
          </p:blipFill>
          <p:spPr bwMode="auto">
            <a:xfrm>
              <a:off x="2822575" y="2930770"/>
              <a:ext cx="6959600" cy="16873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 b="84499"/>
            <a:stretch>
              <a:fillRect/>
            </a:stretch>
          </p:blipFill>
          <p:spPr bwMode="auto">
            <a:xfrm>
              <a:off x="2822575" y="2490422"/>
              <a:ext cx="6959600" cy="487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19" name="Connettore 1 18"/>
          <p:cNvCxnSpPr/>
          <p:nvPr/>
        </p:nvCxnSpPr>
        <p:spPr bwMode="auto">
          <a:xfrm>
            <a:off x="782320" y="5750560"/>
            <a:ext cx="2905760" cy="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Connettore 1 19"/>
          <p:cNvCxnSpPr/>
          <p:nvPr/>
        </p:nvCxnSpPr>
        <p:spPr bwMode="auto">
          <a:xfrm>
            <a:off x="6736080" y="5750560"/>
            <a:ext cx="396000" cy="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Connettore 1 21"/>
          <p:cNvCxnSpPr/>
          <p:nvPr/>
        </p:nvCxnSpPr>
        <p:spPr bwMode="auto">
          <a:xfrm>
            <a:off x="7853680" y="5750560"/>
            <a:ext cx="1152000" cy="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Connettore 1 22"/>
          <p:cNvCxnSpPr/>
          <p:nvPr/>
        </p:nvCxnSpPr>
        <p:spPr bwMode="auto">
          <a:xfrm>
            <a:off x="193040" y="6045200"/>
            <a:ext cx="8784000" cy="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Connettore 1 23"/>
          <p:cNvCxnSpPr/>
          <p:nvPr/>
        </p:nvCxnSpPr>
        <p:spPr bwMode="auto">
          <a:xfrm>
            <a:off x="182880" y="6309360"/>
            <a:ext cx="972000" cy="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6820" name="Text Box 4"/>
          <p:cNvSpPr txBox="1">
            <a:spLocks noChangeArrowheads="1"/>
          </p:cNvSpPr>
          <p:nvPr/>
        </p:nvSpPr>
        <p:spPr bwMode="auto">
          <a:xfrm>
            <a:off x="0" y="88900"/>
            <a:ext cx="9144000" cy="82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4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Potential</a:t>
            </a:r>
            <a:r>
              <a:rPr lang="it-IT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Temperature</a:t>
            </a:r>
          </a:p>
        </p:txBody>
      </p:sp>
      <p:sp>
        <p:nvSpPr>
          <p:cNvPr id="21" name="CasellaDiTesto 20"/>
          <p:cNvSpPr txBox="1"/>
          <p:nvPr/>
        </p:nvSpPr>
        <p:spPr>
          <a:xfrm>
            <a:off x="0" y="2176463"/>
            <a:ext cx="914400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 smtClean="0">
                <a:solidFill>
                  <a:schemeClr val="bg1"/>
                </a:solidFill>
              </a:rPr>
              <a:t>What does a K</a:t>
            </a:r>
            <a:r>
              <a:rPr lang="en-US" sz="2800" baseline="-25000" dirty="0" smtClean="0">
                <a:solidFill>
                  <a:schemeClr val="bg1"/>
                </a:solidFill>
              </a:rPr>
              <a:t>D</a:t>
            </a:r>
            <a:r>
              <a:rPr lang="en-US" sz="2800" dirty="0" smtClean="0">
                <a:solidFill>
                  <a:schemeClr val="bg1"/>
                </a:solidFill>
              </a:rPr>
              <a:t> = 0.30 mean?</a:t>
            </a:r>
            <a:endParaRPr lang="it-IT" sz="2800" dirty="0">
              <a:solidFill>
                <a:schemeClr val="bg1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0" y="855663"/>
            <a:ext cx="9144000" cy="123110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chemeClr val="bg1"/>
                </a:solidFill>
              </a:rPr>
              <a:t>The distribution coefficient:</a:t>
            </a:r>
          </a:p>
          <a:p>
            <a:pPr>
              <a:defRPr/>
            </a:pPr>
            <a:endParaRPr lang="en-US" sz="1200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en-US" sz="3400" dirty="0">
                <a:solidFill>
                  <a:schemeClr val="bg1"/>
                </a:solidFill>
              </a:rPr>
              <a:t> </a:t>
            </a:r>
            <a:r>
              <a:rPr lang="en-US" sz="3400" dirty="0">
                <a:solidFill>
                  <a:srgbClr val="FFFF00"/>
                </a:solidFill>
              </a:rPr>
              <a:t>K</a:t>
            </a:r>
            <a:r>
              <a:rPr lang="en-US" sz="3400" baseline="-25000" dirty="0">
                <a:solidFill>
                  <a:srgbClr val="FFFF00"/>
                </a:solidFill>
              </a:rPr>
              <a:t>D</a:t>
            </a:r>
            <a:r>
              <a:rPr lang="en-US" sz="3400" dirty="0">
                <a:solidFill>
                  <a:srgbClr val="FFFF00"/>
                </a:solidFill>
              </a:rPr>
              <a:t> = (</a:t>
            </a:r>
            <a:r>
              <a:rPr lang="en-US" sz="3400" dirty="0" err="1" smtClean="0">
                <a:solidFill>
                  <a:srgbClr val="FFFF00"/>
                </a:solidFill>
              </a:rPr>
              <a:t>FeO</a:t>
            </a:r>
            <a:r>
              <a:rPr lang="en-US" sz="3400" baseline="-25000" dirty="0" err="1" smtClean="0">
                <a:solidFill>
                  <a:srgbClr val="FFFF00"/>
                </a:solidFill>
              </a:rPr>
              <a:t>ol</a:t>
            </a:r>
            <a:r>
              <a:rPr lang="en-US" sz="3400" dirty="0" smtClean="0">
                <a:solidFill>
                  <a:srgbClr val="FFFF00"/>
                </a:solidFill>
              </a:rPr>
              <a:t>)/(</a:t>
            </a:r>
            <a:r>
              <a:rPr lang="en-US" sz="3400" dirty="0" err="1" smtClean="0">
                <a:solidFill>
                  <a:srgbClr val="FFFF00"/>
                </a:solidFill>
              </a:rPr>
              <a:t>FeO</a:t>
            </a:r>
            <a:r>
              <a:rPr lang="en-US" sz="3400" baseline="-25000" dirty="0" err="1" smtClean="0">
                <a:solidFill>
                  <a:srgbClr val="FFFF00"/>
                </a:solidFill>
              </a:rPr>
              <a:t>melt</a:t>
            </a:r>
            <a:r>
              <a:rPr lang="en-US" sz="3400" dirty="0" smtClean="0">
                <a:solidFill>
                  <a:srgbClr val="FFFF00"/>
                </a:solidFill>
              </a:rPr>
              <a:t>)*(</a:t>
            </a:r>
            <a:r>
              <a:rPr lang="en-US" sz="3400" dirty="0" err="1" smtClean="0">
                <a:solidFill>
                  <a:srgbClr val="FFFF00"/>
                </a:solidFill>
              </a:rPr>
              <a:t>MgO</a:t>
            </a:r>
            <a:r>
              <a:rPr lang="en-US" sz="3400" baseline="-25000" dirty="0" err="1" smtClean="0">
                <a:solidFill>
                  <a:srgbClr val="FFFF00"/>
                </a:solidFill>
              </a:rPr>
              <a:t>melt</a:t>
            </a:r>
            <a:r>
              <a:rPr lang="en-US" sz="3400" dirty="0" smtClean="0">
                <a:solidFill>
                  <a:srgbClr val="FFFF00"/>
                </a:solidFill>
              </a:rPr>
              <a:t>)/(</a:t>
            </a:r>
            <a:r>
              <a:rPr lang="en-US" sz="3400" dirty="0" err="1" smtClean="0">
                <a:solidFill>
                  <a:srgbClr val="FFFF00"/>
                </a:solidFill>
              </a:rPr>
              <a:t>MgO</a:t>
            </a:r>
            <a:r>
              <a:rPr lang="en-US" sz="3400" baseline="-25000" dirty="0" err="1" smtClean="0">
                <a:solidFill>
                  <a:srgbClr val="FFFF00"/>
                </a:solidFill>
              </a:rPr>
              <a:t>ol</a:t>
            </a:r>
            <a:r>
              <a:rPr lang="en-US" sz="3400" dirty="0" smtClean="0">
                <a:solidFill>
                  <a:srgbClr val="FFFF00"/>
                </a:solidFill>
              </a:rPr>
              <a:t>)</a:t>
            </a:r>
            <a:endParaRPr lang="it-IT" sz="2800" dirty="0">
              <a:solidFill>
                <a:schemeClr val="bg1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0" y="2755583"/>
            <a:ext cx="914400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 smtClean="0">
                <a:solidFill>
                  <a:schemeClr val="bg1"/>
                </a:solidFill>
              </a:rPr>
              <a:t>We can write the KD also in a different way:</a:t>
            </a:r>
            <a:endParaRPr lang="it-IT" sz="2800" dirty="0">
              <a:solidFill>
                <a:schemeClr val="bg1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0" y="3233103"/>
            <a:ext cx="91440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>
                <a:solidFill>
                  <a:srgbClr val="FFFF00"/>
                </a:solidFill>
              </a:rPr>
              <a:t>K</a:t>
            </a:r>
            <a:r>
              <a:rPr lang="en-US" sz="3200" baseline="-25000" dirty="0">
                <a:solidFill>
                  <a:srgbClr val="FFFF00"/>
                </a:solidFill>
              </a:rPr>
              <a:t>D</a:t>
            </a:r>
            <a:r>
              <a:rPr lang="en-US" sz="3200" dirty="0">
                <a:solidFill>
                  <a:srgbClr val="FFFF00"/>
                </a:solidFill>
              </a:rPr>
              <a:t> = (</a:t>
            </a:r>
            <a:r>
              <a:rPr lang="en-US" sz="3200" dirty="0" smtClean="0">
                <a:solidFill>
                  <a:srgbClr val="FFFF00"/>
                </a:solidFill>
              </a:rPr>
              <a:t>FeO/MgO)</a:t>
            </a:r>
            <a:r>
              <a:rPr lang="en-US" sz="3200" baseline="-25000" dirty="0" err="1" smtClean="0">
                <a:solidFill>
                  <a:srgbClr val="FFFF00"/>
                </a:solidFill>
              </a:rPr>
              <a:t>ol</a:t>
            </a:r>
            <a:r>
              <a:rPr lang="en-US" sz="3200" dirty="0" smtClean="0">
                <a:solidFill>
                  <a:srgbClr val="FFFF00"/>
                </a:solidFill>
              </a:rPr>
              <a:t>/(FeO/MgO)</a:t>
            </a:r>
            <a:r>
              <a:rPr lang="en-US" sz="2800" baseline="-25000" dirty="0" smtClean="0">
                <a:solidFill>
                  <a:srgbClr val="FFFF00"/>
                </a:solidFill>
              </a:rPr>
              <a:t>melt</a:t>
            </a:r>
            <a:endParaRPr lang="it-IT" sz="2800" dirty="0">
              <a:solidFill>
                <a:schemeClr val="bg1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42240" y="3730943"/>
            <a:ext cx="881888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Let </a:t>
            </a:r>
            <a:r>
              <a:rPr lang="en-US" sz="3200" dirty="0">
                <a:solidFill>
                  <a:schemeClr val="bg1"/>
                </a:solidFill>
              </a:rPr>
              <a:t>us assume an olivine that crystallizes from a basaltic melt. Does this olivine have </a:t>
            </a:r>
            <a:r>
              <a:rPr lang="en-US" sz="3200" dirty="0" smtClean="0">
                <a:solidFill>
                  <a:schemeClr val="bg1"/>
                </a:solidFill>
              </a:rPr>
              <a:t>higher Fe/Mg ratio </a:t>
            </a:r>
            <a:r>
              <a:rPr lang="en-US" sz="3200" dirty="0">
                <a:solidFill>
                  <a:schemeClr val="bg1"/>
                </a:solidFill>
              </a:rPr>
              <a:t>than the liquid</a:t>
            </a:r>
            <a:r>
              <a:rPr lang="en-US" sz="3200" dirty="0" smtClean="0">
                <a:solidFill>
                  <a:schemeClr val="bg1"/>
                </a:solidFill>
              </a:rPr>
              <a:t>?</a:t>
            </a:r>
            <a:endParaRPr lang="it-IT" sz="2800" dirty="0">
              <a:solidFill>
                <a:schemeClr val="bg1"/>
              </a:solidFill>
            </a:endParaRPr>
          </a:p>
        </p:txBody>
      </p:sp>
      <p:sp>
        <p:nvSpPr>
          <p:cNvPr id="8" name="Rettangolo arrotondato 7"/>
          <p:cNvSpPr/>
          <p:nvPr/>
        </p:nvSpPr>
        <p:spPr bwMode="auto">
          <a:xfrm>
            <a:off x="2987040" y="2153920"/>
            <a:ext cx="853440" cy="548640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42240" y="5226080"/>
            <a:ext cx="881888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dirty="0" smtClean="0">
                <a:solidFill>
                  <a:schemeClr val="bg1"/>
                </a:solidFill>
              </a:rPr>
              <a:t>This means that, starting from a given Fe/Mg in the melt, what is the element preferentially allocated into olivine?</a:t>
            </a:r>
            <a:endParaRPr lang="it-IT" sz="2400" dirty="0">
              <a:solidFill>
                <a:schemeClr val="bg1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020820" y="5975380"/>
            <a:ext cx="111506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solidFill>
                  <a:schemeClr val="bg1"/>
                </a:solidFill>
              </a:rPr>
              <a:t>Mg</a:t>
            </a:r>
            <a:endParaRPr lang="it-IT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uiExpand="1" build="p"/>
      <p:bldP spid="5" grpId="0" uiExpand="1" build="p"/>
      <p:bldP spid="6" grpId="0"/>
      <p:bldP spid="7" grpId="0" build="p"/>
      <p:bldP spid="8" grpId="0" animBg="1"/>
      <p:bldP spid="9" grpId="0" build="p"/>
      <p:bldP spid="1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 bwMode="auto">
          <a:xfrm>
            <a:off x="0" y="6273800"/>
            <a:ext cx="9144000" cy="584200"/>
          </a:xfrm>
          <a:prstGeom prst="rect">
            <a:avLst/>
          </a:prstGeom>
          <a:solidFill>
            <a:srgbClr val="008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86820" name="Text Box 4"/>
          <p:cNvSpPr txBox="1">
            <a:spLocks noChangeArrowheads="1"/>
          </p:cNvSpPr>
          <p:nvPr/>
        </p:nvSpPr>
        <p:spPr bwMode="auto">
          <a:xfrm>
            <a:off x="0" y="88900"/>
            <a:ext cx="9144000" cy="82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4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Potential</a:t>
            </a:r>
            <a:r>
              <a:rPr lang="it-IT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Temperature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0" y="855663"/>
            <a:ext cx="9144000" cy="123110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chemeClr val="bg1"/>
                </a:solidFill>
              </a:rPr>
              <a:t>The distribution coefficient:</a:t>
            </a:r>
          </a:p>
          <a:p>
            <a:pPr>
              <a:defRPr/>
            </a:pPr>
            <a:endParaRPr lang="en-US" sz="1200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en-US" sz="3400" dirty="0">
                <a:solidFill>
                  <a:schemeClr val="bg1"/>
                </a:solidFill>
              </a:rPr>
              <a:t> </a:t>
            </a:r>
            <a:r>
              <a:rPr lang="en-US" sz="3400" dirty="0">
                <a:solidFill>
                  <a:srgbClr val="FFFF00"/>
                </a:solidFill>
              </a:rPr>
              <a:t>K</a:t>
            </a:r>
            <a:r>
              <a:rPr lang="en-US" sz="3400" baseline="-25000" dirty="0">
                <a:solidFill>
                  <a:srgbClr val="FFFF00"/>
                </a:solidFill>
              </a:rPr>
              <a:t>D</a:t>
            </a:r>
            <a:r>
              <a:rPr lang="en-US" sz="3400" dirty="0">
                <a:solidFill>
                  <a:srgbClr val="FFFF00"/>
                </a:solidFill>
              </a:rPr>
              <a:t> = (</a:t>
            </a:r>
            <a:r>
              <a:rPr lang="en-US" sz="3400" dirty="0" err="1" smtClean="0">
                <a:solidFill>
                  <a:srgbClr val="FFFF00"/>
                </a:solidFill>
              </a:rPr>
              <a:t>FeO</a:t>
            </a:r>
            <a:r>
              <a:rPr lang="en-US" sz="3400" baseline="-25000" dirty="0" err="1" smtClean="0">
                <a:solidFill>
                  <a:srgbClr val="FFFF00"/>
                </a:solidFill>
              </a:rPr>
              <a:t>ol</a:t>
            </a:r>
            <a:r>
              <a:rPr lang="en-US" sz="3400" dirty="0" smtClean="0">
                <a:solidFill>
                  <a:srgbClr val="FFFF00"/>
                </a:solidFill>
              </a:rPr>
              <a:t>)/(</a:t>
            </a:r>
            <a:r>
              <a:rPr lang="en-US" sz="3400" dirty="0" err="1" smtClean="0">
                <a:solidFill>
                  <a:srgbClr val="FFFF00"/>
                </a:solidFill>
              </a:rPr>
              <a:t>FeO</a:t>
            </a:r>
            <a:r>
              <a:rPr lang="en-US" sz="3400" baseline="-25000" dirty="0" err="1" smtClean="0">
                <a:solidFill>
                  <a:srgbClr val="FFFF00"/>
                </a:solidFill>
              </a:rPr>
              <a:t>melt</a:t>
            </a:r>
            <a:r>
              <a:rPr lang="en-US" sz="3400" dirty="0" smtClean="0">
                <a:solidFill>
                  <a:srgbClr val="FFFF00"/>
                </a:solidFill>
              </a:rPr>
              <a:t>)*(</a:t>
            </a:r>
            <a:r>
              <a:rPr lang="en-US" sz="3400" dirty="0" err="1" smtClean="0">
                <a:solidFill>
                  <a:srgbClr val="FFFF00"/>
                </a:solidFill>
              </a:rPr>
              <a:t>MgO</a:t>
            </a:r>
            <a:r>
              <a:rPr lang="en-US" sz="3400" baseline="-25000" dirty="0" err="1" smtClean="0">
                <a:solidFill>
                  <a:srgbClr val="FFFF00"/>
                </a:solidFill>
              </a:rPr>
              <a:t>melt</a:t>
            </a:r>
            <a:r>
              <a:rPr lang="en-US" sz="3400" dirty="0" smtClean="0">
                <a:solidFill>
                  <a:srgbClr val="FFFF00"/>
                </a:solidFill>
              </a:rPr>
              <a:t>)/(</a:t>
            </a:r>
            <a:r>
              <a:rPr lang="en-US" sz="3400" dirty="0" err="1" smtClean="0">
                <a:solidFill>
                  <a:srgbClr val="FFFF00"/>
                </a:solidFill>
              </a:rPr>
              <a:t>MgO</a:t>
            </a:r>
            <a:r>
              <a:rPr lang="en-US" sz="3400" baseline="-25000" dirty="0" err="1" smtClean="0">
                <a:solidFill>
                  <a:srgbClr val="FFFF00"/>
                </a:solidFill>
              </a:rPr>
              <a:t>ol</a:t>
            </a:r>
            <a:r>
              <a:rPr lang="en-US" sz="3400" dirty="0" smtClean="0">
                <a:solidFill>
                  <a:srgbClr val="FFFF00"/>
                </a:solidFill>
              </a:rPr>
              <a:t>)</a:t>
            </a:r>
            <a:endParaRPr lang="it-IT" sz="2800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13100" y="2168976"/>
            <a:ext cx="5930900" cy="468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0" y="2194421"/>
            <a:ext cx="32639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dirty="0" smtClean="0">
                <a:solidFill>
                  <a:schemeClr val="bg1"/>
                </a:solidFill>
              </a:rPr>
              <a:t>Do you remember this diagram?</a:t>
            </a:r>
            <a:endParaRPr lang="it-IT" sz="2800" dirty="0">
              <a:solidFill>
                <a:schemeClr val="bg1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101600" y="3172321"/>
            <a:ext cx="326390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dirty="0" smtClean="0">
                <a:solidFill>
                  <a:schemeClr val="bg1"/>
                </a:solidFill>
              </a:rPr>
              <a:t>The olivine in equilibrium with a melt is always richer in MgO.</a:t>
            </a:r>
            <a:endParaRPr lang="it-IT" sz="2800" dirty="0">
              <a:solidFill>
                <a:schemeClr val="bg1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01600" y="4999147"/>
            <a:ext cx="326390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dirty="0" smtClean="0">
                <a:solidFill>
                  <a:schemeClr val="bg1"/>
                </a:solidFill>
              </a:rPr>
              <a:t>This means that olivine has lower FeO/MgO than the melt.</a:t>
            </a:r>
            <a:endParaRPr lang="it-IT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4" grpId="0" build="p"/>
      <p:bldP spid="1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6820" name="Text Box 4"/>
          <p:cNvSpPr txBox="1">
            <a:spLocks noChangeArrowheads="1"/>
          </p:cNvSpPr>
          <p:nvPr/>
        </p:nvSpPr>
        <p:spPr bwMode="auto">
          <a:xfrm>
            <a:off x="0" y="88900"/>
            <a:ext cx="9144000" cy="82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4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Potential</a:t>
            </a:r>
            <a:r>
              <a:rPr lang="it-IT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Temperature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279400" y="2049463"/>
            <a:ext cx="8870950" cy="1959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800" dirty="0" smtClean="0">
                <a:solidFill>
                  <a:schemeClr val="bg1"/>
                </a:solidFill>
              </a:rPr>
              <a:t>Let us make an example:</a:t>
            </a:r>
          </a:p>
          <a:p>
            <a:pPr>
              <a:lnSpc>
                <a:spcPct val="150000"/>
              </a:lnSpc>
              <a:defRPr/>
            </a:pPr>
            <a:r>
              <a:rPr lang="en-US" sz="2800" dirty="0" err="1" smtClean="0">
                <a:solidFill>
                  <a:schemeClr val="bg1"/>
                </a:solidFill>
              </a:rPr>
              <a:t>FeO</a:t>
            </a:r>
            <a:r>
              <a:rPr lang="en-US" sz="2800" baseline="-25000" dirty="0" err="1" smtClean="0">
                <a:solidFill>
                  <a:schemeClr val="bg1"/>
                </a:solidFill>
              </a:rPr>
              <a:t>ol</a:t>
            </a:r>
            <a:r>
              <a:rPr lang="en-US" sz="2800" dirty="0" smtClean="0">
                <a:solidFill>
                  <a:schemeClr val="bg1"/>
                </a:solidFill>
              </a:rPr>
              <a:t> = 20.90 wt%; </a:t>
            </a:r>
            <a:r>
              <a:rPr lang="en-US" sz="2800" dirty="0" err="1" smtClean="0">
                <a:solidFill>
                  <a:schemeClr val="bg1"/>
                </a:solidFill>
              </a:rPr>
              <a:t>MgO</a:t>
            </a:r>
            <a:r>
              <a:rPr lang="en-US" sz="2800" baseline="-25000" dirty="0" err="1" smtClean="0">
                <a:solidFill>
                  <a:schemeClr val="bg1"/>
                </a:solidFill>
              </a:rPr>
              <a:t>ol</a:t>
            </a:r>
            <a:r>
              <a:rPr lang="en-US" sz="2800" dirty="0" smtClean="0">
                <a:solidFill>
                  <a:schemeClr val="bg1"/>
                </a:solidFill>
              </a:rPr>
              <a:t> = 37.70 wt%.</a:t>
            </a:r>
            <a:endParaRPr lang="it-IT" sz="28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defRPr/>
            </a:pPr>
            <a:r>
              <a:rPr lang="en-US" sz="2800" dirty="0" err="1" smtClean="0">
                <a:solidFill>
                  <a:schemeClr val="bg1"/>
                </a:solidFill>
              </a:rPr>
              <a:t>FeO</a:t>
            </a:r>
            <a:r>
              <a:rPr lang="en-US" sz="2800" baseline="-25000" dirty="0" err="1" smtClean="0">
                <a:solidFill>
                  <a:schemeClr val="bg1"/>
                </a:solidFill>
              </a:rPr>
              <a:t>melt</a:t>
            </a:r>
            <a:r>
              <a:rPr lang="en-US" sz="2800" dirty="0" smtClean="0">
                <a:solidFill>
                  <a:schemeClr val="bg1"/>
                </a:solidFill>
              </a:rPr>
              <a:t> = 9.20 wt%; </a:t>
            </a:r>
            <a:r>
              <a:rPr lang="en-US" sz="2800" dirty="0" err="1" smtClean="0">
                <a:solidFill>
                  <a:schemeClr val="bg1"/>
                </a:solidFill>
              </a:rPr>
              <a:t>MgO</a:t>
            </a:r>
            <a:r>
              <a:rPr lang="en-US" sz="2800" baseline="-25000" dirty="0" err="1" smtClean="0">
                <a:solidFill>
                  <a:schemeClr val="bg1"/>
                </a:solidFill>
              </a:rPr>
              <a:t>melt</a:t>
            </a:r>
            <a:r>
              <a:rPr lang="en-US" sz="2800" dirty="0" smtClean="0">
                <a:solidFill>
                  <a:schemeClr val="bg1"/>
                </a:solidFill>
              </a:rPr>
              <a:t> = 7.50 wt%.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0" y="855663"/>
            <a:ext cx="9144000" cy="123110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chemeClr val="bg1"/>
                </a:solidFill>
              </a:rPr>
              <a:t>The distribution coefficient:</a:t>
            </a:r>
          </a:p>
          <a:p>
            <a:pPr>
              <a:defRPr/>
            </a:pPr>
            <a:endParaRPr lang="en-US" sz="1200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en-US" sz="3400" dirty="0">
                <a:solidFill>
                  <a:schemeClr val="bg1"/>
                </a:solidFill>
              </a:rPr>
              <a:t> </a:t>
            </a:r>
            <a:r>
              <a:rPr lang="en-US" sz="3400" dirty="0">
                <a:solidFill>
                  <a:srgbClr val="FFFF00"/>
                </a:solidFill>
              </a:rPr>
              <a:t>K</a:t>
            </a:r>
            <a:r>
              <a:rPr lang="en-US" sz="3400" baseline="-25000" dirty="0">
                <a:solidFill>
                  <a:srgbClr val="FFFF00"/>
                </a:solidFill>
              </a:rPr>
              <a:t>D</a:t>
            </a:r>
            <a:r>
              <a:rPr lang="en-US" sz="3400" dirty="0">
                <a:solidFill>
                  <a:srgbClr val="FFFF00"/>
                </a:solidFill>
              </a:rPr>
              <a:t> = (</a:t>
            </a:r>
            <a:r>
              <a:rPr lang="en-US" sz="3400" dirty="0" err="1" smtClean="0">
                <a:solidFill>
                  <a:srgbClr val="FFFF00"/>
                </a:solidFill>
              </a:rPr>
              <a:t>FeO</a:t>
            </a:r>
            <a:r>
              <a:rPr lang="en-US" sz="3400" baseline="-25000" dirty="0" err="1" smtClean="0">
                <a:solidFill>
                  <a:srgbClr val="FFFF00"/>
                </a:solidFill>
              </a:rPr>
              <a:t>ol</a:t>
            </a:r>
            <a:r>
              <a:rPr lang="en-US" sz="3400" dirty="0" smtClean="0">
                <a:solidFill>
                  <a:srgbClr val="FFFF00"/>
                </a:solidFill>
              </a:rPr>
              <a:t>)/(</a:t>
            </a:r>
            <a:r>
              <a:rPr lang="en-US" sz="3400" dirty="0" err="1" smtClean="0">
                <a:solidFill>
                  <a:srgbClr val="FFFF00"/>
                </a:solidFill>
              </a:rPr>
              <a:t>FeO</a:t>
            </a:r>
            <a:r>
              <a:rPr lang="en-US" sz="3400" baseline="-25000" dirty="0" err="1" smtClean="0">
                <a:solidFill>
                  <a:srgbClr val="FFFF00"/>
                </a:solidFill>
              </a:rPr>
              <a:t>melt</a:t>
            </a:r>
            <a:r>
              <a:rPr lang="en-US" sz="3400" dirty="0" smtClean="0">
                <a:solidFill>
                  <a:srgbClr val="FFFF00"/>
                </a:solidFill>
              </a:rPr>
              <a:t>)*(</a:t>
            </a:r>
            <a:r>
              <a:rPr lang="en-US" sz="3400" dirty="0" err="1" smtClean="0">
                <a:solidFill>
                  <a:srgbClr val="FFFF00"/>
                </a:solidFill>
              </a:rPr>
              <a:t>MgO</a:t>
            </a:r>
            <a:r>
              <a:rPr lang="en-US" sz="3400" baseline="-25000" dirty="0" err="1" smtClean="0">
                <a:solidFill>
                  <a:srgbClr val="FFFF00"/>
                </a:solidFill>
              </a:rPr>
              <a:t>melt</a:t>
            </a:r>
            <a:r>
              <a:rPr lang="en-US" sz="3400" dirty="0" smtClean="0">
                <a:solidFill>
                  <a:srgbClr val="FFFF00"/>
                </a:solidFill>
              </a:rPr>
              <a:t>)/(</a:t>
            </a:r>
            <a:r>
              <a:rPr lang="en-US" sz="3400" dirty="0" err="1" smtClean="0">
                <a:solidFill>
                  <a:srgbClr val="FFFF00"/>
                </a:solidFill>
              </a:rPr>
              <a:t>MgO</a:t>
            </a:r>
            <a:r>
              <a:rPr lang="en-US" sz="3400" baseline="-25000" dirty="0" err="1" smtClean="0">
                <a:solidFill>
                  <a:srgbClr val="FFFF00"/>
                </a:solidFill>
              </a:rPr>
              <a:t>ol</a:t>
            </a:r>
            <a:r>
              <a:rPr lang="en-US" sz="3400" dirty="0" smtClean="0">
                <a:solidFill>
                  <a:srgbClr val="FFFF00"/>
                </a:solidFill>
              </a:rPr>
              <a:t>)</a:t>
            </a:r>
            <a:endParaRPr lang="it-IT" sz="2800" dirty="0">
              <a:solidFill>
                <a:schemeClr val="bg1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01600" y="4322763"/>
            <a:ext cx="20828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800" dirty="0" smtClean="0">
                <a:solidFill>
                  <a:srgbClr val="FFFF00"/>
                </a:solidFill>
              </a:rPr>
              <a:t>K</a:t>
            </a:r>
            <a:r>
              <a:rPr lang="en-US" sz="4800" baseline="-25000" dirty="0" smtClean="0">
                <a:solidFill>
                  <a:srgbClr val="FFFF00"/>
                </a:solidFill>
              </a:rPr>
              <a:t>D</a:t>
            </a:r>
            <a:r>
              <a:rPr lang="en-US" sz="4800" dirty="0" smtClean="0">
                <a:solidFill>
                  <a:srgbClr val="FFFF00"/>
                </a:solidFill>
              </a:rPr>
              <a:t> = ?</a:t>
            </a:r>
            <a:endParaRPr lang="it-IT" sz="4800" dirty="0">
              <a:solidFill>
                <a:srgbClr val="FFFF00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311400" y="3979863"/>
            <a:ext cx="65532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dirty="0" smtClean="0">
                <a:solidFill>
                  <a:schemeClr val="bg1"/>
                </a:solidFill>
              </a:rPr>
              <a:t>First divide the wt% per molecular weights</a:t>
            </a:r>
            <a:endParaRPr lang="it-IT" sz="2800" dirty="0">
              <a:solidFill>
                <a:schemeClr val="bg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911601" y="4460587"/>
            <a:ext cx="52324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FeO = 71.85; MgO = 40.31</a:t>
            </a:r>
            <a:endParaRPr lang="it-IT" sz="3200" dirty="0">
              <a:solidFill>
                <a:schemeClr val="bg1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76200" y="5084763"/>
            <a:ext cx="63373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400" dirty="0" smtClean="0">
                <a:solidFill>
                  <a:schemeClr val="bg1"/>
                </a:solidFill>
              </a:rPr>
              <a:t>K</a:t>
            </a:r>
            <a:r>
              <a:rPr lang="en-US" sz="4400" baseline="-25000" dirty="0" smtClean="0">
                <a:solidFill>
                  <a:schemeClr val="bg1"/>
                </a:solidFill>
              </a:rPr>
              <a:t>D</a:t>
            </a:r>
            <a:r>
              <a:rPr lang="en-US" sz="4400" dirty="0" smtClean="0">
                <a:solidFill>
                  <a:schemeClr val="bg1"/>
                </a:solidFill>
              </a:rPr>
              <a:t> =</a:t>
            </a:r>
            <a:r>
              <a:rPr lang="en-US" sz="2800" dirty="0" smtClean="0">
                <a:solidFill>
                  <a:schemeClr val="bg1"/>
                </a:solidFill>
              </a:rPr>
              <a:t> (0.291/0.128)*(0.187/0.935)</a:t>
            </a:r>
            <a:endParaRPr lang="it-IT" sz="2800" dirty="0">
              <a:solidFill>
                <a:schemeClr val="bg1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6184900" y="5224463"/>
            <a:ext cx="1676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3600" dirty="0" smtClean="0">
                <a:solidFill>
                  <a:schemeClr val="bg1"/>
                </a:solidFill>
              </a:rPr>
              <a:t>= </a:t>
            </a:r>
            <a:r>
              <a:rPr lang="it-IT" sz="3600" dirty="0" err="1" smtClean="0">
                <a:solidFill>
                  <a:schemeClr val="bg1"/>
                </a:solidFill>
              </a:rPr>
              <a:t>0.46</a:t>
            </a:r>
            <a:r>
              <a:rPr lang="it-IT" sz="3600" dirty="0" smtClean="0">
                <a:solidFill>
                  <a:schemeClr val="bg1"/>
                </a:solidFill>
              </a:rPr>
              <a:t> </a:t>
            </a:r>
            <a:endParaRPr lang="it-IT" sz="3600" dirty="0">
              <a:solidFill>
                <a:schemeClr val="bg1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7772400" y="4945063"/>
            <a:ext cx="6985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6600" dirty="0" smtClean="0">
                <a:solidFill>
                  <a:srgbClr val="FFFF00"/>
                </a:solidFill>
              </a:rPr>
              <a:t>?</a:t>
            </a:r>
            <a:endParaRPr lang="it-IT" sz="6600" dirty="0">
              <a:solidFill>
                <a:srgbClr val="FFFF00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76200" y="5891709"/>
            <a:ext cx="9067800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500" dirty="0" smtClean="0">
                <a:solidFill>
                  <a:schemeClr val="bg1"/>
                </a:solidFill>
              </a:rPr>
              <a:t>K</a:t>
            </a:r>
            <a:r>
              <a:rPr lang="en-US" sz="3500" baseline="-25000" dirty="0" smtClean="0">
                <a:solidFill>
                  <a:schemeClr val="bg1"/>
                </a:solidFill>
              </a:rPr>
              <a:t>D</a:t>
            </a:r>
            <a:r>
              <a:rPr lang="en-US" sz="3500" dirty="0" smtClean="0">
                <a:solidFill>
                  <a:schemeClr val="bg1"/>
                </a:solidFill>
              </a:rPr>
              <a:t> should be 0.30, why we obtained 0.46?</a:t>
            </a:r>
            <a:endParaRPr lang="it-IT" sz="3500" dirty="0">
              <a:solidFill>
                <a:schemeClr val="bg1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4165600" y="2229803"/>
            <a:ext cx="4978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K</a:t>
            </a:r>
            <a:r>
              <a:rPr lang="en-US" sz="2400" baseline="-25000" dirty="0" smtClean="0">
                <a:solidFill>
                  <a:srgbClr val="FFFF00"/>
                </a:solidFill>
              </a:rPr>
              <a:t>D</a:t>
            </a:r>
            <a:r>
              <a:rPr lang="en-US" sz="2400" dirty="0" smtClean="0">
                <a:solidFill>
                  <a:srgbClr val="FFFF00"/>
                </a:solidFill>
              </a:rPr>
              <a:t> = </a:t>
            </a:r>
            <a:r>
              <a:rPr lang="en-US" sz="2400" dirty="0">
                <a:solidFill>
                  <a:srgbClr val="FFFF00"/>
                </a:solidFill>
              </a:rPr>
              <a:t>(</a:t>
            </a:r>
            <a:r>
              <a:rPr lang="en-US" sz="2400" dirty="0" smtClean="0">
                <a:solidFill>
                  <a:srgbClr val="FFFF00"/>
                </a:solidFill>
              </a:rPr>
              <a:t>FeO/MgO)</a:t>
            </a:r>
            <a:r>
              <a:rPr lang="en-US" sz="2400" baseline="-25000" dirty="0" err="1" smtClean="0">
                <a:solidFill>
                  <a:srgbClr val="FFFF00"/>
                </a:solidFill>
              </a:rPr>
              <a:t>ol</a:t>
            </a:r>
            <a:r>
              <a:rPr lang="en-US" sz="2400" dirty="0" smtClean="0">
                <a:solidFill>
                  <a:srgbClr val="FFFF00"/>
                </a:solidFill>
              </a:rPr>
              <a:t>/(FeO/MgO)</a:t>
            </a:r>
            <a:r>
              <a:rPr lang="en-US" sz="2000" baseline="-25000" dirty="0" smtClean="0">
                <a:solidFill>
                  <a:srgbClr val="FFFF00"/>
                </a:solidFill>
              </a:rPr>
              <a:t>melt</a:t>
            </a:r>
            <a:endParaRPr lang="it-IT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build="p"/>
      <p:bldP spid="8" grpId="0" build="p"/>
      <p:bldP spid="9" grpId="0" build="p"/>
      <p:bldP spid="10" grpId="0" build="p"/>
      <p:bldP spid="12" grpId="0" build="p"/>
      <p:bldP spid="13" grpId="0" build="p"/>
      <p:bldP spid="14" grpId="0" build="p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6820" name="Text Box 4"/>
          <p:cNvSpPr txBox="1">
            <a:spLocks noChangeArrowheads="1"/>
          </p:cNvSpPr>
          <p:nvPr/>
        </p:nvSpPr>
        <p:spPr bwMode="auto">
          <a:xfrm>
            <a:off x="0" y="88900"/>
            <a:ext cx="9144000" cy="82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4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Potential</a:t>
            </a:r>
            <a:r>
              <a:rPr lang="it-IT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Temperature</a:t>
            </a:r>
          </a:p>
        </p:txBody>
      </p:sp>
      <p:graphicFrame>
        <p:nvGraphicFramePr>
          <p:cNvPr id="118" name="Grafico 117"/>
          <p:cNvGraphicFramePr/>
          <p:nvPr/>
        </p:nvGraphicFramePr>
        <p:xfrm>
          <a:off x="520860" y="787078"/>
          <a:ext cx="7940233" cy="57089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31" name="Gruppo 30"/>
          <p:cNvGrpSpPr/>
          <p:nvPr/>
        </p:nvGrpSpPr>
        <p:grpSpPr>
          <a:xfrm>
            <a:off x="1597306" y="925975"/>
            <a:ext cx="6609932" cy="4826643"/>
            <a:chOff x="1597306" y="925975"/>
            <a:chExt cx="6609932" cy="4826643"/>
          </a:xfrm>
        </p:grpSpPr>
        <p:cxnSp>
          <p:nvCxnSpPr>
            <p:cNvPr id="5" name="Connettore 1 4"/>
            <p:cNvCxnSpPr/>
            <p:nvPr/>
          </p:nvCxnSpPr>
          <p:spPr bwMode="auto">
            <a:xfrm flipV="1">
              <a:off x="1597306" y="925975"/>
              <a:ext cx="6609145" cy="4826643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" name="CasellaDiTesto 5"/>
            <p:cNvSpPr txBox="1"/>
            <p:nvPr/>
          </p:nvSpPr>
          <p:spPr>
            <a:xfrm rot="19403975">
              <a:off x="6895660" y="1506059"/>
              <a:ext cx="13115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 smtClean="0">
                  <a:solidFill>
                    <a:schemeClr val="tx1"/>
                  </a:solidFill>
                  <a:effectLst/>
                </a:rPr>
                <a:t>1:</a:t>
              </a:r>
              <a:r>
                <a:rPr lang="it-IT" dirty="0" err="1" smtClean="0">
                  <a:solidFill>
                    <a:schemeClr val="tx1"/>
                  </a:solidFill>
                  <a:effectLst/>
                </a:rPr>
                <a:t>1</a:t>
              </a:r>
              <a:r>
                <a:rPr lang="it-IT" dirty="0" smtClean="0">
                  <a:solidFill>
                    <a:schemeClr val="tx1"/>
                  </a:solidFill>
                  <a:effectLst/>
                </a:rPr>
                <a:t> (K</a:t>
              </a:r>
              <a:r>
                <a:rPr lang="it-IT" baseline="-25000" dirty="0" smtClean="0">
                  <a:solidFill>
                    <a:schemeClr val="tx1"/>
                  </a:solidFill>
                  <a:effectLst/>
                </a:rPr>
                <a:t>D</a:t>
              </a:r>
              <a:r>
                <a:rPr lang="it-IT" dirty="0" smtClean="0">
                  <a:solidFill>
                    <a:schemeClr val="tx1"/>
                  </a:solidFill>
                  <a:effectLst/>
                </a:rPr>
                <a:t> = 1)</a:t>
              </a:r>
              <a:endParaRPr lang="it-IT" dirty="0"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13" name="Figura a mano libera 12"/>
          <p:cNvSpPr/>
          <p:nvPr/>
        </p:nvSpPr>
        <p:spPr bwMode="auto">
          <a:xfrm>
            <a:off x="1874520" y="1402080"/>
            <a:ext cx="5532120" cy="4091940"/>
          </a:xfrm>
          <a:custGeom>
            <a:avLst/>
            <a:gdLst>
              <a:gd name="connsiteX0" fmla="*/ 0 w 5532120"/>
              <a:gd name="connsiteY0" fmla="*/ 4091940 h 4091940"/>
              <a:gd name="connsiteX1" fmla="*/ 5532120 w 5532120"/>
              <a:gd name="connsiteY1" fmla="*/ 0 h 4091940"/>
              <a:gd name="connsiteX0" fmla="*/ 0 w 5532120"/>
              <a:gd name="connsiteY0" fmla="*/ 4091940 h 4091940"/>
              <a:gd name="connsiteX1" fmla="*/ 5532120 w 5532120"/>
              <a:gd name="connsiteY1" fmla="*/ 0 h 4091940"/>
              <a:gd name="connsiteX0" fmla="*/ 0 w 5532120"/>
              <a:gd name="connsiteY0" fmla="*/ 4091940 h 4091940"/>
              <a:gd name="connsiteX1" fmla="*/ 5532120 w 5532120"/>
              <a:gd name="connsiteY1" fmla="*/ 0 h 4091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532120" h="4091940">
                <a:moveTo>
                  <a:pt x="0" y="4091940"/>
                </a:moveTo>
                <a:cubicBezTo>
                  <a:pt x="1691640" y="2628900"/>
                  <a:pt x="3444240" y="1234440"/>
                  <a:pt x="5532120" y="0"/>
                </a:cubicBezTo>
              </a:path>
            </a:pathLst>
          </a:custGeom>
          <a:noFill/>
          <a:ln w="1905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4" name="Figura a mano libera 13"/>
          <p:cNvSpPr/>
          <p:nvPr/>
        </p:nvSpPr>
        <p:spPr bwMode="auto">
          <a:xfrm>
            <a:off x="1824990" y="1386840"/>
            <a:ext cx="5328920" cy="4118610"/>
          </a:xfrm>
          <a:custGeom>
            <a:avLst/>
            <a:gdLst>
              <a:gd name="connsiteX0" fmla="*/ 0 w 5532120"/>
              <a:gd name="connsiteY0" fmla="*/ 4091940 h 4091940"/>
              <a:gd name="connsiteX1" fmla="*/ 5532120 w 5532120"/>
              <a:gd name="connsiteY1" fmla="*/ 0 h 4091940"/>
              <a:gd name="connsiteX0" fmla="*/ 0 w 5532120"/>
              <a:gd name="connsiteY0" fmla="*/ 4091940 h 4091940"/>
              <a:gd name="connsiteX1" fmla="*/ 5532120 w 5532120"/>
              <a:gd name="connsiteY1" fmla="*/ 0 h 4091940"/>
              <a:gd name="connsiteX0" fmla="*/ 0 w 5532120"/>
              <a:gd name="connsiteY0" fmla="*/ 4091940 h 4091940"/>
              <a:gd name="connsiteX1" fmla="*/ 5532120 w 5532120"/>
              <a:gd name="connsiteY1" fmla="*/ 0 h 4091940"/>
              <a:gd name="connsiteX0" fmla="*/ 0 w 5328920"/>
              <a:gd name="connsiteY0" fmla="*/ 4118610 h 4118610"/>
              <a:gd name="connsiteX1" fmla="*/ 5328920 w 5328920"/>
              <a:gd name="connsiteY1" fmla="*/ 0 h 4118610"/>
              <a:gd name="connsiteX0" fmla="*/ 0 w 5328920"/>
              <a:gd name="connsiteY0" fmla="*/ 4118610 h 4118610"/>
              <a:gd name="connsiteX1" fmla="*/ 5328920 w 5328920"/>
              <a:gd name="connsiteY1" fmla="*/ 0 h 4118610"/>
              <a:gd name="connsiteX0" fmla="*/ 0 w 5328920"/>
              <a:gd name="connsiteY0" fmla="*/ 4118610 h 4118610"/>
              <a:gd name="connsiteX1" fmla="*/ 5328920 w 5328920"/>
              <a:gd name="connsiteY1" fmla="*/ 0 h 4118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28920" h="4118610">
                <a:moveTo>
                  <a:pt x="0" y="4118610"/>
                </a:moveTo>
                <a:cubicBezTo>
                  <a:pt x="1424940" y="2358390"/>
                  <a:pt x="3271520" y="1097280"/>
                  <a:pt x="5328920" y="0"/>
                </a:cubicBezTo>
              </a:path>
            </a:pathLst>
          </a:custGeom>
          <a:noFill/>
          <a:ln w="19050" cap="flat" cmpd="sng" algn="ctr">
            <a:solidFill>
              <a:srgbClr val="66FF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5" name="Figura a mano libera 14"/>
          <p:cNvSpPr/>
          <p:nvPr/>
        </p:nvSpPr>
        <p:spPr bwMode="auto">
          <a:xfrm>
            <a:off x="1743710" y="1386840"/>
            <a:ext cx="5036820" cy="4121150"/>
          </a:xfrm>
          <a:custGeom>
            <a:avLst/>
            <a:gdLst>
              <a:gd name="connsiteX0" fmla="*/ 0 w 5532120"/>
              <a:gd name="connsiteY0" fmla="*/ 4091940 h 4091940"/>
              <a:gd name="connsiteX1" fmla="*/ 5532120 w 5532120"/>
              <a:gd name="connsiteY1" fmla="*/ 0 h 4091940"/>
              <a:gd name="connsiteX0" fmla="*/ 0 w 5532120"/>
              <a:gd name="connsiteY0" fmla="*/ 4091940 h 4091940"/>
              <a:gd name="connsiteX1" fmla="*/ 5532120 w 5532120"/>
              <a:gd name="connsiteY1" fmla="*/ 0 h 4091940"/>
              <a:gd name="connsiteX0" fmla="*/ 0 w 5532120"/>
              <a:gd name="connsiteY0" fmla="*/ 4091940 h 4091940"/>
              <a:gd name="connsiteX1" fmla="*/ 5532120 w 5532120"/>
              <a:gd name="connsiteY1" fmla="*/ 0 h 4091940"/>
              <a:gd name="connsiteX0" fmla="*/ 0 w 5328920"/>
              <a:gd name="connsiteY0" fmla="*/ 4118610 h 4118610"/>
              <a:gd name="connsiteX1" fmla="*/ 5328920 w 5328920"/>
              <a:gd name="connsiteY1" fmla="*/ 0 h 4118610"/>
              <a:gd name="connsiteX0" fmla="*/ 0 w 5328920"/>
              <a:gd name="connsiteY0" fmla="*/ 4118610 h 4118610"/>
              <a:gd name="connsiteX1" fmla="*/ 5328920 w 5328920"/>
              <a:gd name="connsiteY1" fmla="*/ 0 h 4118610"/>
              <a:gd name="connsiteX0" fmla="*/ 0 w 5328920"/>
              <a:gd name="connsiteY0" fmla="*/ 4118610 h 4118610"/>
              <a:gd name="connsiteX1" fmla="*/ 5328920 w 5328920"/>
              <a:gd name="connsiteY1" fmla="*/ 0 h 4118610"/>
              <a:gd name="connsiteX0" fmla="*/ 0 w 5036820"/>
              <a:gd name="connsiteY0" fmla="*/ 4121150 h 4121150"/>
              <a:gd name="connsiteX1" fmla="*/ 5036820 w 5036820"/>
              <a:gd name="connsiteY1" fmla="*/ 0 h 4121150"/>
              <a:gd name="connsiteX0" fmla="*/ 0 w 5036820"/>
              <a:gd name="connsiteY0" fmla="*/ 4121150 h 4121150"/>
              <a:gd name="connsiteX1" fmla="*/ 5036820 w 5036820"/>
              <a:gd name="connsiteY1" fmla="*/ 0 h 4121150"/>
              <a:gd name="connsiteX0" fmla="*/ 0 w 5036820"/>
              <a:gd name="connsiteY0" fmla="*/ 4121150 h 4121150"/>
              <a:gd name="connsiteX1" fmla="*/ 5036820 w 5036820"/>
              <a:gd name="connsiteY1" fmla="*/ 0 h 412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036820" h="4121150">
                <a:moveTo>
                  <a:pt x="0" y="4121150"/>
                </a:moveTo>
                <a:cubicBezTo>
                  <a:pt x="1196340" y="1964690"/>
                  <a:pt x="3169920" y="723900"/>
                  <a:pt x="5036820" y="0"/>
                </a:cubicBezTo>
              </a:path>
            </a:pathLst>
          </a:custGeom>
          <a:noFill/>
          <a:ln w="1905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6" name="Figura a mano libera 15"/>
          <p:cNvSpPr/>
          <p:nvPr/>
        </p:nvSpPr>
        <p:spPr bwMode="auto">
          <a:xfrm>
            <a:off x="1707896" y="1386840"/>
            <a:ext cx="4743450" cy="4121150"/>
          </a:xfrm>
          <a:custGeom>
            <a:avLst/>
            <a:gdLst>
              <a:gd name="connsiteX0" fmla="*/ 0 w 5532120"/>
              <a:gd name="connsiteY0" fmla="*/ 4091940 h 4091940"/>
              <a:gd name="connsiteX1" fmla="*/ 5532120 w 5532120"/>
              <a:gd name="connsiteY1" fmla="*/ 0 h 4091940"/>
              <a:gd name="connsiteX0" fmla="*/ 0 w 5532120"/>
              <a:gd name="connsiteY0" fmla="*/ 4091940 h 4091940"/>
              <a:gd name="connsiteX1" fmla="*/ 5532120 w 5532120"/>
              <a:gd name="connsiteY1" fmla="*/ 0 h 4091940"/>
              <a:gd name="connsiteX0" fmla="*/ 0 w 5532120"/>
              <a:gd name="connsiteY0" fmla="*/ 4091940 h 4091940"/>
              <a:gd name="connsiteX1" fmla="*/ 5532120 w 5532120"/>
              <a:gd name="connsiteY1" fmla="*/ 0 h 4091940"/>
              <a:gd name="connsiteX0" fmla="*/ 0 w 5328920"/>
              <a:gd name="connsiteY0" fmla="*/ 4118610 h 4118610"/>
              <a:gd name="connsiteX1" fmla="*/ 5328920 w 5328920"/>
              <a:gd name="connsiteY1" fmla="*/ 0 h 4118610"/>
              <a:gd name="connsiteX0" fmla="*/ 0 w 5328920"/>
              <a:gd name="connsiteY0" fmla="*/ 4118610 h 4118610"/>
              <a:gd name="connsiteX1" fmla="*/ 5328920 w 5328920"/>
              <a:gd name="connsiteY1" fmla="*/ 0 h 4118610"/>
              <a:gd name="connsiteX0" fmla="*/ 0 w 5328920"/>
              <a:gd name="connsiteY0" fmla="*/ 4118610 h 4118610"/>
              <a:gd name="connsiteX1" fmla="*/ 5328920 w 5328920"/>
              <a:gd name="connsiteY1" fmla="*/ 0 h 4118610"/>
              <a:gd name="connsiteX0" fmla="*/ 0 w 5036820"/>
              <a:gd name="connsiteY0" fmla="*/ 4121150 h 4121150"/>
              <a:gd name="connsiteX1" fmla="*/ 5036820 w 5036820"/>
              <a:gd name="connsiteY1" fmla="*/ 0 h 4121150"/>
              <a:gd name="connsiteX0" fmla="*/ 0 w 5036820"/>
              <a:gd name="connsiteY0" fmla="*/ 4121150 h 4121150"/>
              <a:gd name="connsiteX1" fmla="*/ 5036820 w 5036820"/>
              <a:gd name="connsiteY1" fmla="*/ 0 h 4121150"/>
              <a:gd name="connsiteX0" fmla="*/ 0 w 5036820"/>
              <a:gd name="connsiteY0" fmla="*/ 4121150 h 4121150"/>
              <a:gd name="connsiteX1" fmla="*/ 5036820 w 5036820"/>
              <a:gd name="connsiteY1" fmla="*/ 0 h 4121150"/>
              <a:gd name="connsiteX0" fmla="*/ 0 w 4743450"/>
              <a:gd name="connsiteY0" fmla="*/ 4121150 h 4121150"/>
              <a:gd name="connsiteX1" fmla="*/ 4743450 w 4743450"/>
              <a:gd name="connsiteY1" fmla="*/ 0 h 4121150"/>
              <a:gd name="connsiteX0" fmla="*/ 0 w 4743450"/>
              <a:gd name="connsiteY0" fmla="*/ 4121150 h 4121150"/>
              <a:gd name="connsiteX1" fmla="*/ 4743450 w 4743450"/>
              <a:gd name="connsiteY1" fmla="*/ 0 h 4121150"/>
              <a:gd name="connsiteX0" fmla="*/ 0 w 4743450"/>
              <a:gd name="connsiteY0" fmla="*/ 4121150 h 4121150"/>
              <a:gd name="connsiteX1" fmla="*/ 4743450 w 4743450"/>
              <a:gd name="connsiteY1" fmla="*/ 0 h 412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743450" h="4121150">
                <a:moveTo>
                  <a:pt x="0" y="4121150"/>
                </a:moveTo>
                <a:cubicBezTo>
                  <a:pt x="1001268" y="1794002"/>
                  <a:pt x="2884170" y="533400"/>
                  <a:pt x="4743450" y="0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7" name="Figura a mano libera 16"/>
          <p:cNvSpPr/>
          <p:nvPr/>
        </p:nvSpPr>
        <p:spPr bwMode="auto">
          <a:xfrm>
            <a:off x="1678940" y="1386840"/>
            <a:ext cx="4156710" cy="4124960"/>
          </a:xfrm>
          <a:custGeom>
            <a:avLst/>
            <a:gdLst>
              <a:gd name="connsiteX0" fmla="*/ 0 w 5532120"/>
              <a:gd name="connsiteY0" fmla="*/ 4091940 h 4091940"/>
              <a:gd name="connsiteX1" fmla="*/ 5532120 w 5532120"/>
              <a:gd name="connsiteY1" fmla="*/ 0 h 4091940"/>
              <a:gd name="connsiteX0" fmla="*/ 0 w 5532120"/>
              <a:gd name="connsiteY0" fmla="*/ 4091940 h 4091940"/>
              <a:gd name="connsiteX1" fmla="*/ 5532120 w 5532120"/>
              <a:gd name="connsiteY1" fmla="*/ 0 h 4091940"/>
              <a:gd name="connsiteX0" fmla="*/ 0 w 5532120"/>
              <a:gd name="connsiteY0" fmla="*/ 4091940 h 4091940"/>
              <a:gd name="connsiteX1" fmla="*/ 5532120 w 5532120"/>
              <a:gd name="connsiteY1" fmla="*/ 0 h 4091940"/>
              <a:gd name="connsiteX0" fmla="*/ 0 w 5328920"/>
              <a:gd name="connsiteY0" fmla="*/ 4118610 h 4118610"/>
              <a:gd name="connsiteX1" fmla="*/ 5328920 w 5328920"/>
              <a:gd name="connsiteY1" fmla="*/ 0 h 4118610"/>
              <a:gd name="connsiteX0" fmla="*/ 0 w 5328920"/>
              <a:gd name="connsiteY0" fmla="*/ 4118610 h 4118610"/>
              <a:gd name="connsiteX1" fmla="*/ 5328920 w 5328920"/>
              <a:gd name="connsiteY1" fmla="*/ 0 h 4118610"/>
              <a:gd name="connsiteX0" fmla="*/ 0 w 5328920"/>
              <a:gd name="connsiteY0" fmla="*/ 4118610 h 4118610"/>
              <a:gd name="connsiteX1" fmla="*/ 5328920 w 5328920"/>
              <a:gd name="connsiteY1" fmla="*/ 0 h 4118610"/>
              <a:gd name="connsiteX0" fmla="*/ 0 w 5036820"/>
              <a:gd name="connsiteY0" fmla="*/ 4121150 h 4121150"/>
              <a:gd name="connsiteX1" fmla="*/ 5036820 w 5036820"/>
              <a:gd name="connsiteY1" fmla="*/ 0 h 4121150"/>
              <a:gd name="connsiteX0" fmla="*/ 0 w 5036820"/>
              <a:gd name="connsiteY0" fmla="*/ 4121150 h 4121150"/>
              <a:gd name="connsiteX1" fmla="*/ 5036820 w 5036820"/>
              <a:gd name="connsiteY1" fmla="*/ 0 h 4121150"/>
              <a:gd name="connsiteX0" fmla="*/ 0 w 5036820"/>
              <a:gd name="connsiteY0" fmla="*/ 4121150 h 4121150"/>
              <a:gd name="connsiteX1" fmla="*/ 5036820 w 5036820"/>
              <a:gd name="connsiteY1" fmla="*/ 0 h 4121150"/>
              <a:gd name="connsiteX0" fmla="*/ 0 w 5036820"/>
              <a:gd name="connsiteY0" fmla="*/ 4121150 h 4164330"/>
              <a:gd name="connsiteX1" fmla="*/ 694690 w 5036820"/>
              <a:gd name="connsiteY1" fmla="*/ 4164330 h 4164330"/>
              <a:gd name="connsiteX2" fmla="*/ 5036820 w 5036820"/>
              <a:gd name="connsiteY2" fmla="*/ 0 h 4164330"/>
              <a:gd name="connsiteX0" fmla="*/ 0 w 5036820"/>
              <a:gd name="connsiteY0" fmla="*/ 4121150 h 4121150"/>
              <a:gd name="connsiteX1" fmla="*/ 5036820 w 5036820"/>
              <a:gd name="connsiteY1" fmla="*/ 0 h 4121150"/>
              <a:gd name="connsiteX0" fmla="*/ 0 w 4156710"/>
              <a:gd name="connsiteY0" fmla="*/ 4124960 h 4124960"/>
              <a:gd name="connsiteX1" fmla="*/ 4156710 w 4156710"/>
              <a:gd name="connsiteY1" fmla="*/ 0 h 4124960"/>
              <a:gd name="connsiteX0" fmla="*/ 0 w 4156710"/>
              <a:gd name="connsiteY0" fmla="*/ 4124960 h 4124960"/>
              <a:gd name="connsiteX1" fmla="*/ 4156710 w 4156710"/>
              <a:gd name="connsiteY1" fmla="*/ 0 h 4124960"/>
              <a:gd name="connsiteX0" fmla="*/ 0 w 4156710"/>
              <a:gd name="connsiteY0" fmla="*/ 4124960 h 4124960"/>
              <a:gd name="connsiteX1" fmla="*/ 4156710 w 4156710"/>
              <a:gd name="connsiteY1" fmla="*/ 0 h 4124960"/>
              <a:gd name="connsiteX0" fmla="*/ 0 w 4156710"/>
              <a:gd name="connsiteY0" fmla="*/ 4124960 h 4124960"/>
              <a:gd name="connsiteX1" fmla="*/ 4156710 w 4156710"/>
              <a:gd name="connsiteY1" fmla="*/ 0 h 4124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156710" h="4124960">
                <a:moveTo>
                  <a:pt x="0" y="4124960"/>
                </a:moveTo>
                <a:cubicBezTo>
                  <a:pt x="646430" y="2208953"/>
                  <a:pt x="1437640" y="734907"/>
                  <a:pt x="4156710" y="0"/>
                </a:cubicBezTo>
              </a:path>
            </a:pathLst>
          </a:custGeom>
          <a:noFill/>
          <a:ln w="190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8" name="Figura a mano libera 17"/>
          <p:cNvSpPr/>
          <p:nvPr/>
        </p:nvSpPr>
        <p:spPr bwMode="auto">
          <a:xfrm>
            <a:off x="1648460" y="1386840"/>
            <a:ext cx="3112770" cy="4119880"/>
          </a:xfrm>
          <a:custGeom>
            <a:avLst/>
            <a:gdLst>
              <a:gd name="connsiteX0" fmla="*/ 0 w 5532120"/>
              <a:gd name="connsiteY0" fmla="*/ 4091940 h 4091940"/>
              <a:gd name="connsiteX1" fmla="*/ 5532120 w 5532120"/>
              <a:gd name="connsiteY1" fmla="*/ 0 h 4091940"/>
              <a:gd name="connsiteX0" fmla="*/ 0 w 5532120"/>
              <a:gd name="connsiteY0" fmla="*/ 4091940 h 4091940"/>
              <a:gd name="connsiteX1" fmla="*/ 5532120 w 5532120"/>
              <a:gd name="connsiteY1" fmla="*/ 0 h 4091940"/>
              <a:gd name="connsiteX0" fmla="*/ 0 w 5532120"/>
              <a:gd name="connsiteY0" fmla="*/ 4091940 h 4091940"/>
              <a:gd name="connsiteX1" fmla="*/ 5532120 w 5532120"/>
              <a:gd name="connsiteY1" fmla="*/ 0 h 4091940"/>
              <a:gd name="connsiteX0" fmla="*/ 0 w 5328920"/>
              <a:gd name="connsiteY0" fmla="*/ 4118610 h 4118610"/>
              <a:gd name="connsiteX1" fmla="*/ 5328920 w 5328920"/>
              <a:gd name="connsiteY1" fmla="*/ 0 h 4118610"/>
              <a:gd name="connsiteX0" fmla="*/ 0 w 5328920"/>
              <a:gd name="connsiteY0" fmla="*/ 4118610 h 4118610"/>
              <a:gd name="connsiteX1" fmla="*/ 5328920 w 5328920"/>
              <a:gd name="connsiteY1" fmla="*/ 0 h 4118610"/>
              <a:gd name="connsiteX0" fmla="*/ 0 w 5328920"/>
              <a:gd name="connsiteY0" fmla="*/ 4118610 h 4118610"/>
              <a:gd name="connsiteX1" fmla="*/ 5328920 w 5328920"/>
              <a:gd name="connsiteY1" fmla="*/ 0 h 4118610"/>
              <a:gd name="connsiteX0" fmla="*/ 0 w 5036820"/>
              <a:gd name="connsiteY0" fmla="*/ 4121150 h 4121150"/>
              <a:gd name="connsiteX1" fmla="*/ 5036820 w 5036820"/>
              <a:gd name="connsiteY1" fmla="*/ 0 h 4121150"/>
              <a:gd name="connsiteX0" fmla="*/ 0 w 5036820"/>
              <a:gd name="connsiteY0" fmla="*/ 4121150 h 4121150"/>
              <a:gd name="connsiteX1" fmla="*/ 5036820 w 5036820"/>
              <a:gd name="connsiteY1" fmla="*/ 0 h 4121150"/>
              <a:gd name="connsiteX0" fmla="*/ 0 w 5036820"/>
              <a:gd name="connsiteY0" fmla="*/ 4121150 h 4121150"/>
              <a:gd name="connsiteX1" fmla="*/ 5036820 w 5036820"/>
              <a:gd name="connsiteY1" fmla="*/ 0 h 4121150"/>
              <a:gd name="connsiteX0" fmla="*/ 0 w 5036820"/>
              <a:gd name="connsiteY0" fmla="*/ 4121150 h 4164330"/>
              <a:gd name="connsiteX1" fmla="*/ 694690 w 5036820"/>
              <a:gd name="connsiteY1" fmla="*/ 4164330 h 4164330"/>
              <a:gd name="connsiteX2" fmla="*/ 5036820 w 5036820"/>
              <a:gd name="connsiteY2" fmla="*/ 0 h 4164330"/>
              <a:gd name="connsiteX0" fmla="*/ 0 w 5036820"/>
              <a:gd name="connsiteY0" fmla="*/ 4121150 h 4121150"/>
              <a:gd name="connsiteX1" fmla="*/ 5036820 w 5036820"/>
              <a:gd name="connsiteY1" fmla="*/ 0 h 4121150"/>
              <a:gd name="connsiteX0" fmla="*/ 0 w 4156710"/>
              <a:gd name="connsiteY0" fmla="*/ 4124960 h 4124960"/>
              <a:gd name="connsiteX1" fmla="*/ 4156710 w 4156710"/>
              <a:gd name="connsiteY1" fmla="*/ 0 h 4124960"/>
              <a:gd name="connsiteX0" fmla="*/ 0 w 4156710"/>
              <a:gd name="connsiteY0" fmla="*/ 4124960 h 4124960"/>
              <a:gd name="connsiteX1" fmla="*/ 4156710 w 4156710"/>
              <a:gd name="connsiteY1" fmla="*/ 0 h 4124960"/>
              <a:gd name="connsiteX0" fmla="*/ 0 w 4156710"/>
              <a:gd name="connsiteY0" fmla="*/ 4124960 h 4124960"/>
              <a:gd name="connsiteX1" fmla="*/ 4156710 w 4156710"/>
              <a:gd name="connsiteY1" fmla="*/ 0 h 4124960"/>
              <a:gd name="connsiteX0" fmla="*/ 0 w 4156710"/>
              <a:gd name="connsiteY0" fmla="*/ 4124960 h 4124960"/>
              <a:gd name="connsiteX1" fmla="*/ 4156710 w 4156710"/>
              <a:gd name="connsiteY1" fmla="*/ 0 h 4124960"/>
              <a:gd name="connsiteX0" fmla="*/ 0 w 4156710"/>
              <a:gd name="connsiteY0" fmla="*/ 4124960 h 4124960"/>
              <a:gd name="connsiteX1" fmla="*/ 741680 w 4156710"/>
              <a:gd name="connsiteY1" fmla="*/ 4094480 h 4124960"/>
              <a:gd name="connsiteX2" fmla="*/ 4156710 w 4156710"/>
              <a:gd name="connsiteY2" fmla="*/ 0 h 4124960"/>
              <a:gd name="connsiteX0" fmla="*/ 0 w 4156710"/>
              <a:gd name="connsiteY0" fmla="*/ 4124960 h 4124960"/>
              <a:gd name="connsiteX1" fmla="*/ 4156710 w 4156710"/>
              <a:gd name="connsiteY1" fmla="*/ 0 h 4124960"/>
              <a:gd name="connsiteX0" fmla="*/ 0 w 3112770"/>
              <a:gd name="connsiteY0" fmla="*/ 4119880 h 4119880"/>
              <a:gd name="connsiteX1" fmla="*/ 3112770 w 3112770"/>
              <a:gd name="connsiteY1" fmla="*/ 0 h 4119880"/>
              <a:gd name="connsiteX0" fmla="*/ 0 w 3112770"/>
              <a:gd name="connsiteY0" fmla="*/ 4119880 h 4119880"/>
              <a:gd name="connsiteX1" fmla="*/ 3112770 w 3112770"/>
              <a:gd name="connsiteY1" fmla="*/ 0 h 4119880"/>
              <a:gd name="connsiteX0" fmla="*/ 0 w 3112770"/>
              <a:gd name="connsiteY0" fmla="*/ 4119880 h 4119880"/>
              <a:gd name="connsiteX1" fmla="*/ 3112770 w 3112770"/>
              <a:gd name="connsiteY1" fmla="*/ 0 h 4119880"/>
              <a:gd name="connsiteX0" fmla="*/ 0 w 3112770"/>
              <a:gd name="connsiteY0" fmla="*/ 4119880 h 4119880"/>
              <a:gd name="connsiteX1" fmla="*/ 3112770 w 3112770"/>
              <a:gd name="connsiteY1" fmla="*/ 0 h 4119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12770" h="4119880">
                <a:moveTo>
                  <a:pt x="0" y="4119880"/>
                </a:moveTo>
                <a:cubicBezTo>
                  <a:pt x="283210" y="2357967"/>
                  <a:pt x="627380" y="550333"/>
                  <a:pt x="3112770" y="0"/>
                </a:cubicBezTo>
              </a:path>
            </a:pathLst>
          </a:custGeom>
          <a:noFill/>
          <a:ln w="1905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5831908" y="2882231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tx1"/>
                </a:solidFill>
                <a:effectLst/>
              </a:rPr>
              <a:t>K</a:t>
            </a:r>
            <a:r>
              <a:rPr lang="it-IT" baseline="-25000" dirty="0" smtClean="0">
                <a:solidFill>
                  <a:schemeClr val="tx1"/>
                </a:solidFill>
                <a:effectLst/>
              </a:rPr>
              <a:t>D</a:t>
            </a:r>
            <a:r>
              <a:rPr lang="it-IT" dirty="0" smtClean="0">
                <a:solidFill>
                  <a:schemeClr val="tx1"/>
                </a:solidFill>
                <a:effectLst/>
              </a:rPr>
              <a:t> 0.8</a:t>
            </a:r>
            <a:endParaRPr lang="it-IT" dirty="0">
              <a:solidFill>
                <a:schemeClr val="tx1"/>
              </a:solidFill>
              <a:effectLst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5304604" y="3395819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tx1"/>
                </a:solidFill>
                <a:effectLst/>
              </a:rPr>
              <a:t>K</a:t>
            </a:r>
            <a:r>
              <a:rPr lang="it-IT" baseline="-25000" dirty="0" smtClean="0">
                <a:solidFill>
                  <a:schemeClr val="tx1"/>
                </a:solidFill>
                <a:effectLst/>
              </a:rPr>
              <a:t>D</a:t>
            </a:r>
            <a:r>
              <a:rPr lang="it-IT" dirty="0" smtClean="0">
                <a:solidFill>
                  <a:schemeClr val="tx1"/>
                </a:solidFill>
                <a:effectLst/>
              </a:rPr>
              <a:t> 0.6</a:t>
            </a:r>
            <a:endParaRPr lang="it-IT" dirty="0">
              <a:solidFill>
                <a:schemeClr val="tx1"/>
              </a:solidFill>
              <a:effectLst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4687384" y="3959699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tx1"/>
                </a:solidFill>
                <a:effectLst/>
              </a:rPr>
              <a:t>K</a:t>
            </a:r>
            <a:r>
              <a:rPr lang="it-IT" baseline="-25000" dirty="0" smtClean="0">
                <a:solidFill>
                  <a:schemeClr val="tx1"/>
                </a:solidFill>
                <a:effectLst/>
              </a:rPr>
              <a:t>D</a:t>
            </a:r>
            <a:r>
              <a:rPr lang="it-IT" dirty="0" smtClean="0">
                <a:solidFill>
                  <a:schemeClr val="tx1"/>
                </a:solidFill>
                <a:effectLst/>
              </a:rPr>
              <a:t> 0.4</a:t>
            </a:r>
            <a:endParaRPr lang="it-IT" dirty="0">
              <a:solidFill>
                <a:schemeClr val="tx1"/>
              </a:solidFill>
              <a:effectLst/>
            </a:endParaRPr>
          </a:p>
        </p:txBody>
      </p:sp>
      <p:sp>
        <p:nvSpPr>
          <p:cNvPr id="23" name="CasellaDiTesto 22"/>
          <p:cNvSpPr txBox="1"/>
          <p:nvPr/>
        </p:nvSpPr>
        <p:spPr>
          <a:xfrm rot="19517934">
            <a:off x="3527630" y="2202019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rgbClr val="FF0000"/>
                </a:solidFill>
                <a:effectLst/>
              </a:rPr>
              <a:t>K</a:t>
            </a:r>
            <a:r>
              <a:rPr lang="it-IT" b="1" baseline="-25000" dirty="0" smtClean="0">
                <a:solidFill>
                  <a:srgbClr val="FF0000"/>
                </a:solidFill>
                <a:effectLst/>
              </a:rPr>
              <a:t>D</a:t>
            </a:r>
            <a:r>
              <a:rPr lang="it-IT" b="1" dirty="0" smtClean="0">
                <a:solidFill>
                  <a:srgbClr val="FF0000"/>
                </a:solidFill>
                <a:effectLst/>
              </a:rPr>
              <a:t> 0.3</a:t>
            </a:r>
            <a:endParaRPr lang="it-IT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698056" y="1178907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tx1"/>
                </a:solidFill>
                <a:effectLst/>
              </a:rPr>
              <a:t>K</a:t>
            </a:r>
            <a:r>
              <a:rPr lang="it-IT" baseline="-25000" dirty="0" smtClean="0">
                <a:solidFill>
                  <a:schemeClr val="tx1"/>
                </a:solidFill>
                <a:effectLst/>
              </a:rPr>
              <a:t>D</a:t>
            </a:r>
            <a:r>
              <a:rPr lang="it-IT" dirty="0" smtClean="0">
                <a:solidFill>
                  <a:schemeClr val="tx1"/>
                </a:solidFill>
                <a:effectLst/>
              </a:rPr>
              <a:t> 0.2</a:t>
            </a:r>
            <a:endParaRPr lang="it-IT" dirty="0">
              <a:solidFill>
                <a:schemeClr val="tx1"/>
              </a:solidFill>
              <a:effectLst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1828360" y="1791047"/>
            <a:ext cx="808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tx1"/>
                </a:solidFill>
                <a:effectLst/>
              </a:rPr>
              <a:t>K</a:t>
            </a:r>
            <a:r>
              <a:rPr lang="it-IT" baseline="-25000" dirty="0" smtClean="0">
                <a:solidFill>
                  <a:schemeClr val="tx1"/>
                </a:solidFill>
                <a:effectLst/>
              </a:rPr>
              <a:t>D</a:t>
            </a:r>
            <a:r>
              <a:rPr lang="it-IT" dirty="0" smtClean="0">
                <a:solidFill>
                  <a:schemeClr val="tx1"/>
                </a:solidFill>
                <a:effectLst/>
              </a:rPr>
              <a:t> 0.1</a:t>
            </a:r>
            <a:endParaRPr lang="it-IT" dirty="0">
              <a:solidFill>
                <a:schemeClr val="tx1"/>
              </a:solidFill>
              <a:effectLst/>
            </a:endParaRPr>
          </a:p>
        </p:txBody>
      </p:sp>
      <p:sp>
        <p:nvSpPr>
          <p:cNvPr id="26" name="Figura a mano libera 25"/>
          <p:cNvSpPr/>
          <p:nvPr/>
        </p:nvSpPr>
        <p:spPr bwMode="auto">
          <a:xfrm>
            <a:off x="5808980" y="2425700"/>
            <a:ext cx="454660" cy="500380"/>
          </a:xfrm>
          <a:custGeom>
            <a:avLst/>
            <a:gdLst>
              <a:gd name="connsiteX0" fmla="*/ 431800 w 431800"/>
              <a:gd name="connsiteY0" fmla="*/ 487680 h 487680"/>
              <a:gd name="connsiteX1" fmla="*/ 279400 w 431800"/>
              <a:gd name="connsiteY1" fmla="*/ 345440 h 487680"/>
              <a:gd name="connsiteX2" fmla="*/ 330200 w 431800"/>
              <a:gd name="connsiteY2" fmla="*/ 218440 h 487680"/>
              <a:gd name="connsiteX3" fmla="*/ 0 w 431800"/>
              <a:gd name="connsiteY3" fmla="*/ 0 h 487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800" h="487680">
                <a:moveTo>
                  <a:pt x="431800" y="487680"/>
                </a:moveTo>
                <a:cubicBezTo>
                  <a:pt x="364066" y="438996"/>
                  <a:pt x="296333" y="390313"/>
                  <a:pt x="279400" y="345440"/>
                </a:cubicBezTo>
                <a:cubicBezTo>
                  <a:pt x="262467" y="300567"/>
                  <a:pt x="376767" y="276013"/>
                  <a:pt x="330200" y="218440"/>
                </a:cubicBezTo>
                <a:cubicBezTo>
                  <a:pt x="283633" y="160867"/>
                  <a:pt x="141816" y="80433"/>
                  <a:pt x="0" y="0"/>
                </a:cubicBezTo>
              </a:path>
            </a:pathLst>
          </a:custGeom>
          <a:noFill/>
          <a:ln w="19050" cap="flat" cmpd="sng" algn="ctr">
            <a:solidFill>
              <a:srgbClr val="0066F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7" name="Figura a mano libera 26"/>
          <p:cNvSpPr/>
          <p:nvPr/>
        </p:nvSpPr>
        <p:spPr bwMode="auto">
          <a:xfrm>
            <a:off x="5019040" y="2659380"/>
            <a:ext cx="629920" cy="840740"/>
          </a:xfrm>
          <a:custGeom>
            <a:avLst/>
            <a:gdLst>
              <a:gd name="connsiteX0" fmla="*/ 604520 w 604520"/>
              <a:gd name="connsiteY0" fmla="*/ 828040 h 828040"/>
              <a:gd name="connsiteX1" fmla="*/ 381000 w 604520"/>
              <a:gd name="connsiteY1" fmla="*/ 609600 h 828040"/>
              <a:gd name="connsiteX2" fmla="*/ 482600 w 604520"/>
              <a:gd name="connsiteY2" fmla="*/ 411480 h 828040"/>
              <a:gd name="connsiteX3" fmla="*/ 345440 w 604520"/>
              <a:gd name="connsiteY3" fmla="*/ 182880 h 828040"/>
              <a:gd name="connsiteX4" fmla="*/ 0 w 604520"/>
              <a:gd name="connsiteY4" fmla="*/ 0 h 828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4520" h="828040">
                <a:moveTo>
                  <a:pt x="604520" y="828040"/>
                </a:moveTo>
                <a:cubicBezTo>
                  <a:pt x="502920" y="753533"/>
                  <a:pt x="401320" y="679027"/>
                  <a:pt x="381000" y="609600"/>
                </a:cubicBezTo>
                <a:cubicBezTo>
                  <a:pt x="360680" y="540173"/>
                  <a:pt x="488527" y="482600"/>
                  <a:pt x="482600" y="411480"/>
                </a:cubicBezTo>
                <a:cubicBezTo>
                  <a:pt x="476673" y="340360"/>
                  <a:pt x="425873" y="251460"/>
                  <a:pt x="345440" y="182880"/>
                </a:cubicBezTo>
                <a:cubicBezTo>
                  <a:pt x="265007" y="114300"/>
                  <a:pt x="132503" y="57150"/>
                  <a:pt x="0" y="0"/>
                </a:cubicBezTo>
              </a:path>
            </a:pathLst>
          </a:custGeom>
          <a:noFill/>
          <a:ln w="19050" cap="flat" cmpd="sng" algn="ctr">
            <a:solidFill>
              <a:srgbClr val="66FF33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8" name="Figura a mano libera 27"/>
          <p:cNvSpPr/>
          <p:nvPr/>
        </p:nvSpPr>
        <p:spPr bwMode="auto">
          <a:xfrm>
            <a:off x="4020820" y="2905760"/>
            <a:ext cx="1064260" cy="1117600"/>
          </a:xfrm>
          <a:custGeom>
            <a:avLst/>
            <a:gdLst>
              <a:gd name="connsiteX0" fmla="*/ 1036320 w 1036320"/>
              <a:gd name="connsiteY0" fmla="*/ 1112520 h 1112520"/>
              <a:gd name="connsiteX1" fmla="*/ 883920 w 1036320"/>
              <a:gd name="connsiteY1" fmla="*/ 980440 h 1112520"/>
              <a:gd name="connsiteX2" fmla="*/ 914400 w 1036320"/>
              <a:gd name="connsiteY2" fmla="*/ 731520 h 1112520"/>
              <a:gd name="connsiteX3" fmla="*/ 589280 w 1036320"/>
              <a:gd name="connsiteY3" fmla="*/ 579120 h 1112520"/>
              <a:gd name="connsiteX4" fmla="*/ 487680 w 1036320"/>
              <a:gd name="connsiteY4" fmla="*/ 233680 h 1112520"/>
              <a:gd name="connsiteX5" fmla="*/ 0 w 1036320"/>
              <a:gd name="connsiteY5" fmla="*/ 0 h 1112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36320" h="1112520">
                <a:moveTo>
                  <a:pt x="1036320" y="1112520"/>
                </a:moveTo>
                <a:cubicBezTo>
                  <a:pt x="970280" y="1078230"/>
                  <a:pt x="904240" y="1043940"/>
                  <a:pt x="883920" y="980440"/>
                </a:cubicBezTo>
                <a:cubicBezTo>
                  <a:pt x="863600" y="916940"/>
                  <a:pt x="963507" y="798407"/>
                  <a:pt x="914400" y="731520"/>
                </a:cubicBezTo>
                <a:cubicBezTo>
                  <a:pt x="865293" y="664633"/>
                  <a:pt x="660400" y="662093"/>
                  <a:pt x="589280" y="579120"/>
                </a:cubicBezTo>
                <a:cubicBezTo>
                  <a:pt x="518160" y="496147"/>
                  <a:pt x="585893" y="330200"/>
                  <a:pt x="487680" y="233680"/>
                </a:cubicBezTo>
                <a:cubicBezTo>
                  <a:pt x="389467" y="137160"/>
                  <a:pt x="194733" y="68580"/>
                  <a:pt x="0" y="0"/>
                </a:cubicBezTo>
              </a:path>
            </a:pathLst>
          </a:custGeom>
          <a:noFill/>
          <a:ln w="19050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9" name="Figura a mano libera 28"/>
          <p:cNvSpPr/>
          <p:nvPr/>
        </p:nvSpPr>
        <p:spPr bwMode="auto">
          <a:xfrm>
            <a:off x="3210560" y="1498600"/>
            <a:ext cx="1056640" cy="497840"/>
          </a:xfrm>
          <a:custGeom>
            <a:avLst/>
            <a:gdLst>
              <a:gd name="connsiteX0" fmla="*/ 0 w 1036320"/>
              <a:gd name="connsiteY0" fmla="*/ 0 h 487680"/>
              <a:gd name="connsiteX1" fmla="*/ 340360 w 1036320"/>
              <a:gd name="connsiteY1" fmla="*/ 228600 h 487680"/>
              <a:gd name="connsiteX2" fmla="*/ 782320 w 1036320"/>
              <a:gd name="connsiteY2" fmla="*/ 187960 h 487680"/>
              <a:gd name="connsiteX3" fmla="*/ 1036320 w 1036320"/>
              <a:gd name="connsiteY3" fmla="*/ 487680 h 487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36320" h="487680">
                <a:moveTo>
                  <a:pt x="0" y="0"/>
                </a:moveTo>
                <a:cubicBezTo>
                  <a:pt x="104986" y="98636"/>
                  <a:pt x="209973" y="197273"/>
                  <a:pt x="340360" y="228600"/>
                </a:cubicBezTo>
                <a:cubicBezTo>
                  <a:pt x="470747" y="259927"/>
                  <a:pt x="666327" y="144780"/>
                  <a:pt x="782320" y="187960"/>
                </a:cubicBezTo>
                <a:cubicBezTo>
                  <a:pt x="898313" y="231140"/>
                  <a:pt x="967316" y="359410"/>
                  <a:pt x="1036320" y="487680"/>
                </a:cubicBezTo>
              </a:path>
            </a:pathLst>
          </a:custGeom>
          <a:noFill/>
          <a:ln w="190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0" name="Figura a mano libera 29"/>
          <p:cNvSpPr/>
          <p:nvPr/>
        </p:nvSpPr>
        <p:spPr bwMode="auto">
          <a:xfrm>
            <a:off x="2214880" y="2087880"/>
            <a:ext cx="502920" cy="421640"/>
          </a:xfrm>
          <a:custGeom>
            <a:avLst/>
            <a:gdLst>
              <a:gd name="connsiteX0" fmla="*/ 0 w 492760"/>
              <a:gd name="connsiteY0" fmla="*/ 0 h 411480"/>
              <a:gd name="connsiteX1" fmla="*/ 91440 w 492760"/>
              <a:gd name="connsiteY1" fmla="*/ 193040 h 411480"/>
              <a:gd name="connsiteX2" fmla="*/ 320040 w 492760"/>
              <a:gd name="connsiteY2" fmla="*/ 162560 h 411480"/>
              <a:gd name="connsiteX3" fmla="*/ 492760 w 492760"/>
              <a:gd name="connsiteY3" fmla="*/ 411480 h 411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2760" h="411480">
                <a:moveTo>
                  <a:pt x="0" y="0"/>
                </a:moveTo>
                <a:cubicBezTo>
                  <a:pt x="19050" y="82973"/>
                  <a:pt x="38100" y="165947"/>
                  <a:pt x="91440" y="193040"/>
                </a:cubicBezTo>
                <a:cubicBezTo>
                  <a:pt x="144780" y="220133"/>
                  <a:pt x="253153" y="126153"/>
                  <a:pt x="320040" y="162560"/>
                </a:cubicBezTo>
                <a:cubicBezTo>
                  <a:pt x="386927" y="198967"/>
                  <a:pt x="439843" y="305223"/>
                  <a:pt x="492760" y="411480"/>
                </a:cubicBezTo>
              </a:path>
            </a:pathLst>
          </a:custGeom>
          <a:noFill/>
          <a:ln w="19050" cap="flat" cmpd="sng" algn="ctr">
            <a:solidFill>
              <a:srgbClr val="FF66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2" name="CasellaDiTesto 31"/>
          <p:cNvSpPr txBox="1"/>
          <p:nvPr/>
        </p:nvSpPr>
        <p:spPr>
          <a:xfrm>
            <a:off x="2743200" y="4740150"/>
            <a:ext cx="55327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>
                <a:solidFill>
                  <a:schemeClr val="tx1"/>
                </a:solidFill>
                <a:effectLst/>
              </a:rPr>
              <a:t>K</a:t>
            </a:r>
            <a:r>
              <a:rPr lang="it-IT" sz="2000" baseline="-25000" dirty="0" smtClean="0">
                <a:solidFill>
                  <a:schemeClr val="tx1"/>
                </a:solidFill>
                <a:effectLst/>
              </a:rPr>
              <a:t>D</a:t>
            </a:r>
            <a:r>
              <a:rPr lang="it-IT" sz="2000" dirty="0" smtClean="0">
                <a:solidFill>
                  <a:schemeClr val="tx1"/>
                </a:solidFill>
                <a:effectLst/>
              </a:rPr>
              <a:t> = 1 </a:t>
            </a:r>
            <a:r>
              <a:rPr lang="it-IT" sz="2000" dirty="0" err="1" smtClean="0">
                <a:solidFill>
                  <a:schemeClr val="tx1"/>
                </a:solidFill>
                <a:effectLst/>
              </a:rPr>
              <a:t>means</a:t>
            </a:r>
            <a:r>
              <a:rPr lang="it-IT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000" dirty="0" err="1" smtClean="0">
                <a:solidFill>
                  <a:schemeClr val="tx1"/>
                </a:solidFill>
                <a:effectLst/>
              </a:rPr>
              <a:t>identical</a:t>
            </a:r>
            <a:r>
              <a:rPr lang="it-IT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000" dirty="0" err="1" smtClean="0">
                <a:solidFill>
                  <a:schemeClr val="tx1"/>
                </a:solidFill>
                <a:effectLst/>
              </a:rPr>
              <a:t>distribution</a:t>
            </a:r>
            <a:r>
              <a:rPr lang="it-IT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000" dirty="0" err="1" smtClean="0">
                <a:solidFill>
                  <a:schemeClr val="tx1"/>
                </a:solidFill>
                <a:effectLst/>
              </a:rPr>
              <a:t>of</a:t>
            </a:r>
            <a:r>
              <a:rPr lang="it-IT" sz="2000" dirty="0" smtClean="0">
                <a:solidFill>
                  <a:schemeClr val="tx1"/>
                </a:solidFill>
                <a:effectLst/>
              </a:rPr>
              <a:t> Fe/Mg (or </a:t>
            </a:r>
            <a:r>
              <a:rPr lang="it-IT" sz="2000" dirty="0" err="1" smtClean="0">
                <a:solidFill>
                  <a:schemeClr val="tx1"/>
                </a:solidFill>
                <a:effectLst/>
              </a:rPr>
              <a:t>Mg#</a:t>
            </a:r>
            <a:r>
              <a:rPr lang="it-IT" sz="2000" dirty="0" smtClean="0">
                <a:solidFill>
                  <a:schemeClr val="tx1"/>
                </a:solidFill>
                <a:effectLst/>
              </a:rPr>
              <a:t>) </a:t>
            </a:r>
            <a:r>
              <a:rPr lang="it-IT" sz="2000" dirty="0" err="1" smtClean="0">
                <a:solidFill>
                  <a:schemeClr val="tx1"/>
                </a:solidFill>
                <a:effectLst/>
              </a:rPr>
              <a:t>between</a:t>
            </a:r>
            <a:r>
              <a:rPr lang="it-IT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000" dirty="0" err="1" smtClean="0">
                <a:solidFill>
                  <a:schemeClr val="tx1"/>
                </a:solidFill>
                <a:effectLst/>
              </a:rPr>
              <a:t>melt</a:t>
            </a:r>
            <a:r>
              <a:rPr lang="it-IT" sz="2000" dirty="0" smtClean="0">
                <a:solidFill>
                  <a:schemeClr val="tx1"/>
                </a:solidFill>
                <a:effectLst/>
              </a:rPr>
              <a:t> and olivine. </a:t>
            </a:r>
            <a:r>
              <a:rPr lang="it-IT" sz="2000" dirty="0" err="1" smtClean="0">
                <a:solidFill>
                  <a:schemeClr val="tx1"/>
                </a:solidFill>
                <a:effectLst/>
              </a:rPr>
              <a:t>This</a:t>
            </a:r>
            <a:r>
              <a:rPr lang="it-IT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000" dirty="0" err="1" smtClean="0">
                <a:solidFill>
                  <a:schemeClr val="tx1"/>
                </a:solidFill>
                <a:effectLst/>
              </a:rPr>
              <a:t>is</a:t>
            </a:r>
            <a:r>
              <a:rPr lang="it-IT" sz="2000" dirty="0" smtClean="0">
                <a:solidFill>
                  <a:schemeClr val="tx1"/>
                </a:solidFill>
                <a:effectLst/>
              </a:rPr>
              <a:t> the base (wrong) </a:t>
            </a:r>
            <a:r>
              <a:rPr lang="it-IT" sz="2000" dirty="0" err="1" smtClean="0">
                <a:solidFill>
                  <a:schemeClr val="tx1"/>
                </a:solidFill>
                <a:effectLst/>
              </a:rPr>
              <a:t>assumption</a:t>
            </a:r>
            <a:r>
              <a:rPr lang="it-IT" sz="2000" dirty="0" smtClean="0">
                <a:solidFill>
                  <a:schemeClr val="tx1"/>
                </a:solidFill>
                <a:effectLst/>
              </a:rPr>
              <a:t> </a:t>
            </a:r>
            <a:r>
              <a:rPr lang="it-IT" sz="2000" dirty="0" err="1" smtClean="0">
                <a:solidFill>
                  <a:schemeClr val="tx1"/>
                </a:solidFill>
                <a:effectLst/>
              </a:rPr>
              <a:t>of</a:t>
            </a:r>
            <a:r>
              <a:rPr lang="it-IT" sz="2000" dirty="0" smtClean="0">
                <a:solidFill>
                  <a:schemeClr val="tx1"/>
                </a:solidFill>
                <a:effectLst/>
              </a:rPr>
              <a:t> CIPW </a:t>
            </a:r>
            <a:r>
              <a:rPr lang="it-IT" sz="2000" dirty="0" err="1" smtClean="0">
                <a:solidFill>
                  <a:schemeClr val="tx1"/>
                </a:solidFill>
                <a:effectLst/>
              </a:rPr>
              <a:t>norm</a:t>
            </a:r>
            <a:r>
              <a:rPr lang="it-IT" sz="2000" dirty="0" smtClean="0">
                <a:solidFill>
                  <a:schemeClr val="tx1"/>
                </a:solidFill>
                <a:effectLst/>
              </a:rPr>
              <a:t>.</a:t>
            </a:r>
            <a:endParaRPr lang="it-IT" sz="2000" dirty="0">
              <a:solidFill>
                <a:schemeClr val="tx1"/>
              </a:solidFill>
              <a:effectLst/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5845215" y="3559533"/>
            <a:ext cx="23149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err="1" smtClean="0">
                <a:solidFill>
                  <a:schemeClr val="tx1"/>
                </a:solidFill>
                <a:effectLst/>
              </a:rPr>
              <a:t>Mg#</a:t>
            </a:r>
            <a:r>
              <a:rPr lang="it-IT" sz="2800" dirty="0" smtClean="0">
                <a:solidFill>
                  <a:schemeClr val="tx1"/>
                </a:solidFill>
                <a:effectLst/>
              </a:rPr>
              <a:t> = Mg/(</a:t>
            </a:r>
            <a:r>
              <a:rPr lang="it-IT" sz="2800" dirty="0" err="1" smtClean="0">
                <a:solidFill>
                  <a:schemeClr val="tx1"/>
                </a:solidFill>
                <a:effectLst/>
              </a:rPr>
              <a:t>Mg+Fe</a:t>
            </a:r>
            <a:r>
              <a:rPr lang="it-IT" sz="2800" dirty="0" smtClean="0">
                <a:solidFill>
                  <a:schemeClr val="tx1"/>
                </a:solidFill>
                <a:effectLst/>
              </a:rPr>
              <a:t>)</a:t>
            </a:r>
            <a:endParaRPr lang="it-IT" sz="2800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8" grpId="0">
        <p:bldAsOne/>
      </p:bldGraphic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/>
      <p:bldP spid="21" grpId="0"/>
      <p:bldP spid="22" grpId="0"/>
      <p:bldP spid="23" grpId="0"/>
      <p:bldP spid="24" grpId="0"/>
      <p:bldP spid="25" grpId="0"/>
      <p:bldP spid="26" grpId="0" animBg="1"/>
      <p:bldP spid="27" grpId="0" animBg="1"/>
      <p:bldP spid="28" grpId="0" animBg="1"/>
      <p:bldP spid="29" grpId="0" animBg="1"/>
      <p:bldP spid="30" grpId="0" animBg="1"/>
      <p:bldP spid="32" grpId="0"/>
      <p:bldP spid="33" grpId="0"/>
    </p:bld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rgbClr val="FFCC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rgbClr val="FFCC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itchFamily="66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31222</TotalTime>
  <Words>1959</Words>
  <Application>Microsoft Office PowerPoint</Application>
  <PresentationFormat>Presentazione su schermo (4:3)</PresentationFormat>
  <Paragraphs>293</Paragraphs>
  <Slides>30</Slides>
  <Notes>30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30</vt:i4>
      </vt:variant>
    </vt:vector>
  </HeadingPairs>
  <TitlesOfParts>
    <vt:vector size="31" baseType="lpstr">
      <vt:lpstr>Struttura predefinita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Igneous activity in the Circum-Mediterranean area during the Cenozoic  Michele Lustrino  Dipartimento di Scienze della Terra Università degli Studi di Roma La Sapienza</dc:title>
  <dc:creator>.</dc:creator>
  <cp:lastModifiedBy>Michele Lustrino</cp:lastModifiedBy>
  <cp:revision>983</cp:revision>
  <dcterms:created xsi:type="dcterms:W3CDTF">2002-09-09T09:17:52Z</dcterms:created>
  <dcterms:modified xsi:type="dcterms:W3CDTF">2016-10-01T16:09:07Z</dcterms:modified>
</cp:coreProperties>
</file>