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403" r:id="rId2"/>
    <p:sldId id="386" r:id="rId3"/>
    <p:sldId id="404" r:id="rId4"/>
    <p:sldId id="401" r:id="rId5"/>
    <p:sldId id="402" r:id="rId6"/>
    <p:sldId id="398" r:id="rId7"/>
    <p:sldId id="395" r:id="rId8"/>
    <p:sldId id="396" r:id="rId9"/>
    <p:sldId id="392" r:id="rId10"/>
    <p:sldId id="391" r:id="rId11"/>
    <p:sldId id="449" r:id="rId12"/>
    <p:sldId id="406" r:id="rId13"/>
    <p:sldId id="407" r:id="rId14"/>
    <p:sldId id="409" r:id="rId15"/>
    <p:sldId id="413" r:id="rId16"/>
    <p:sldId id="450" r:id="rId17"/>
    <p:sldId id="414" r:id="rId18"/>
    <p:sldId id="415" r:id="rId19"/>
    <p:sldId id="416" r:id="rId20"/>
    <p:sldId id="424" r:id="rId21"/>
    <p:sldId id="451" r:id="rId22"/>
    <p:sldId id="420" r:id="rId23"/>
    <p:sldId id="419" r:id="rId24"/>
    <p:sldId id="434" r:id="rId25"/>
    <p:sldId id="421" r:id="rId26"/>
    <p:sldId id="452" r:id="rId27"/>
    <p:sldId id="426" r:id="rId28"/>
    <p:sldId id="427" r:id="rId29"/>
    <p:sldId id="428" r:id="rId30"/>
    <p:sldId id="430" r:id="rId31"/>
    <p:sldId id="431" r:id="rId32"/>
    <p:sldId id="432" r:id="rId33"/>
    <p:sldId id="433" r:id="rId34"/>
    <p:sldId id="435" r:id="rId35"/>
    <p:sldId id="436" r:id="rId36"/>
    <p:sldId id="446" r:id="rId37"/>
    <p:sldId id="447" r:id="rId38"/>
    <p:sldId id="443" r:id="rId39"/>
    <p:sldId id="444" r:id="rId40"/>
    <p:sldId id="438" r:id="rId41"/>
    <p:sldId id="454" r:id="rId42"/>
    <p:sldId id="442" r:id="rId43"/>
    <p:sldId id="445" r:id="rId44"/>
    <p:sldId id="437" r:id="rId45"/>
    <p:sldId id="364" r:id="rId46"/>
    <p:sldId id="440" r:id="rId47"/>
    <p:sldId id="455" r:id="rId48"/>
    <p:sldId id="456" r:id="rId49"/>
    <p:sldId id="448" r:id="rId50"/>
    <p:sldId id="441" r:id="rId51"/>
    <p:sldId id="457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7549" autoAdjust="0"/>
    <p:restoredTop sz="98791" autoAdjust="0"/>
  </p:normalViewPr>
  <p:slideViewPr>
    <p:cSldViewPr snapToGrid="0" snapToObjects="1" showGuides="1">
      <p:cViewPr>
        <p:scale>
          <a:sx n="100" d="100"/>
          <a:sy n="100" d="100"/>
        </p:scale>
        <p:origin x="-464" y="-80"/>
      </p:cViewPr>
      <p:guideLst>
        <p:guide orient="horz" pos="462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1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DA442-A3E5-B34D-80FD-D6DDDE91C583}" type="datetimeFigureOut">
              <a:rPr lang="en-US" smtClean="0"/>
              <a:t>29/01/17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FCBEE-D8E1-504C-9C2E-B759506A9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7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617CD14-D813-424F-A2F5-50CA3C3D8685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222805E-D04F-7C45-A526-5BB40F1244B4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210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897A0D3-65EB-E746-A5CC-C2DF4BEB61F2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692D007-EEE4-1248-B3F1-E186ED88363A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D9D669E-5133-2749-98A7-046FD38EF6F5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210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692D007-EEE4-1248-B3F1-E186ED88363A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FC7FBF-15E7-EE43-9CF9-C273E9AF7F47}" type="slidenum">
              <a:rPr lang="en-US"/>
              <a:pPr/>
              <a:t>38</a:t>
            </a:fld>
            <a:endParaRPr lang="en-US"/>
          </a:p>
        </p:txBody>
      </p:sp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587625" y="609600"/>
            <a:ext cx="1830388" cy="13731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055813"/>
            <a:ext cx="5029200" cy="6402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/>
            <a:r>
              <a:rPr lang="en-US"/>
              <a:t>Exceptionally well documented: MMS weather logs, scientific publications, official government reports – news paper articles as</a:t>
            </a:r>
          </a:p>
          <a:p>
            <a:pPr marL="342900" indent="-342900"/>
            <a:r>
              <a:rPr lang="en-US"/>
              <a:t>well as personal diaries. Sources can be compared and their reliability is easily assessed.</a:t>
            </a:r>
          </a:p>
          <a:p>
            <a:pPr marL="342900" indent="-342900"/>
            <a:endParaRPr lang="en-US"/>
          </a:p>
          <a:p>
            <a:pPr marL="342900" indent="-342900"/>
            <a:r>
              <a:rPr lang="en-US"/>
              <a:t>Eruption history</a:t>
            </a:r>
          </a:p>
          <a:p>
            <a:pPr marL="342900" indent="-342900"/>
            <a:r>
              <a:rPr lang="en-US"/>
              <a:t>Sulfur release and atmospheric loading</a:t>
            </a:r>
          </a:p>
          <a:p>
            <a:pPr marL="342900" indent="-342900"/>
            <a:r>
              <a:rPr lang="en-US"/>
              <a:t>Transport of plumes and dispersal of aerosols</a:t>
            </a:r>
          </a:p>
          <a:p>
            <a:pPr marL="342900" indent="-342900"/>
            <a:r>
              <a:rPr lang="en-US"/>
              <a:t>Impact on climate (Environmental impact on poster)</a:t>
            </a:r>
          </a:p>
          <a:p>
            <a:pPr marL="342900" indent="-342900"/>
            <a:r>
              <a:rPr lang="en-US"/>
              <a:t>Sulfur release by other Icelandic flood lava eruptions</a:t>
            </a:r>
          </a:p>
          <a:p>
            <a:pPr marL="342900" indent="-342900"/>
            <a:endParaRPr lang="en-US"/>
          </a:p>
          <a:p>
            <a:pPr marL="342900" indent="-342900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1BA76D-1A17-A74B-A102-093AA1B53193}" type="slidenum">
              <a:rPr lang="en-US"/>
              <a:pPr/>
              <a:t>39</a:t>
            </a:fld>
            <a:endParaRPr lang="en-US"/>
          </a:p>
        </p:txBody>
      </p:sp>
      <p:sp>
        <p:nvSpPr>
          <p:cNvPr id="70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617CD14-D813-424F-A2F5-50CA3C3D8685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A2F56A-1D98-DC47-893A-305D442EFEB7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95C-1B3D-3D4D-90F8-FED25484BA2A}" type="datetimeFigureOut">
              <a:rPr lang="en-US" smtClean="0"/>
              <a:t>29/01/17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25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95C-1B3D-3D4D-90F8-FED25484BA2A}" type="datetimeFigureOut">
              <a:rPr lang="en-US" smtClean="0"/>
              <a:t>29/01/17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61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95C-1B3D-3D4D-90F8-FED25484BA2A}" type="datetimeFigureOut">
              <a:rPr lang="en-US" smtClean="0"/>
              <a:t>29/01/17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00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95C-1B3D-3D4D-90F8-FED25484BA2A}" type="datetimeFigureOut">
              <a:rPr lang="en-US" smtClean="0"/>
              <a:t>29/01/17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50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95C-1B3D-3D4D-90F8-FED25484BA2A}" type="datetimeFigureOut">
              <a:rPr lang="en-US" smtClean="0"/>
              <a:t>29/01/17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0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95C-1B3D-3D4D-90F8-FED25484BA2A}" type="datetimeFigureOut">
              <a:rPr lang="en-US" smtClean="0"/>
              <a:t>29/01/17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67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95C-1B3D-3D4D-90F8-FED25484BA2A}" type="datetimeFigureOut">
              <a:rPr lang="en-US" smtClean="0"/>
              <a:t>29/01/17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95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95C-1B3D-3D4D-90F8-FED25484BA2A}" type="datetimeFigureOut">
              <a:rPr lang="en-US" smtClean="0"/>
              <a:t>29/01/17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5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95C-1B3D-3D4D-90F8-FED25484BA2A}" type="datetimeFigureOut">
              <a:rPr lang="en-US" smtClean="0"/>
              <a:t>29/01/17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5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95C-1B3D-3D4D-90F8-FED25484BA2A}" type="datetimeFigureOut">
              <a:rPr lang="en-US" smtClean="0"/>
              <a:t>29/01/17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29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95C-1B3D-3D4D-90F8-FED25484BA2A}" type="datetimeFigureOut">
              <a:rPr lang="en-US" smtClean="0"/>
              <a:t>29/01/17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76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8B95C-1B3D-3D4D-90F8-FED25484BA2A}" type="datetimeFigureOut">
              <a:rPr lang="en-US" smtClean="0"/>
              <a:t>29/01/17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18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www.soest.hawaii.edu/HIGP/Faculty/hey/movie.html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7.jpeg"/><Relationship Id="rId5" Type="http://schemas.openxmlformats.org/officeDocument/2006/relationships/hyperlink" Target="http://www.mantleplumes.org/Disclosure.html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7.jpeg"/><Relationship Id="rId5" Type="http://schemas.openxmlformats.org/officeDocument/2006/relationships/hyperlink" Target="http://www.mantleplumes.org/Disclosure.html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7.jpeg"/><Relationship Id="rId5" Type="http://schemas.openxmlformats.org/officeDocument/2006/relationships/hyperlink" Target="http://www.mantleplumes.org/Disclosure.html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7.jpeg"/><Relationship Id="rId5" Type="http://schemas.openxmlformats.org/officeDocument/2006/relationships/hyperlink" Target="http://www.mantleplumes.org/Disclosure.html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7.jpeg"/><Relationship Id="rId5" Type="http://schemas.openxmlformats.org/officeDocument/2006/relationships/hyperlink" Target="http://www.mantleplumes.org/Disclosure.html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North Atlantic: Exceptional, or the Rule?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Gillian R. Foulger</a:t>
            </a:r>
          </a:p>
          <a:p>
            <a:r>
              <a:rPr lang="en-US" dirty="0"/>
              <a:t>Durham </a:t>
            </a:r>
            <a:r>
              <a:rPr lang="en-US" dirty="0" smtClean="0"/>
              <a:t>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567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0" y="2476500"/>
            <a:ext cx="9042580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50900" y="88900"/>
            <a:ext cx="8305979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859338" y="582613"/>
            <a:ext cx="3979863" cy="5054600"/>
            <a:chOff x="422275" y="1335088"/>
            <a:chExt cx="3979863" cy="5054600"/>
          </a:xfrm>
        </p:grpSpPr>
        <p:pic>
          <p:nvPicPr>
            <p:cNvPr id="15" name="Picture 6" descr="tmp.jpg                                                        000A1CBFMacintosh HD                   BD669BE5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04" t="28024" r="53748" b="46429"/>
            <a:stretch>
              <a:fillRect/>
            </a:stretch>
          </p:blipFill>
          <p:spPr bwMode="auto">
            <a:xfrm>
              <a:off x="422275" y="1335088"/>
              <a:ext cx="3979863" cy="5054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2500313" y="3708400"/>
              <a:ext cx="782637" cy="482600"/>
            </a:xfrm>
            <a:custGeom>
              <a:avLst/>
              <a:gdLst>
                <a:gd name="T0" fmla="*/ 7 w 493"/>
                <a:gd name="T1" fmla="*/ 235 h 304"/>
                <a:gd name="T2" fmla="*/ 109 w 493"/>
                <a:gd name="T3" fmla="*/ 175 h 304"/>
                <a:gd name="T4" fmla="*/ 241 w 493"/>
                <a:gd name="T5" fmla="*/ 79 h 304"/>
                <a:gd name="T6" fmla="*/ 305 w 493"/>
                <a:gd name="T7" fmla="*/ 35 h 304"/>
                <a:gd name="T8" fmla="*/ 351 w 493"/>
                <a:gd name="T9" fmla="*/ 5 h 304"/>
                <a:gd name="T10" fmla="*/ 403 w 493"/>
                <a:gd name="T11" fmla="*/ 5 h 304"/>
                <a:gd name="T12" fmla="*/ 443 w 493"/>
                <a:gd name="T13" fmla="*/ 11 h 304"/>
                <a:gd name="T14" fmla="*/ 479 w 493"/>
                <a:gd name="T15" fmla="*/ 49 h 304"/>
                <a:gd name="T16" fmla="*/ 479 w 493"/>
                <a:gd name="T17" fmla="*/ 99 h 304"/>
                <a:gd name="T18" fmla="*/ 395 w 493"/>
                <a:gd name="T19" fmla="*/ 223 h 304"/>
                <a:gd name="T20" fmla="*/ 337 w 493"/>
                <a:gd name="T21" fmla="*/ 269 h 304"/>
                <a:gd name="T22" fmla="*/ 163 w 493"/>
                <a:gd name="T23" fmla="*/ 301 h 304"/>
                <a:gd name="T24" fmla="*/ 65 w 493"/>
                <a:gd name="T25" fmla="*/ 289 h 304"/>
                <a:gd name="T26" fmla="*/ 7 w 493"/>
                <a:gd name="T27" fmla="*/ 235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3" h="304">
                  <a:moveTo>
                    <a:pt x="7" y="235"/>
                  </a:moveTo>
                  <a:cubicBezTo>
                    <a:pt x="14" y="216"/>
                    <a:pt x="70" y="201"/>
                    <a:pt x="109" y="175"/>
                  </a:cubicBezTo>
                  <a:cubicBezTo>
                    <a:pt x="148" y="149"/>
                    <a:pt x="208" y="102"/>
                    <a:pt x="241" y="79"/>
                  </a:cubicBezTo>
                  <a:cubicBezTo>
                    <a:pt x="274" y="56"/>
                    <a:pt x="287" y="47"/>
                    <a:pt x="305" y="35"/>
                  </a:cubicBezTo>
                  <a:cubicBezTo>
                    <a:pt x="323" y="23"/>
                    <a:pt x="335" y="10"/>
                    <a:pt x="351" y="5"/>
                  </a:cubicBezTo>
                  <a:cubicBezTo>
                    <a:pt x="367" y="0"/>
                    <a:pt x="388" y="4"/>
                    <a:pt x="403" y="5"/>
                  </a:cubicBezTo>
                  <a:cubicBezTo>
                    <a:pt x="418" y="6"/>
                    <a:pt x="430" y="4"/>
                    <a:pt x="443" y="11"/>
                  </a:cubicBezTo>
                  <a:cubicBezTo>
                    <a:pt x="456" y="18"/>
                    <a:pt x="473" y="34"/>
                    <a:pt x="479" y="49"/>
                  </a:cubicBezTo>
                  <a:cubicBezTo>
                    <a:pt x="485" y="64"/>
                    <a:pt x="493" y="70"/>
                    <a:pt x="479" y="99"/>
                  </a:cubicBezTo>
                  <a:cubicBezTo>
                    <a:pt x="465" y="128"/>
                    <a:pt x="419" y="195"/>
                    <a:pt x="395" y="223"/>
                  </a:cubicBezTo>
                  <a:cubicBezTo>
                    <a:pt x="371" y="251"/>
                    <a:pt x="376" y="256"/>
                    <a:pt x="337" y="269"/>
                  </a:cubicBezTo>
                  <a:cubicBezTo>
                    <a:pt x="298" y="282"/>
                    <a:pt x="208" y="298"/>
                    <a:pt x="163" y="301"/>
                  </a:cubicBezTo>
                  <a:cubicBezTo>
                    <a:pt x="118" y="304"/>
                    <a:pt x="90" y="301"/>
                    <a:pt x="65" y="289"/>
                  </a:cubicBezTo>
                  <a:cubicBezTo>
                    <a:pt x="40" y="277"/>
                    <a:pt x="0" y="254"/>
                    <a:pt x="7" y="235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1679575" y="4125913"/>
              <a:ext cx="5143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</a:rPr>
                <a:t>ODP</a:t>
              </a:r>
            </a:p>
            <a:p>
              <a:pPr algn="ctr"/>
              <a:r>
                <a:rPr lang="en-US" sz="1200">
                  <a:solidFill>
                    <a:schemeClr val="bg1"/>
                  </a:solidFill>
                </a:rPr>
                <a:t>158</a:t>
              </a: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auto">
            <a:xfrm>
              <a:off x="1908175" y="3051175"/>
              <a:ext cx="273050" cy="452438"/>
            </a:xfrm>
            <a:custGeom>
              <a:avLst/>
              <a:gdLst>
                <a:gd name="T0" fmla="*/ 100 w 172"/>
                <a:gd name="T1" fmla="*/ 16 h 285"/>
                <a:gd name="T2" fmla="*/ 34 w 172"/>
                <a:gd name="T3" fmla="*/ 106 h 285"/>
                <a:gd name="T4" fmla="*/ 4 w 172"/>
                <a:gd name="T5" fmla="*/ 186 h 285"/>
                <a:gd name="T6" fmla="*/ 12 w 172"/>
                <a:gd name="T7" fmla="*/ 236 h 285"/>
                <a:gd name="T8" fmla="*/ 8 w 172"/>
                <a:gd name="T9" fmla="*/ 264 h 285"/>
                <a:gd name="T10" fmla="*/ 22 w 172"/>
                <a:gd name="T11" fmla="*/ 282 h 285"/>
                <a:gd name="T12" fmla="*/ 44 w 172"/>
                <a:gd name="T13" fmla="*/ 282 h 285"/>
                <a:gd name="T14" fmla="*/ 66 w 172"/>
                <a:gd name="T15" fmla="*/ 270 h 285"/>
                <a:gd name="T16" fmla="*/ 110 w 172"/>
                <a:gd name="T17" fmla="*/ 244 h 285"/>
                <a:gd name="T18" fmla="*/ 116 w 172"/>
                <a:gd name="T19" fmla="*/ 196 h 285"/>
                <a:gd name="T20" fmla="*/ 106 w 172"/>
                <a:gd name="T21" fmla="*/ 182 h 285"/>
                <a:gd name="T22" fmla="*/ 110 w 172"/>
                <a:gd name="T23" fmla="*/ 156 h 285"/>
                <a:gd name="T24" fmla="*/ 148 w 172"/>
                <a:gd name="T25" fmla="*/ 134 h 285"/>
                <a:gd name="T26" fmla="*/ 150 w 172"/>
                <a:gd name="T27" fmla="*/ 96 h 285"/>
                <a:gd name="T28" fmla="*/ 170 w 172"/>
                <a:gd name="T29" fmla="*/ 44 h 285"/>
                <a:gd name="T30" fmla="*/ 160 w 172"/>
                <a:gd name="T31" fmla="*/ 20 h 285"/>
                <a:gd name="T32" fmla="*/ 120 w 172"/>
                <a:gd name="T33" fmla="*/ 12 h 285"/>
                <a:gd name="T34" fmla="*/ 100 w 172"/>
                <a:gd name="T35" fmla="*/ 16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2" h="285">
                  <a:moveTo>
                    <a:pt x="100" y="16"/>
                  </a:moveTo>
                  <a:cubicBezTo>
                    <a:pt x="86" y="32"/>
                    <a:pt x="50" y="78"/>
                    <a:pt x="34" y="106"/>
                  </a:cubicBezTo>
                  <a:cubicBezTo>
                    <a:pt x="18" y="134"/>
                    <a:pt x="8" y="164"/>
                    <a:pt x="4" y="186"/>
                  </a:cubicBezTo>
                  <a:cubicBezTo>
                    <a:pt x="0" y="208"/>
                    <a:pt x="11" y="223"/>
                    <a:pt x="12" y="236"/>
                  </a:cubicBezTo>
                  <a:cubicBezTo>
                    <a:pt x="13" y="249"/>
                    <a:pt x="6" y="256"/>
                    <a:pt x="8" y="264"/>
                  </a:cubicBezTo>
                  <a:cubicBezTo>
                    <a:pt x="10" y="272"/>
                    <a:pt x="16" y="279"/>
                    <a:pt x="22" y="282"/>
                  </a:cubicBezTo>
                  <a:cubicBezTo>
                    <a:pt x="28" y="285"/>
                    <a:pt x="37" y="284"/>
                    <a:pt x="44" y="282"/>
                  </a:cubicBezTo>
                  <a:cubicBezTo>
                    <a:pt x="51" y="280"/>
                    <a:pt x="55" y="276"/>
                    <a:pt x="66" y="270"/>
                  </a:cubicBezTo>
                  <a:cubicBezTo>
                    <a:pt x="77" y="264"/>
                    <a:pt x="102" y="256"/>
                    <a:pt x="110" y="244"/>
                  </a:cubicBezTo>
                  <a:cubicBezTo>
                    <a:pt x="118" y="232"/>
                    <a:pt x="117" y="206"/>
                    <a:pt x="116" y="196"/>
                  </a:cubicBezTo>
                  <a:cubicBezTo>
                    <a:pt x="115" y="186"/>
                    <a:pt x="107" y="189"/>
                    <a:pt x="106" y="182"/>
                  </a:cubicBezTo>
                  <a:cubicBezTo>
                    <a:pt x="105" y="175"/>
                    <a:pt x="103" y="164"/>
                    <a:pt x="110" y="156"/>
                  </a:cubicBezTo>
                  <a:cubicBezTo>
                    <a:pt x="117" y="148"/>
                    <a:pt x="141" y="144"/>
                    <a:pt x="148" y="134"/>
                  </a:cubicBezTo>
                  <a:cubicBezTo>
                    <a:pt x="155" y="124"/>
                    <a:pt x="146" y="111"/>
                    <a:pt x="150" y="96"/>
                  </a:cubicBezTo>
                  <a:cubicBezTo>
                    <a:pt x="154" y="81"/>
                    <a:pt x="168" y="57"/>
                    <a:pt x="170" y="44"/>
                  </a:cubicBezTo>
                  <a:cubicBezTo>
                    <a:pt x="172" y="31"/>
                    <a:pt x="168" y="25"/>
                    <a:pt x="160" y="20"/>
                  </a:cubicBezTo>
                  <a:cubicBezTo>
                    <a:pt x="152" y="15"/>
                    <a:pt x="130" y="12"/>
                    <a:pt x="120" y="12"/>
                  </a:cubicBezTo>
                  <a:cubicBezTo>
                    <a:pt x="110" y="12"/>
                    <a:pt x="114" y="0"/>
                    <a:pt x="100" y="1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Text Box 26"/>
            <p:cNvSpPr txBox="1">
              <a:spLocks noChangeArrowheads="1"/>
            </p:cNvSpPr>
            <p:nvPr/>
          </p:nvSpPr>
          <p:spPr bwMode="auto">
            <a:xfrm>
              <a:off x="2300288" y="4557713"/>
              <a:ext cx="97948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BRITISH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PROVINCE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504950" y="3109913"/>
              <a:ext cx="2393950" cy="2043112"/>
              <a:chOff x="1504950" y="3109913"/>
              <a:chExt cx="2393950" cy="2043112"/>
            </a:xfrm>
          </p:grpSpPr>
          <p:sp>
            <p:nvSpPr>
              <p:cNvPr id="21" name="Freeform 16"/>
              <p:cNvSpPr>
                <a:spLocks/>
              </p:cNvSpPr>
              <p:nvPr/>
            </p:nvSpPr>
            <p:spPr bwMode="auto">
              <a:xfrm>
                <a:off x="3160713" y="4570413"/>
                <a:ext cx="268287" cy="469900"/>
              </a:xfrm>
              <a:custGeom>
                <a:avLst/>
                <a:gdLst>
                  <a:gd name="T0" fmla="*/ 149 w 169"/>
                  <a:gd name="T1" fmla="*/ 295 h 296"/>
                  <a:gd name="T2" fmla="*/ 167 w 169"/>
                  <a:gd name="T3" fmla="*/ 269 h 296"/>
                  <a:gd name="T4" fmla="*/ 163 w 169"/>
                  <a:gd name="T5" fmla="*/ 205 h 296"/>
                  <a:gd name="T6" fmla="*/ 151 w 169"/>
                  <a:gd name="T7" fmla="*/ 179 h 296"/>
                  <a:gd name="T8" fmla="*/ 145 w 169"/>
                  <a:gd name="T9" fmla="*/ 145 h 296"/>
                  <a:gd name="T10" fmla="*/ 125 w 169"/>
                  <a:gd name="T11" fmla="*/ 109 h 296"/>
                  <a:gd name="T12" fmla="*/ 111 w 169"/>
                  <a:gd name="T13" fmla="*/ 71 h 296"/>
                  <a:gd name="T14" fmla="*/ 75 w 169"/>
                  <a:gd name="T15" fmla="*/ 25 h 296"/>
                  <a:gd name="T16" fmla="*/ 59 w 169"/>
                  <a:gd name="T17" fmla="*/ 3 h 296"/>
                  <a:gd name="T18" fmla="*/ 11 w 169"/>
                  <a:gd name="T19" fmla="*/ 9 h 296"/>
                  <a:gd name="T20" fmla="*/ 5 w 169"/>
                  <a:gd name="T21" fmla="*/ 57 h 296"/>
                  <a:gd name="T22" fmla="*/ 39 w 169"/>
                  <a:gd name="T23" fmla="*/ 117 h 296"/>
                  <a:gd name="T24" fmla="*/ 31 w 169"/>
                  <a:gd name="T25" fmla="*/ 175 h 296"/>
                  <a:gd name="T26" fmla="*/ 57 w 169"/>
                  <a:gd name="T27" fmla="*/ 219 h 296"/>
                  <a:gd name="T28" fmla="*/ 81 w 169"/>
                  <a:gd name="T29" fmla="*/ 227 h 296"/>
                  <a:gd name="T30" fmla="*/ 109 w 169"/>
                  <a:gd name="T31" fmla="*/ 281 h 296"/>
                  <a:gd name="T32" fmla="*/ 137 w 169"/>
                  <a:gd name="T33" fmla="*/ 295 h 296"/>
                  <a:gd name="T34" fmla="*/ 163 w 169"/>
                  <a:gd name="T35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9" h="296">
                    <a:moveTo>
                      <a:pt x="149" y="295"/>
                    </a:moveTo>
                    <a:cubicBezTo>
                      <a:pt x="157" y="289"/>
                      <a:pt x="165" y="284"/>
                      <a:pt x="167" y="269"/>
                    </a:cubicBezTo>
                    <a:cubicBezTo>
                      <a:pt x="169" y="254"/>
                      <a:pt x="166" y="220"/>
                      <a:pt x="163" y="205"/>
                    </a:cubicBezTo>
                    <a:cubicBezTo>
                      <a:pt x="160" y="190"/>
                      <a:pt x="154" y="189"/>
                      <a:pt x="151" y="179"/>
                    </a:cubicBezTo>
                    <a:cubicBezTo>
                      <a:pt x="148" y="169"/>
                      <a:pt x="149" y="156"/>
                      <a:pt x="145" y="145"/>
                    </a:cubicBezTo>
                    <a:cubicBezTo>
                      <a:pt x="141" y="134"/>
                      <a:pt x="131" y="121"/>
                      <a:pt x="125" y="109"/>
                    </a:cubicBezTo>
                    <a:cubicBezTo>
                      <a:pt x="119" y="97"/>
                      <a:pt x="119" y="85"/>
                      <a:pt x="111" y="71"/>
                    </a:cubicBezTo>
                    <a:cubicBezTo>
                      <a:pt x="103" y="57"/>
                      <a:pt x="84" y="36"/>
                      <a:pt x="75" y="25"/>
                    </a:cubicBezTo>
                    <a:cubicBezTo>
                      <a:pt x="66" y="14"/>
                      <a:pt x="70" y="6"/>
                      <a:pt x="59" y="3"/>
                    </a:cubicBezTo>
                    <a:cubicBezTo>
                      <a:pt x="48" y="0"/>
                      <a:pt x="20" y="0"/>
                      <a:pt x="11" y="9"/>
                    </a:cubicBezTo>
                    <a:cubicBezTo>
                      <a:pt x="2" y="18"/>
                      <a:pt x="0" y="39"/>
                      <a:pt x="5" y="57"/>
                    </a:cubicBezTo>
                    <a:cubicBezTo>
                      <a:pt x="10" y="75"/>
                      <a:pt x="35" y="97"/>
                      <a:pt x="39" y="117"/>
                    </a:cubicBezTo>
                    <a:cubicBezTo>
                      <a:pt x="43" y="137"/>
                      <a:pt x="28" y="158"/>
                      <a:pt x="31" y="175"/>
                    </a:cubicBezTo>
                    <a:cubicBezTo>
                      <a:pt x="34" y="192"/>
                      <a:pt x="49" y="210"/>
                      <a:pt x="57" y="219"/>
                    </a:cubicBezTo>
                    <a:cubicBezTo>
                      <a:pt x="65" y="228"/>
                      <a:pt x="72" y="217"/>
                      <a:pt x="81" y="227"/>
                    </a:cubicBezTo>
                    <a:cubicBezTo>
                      <a:pt x="90" y="237"/>
                      <a:pt x="100" y="270"/>
                      <a:pt x="109" y="281"/>
                    </a:cubicBezTo>
                    <a:cubicBezTo>
                      <a:pt x="118" y="292"/>
                      <a:pt x="128" y="294"/>
                      <a:pt x="137" y="295"/>
                    </a:cubicBezTo>
                    <a:cubicBezTo>
                      <a:pt x="146" y="296"/>
                      <a:pt x="154" y="291"/>
                      <a:pt x="163" y="287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Freeform 17"/>
              <p:cNvSpPr>
                <a:spLocks/>
              </p:cNvSpPr>
              <p:nvPr/>
            </p:nvSpPr>
            <p:spPr bwMode="auto">
              <a:xfrm>
                <a:off x="3178175" y="4959350"/>
                <a:ext cx="179388" cy="193675"/>
              </a:xfrm>
              <a:custGeom>
                <a:avLst/>
                <a:gdLst>
                  <a:gd name="T0" fmla="*/ 14 w 113"/>
                  <a:gd name="T1" fmla="*/ 10 h 122"/>
                  <a:gd name="T2" fmla="*/ 0 w 113"/>
                  <a:gd name="T3" fmla="*/ 38 h 122"/>
                  <a:gd name="T4" fmla="*/ 12 w 113"/>
                  <a:gd name="T5" fmla="*/ 88 h 122"/>
                  <a:gd name="T6" fmla="*/ 40 w 113"/>
                  <a:gd name="T7" fmla="*/ 116 h 122"/>
                  <a:gd name="T8" fmla="*/ 84 w 113"/>
                  <a:gd name="T9" fmla="*/ 114 h 122"/>
                  <a:gd name="T10" fmla="*/ 112 w 113"/>
                  <a:gd name="T11" fmla="*/ 66 h 122"/>
                  <a:gd name="T12" fmla="*/ 92 w 113"/>
                  <a:gd name="T13" fmla="*/ 18 h 122"/>
                  <a:gd name="T14" fmla="*/ 70 w 113"/>
                  <a:gd name="T15" fmla="*/ 6 h 122"/>
                  <a:gd name="T16" fmla="*/ 32 w 113"/>
                  <a:gd name="T17" fmla="*/ 0 h 122"/>
                  <a:gd name="T18" fmla="*/ 14 w 113"/>
                  <a:gd name="T19" fmla="*/ 1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2">
                    <a:moveTo>
                      <a:pt x="14" y="10"/>
                    </a:moveTo>
                    <a:cubicBezTo>
                      <a:pt x="9" y="16"/>
                      <a:pt x="0" y="25"/>
                      <a:pt x="0" y="38"/>
                    </a:cubicBezTo>
                    <a:cubicBezTo>
                      <a:pt x="0" y="51"/>
                      <a:pt x="5" y="75"/>
                      <a:pt x="12" y="88"/>
                    </a:cubicBezTo>
                    <a:cubicBezTo>
                      <a:pt x="19" y="101"/>
                      <a:pt x="28" y="112"/>
                      <a:pt x="40" y="116"/>
                    </a:cubicBezTo>
                    <a:cubicBezTo>
                      <a:pt x="52" y="120"/>
                      <a:pt x="72" y="122"/>
                      <a:pt x="84" y="114"/>
                    </a:cubicBezTo>
                    <a:cubicBezTo>
                      <a:pt x="96" y="106"/>
                      <a:pt x="111" y="82"/>
                      <a:pt x="112" y="66"/>
                    </a:cubicBezTo>
                    <a:cubicBezTo>
                      <a:pt x="113" y="50"/>
                      <a:pt x="99" y="28"/>
                      <a:pt x="92" y="18"/>
                    </a:cubicBezTo>
                    <a:cubicBezTo>
                      <a:pt x="85" y="8"/>
                      <a:pt x="80" y="9"/>
                      <a:pt x="70" y="6"/>
                    </a:cubicBezTo>
                    <a:cubicBezTo>
                      <a:pt x="60" y="3"/>
                      <a:pt x="41" y="0"/>
                      <a:pt x="32" y="0"/>
                    </a:cubicBezTo>
                    <a:cubicBezTo>
                      <a:pt x="23" y="0"/>
                      <a:pt x="19" y="4"/>
                      <a:pt x="14" y="1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Oval 19"/>
              <p:cNvSpPr>
                <a:spLocks noChangeArrowheads="1"/>
              </p:cNvSpPr>
              <p:nvPr/>
            </p:nvSpPr>
            <p:spPr bwMode="auto">
              <a:xfrm>
                <a:off x="2174875" y="4365625"/>
                <a:ext cx="136525" cy="1428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Freeform 21"/>
              <p:cNvSpPr>
                <a:spLocks/>
              </p:cNvSpPr>
              <p:nvPr/>
            </p:nvSpPr>
            <p:spPr bwMode="auto">
              <a:xfrm>
                <a:off x="1504950" y="3157538"/>
                <a:ext cx="171450" cy="238125"/>
              </a:xfrm>
              <a:custGeom>
                <a:avLst/>
                <a:gdLst>
                  <a:gd name="T0" fmla="*/ 40 w 108"/>
                  <a:gd name="T1" fmla="*/ 19 h 150"/>
                  <a:gd name="T2" fmla="*/ 6 w 108"/>
                  <a:gd name="T3" fmla="*/ 79 h 150"/>
                  <a:gd name="T4" fmla="*/ 6 w 108"/>
                  <a:gd name="T5" fmla="*/ 131 h 150"/>
                  <a:gd name="T6" fmla="*/ 34 w 108"/>
                  <a:gd name="T7" fmla="*/ 145 h 150"/>
                  <a:gd name="T8" fmla="*/ 84 w 108"/>
                  <a:gd name="T9" fmla="*/ 101 h 150"/>
                  <a:gd name="T10" fmla="*/ 108 w 108"/>
                  <a:gd name="T11" fmla="*/ 25 h 150"/>
                  <a:gd name="T12" fmla="*/ 86 w 108"/>
                  <a:gd name="T13" fmla="*/ 1 h 150"/>
                  <a:gd name="T14" fmla="*/ 40 w 108"/>
                  <a:gd name="T15" fmla="*/ 19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150">
                    <a:moveTo>
                      <a:pt x="40" y="19"/>
                    </a:moveTo>
                    <a:cubicBezTo>
                      <a:pt x="27" y="32"/>
                      <a:pt x="12" y="60"/>
                      <a:pt x="6" y="79"/>
                    </a:cubicBezTo>
                    <a:cubicBezTo>
                      <a:pt x="0" y="98"/>
                      <a:pt x="1" y="120"/>
                      <a:pt x="6" y="131"/>
                    </a:cubicBezTo>
                    <a:cubicBezTo>
                      <a:pt x="11" y="142"/>
                      <a:pt x="21" y="150"/>
                      <a:pt x="34" y="145"/>
                    </a:cubicBezTo>
                    <a:cubicBezTo>
                      <a:pt x="47" y="140"/>
                      <a:pt x="72" y="121"/>
                      <a:pt x="84" y="101"/>
                    </a:cubicBezTo>
                    <a:cubicBezTo>
                      <a:pt x="96" y="81"/>
                      <a:pt x="108" y="42"/>
                      <a:pt x="108" y="25"/>
                    </a:cubicBezTo>
                    <a:cubicBezTo>
                      <a:pt x="108" y="8"/>
                      <a:pt x="98" y="2"/>
                      <a:pt x="86" y="1"/>
                    </a:cubicBezTo>
                    <a:cubicBezTo>
                      <a:pt x="74" y="0"/>
                      <a:pt x="53" y="6"/>
                      <a:pt x="40" y="19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Text Box 25"/>
              <p:cNvSpPr txBox="1">
                <a:spLocks noChangeArrowheads="1"/>
              </p:cNvSpPr>
              <p:nvPr/>
            </p:nvSpPr>
            <p:spPr bwMode="auto">
              <a:xfrm>
                <a:off x="2103438" y="3109913"/>
                <a:ext cx="658812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>
                    <a:solidFill>
                      <a:schemeClr val="bg1"/>
                    </a:solidFill>
                  </a:rPr>
                  <a:t>DISKO</a:t>
                </a:r>
              </a:p>
            </p:txBody>
          </p:sp>
          <p:sp>
            <p:nvSpPr>
              <p:cNvPr id="26" name="Text Box 27"/>
              <p:cNvSpPr txBox="1">
                <a:spLocks noChangeArrowheads="1"/>
              </p:cNvSpPr>
              <p:nvPr/>
            </p:nvSpPr>
            <p:spPr bwMode="auto">
              <a:xfrm>
                <a:off x="2624138" y="3757613"/>
                <a:ext cx="1274762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FAROES &amp;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E GREENLAND</a:t>
                </a:r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994835" y="3613150"/>
            <a:ext cx="3081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61 - 59</a:t>
            </a:r>
            <a:r>
              <a:rPr lang="en-US" sz="4000" dirty="0" smtClean="0"/>
              <a:t> Ma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76334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0" y="2476500"/>
            <a:ext cx="9042580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50900" y="88900"/>
            <a:ext cx="8305979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859338" y="582613"/>
            <a:ext cx="3979863" cy="5054600"/>
            <a:chOff x="422275" y="1335088"/>
            <a:chExt cx="3979863" cy="5054600"/>
          </a:xfrm>
        </p:grpSpPr>
        <p:pic>
          <p:nvPicPr>
            <p:cNvPr id="15" name="Picture 6" descr="tmp.jpg                                                        000A1CBFMacintosh HD                   BD669BE5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04" t="28024" r="53748" b="46429"/>
            <a:stretch>
              <a:fillRect/>
            </a:stretch>
          </p:blipFill>
          <p:spPr bwMode="auto">
            <a:xfrm>
              <a:off x="422275" y="1335088"/>
              <a:ext cx="3979863" cy="5054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2500313" y="3708400"/>
              <a:ext cx="782637" cy="482600"/>
            </a:xfrm>
            <a:custGeom>
              <a:avLst/>
              <a:gdLst>
                <a:gd name="T0" fmla="*/ 7 w 493"/>
                <a:gd name="T1" fmla="*/ 235 h 304"/>
                <a:gd name="T2" fmla="*/ 109 w 493"/>
                <a:gd name="T3" fmla="*/ 175 h 304"/>
                <a:gd name="T4" fmla="*/ 241 w 493"/>
                <a:gd name="T5" fmla="*/ 79 h 304"/>
                <a:gd name="T6" fmla="*/ 305 w 493"/>
                <a:gd name="T7" fmla="*/ 35 h 304"/>
                <a:gd name="T8" fmla="*/ 351 w 493"/>
                <a:gd name="T9" fmla="*/ 5 h 304"/>
                <a:gd name="T10" fmla="*/ 403 w 493"/>
                <a:gd name="T11" fmla="*/ 5 h 304"/>
                <a:gd name="T12" fmla="*/ 443 w 493"/>
                <a:gd name="T13" fmla="*/ 11 h 304"/>
                <a:gd name="T14" fmla="*/ 479 w 493"/>
                <a:gd name="T15" fmla="*/ 49 h 304"/>
                <a:gd name="T16" fmla="*/ 479 w 493"/>
                <a:gd name="T17" fmla="*/ 99 h 304"/>
                <a:gd name="T18" fmla="*/ 395 w 493"/>
                <a:gd name="T19" fmla="*/ 223 h 304"/>
                <a:gd name="T20" fmla="*/ 337 w 493"/>
                <a:gd name="T21" fmla="*/ 269 h 304"/>
                <a:gd name="T22" fmla="*/ 163 w 493"/>
                <a:gd name="T23" fmla="*/ 301 h 304"/>
                <a:gd name="T24" fmla="*/ 65 w 493"/>
                <a:gd name="T25" fmla="*/ 289 h 304"/>
                <a:gd name="T26" fmla="*/ 7 w 493"/>
                <a:gd name="T27" fmla="*/ 235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3" h="304">
                  <a:moveTo>
                    <a:pt x="7" y="235"/>
                  </a:moveTo>
                  <a:cubicBezTo>
                    <a:pt x="14" y="216"/>
                    <a:pt x="70" y="201"/>
                    <a:pt x="109" y="175"/>
                  </a:cubicBezTo>
                  <a:cubicBezTo>
                    <a:pt x="148" y="149"/>
                    <a:pt x="208" y="102"/>
                    <a:pt x="241" y="79"/>
                  </a:cubicBezTo>
                  <a:cubicBezTo>
                    <a:pt x="274" y="56"/>
                    <a:pt x="287" y="47"/>
                    <a:pt x="305" y="35"/>
                  </a:cubicBezTo>
                  <a:cubicBezTo>
                    <a:pt x="323" y="23"/>
                    <a:pt x="335" y="10"/>
                    <a:pt x="351" y="5"/>
                  </a:cubicBezTo>
                  <a:cubicBezTo>
                    <a:pt x="367" y="0"/>
                    <a:pt x="388" y="4"/>
                    <a:pt x="403" y="5"/>
                  </a:cubicBezTo>
                  <a:cubicBezTo>
                    <a:pt x="418" y="6"/>
                    <a:pt x="430" y="4"/>
                    <a:pt x="443" y="11"/>
                  </a:cubicBezTo>
                  <a:cubicBezTo>
                    <a:pt x="456" y="18"/>
                    <a:pt x="473" y="34"/>
                    <a:pt x="479" y="49"/>
                  </a:cubicBezTo>
                  <a:cubicBezTo>
                    <a:pt x="485" y="64"/>
                    <a:pt x="493" y="70"/>
                    <a:pt x="479" y="99"/>
                  </a:cubicBezTo>
                  <a:cubicBezTo>
                    <a:pt x="465" y="128"/>
                    <a:pt x="419" y="195"/>
                    <a:pt x="395" y="223"/>
                  </a:cubicBezTo>
                  <a:cubicBezTo>
                    <a:pt x="371" y="251"/>
                    <a:pt x="376" y="256"/>
                    <a:pt x="337" y="269"/>
                  </a:cubicBezTo>
                  <a:cubicBezTo>
                    <a:pt x="298" y="282"/>
                    <a:pt x="208" y="298"/>
                    <a:pt x="163" y="301"/>
                  </a:cubicBezTo>
                  <a:cubicBezTo>
                    <a:pt x="118" y="304"/>
                    <a:pt x="90" y="301"/>
                    <a:pt x="65" y="289"/>
                  </a:cubicBezTo>
                  <a:cubicBezTo>
                    <a:pt x="40" y="277"/>
                    <a:pt x="0" y="254"/>
                    <a:pt x="7" y="235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1679575" y="4125913"/>
              <a:ext cx="5143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</a:rPr>
                <a:t>ODP</a:t>
              </a:r>
            </a:p>
            <a:p>
              <a:pPr algn="ctr"/>
              <a:r>
                <a:rPr lang="en-US" sz="1200">
                  <a:solidFill>
                    <a:schemeClr val="bg1"/>
                  </a:solidFill>
                </a:rPr>
                <a:t>158</a:t>
              </a: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auto">
            <a:xfrm>
              <a:off x="1908175" y="3051175"/>
              <a:ext cx="273050" cy="452438"/>
            </a:xfrm>
            <a:custGeom>
              <a:avLst/>
              <a:gdLst>
                <a:gd name="T0" fmla="*/ 100 w 172"/>
                <a:gd name="T1" fmla="*/ 16 h 285"/>
                <a:gd name="T2" fmla="*/ 34 w 172"/>
                <a:gd name="T3" fmla="*/ 106 h 285"/>
                <a:gd name="T4" fmla="*/ 4 w 172"/>
                <a:gd name="T5" fmla="*/ 186 h 285"/>
                <a:gd name="T6" fmla="*/ 12 w 172"/>
                <a:gd name="T7" fmla="*/ 236 h 285"/>
                <a:gd name="T8" fmla="*/ 8 w 172"/>
                <a:gd name="T9" fmla="*/ 264 h 285"/>
                <a:gd name="T10" fmla="*/ 22 w 172"/>
                <a:gd name="T11" fmla="*/ 282 h 285"/>
                <a:gd name="T12" fmla="*/ 44 w 172"/>
                <a:gd name="T13" fmla="*/ 282 h 285"/>
                <a:gd name="T14" fmla="*/ 66 w 172"/>
                <a:gd name="T15" fmla="*/ 270 h 285"/>
                <a:gd name="T16" fmla="*/ 110 w 172"/>
                <a:gd name="T17" fmla="*/ 244 h 285"/>
                <a:gd name="T18" fmla="*/ 116 w 172"/>
                <a:gd name="T19" fmla="*/ 196 h 285"/>
                <a:gd name="T20" fmla="*/ 106 w 172"/>
                <a:gd name="T21" fmla="*/ 182 h 285"/>
                <a:gd name="T22" fmla="*/ 110 w 172"/>
                <a:gd name="T23" fmla="*/ 156 h 285"/>
                <a:gd name="T24" fmla="*/ 148 w 172"/>
                <a:gd name="T25" fmla="*/ 134 h 285"/>
                <a:gd name="T26" fmla="*/ 150 w 172"/>
                <a:gd name="T27" fmla="*/ 96 h 285"/>
                <a:gd name="T28" fmla="*/ 170 w 172"/>
                <a:gd name="T29" fmla="*/ 44 h 285"/>
                <a:gd name="T30" fmla="*/ 160 w 172"/>
                <a:gd name="T31" fmla="*/ 20 h 285"/>
                <a:gd name="T32" fmla="*/ 120 w 172"/>
                <a:gd name="T33" fmla="*/ 12 h 285"/>
                <a:gd name="T34" fmla="*/ 100 w 172"/>
                <a:gd name="T35" fmla="*/ 16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2" h="285">
                  <a:moveTo>
                    <a:pt x="100" y="16"/>
                  </a:moveTo>
                  <a:cubicBezTo>
                    <a:pt x="86" y="32"/>
                    <a:pt x="50" y="78"/>
                    <a:pt x="34" y="106"/>
                  </a:cubicBezTo>
                  <a:cubicBezTo>
                    <a:pt x="18" y="134"/>
                    <a:pt x="8" y="164"/>
                    <a:pt x="4" y="186"/>
                  </a:cubicBezTo>
                  <a:cubicBezTo>
                    <a:pt x="0" y="208"/>
                    <a:pt x="11" y="223"/>
                    <a:pt x="12" y="236"/>
                  </a:cubicBezTo>
                  <a:cubicBezTo>
                    <a:pt x="13" y="249"/>
                    <a:pt x="6" y="256"/>
                    <a:pt x="8" y="264"/>
                  </a:cubicBezTo>
                  <a:cubicBezTo>
                    <a:pt x="10" y="272"/>
                    <a:pt x="16" y="279"/>
                    <a:pt x="22" y="282"/>
                  </a:cubicBezTo>
                  <a:cubicBezTo>
                    <a:pt x="28" y="285"/>
                    <a:pt x="37" y="284"/>
                    <a:pt x="44" y="282"/>
                  </a:cubicBezTo>
                  <a:cubicBezTo>
                    <a:pt x="51" y="280"/>
                    <a:pt x="55" y="276"/>
                    <a:pt x="66" y="270"/>
                  </a:cubicBezTo>
                  <a:cubicBezTo>
                    <a:pt x="77" y="264"/>
                    <a:pt x="102" y="256"/>
                    <a:pt x="110" y="244"/>
                  </a:cubicBezTo>
                  <a:cubicBezTo>
                    <a:pt x="118" y="232"/>
                    <a:pt x="117" y="206"/>
                    <a:pt x="116" y="196"/>
                  </a:cubicBezTo>
                  <a:cubicBezTo>
                    <a:pt x="115" y="186"/>
                    <a:pt x="107" y="189"/>
                    <a:pt x="106" y="182"/>
                  </a:cubicBezTo>
                  <a:cubicBezTo>
                    <a:pt x="105" y="175"/>
                    <a:pt x="103" y="164"/>
                    <a:pt x="110" y="156"/>
                  </a:cubicBezTo>
                  <a:cubicBezTo>
                    <a:pt x="117" y="148"/>
                    <a:pt x="141" y="144"/>
                    <a:pt x="148" y="134"/>
                  </a:cubicBezTo>
                  <a:cubicBezTo>
                    <a:pt x="155" y="124"/>
                    <a:pt x="146" y="111"/>
                    <a:pt x="150" y="96"/>
                  </a:cubicBezTo>
                  <a:cubicBezTo>
                    <a:pt x="154" y="81"/>
                    <a:pt x="168" y="57"/>
                    <a:pt x="170" y="44"/>
                  </a:cubicBezTo>
                  <a:cubicBezTo>
                    <a:pt x="172" y="31"/>
                    <a:pt x="168" y="25"/>
                    <a:pt x="160" y="20"/>
                  </a:cubicBezTo>
                  <a:cubicBezTo>
                    <a:pt x="152" y="15"/>
                    <a:pt x="130" y="12"/>
                    <a:pt x="120" y="12"/>
                  </a:cubicBezTo>
                  <a:cubicBezTo>
                    <a:pt x="110" y="12"/>
                    <a:pt x="114" y="0"/>
                    <a:pt x="100" y="1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Text Box 26"/>
            <p:cNvSpPr txBox="1">
              <a:spLocks noChangeArrowheads="1"/>
            </p:cNvSpPr>
            <p:nvPr/>
          </p:nvSpPr>
          <p:spPr bwMode="auto">
            <a:xfrm>
              <a:off x="2300288" y="4557713"/>
              <a:ext cx="97948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BRITISH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PROVINCE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504950" y="3109913"/>
              <a:ext cx="2393950" cy="2043112"/>
              <a:chOff x="1504950" y="3109913"/>
              <a:chExt cx="2393950" cy="2043112"/>
            </a:xfrm>
          </p:grpSpPr>
          <p:sp>
            <p:nvSpPr>
              <p:cNvPr id="21" name="Freeform 16"/>
              <p:cNvSpPr>
                <a:spLocks/>
              </p:cNvSpPr>
              <p:nvPr/>
            </p:nvSpPr>
            <p:spPr bwMode="auto">
              <a:xfrm>
                <a:off x="3160713" y="4570413"/>
                <a:ext cx="268287" cy="469900"/>
              </a:xfrm>
              <a:custGeom>
                <a:avLst/>
                <a:gdLst>
                  <a:gd name="T0" fmla="*/ 149 w 169"/>
                  <a:gd name="T1" fmla="*/ 295 h 296"/>
                  <a:gd name="T2" fmla="*/ 167 w 169"/>
                  <a:gd name="T3" fmla="*/ 269 h 296"/>
                  <a:gd name="T4" fmla="*/ 163 w 169"/>
                  <a:gd name="T5" fmla="*/ 205 h 296"/>
                  <a:gd name="T6" fmla="*/ 151 w 169"/>
                  <a:gd name="T7" fmla="*/ 179 h 296"/>
                  <a:gd name="T8" fmla="*/ 145 w 169"/>
                  <a:gd name="T9" fmla="*/ 145 h 296"/>
                  <a:gd name="T10" fmla="*/ 125 w 169"/>
                  <a:gd name="T11" fmla="*/ 109 h 296"/>
                  <a:gd name="T12" fmla="*/ 111 w 169"/>
                  <a:gd name="T13" fmla="*/ 71 h 296"/>
                  <a:gd name="T14" fmla="*/ 75 w 169"/>
                  <a:gd name="T15" fmla="*/ 25 h 296"/>
                  <a:gd name="T16" fmla="*/ 59 w 169"/>
                  <a:gd name="T17" fmla="*/ 3 h 296"/>
                  <a:gd name="T18" fmla="*/ 11 w 169"/>
                  <a:gd name="T19" fmla="*/ 9 h 296"/>
                  <a:gd name="T20" fmla="*/ 5 w 169"/>
                  <a:gd name="T21" fmla="*/ 57 h 296"/>
                  <a:gd name="T22" fmla="*/ 39 w 169"/>
                  <a:gd name="T23" fmla="*/ 117 h 296"/>
                  <a:gd name="T24" fmla="*/ 31 w 169"/>
                  <a:gd name="T25" fmla="*/ 175 h 296"/>
                  <a:gd name="T26" fmla="*/ 57 w 169"/>
                  <a:gd name="T27" fmla="*/ 219 h 296"/>
                  <a:gd name="T28" fmla="*/ 81 w 169"/>
                  <a:gd name="T29" fmla="*/ 227 h 296"/>
                  <a:gd name="T30" fmla="*/ 109 w 169"/>
                  <a:gd name="T31" fmla="*/ 281 h 296"/>
                  <a:gd name="T32" fmla="*/ 137 w 169"/>
                  <a:gd name="T33" fmla="*/ 295 h 296"/>
                  <a:gd name="T34" fmla="*/ 163 w 169"/>
                  <a:gd name="T35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9" h="296">
                    <a:moveTo>
                      <a:pt x="149" y="295"/>
                    </a:moveTo>
                    <a:cubicBezTo>
                      <a:pt x="157" y="289"/>
                      <a:pt x="165" y="284"/>
                      <a:pt x="167" y="269"/>
                    </a:cubicBezTo>
                    <a:cubicBezTo>
                      <a:pt x="169" y="254"/>
                      <a:pt x="166" y="220"/>
                      <a:pt x="163" y="205"/>
                    </a:cubicBezTo>
                    <a:cubicBezTo>
                      <a:pt x="160" y="190"/>
                      <a:pt x="154" y="189"/>
                      <a:pt x="151" y="179"/>
                    </a:cubicBezTo>
                    <a:cubicBezTo>
                      <a:pt x="148" y="169"/>
                      <a:pt x="149" y="156"/>
                      <a:pt x="145" y="145"/>
                    </a:cubicBezTo>
                    <a:cubicBezTo>
                      <a:pt x="141" y="134"/>
                      <a:pt x="131" y="121"/>
                      <a:pt x="125" y="109"/>
                    </a:cubicBezTo>
                    <a:cubicBezTo>
                      <a:pt x="119" y="97"/>
                      <a:pt x="119" y="85"/>
                      <a:pt x="111" y="71"/>
                    </a:cubicBezTo>
                    <a:cubicBezTo>
                      <a:pt x="103" y="57"/>
                      <a:pt x="84" y="36"/>
                      <a:pt x="75" y="25"/>
                    </a:cubicBezTo>
                    <a:cubicBezTo>
                      <a:pt x="66" y="14"/>
                      <a:pt x="70" y="6"/>
                      <a:pt x="59" y="3"/>
                    </a:cubicBezTo>
                    <a:cubicBezTo>
                      <a:pt x="48" y="0"/>
                      <a:pt x="20" y="0"/>
                      <a:pt x="11" y="9"/>
                    </a:cubicBezTo>
                    <a:cubicBezTo>
                      <a:pt x="2" y="18"/>
                      <a:pt x="0" y="39"/>
                      <a:pt x="5" y="57"/>
                    </a:cubicBezTo>
                    <a:cubicBezTo>
                      <a:pt x="10" y="75"/>
                      <a:pt x="35" y="97"/>
                      <a:pt x="39" y="117"/>
                    </a:cubicBezTo>
                    <a:cubicBezTo>
                      <a:pt x="43" y="137"/>
                      <a:pt x="28" y="158"/>
                      <a:pt x="31" y="175"/>
                    </a:cubicBezTo>
                    <a:cubicBezTo>
                      <a:pt x="34" y="192"/>
                      <a:pt x="49" y="210"/>
                      <a:pt x="57" y="219"/>
                    </a:cubicBezTo>
                    <a:cubicBezTo>
                      <a:pt x="65" y="228"/>
                      <a:pt x="72" y="217"/>
                      <a:pt x="81" y="227"/>
                    </a:cubicBezTo>
                    <a:cubicBezTo>
                      <a:pt x="90" y="237"/>
                      <a:pt x="100" y="270"/>
                      <a:pt x="109" y="281"/>
                    </a:cubicBezTo>
                    <a:cubicBezTo>
                      <a:pt x="118" y="292"/>
                      <a:pt x="128" y="294"/>
                      <a:pt x="137" y="295"/>
                    </a:cubicBezTo>
                    <a:cubicBezTo>
                      <a:pt x="146" y="296"/>
                      <a:pt x="154" y="291"/>
                      <a:pt x="163" y="287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Freeform 17"/>
              <p:cNvSpPr>
                <a:spLocks/>
              </p:cNvSpPr>
              <p:nvPr/>
            </p:nvSpPr>
            <p:spPr bwMode="auto">
              <a:xfrm>
                <a:off x="3178175" y="4959350"/>
                <a:ext cx="179388" cy="193675"/>
              </a:xfrm>
              <a:custGeom>
                <a:avLst/>
                <a:gdLst>
                  <a:gd name="T0" fmla="*/ 14 w 113"/>
                  <a:gd name="T1" fmla="*/ 10 h 122"/>
                  <a:gd name="T2" fmla="*/ 0 w 113"/>
                  <a:gd name="T3" fmla="*/ 38 h 122"/>
                  <a:gd name="T4" fmla="*/ 12 w 113"/>
                  <a:gd name="T5" fmla="*/ 88 h 122"/>
                  <a:gd name="T6" fmla="*/ 40 w 113"/>
                  <a:gd name="T7" fmla="*/ 116 h 122"/>
                  <a:gd name="T8" fmla="*/ 84 w 113"/>
                  <a:gd name="T9" fmla="*/ 114 h 122"/>
                  <a:gd name="T10" fmla="*/ 112 w 113"/>
                  <a:gd name="T11" fmla="*/ 66 h 122"/>
                  <a:gd name="T12" fmla="*/ 92 w 113"/>
                  <a:gd name="T13" fmla="*/ 18 h 122"/>
                  <a:gd name="T14" fmla="*/ 70 w 113"/>
                  <a:gd name="T15" fmla="*/ 6 h 122"/>
                  <a:gd name="T16" fmla="*/ 32 w 113"/>
                  <a:gd name="T17" fmla="*/ 0 h 122"/>
                  <a:gd name="T18" fmla="*/ 14 w 113"/>
                  <a:gd name="T19" fmla="*/ 1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2">
                    <a:moveTo>
                      <a:pt x="14" y="10"/>
                    </a:moveTo>
                    <a:cubicBezTo>
                      <a:pt x="9" y="16"/>
                      <a:pt x="0" y="25"/>
                      <a:pt x="0" y="38"/>
                    </a:cubicBezTo>
                    <a:cubicBezTo>
                      <a:pt x="0" y="51"/>
                      <a:pt x="5" y="75"/>
                      <a:pt x="12" y="88"/>
                    </a:cubicBezTo>
                    <a:cubicBezTo>
                      <a:pt x="19" y="101"/>
                      <a:pt x="28" y="112"/>
                      <a:pt x="40" y="116"/>
                    </a:cubicBezTo>
                    <a:cubicBezTo>
                      <a:pt x="52" y="120"/>
                      <a:pt x="72" y="122"/>
                      <a:pt x="84" y="114"/>
                    </a:cubicBezTo>
                    <a:cubicBezTo>
                      <a:pt x="96" y="106"/>
                      <a:pt x="111" y="82"/>
                      <a:pt x="112" y="66"/>
                    </a:cubicBezTo>
                    <a:cubicBezTo>
                      <a:pt x="113" y="50"/>
                      <a:pt x="99" y="28"/>
                      <a:pt x="92" y="18"/>
                    </a:cubicBezTo>
                    <a:cubicBezTo>
                      <a:pt x="85" y="8"/>
                      <a:pt x="80" y="9"/>
                      <a:pt x="70" y="6"/>
                    </a:cubicBezTo>
                    <a:cubicBezTo>
                      <a:pt x="60" y="3"/>
                      <a:pt x="41" y="0"/>
                      <a:pt x="32" y="0"/>
                    </a:cubicBezTo>
                    <a:cubicBezTo>
                      <a:pt x="23" y="0"/>
                      <a:pt x="19" y="4"/>
                      <a:pt x="14" y="1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Oval 19"/>
              <p:cNvSpPr>
                <a:spLocks noChangeArrowheads="1"/>
              </p:cNvSpPr>
              <p:nvPr/>
            </p:nvSpPr>
            <p:spPr bwMode="auto">
              <a:xfrm>
                <a:off x="2174875" y="4365625"/>
                <a:ext cx="136525" cy="1428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Freeform 21"/>
              <p:cNvSpPr>
                <a:spLocks/>
              </p:cNvSpPr>
              <p:nvPr/>
            </p:nvSpPr>
            <p:spPr bwMode="auto">
              <a:xfrm>
                <a:off x="1504950" y="3157538"/>
                <a:ext cx="171450" cy="238125"/>
              </a:xfrm>
              <a:custGeom>
                <a:avLst/>
                <a:gdLst>
                  <a:gd name="T0" fmla="*/ 40 w 108"/>
                  <a:gd name="T1" fmla="*/ 19 h 150"/>
                  <a:gd name="T2" fmla="*/ 6 w 108"/>
                  <a:gd name="T3" fmla="*/ 79 h 150"/>
                  <a:gd name="T4" fmla="*/ 6 w 108"/>
                  <a:gd name="T5" fmla="*/ 131 h 150"/>
                  <a:gd name="T6" fmla="*/ 34 w 108"/>
                  <a:gd name="T7" fmla="*/ 145 h 150"/>
                  <a:gd name="T8" fmla="*/ 84 w 108"/>
                  <a:gd name="T9" fmla="*/ 101 h 150"/>
                  <a:gd name="T10" fmla="*/ 108 w 108"/>
                  <a:gd name="T11" fmla="*/ 25 h 150"/>
                  <a:gd name="T12" fmla="*/ 86 w 108"/>
                  <a:gd name="T13" fmla="*/ 1 h 150"/>
                  <a:gd name="T14" fmla="*/ 40 w 108"/>
                  <a:gd name="T15" fmla="*/ 19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150">
                    <a:moveTo>
                      <a:pt x="40" y="19"/>
                    </a:moveTo>
                    <a:cubicBezTo>
                      <a:pt x="27" y="32"/>
                      <a:pt x="12" y="60"/>
                      <a:pt x="6" y="79"/>
                    </a:cubicBezTo>
                    <a:cubicBezTo>
                      <a:pt x="0" y="98"/>
                      <a:pt x="1" y="120"/>
                      <a:pt x="6" y="131"/>
                    </a:cubicBezTo>
                    <a:cubicBezTo>
                      <a:pt x="11" y="142"/>
                      <a:pt x="21" y="150"/>
                      <a:pt x="34" y="145"/>
                    </a:cubicBezTo>
                    <a:cubicBezTo>
                      <a:pt x="47" y="140"/>
                      <a:pt x="72" y="121"/>
                      <a:pt x="84" y="101"/>
                    </a:cubicBezTo>
                    <a:cubicBezTo>
                      <a:pt x="96" y="81"/>
                      <a:pt x="108" y="42"/>
                      <a:pt x="108" y="25"/>
                    </a:cubicBezTo>
                    <a:cubicBezTo>
                      <a:pt x="108" y="8"/>
                      <a:pt x="98" y="2"/>
                      <a:pt x="86" y="1"/>
                    </a:cubicBezTo>
                    <a:cubicBezTo>
                      <a:pt x="74" y="0"/>
                      <a:pt x="53" y="6"/>
                      <a:pt x="40" y="19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Text Box 25"/>
              <p:cNvSpPr txBox="1">
                <a:spLocks noChangeArrowheads="1"/>
              </p:cNvSpPr>
              <p:nvPr/>
            </p:nvSpPr>
            <p:spPr bwMode="auto">
              <a:xfrm>
                <a:off x="2103438" y="3109913"/>
                <a:ext cx="658812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>
                    <a:solidFill>
                      <a:schemeClr val="bg1"/>
                    </a:solidFill>
                  </a:rPr>
                  <a:t>DISKO</a:t>
                </a:r>
              </a:p>
            </p:txBody>
          </p:sp>
          <p:sp>
            <p:nvSpPr>
              <p:cNvPr id="26" name="Text Box 27"/>
              <p:cNvSpPr txBox="1">
                <a:spLocks noChangeArrowheads="1"/>
              </p:cNvSpPr>
              <p:nvPr/>
            </p:nvSpPr>
            <p:spPr bwMode="auto">
              <a:xfrm>
                <a:off x="2624138" y="3757613"/>
                <a:ext cx="1274762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FAROES &amp;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E GREENLAND</a:t>
                </a:r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5332943" y="5637213"/>
            <a:ext cx="3081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~ 54 Ma</a:t>
            </a:r>
            <a:endParaRPr lang="en-US" sz="4000" dirty="0"/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173831"/>
            <a:ext cx="4149725" cy="639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3"/>
          <p:cNvGrpSpPr>
            <a:grpSpLocks/>
          </p:cNvGrpSpPr>
          <p:nvPr/>
        </p:nvGrpSpPr>
        <p:grpSpPr bwMode="auto">
          <a:xfrm>
            <a:off x="4853236" y="580028"/>
            <a:ext cx="3979863" cy="5054600"/>
            <a:chOff x="266" y="841"/>
            <a:chExt cx="2507" cy="3184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4"/>
            <a:srcRect l="17804" t="28024" r="53748" b="46429"/>
            <a:stretch>
              <a:fillRect/>
            </a:stretch>
          </p:blipFill>
          <p:spPr bwMode="auto">
            <a:xfrm>
              <a:off x="266" y="841"/>
              <a:ext cx="2507" cy="3184"/>
            </a:xfrm>
            <a:prstGeom prst="rect">
              <a:avLst/>
            </a:prstGeom>
            <a:noFill/>
          </p:spPr>
        </p:pic>
        <p:sp>
          <p:nvSpPr>
            <p:cNvPr id="30" name="Freeform 5"/>
            <p:cNvSpPr>
              <a:spLocks/>
            </p:cNvSpPr>
            <p:nvPr/>
          </p:nvSpPr>
          <p:spPr bwMode="auto">
            <a:xfrm rot="-406995">
              <a:off x="1192" y="1898"/>
              <a:ext cx="1301" cy="1322"/>
            </a:xfrm>
            <a:custGeom>
              <a:avLst/>
              <a:gdLst/>
              <a:ahLst/>
              <a:cxnLst>
                <a:cxn ang="0">
                  <a:pos x="13" y="1123"/>
                </a:cxn>
                <a:cxn ang="0">
                  <a:pos x="101" y="1115"/>
                </a:cxn>
                <a:cxn ang="0">
                  <a:pos x="192" y="1161"/>
                </a:cxn>
                <a:cxn ang="0">
                  <a:pos x="307" y="1137"/>
                </a:cxn>
                <a:cxn ang="0">
                  <a:pos x="381" y="1030"/>
                </a:cxn>
                <a:cxn ang="0">
                  <a:pos x="472" y="1057"/>
                </a:cxn>
                <a:cxn ang="0">
                  <a:pos x="360" y="1177"/>
                </a:cxn>
                <a:cxn ang="0">
                  <a:pos x="328" y="1302"/>
                </a:cxn>
                <a:cxn ang="0">
                  <a:pos x="536" y="1262"/>
                </a:cxn>
                <a:cxn ang="0">
                  <a:pos x="579" y="1065"/>
                </a:cxn>
                <a:cxn ang="0">
                  <a:pos x="547" y="942"/>
                </a:cxn>
                <a:cxn ang="0">
                  <a:pos x="445" y="937"/>
                </a:cxn>
                <a:cxn ang="0">
                  <a:pos x="379" y="910"/>
                </a:cxn>
                <a:cxn ang="0">
                  <a:pos x="469" y="835"/>
                </a:cxn>
                <a:cxn ang="0">
                  <a:pos x="653" y="795"/>
                </a:cxn>
                <a:cxn ang="0">
                  <a:pos x="835" y="753"/>
                </a:cxn>
                <a:cxn ang="0">
                  <a:pos x="968" y="723"/>
                </a:cxn>
                <a:cxn ang="0">
                  <a:pos x="1077" y="611"/>
                </a:cxn>
                <a:cxn ang="0">
                  <a:pos x="1043" y="518"/>
                </a:cxn>
                <a:cxn ang="0">
                  <a:pos x="1016" y="451"/>
                </a:cxn>
                <a:cxn ang="0">
                  <a:pos x="1189" y="307"/>
                </a:cxn>
                <a:cxn ang="0">
                  <a:pos x="1301" y="89"/>
                </a:cxn>
                <a:cxn ang="0">
                  <a:pos x="1200" y="75"/>
                </a:cxn>
                <a:cxn ang="0">
                  <a:pos x="1104" y="139"/>
                </a:cxn>
                <a:cxn ang="0">
                  <a:pos x="1056" y="30"/>
                </a:cxn>
                <a:cxn ang="0">
                  <a:pos x="971" y="65"/>
                </a:cxn>
                <a:cxn ang="0">
                  <a:pos x="907" y="227"/>
                </a:cxn>
                <a:cxn ang="0">
                  <a:pos x="907" y="449"/>
                </a:cxn>
                <a:cxn ang="0">
                  <a:pos x="837" y="430"/>
                </a:cxn>
                <a:cxn ang="0">
                  <a:pos x="717" y="441"/>
                </a:cxn>
                <a:cxn ang="0">
                  <a:pos x="555" y="561"/>
                </a:cxn>
                <a:cxn ang="0">
                  <a:pos x="301" y="699"/>
                </a:cxn>
                <a:cxn ang="0">
                  <a:pos x="136" y="894"/>
                </a:cxn>
                <a:cxn ang="0">
                  <a:pos x="61" y="1001"/>
                </a:cxn>
              </a:cxnLst>
              <a:rect l="0" t="0" r="r" b="b"/>
              <a:pathLst>
                <a:path w="1301" h="1322">
                  <a:moveTo>
                    <a:pt x="8" y="1086"/>
                  </a:moveTo>
                  <a:cubicBezTo>
                    <a:pt x="0" y="1106"/>
                    <a:pt x="5" y="1114"/>
                    <a:pt x="13" y="1123"/>
                  </a:cubicBezTo>
                  <a:cubicBezTo>
                    <a:pt x="21" y="1132"/>
                    <a:pt x="41" y="1138"/>
                    <a:pt x="56" y="1137"/>
                  </a:cubicBezTo>
                  <a:cubicBezTo>
                    <a:pt x="71" y="1136"/>
                    <a:pt x="86" y="1118"/>
                    <a:pt x="101" y="1115"/>
                  </a:cubicBezTo>
                  <a:cubicBezTo>
                    <a:pt x="116" y="1112"/>
                    <a:pt x="132" y="1113"/>
                    <a:pt x="147" y="1121"/>
                  </a:cubicBezTo>
                  <a:cubicBezTo>
                    <a:pt x="162" y="1129"/>
                    <a:pt x="177" y="1153"/>
                    <a:pt x="192" y="1161"/>
                  </a:cubicBezTo>
                  <a:cubicBezTo>
                    <a:pt x="207" y="1169"/>
                    <a:pt x="218" y="1173"/>
                    <a:pt x="237" y="1169"/>
                  </a:cubicBezTo>
                  <a:cubicBezTo>
                    <a:pt x="256" y="1165"/>
                    <a:pt x="288" y="1153"/>
                    <a:pt x="307" y="1137"/>
                  </a:cubicBezTo>
                  <a:cubicBezTo>
                    <a:pt x="326" y="1121"/>
                    <a:pt x="340" y="1088"/>
                    <a:pt x="352" y="1070"/>
                  </a:cubicBezTo>
                  <a:cubicBezTo>
                    <a:pt x="364" y="1052"/>
                    <a:pt x="369" y="1039"/>
                    <a:pt x="381" y="1030"/>
                  </a:cubicBezTo>
                  <a:cubicBezTo>
                    <a:pt x="393" y="1021"/>
                    <a:pt x="412" y="1013"/>
                    <a:pt x="427" y="1017"/>
                  </a:cubicBezTo>
                  <a:cubicBezTo>
                    <a:pt x="442" y="1021"/>
                    <a:pt x="466" y="1040"/>
                    <a:pt x="472" y="1057"/>
                  </a:cubicBezTo>
                  <a:cubicBezTo>
                    <a:pt x="478" y="1074"/>
                    <a:pt x="480" y="1098"/>
                    <a:pt x="461" y="1118"/>
                  </a:cubicBezTo>
                  <a:cubicBezTo>
                    <a:pt x="442" y="1138"/>
                    <a:pt x="386" y="1156"/>
                    <a:pt x="360" y="1177"/>
                  </a:cubicBezTo>
                  <a:cubicBezTo>
                    <a:pt x="334" y="1198"/>
                    <a:pt x="309" y="1222"/>
                    <a:pt x="304" y="1243"/>
                  </a:cubicBezTo>
                  <a:cubicBezTo>
                    <a:pt x="299" y="1264"/>
                    <a:pt x="310" y="1290"/>
                    <a:pt x="328" y="1302"/>
                  </a:cubicBezTo>
                  <a:cubicBezTo>
                    <a:pt x="346" y="1314"/>
                    <a:pt x="376" y="1322"/>
                    <a:pt x="411" y="1315"/>
                  </a:cubicBezTo>
                  <a:cubicBezTo>
                    <a:pt x="446" y="1308"/>
                    <a:pt x="509" y="1285"/>
                    <a:pt x="536" y="1262"/>
                  </a:cubicBezTo>
                  <a:cubicBezTo>
                    <a:pt x="563" y="1239"/>
                    <a:pt x="566" y="1210"/>
                    <a:pt x="573" y="1177"/>
                  </a:cubicBezTo>
                  <a:cubicBezTo>
                    <a:pt x="580" y="1144"/>
                    <a:pt x="579" y="1098"/>
                    <a:pt x="579" y="1065"/>
                  </a:cubicBezTo>
                  <a:cubicBezTo>
                    <a:pt x="579" y="1032"/>
                    <a:pt x="578" y="999"/>
                    <a:pt x="573" y="979"/>
                  </a:cubicBezTo>
                  <a:cubicBezTo>
                    <a:pt x="568" y="959"/>
                    <a:pt x="561" y="949"/>
                    <a:pt x="547" y="942"/>
                  </a:cubicBezTo>
                  <a:cubicBezTo>
                    <a:pt x="533" y="935"/>
                    <a:pt x="508" y="938"/>
                    <a:pt x="491" y="937"/>
                  </a:cubicBezTo>
                  <a:cubicBezTo>
                    <a:pt x="474" y="936"/>
                    <a:pt x="458" y="940"/>
                    <a:pt x="445" y="937"/>
                  </a:cubicBezTo>
                  <a:cubicBezTo>
                    <a:pt x="432" y="934"/>
                    <a:pt x="422" y="925"/>
                    <a:pt x="411" y="921"/>
                  </a:cubicBezTo>
                  <a:cubicBezTo>
                    <a:pt x="400" y="917"/>
                    <a:pt x="380" y="918"/>
                    <a:pt x="379" y="910"/>
                  </a:cubicBezTo>
                  <a:cubicBezTo>
                    <a:pt x="378" y="902"/>
                    <a:pt x="390" y="885"/>
                    <a:pt x="405" y="873"/>
                  </a:cubicBezTo>
                  <a:cubicBezTo>
                    <a:pt x="420" y="861"/>
                    <a:pt x="440" y="841"/>
                    <a:pt x="469" y="835"/>
                  </a:cubicBezTo>
                  <a:cubicBezTo>
                    <a:pt x="498" y="829"/>
                    <a:pt x="548" y="842"/>
                    <a:pt x="579" y="835"/>
                  </a:cubicBezTo>
                  <a:cubicBezTo>
                    <a:pt x="610" y="828"/>
                    <a:pt x="624" y="801"/>
                    <a:pt x="653" y="795"/>
                  </a:cubicBezTo>
                  <a:cubicBezTo>
                    <a:pt x="682" y="789"/>
                    <a:pt x="722" y="808"/>
                    <a:pt x="752" y="801"/>
                  </a:cubicBezTo>
                  <a:cubicBezTo>
                    <a:pt x="782" y="794"/>
                    <a:pt x="814" y="767"/>
                    <a:pt x="835" y="753"/>
                  </a:cubicBezTo>
                  <a:cubicBezTo>
                    <a:pt x="856" y="739"/>
                    <a:pt x="858" y="720"/>
                    <a:pt x="880" y="715"/>
                  </a:cubicBezTo>
                  <a:cubicBezTo>
                    <a:pt x="902" y="710"/>
                    <a:pt x="940" y="728"/>
                    <a:pt x="968" y="723"/>
                  </a:cubicBezTo>
                  <a:cubicBezTo>
                    <a:pt x="996" y="718"/>
                    <a:pt x="1030" y="702"/>
                    <a:pt x="1048" y="683"/>
                  </a:cubicBezTo>
                  <a:cubicBezTo>
                    <a:pt x="1066" y="664"/>
                    <a:pt x="1071" y="634"/>
                    <a:pt x="1077" y="611"/>
                  </a:cubicBezTo>
                  <a:cubicBezTo>
                    <a:pt x="1083" y="588"/>
                    <a:pt x="1091" y="560"/>
                    <a:pt x="1085" y="545"/>
                  </a:cubicBezTo>
                  <a:cubicBezTo>
                    <a:pt x="1079" y="530"/>
                    <a:pt x="1062" y="525"/>
                    <a:pt x="1043" y="518"/>
                  </a:cubicBezTo>
                  <a:cubicBezTo>
                    <a:pt x="1024" y="511"/>
                    <a:pt x="975" y="516"/>
                    <a:pt x="971" y="505"/>
                  </a:cubicBezTo>
                  <a:cubicBezTo>
                    <a:pt x="967" y="494"/>
                    <a:pt x="997" y="473"/>
                    <a:pt x="1016" y="451"/>
                  </a:cubicBezTo>
                  <a:cubicBezTo>
                    <a:pt x="1035" y="429"/>
                    <a:pt x="1059" y="398"/>
                    <a:pt x="1088" y="374"/>
                  </a:cubicBezTo>
                  <a:cubicBezTo>
                    <a:pt x="1117" y="350"/>
                    <a:pt x="1158" y="336"/>
                    <a:pt x="1189" y="307"/>
                  </a:cubicBezTo>
                  <a:cubicBezTo>
                    <a:pt x="1220" y="278"/>
                    <a:pt x="1256" y="237"/>
                    <a:pt x="1275" y="201"/>
                  </a:cubicBezTo>
                  <a:cubicBezTo>
                    <a:pt x="1294" y="165"/>
                    <a:pt x="1301" y="114"/>
                    <a:pt x="1301" y="89"/>
                  </a:cubicBezTo>
                  <a:cubicBezTo>
                    <a:pt x="1301" y="64"/>
                    <a:pt x="1294" y="51"/>
                    <a:pt x="1277" y="49"/>
                  </a:cubicBezTo>
                  <a:cubicBezTo>
                    <a:pt x="1260" y="47"/>
                    <a:pt x="1220" y="69"/>
                    <a:pt x="1200" y="75"/>
                  </a:cubicBezTo>
                  <a:cubicBezTo>
                    <a:pt x="1180" y="81"/>
                    <a:pt x="1173" y="75"/>
                    <a:pt x="1157" y="86"/>
                  </a:cubicBezTo>
                  <a:cubicBezTo>
                    <a:pt x="1141" y="97"/>
                    <a:pt x="1123" y="130"/>
                    <a:pt x="1104" y="139"/>
                  </a:cubicBezTo>
                  <a:cubicBezTo>
                    <a:pt x="1085" y="148"/>
                    <a:pt x="1051" y="157"/>
                    <a:pt x="1043" y="139"/>
                  </a:cubicBezTo>
                  <a:cubicBezTo>
                    <a:pt x="1035" y="121"/>
                    <a:pt x="1061" y="52"/>
                    <a:pt x="1056" y="30"/>
                  </a:cubicBezTo>
                  <a:cubicBezTo>
                    <a:pt x="1051" y="8"/>
                    <a:pt x="1025" y="0"/>
                    <a:pt x="1011" y="6"/>
                  </a:cubicBezTo>
                  <a:cubicBezTo>
                    <a:pt x="997" y="12"/>
                    <a:pt x="980" y="44"/>
                    <a:pt x="971" y="65"/>
                  </a:cubicBezTo>
                  <a:cubicBezTo>
                    <a:pt x="962" y="86"/>
                    <a:pt x="966" y="104"/>
                    <a:pt x="955" y="131"/>
                  </a:cubicBezTo>
                  <a:cubicBezTo>
                    <a:pt x="944" y="158"/>
                    <a:pt x="923" y="197"/>
                    <a:pt x="907" y="227"/>
                  </a:cubicBezTo>
                  <a:cubicBezTo>
                    <a:pt x="891" y="257"/>
                    <a:pt x="859" y="273"/>
                    <a:pt x="859" y="310"/>
                  </a:cubicBezTo>
                  <a:cubicBezTo>
                    <a:pt x="859" y="347"/>
                    <a:pt x="907" y="416"/>
                    <a:pt x="907" y="449"/>
                  </a:cubicBezTo>
                  <a:cubicBezTo>
                    <a:pt x="907" y="482"/>
                    <a:pt x="871" y="510"/>
                    <a:pt x="859" y="507"/>
                  </a:cubicBezTo>
                  <a:cubicBezTo>
                    <a:pt x="847" y="504"/>
                    <a:pt x="852" y="445"/>
                    <a:pt x="837" y="430"/>
                  </a:cubicBezTo>
                  <a:cubicBezTo>
                    <a:pt x="822" y="415"/>
                    <a:pt x="788" y="415"/>
                    <a:pt x="768" y="417"/>
                  </a:cubicBezTo>
                  <a:cubicBezTo>
                    <a:pt x="748" y="419"/>
                    <a:pt x="742" y="427"/>
                    <a:pt x="717" y="441"/>
                  </a:cubicBezTo>
                  <a:cubicBezTo>
                    <a:pt x="692" y="455"/>
                    <a:pt x="648" y="479"/>
                    <a:pt x="621" y="499"/>
                  </a:cubicBezTo>
                  <a:cubicBezTo>
                    <a:pt x="594" y="519"/>
                    <a:pt x="585" y="539"/>
                    <a:pt x="555" y="561"/>
                  </a:cubicBezTo>
                  <a:cubicBezTo>
                    <a:pt x="525" y="583"/>
                    <a:pt x="485" y="607"/>
                    <a:pt x="443" y="630"/>
                  </a:cubicBezTo>
                  <a:cubicBezTo>
                    <a:pt x="401" y="653"/>
                    <a:pt x="348" y="668"/>
                    <a:pt x="301" y="699"/>
                  </a:cubicBezTo>
                  <a:cubicBezTo>
                    <a:pt x="254" y="730"/>
                    <a:pt x="190" y="785"/>
                    <a:pt x="163" y="817"/>
                  </a:cubicBezTo>
                  <a:cubicBezTo>
                    <a:pt x="136" y="849"/>
                    <a:pt x="140" y="875"/>
                    <a:pt x="136" y="894"/>
                  </a:cubicBezTo>
                  <a:cubicBezTo>
                    <a:pt x="132" y="913"/>
                    <a:pt x="148" y="913"/>
                    <a:pt x="136" y="931"/>
                  </a:cubicBezTo>
                  <a:cubicBezTo>
                    <a:pt x="124" y="949"/>
                    <a:pt x="83" y="976"/>
                    <a:pt x="61" y="1001"/>
                  </a:cubicBezTo>
                  <a:cubicBezTo>
                    <a:pt x="39" y="1026"/>
                    <a:pt x="16" y="1066"/>
                    <a:pt x="8" y="1086"/>
                  </a:cubicBez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56661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9336" y="76200"/>
            <a:ext cx="8873244" cy="181588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Question:</a:t>
            </a:r>
          </a:p>
          <a:p>
            <a:pPr marL="457200" indent="-457200">
              <a:buFont typeface="Arial"/>
              <a:buChar char="•"/>
            </a:pPr>
            <a:r>
              <a:rPr lang="en-US" sz="3600" dirty="0" smtClean="0"/>
              <a:t>Are the </a:t>
            </a:r>
            <a:r>
              <a:rPr lang="en-US" sz="3600" dirty="0" err="1" smtClean="0"/>
              <a:t>volcanics</a:t>
            </a:r>
            <a:r>
              <a:rPr lang="en-US" sz="3600" dirty="0" smtClean="0"/>
              <a:t> related to a plume </a:t>
            </a:r>
            <a:r>
              <a:rPr lang="en-US" sz="3600" dirty="0"/>
              <a:t>or lithospheric </a:t>
            </a:r>
            <a:r>
              <a:rPr lang="en-US" sz="3600" dirty="0" smtClean="0"/>
              <a:t>breakup?</a:t>
            </a:r>
            <a:endParaRPr lang="en-US" sz="3500" dirty="0" smtClean="0"/>
          </a:p>
        </p:txBody>
      </p:sp>
    </p:spTree>
    <p:extLst>
      <p:ext uri="{BB962C8B-B14F-4D97-AF65-F5344CB8AC3E}">
        <p14:creationId xmlns:p14="http://schemas.microsoft.com/office/powerpoint/2010/main" val="1706126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0" y="6377634"/>
            <a:ext cx="1422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0" y="2476500"/>
            <a:ext cx="9042580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43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0" y="2476500"/>
            <a:ext cx="9042580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est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76500"/>
            <a:ext cx="6196634" cy="43814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94301" y="6381328"/>
            <a:ext cx="16129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Gernigon</a:t>
            </a:r>
            <a:r>
              <a:rPr lang="en-US" sz="1600" dirty="0" smtClean="0"/>
              <a:t> (2014)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45069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0" y="2476500"/>
            <a:ext cx="9042580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est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76500"/>
            <a:ext cx="6196634" cy="43814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94301" y="6381328"/>
            <a:ext cx="16129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Gernigon</a:t>
            </a:r>
            <a:r>
              <a:rPr lang="en-US" sz="1600" dirty="0" smtClean="0"/>
              <a:t> (2014)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69336" y="76200"/>
            <a:ext cx="8873244" cy="124649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Questions: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What is the south Jan </a:t>
            </a:r>
            <a:r>
              <a:rPr lang="en-US" sz="3500" dirty="0" err="1" smtClean="0"/>
              <a:t>Mayen</a:t>
            </a:r>
            <a:r>
              <a:rPr lang="en-US" sz="3500" dirty="0" smtClean="0"/>
              <a:t> </a:t>
            </a:r>
            <a:r>
              <a:rPr lang="en-US" sz="3500" dirty="0" err="1" smtClean="0"/>
              <a:t>Microcontient</a:t>
            </a:r>
            <a:r>
              <a:rPr lang="en-US" sz="35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00325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0" y="2476500"/>
            <a:ext cx="9042580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est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76500"/>
            <a:ext cx="6196634" cy="43814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94301" y="6381328"/>
            <a:ext cx="16129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Gernigon</a:t>
            </a:r>
            <a:r>
              <a:rPr lang="en-US" sz="1600" dirty="0" smtClean="0"/>
              <a:t> (2014)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779" y="3060700"/>
            <a:ext cx="3479800" cy="233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97613" y="5384800"/>
            <a:ext cx="238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Mullions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169336" y="76200"/>
            <a:ext cx="8873244" cy="124649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Questions: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What is the south Jan </a:t>
            </a:r>
            <a:r>
              <a:rPr lang="en-US" sz="3500" dirty="0" err="1" smtClean="0"/>
              <a:t>Mayen</a:t>
            </a:r>
            <a:r>
              <a:rPr lang="en-US" sz="3500" dirty="0" smtClean="0"/>
              <a:t> </a:t>
            </a:r>
            <a:r>
              <a:rPr lang="en-US" sz="3500" dirty="0" err="1" smtClean="0"/>
              <a:t>Microcontient</a:t>
            </a:r>
            <a:r>
              <a:rPr lang="en-US" sz="35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4753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0" y="2476500"/>
            <a:ext cx="9042580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est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76500"/>
            <a:ext cx="6196634" cy="43814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94301" y="6381328"/>
            <a:ext cx="16129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Gernigon</a:t>
            </a:r>
            <a:r>
              <a:rPr lang="en-US" sz="1600" dirty="0" smtClean="0"/>
              <a:t> (2014)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69336" y="76200"/>
            <a:ext cx="8873244" cy="178510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Questions: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What is the south Jan </a:t>
            </a:r>
            <a:r>
              <a:rPr lang="en-US" sz="3500" dirty="0" err="1" smtClean="0"/>
              <a:t>Mayen</a:t>
            </a:r>
            <a:r>
              <a:rPr lang="en-US" sz="3500" dirty="0" smtClean="0"/>
              <a:t> </a:t>
            </a:r>
            <a:r>
              <a:rPr lang="en-US" sz="3500" dirty="0" err="1" smtClean="0"/>
              <a:t>Microcontient</a:t>
            </a:r>
            <a:r>
              <a:rPr lang="en-US" sz="3500" dirty="0" smtClean="0"/>
              <a:t>?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What is the western Iceland-Faroe Ridge?</a:t>
            </a:r>
          </a:p>
        </p:txBody>
      </p:sp>
    </p:spTree>
    <p:extLst>
      <p:ext uri="{BB962C8B-B14F-4D97-AF65-F5344CB8AC3E}">
        <p14:creationId xmlns:p14="http://schemas.microsoft.com/office/powerpoint/2010/main" val="2454855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0" y="2476500"/>
            <a:ext cx="9042580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est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76500"/>
            <a:ext cx="6196634" cy="43814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94301" y="6381328"/>
            <a:ext cx="16129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Gernigon</a:t>
            </a:r>
            <a:r>
              <a:rPr lang="en-US" sz="1600" dirty="0" smtClean="0"/>
              <a:t> (2014)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69336" y="76200"/>
            <a:ext cx="8873244" cy="232371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Questions: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What is the south Jan </a:t>
            </a:r>
            <a:r>
              <a:rPr lang="en-US" sz="3500" dirty="0" err="1" smtClean="0"/>
              <a:t>Mayen</a:t>
            </a:r>
            <a:r>
              <a:rPr lang="en-US" sz="3500" dirty="0" smtClean="0"/>
              <a:t> </a:t>
            </a:r>
            <a:r>
              <a:rPr lang="en-US" sz="3500" dirty="0" err="1" smtClean="0"/>
              <a:t>Microcontient</a:t>
            </a:r>
            <a:r>
              <a:rPr lang="en-US" sz="3500" dirty="0" smtClean="0"/>
              <a:t>?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What is the western Iceland-Faroe Ridge?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Does it extend beneath Iceland?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546921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0" y="6377634"/>
            <a:ext cx="1422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2298700" y="2476500"/>
            <a:ext cx="6743879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84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4" descr="Fig2_14_Up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1588"/>
            <a:ext cx="8047037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926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2298700" y="2476500"/>
            <a:ext cx="6743879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Fig3_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0"/>
            <a:ext cx="429895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37680" y="6377634"/>
            <a:ext cx="16738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Jones et al. (2002)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60916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0" y="6377634"/>
            <a:ext cx="1422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2298700" y="2476500"/>
            <a:ext cx="6743879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Fig3_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0"/>
            <a:ext cx="429895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37680" y="6377634"/>
            <a:ext cx="16738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Jones et al. (2002)</a:t>
            </a:r>
            <a:endParaRPr lang="en-US" sz="1600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6943904" y="2832100"/>
            <a:ext cx="2070100" cy="194310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chevron ridges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6313" y="4876800"/>
            <a:ext cx="137772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12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827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8275" name="Picture 4" descr="H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5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637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25" name="Picture 3" descr="Fig3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56388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622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0" y="2362200"/>
            <a:ext cx="32766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Propagating ridges</a:t>
            </a:r>
          </a:p>
        </p:txBody>
      </p:sp>
    </p:spTree>
    <p:extLst>
      <p:ext uri="{BB962C8B-B14F-4D97-AF65-F5344CB8AC3E}">
        <p14:creationId xmlns:p14="http://schemas.microsoft.com/office/powerpoint/2010/main" val="51310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1" name="Picture 3" descr="Fig3_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60" y="1506538"/>
            <a:ext cx="707290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Galapagos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509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  <a:hlinkClick r:id="rId3"/>
              </a:rPr>
              <a:t>http://www.soest.hawaii.edu/HIGP/Faculty/hey/movie.html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2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723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2007: </a:t>
            </a:r>
            <a:r>
              <a:rPr lang="en-US" dirty="0" err="1" smtClean="0"/>
              <a:t>Reykjanes</a:t>
            </a:r>
            <a:r>
              <a:rPr lang="en-US" dirty="0" smtClean="0"/>
              <a:t> Ridge </a:t>
            </a:r>
            <a:r>
              <a:rPr lang="en-US" dirty="0"/>
              <a:t>research </a:t>
            </a:r>
            <a:r>
              <a:rPr lang="en-US" dirty="0" smtClean="0"/>
              <a:t>cruise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led by Martinez, </a:t>
            </a:r>
            <a:r>
              <a:rPr lang="en-US" dirty="0" err="1"/>
              <a:t>Höskuldsson</a:t>
            </a:r>
            <a:r>
              <a:rPr lang="en-US" dirty="0"/>
              <a:t> &amp; Hey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17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2298700" y="2476500"/>
            <a:ext cx="6743879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Fig3_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0"/>
            <a:ext cx="429895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37680" y="6377634"/>
            <a:ext cx="16738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Jones et al. (2002)</a:t>
            </a:r>
            <a:endParaRPr lang="en-US" sz="1600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6943904" y="2832100"/>
            <a:ext cx="2070100" cy="194310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chevron ridges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5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2298700" y="2476500"/>
            <a:ext cx="6743879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Fig3_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0"/>
            <a:ext cx="429895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37680" y="6377634"/>
            <a:ext cx="16738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Jones et al. (2002)</a:t>
            </a:r>
            <a:endParaRPr lang="en-US" sz="1600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6943904" y="2832100"/>
            <a:ext cx="2070100" cy="194310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chevron ridges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 rot="21430310">
            <a:off x="4279900" y="3200400"/>
            <a:ext cx="1219200" cy="2362200"/>
            <a:chOff x="864" y="2016"/>
            <a:chExt cx="768" cy="1488"/>
          </a:xfrm>
        </p:grpSpPr>
        <p:sp>
          <p:nvSpPr>
            <p:cNvPr id="12" name="Line 5"/>
            <p:cNvSpPr>
              <a:spLocks noChangeShapeType="1"/>
            </p:cNvSpPr>
            <p:nvPr/>
          </p:nvSpPr>
          <p:spPr bwMode="auto">
            <a:xfrm>
              <a:off x="864" y="2304"/>
              <a:ext cx="528" cy="12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6"/>
            <p:cNvSpPr>
              <a:spLocks noChangeShapeType="1"/>
            </p:cNvSpPr>
            <p:nvPr/>
          </p:nvSpPr>
          <p:spPr bwMode="auto">
            <a:xfrm flipH="1">
              <a:off x="1392" y="2304"/>
              <a:ext cx="240" cy="12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7"/>
            <p:cNvSpPr>
              <a:spLocks noChangeShapeType="1"/>
            </p:cNvSpPr>
            <p:nvPr/>
          </p:nvSpPr>
          <p:spPr bwMode="auto">
            <a:xfrm>
              <a:off x="1392" y="2016"/>
              <a:ext cx="0" cy="1488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50783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0" y="6377634"/>
            <a:ext cx="1422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2298700" y="2476500"/>
            <a:ext cx="6743879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Fig3_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0"/>
            <a:ext cx="429895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37680" y="6377634"/>
            <a:ext cx="16738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Jones et al. (2002)</a:t>
            </a:r>
            <a:endParaRPr lang="en-US" sz="1600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6943904" y="2832100"/>
            <a:ext cx="2070100" cy="194310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chevron ridges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505" y="6131412"/>
            <a:ext cx="8976616" cy="584776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 smtClean="0">
                <a:hlinkClick r:id="rId5"/>
              </a:rPr>
              <a:t>http</a:t>
            </a:r>
            <a:r>
              <a:rPr lang="en-US" sz="3200" dirty="0">
                <a:hlinkClick r:id="rId5"/>
              </a:rPr>
              <a:t>://www.mantleplumes.org/Disclosure.html</a:t>
            </a:r>
            <a:endParaRPr lang="en-US" sz="3200" dirty="0"/>
          </a:p>
        </p:txBody>
      </p:sp>
      <p:grpSp>
        <p:nvGrpSpPr>
          <p:cNvPr id="28" name="Group 8"/>
          <p:cNvGrpSpPr>
            <a:grpSpLocks/>
          </p:cNvGrpSpPr>
          <p:nvPr/>
        </p:nvGrpSpPr>
        <p:grpSpPr bwMode="auto">
          <a:xfrm rot="21430310">
            <a:off x="4279900" y="3200400"/>
            <a:ext cx="1219200" cy="2362200"/>
            <a:chOff x="864" y="2016"/>
            <a:chExt cx="768" cy="1488"/>
          </a:xfrm>
        </p:grpSpPr>
        <p:sp>
          <p:nvSpPr>
            <p:cNvPr id="29" name="Line 5"/>
            <p:cNvSpPr>
              <a:spLocks noChangeShapeType="1"/>
            </p:cNvSpPr>
            <p:nvPr/>
          </p:nvSpPr>
          <p:spPr bwMode="auto">
            <a:xfrm>
              <a:off x="864" y="2304"/>
              <a:ext cx="528" cy="12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6"/>
            <p:cNvSpPr>
              <a:spLocks noChangeShapeType="1"/>
            </p:cNvSpPr>
            <p:nvPr/>
          </p:nvSpPr>
          <p:spPr bwMode="auto">
            <a:xfrm flipH="1">
              <a:off x="1392" y="2304"/>
              <a:ext cx="240" cy="12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7"/>
            <p:cNvSpPr>
              <a:spLocks noChangeShapeType="1"/>
            </p:cNvSpPr>
            <p:nvPr/>
          </p:nvSpPr>
          <p:spPr bwMode="auto">
            <a:xfrm>
              <a:off x="1392" y="2016"/>
              <a:ext cx="0" cy="1488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7714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0" y="6377634"/>
            <a:ext cx="1422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0" y="2476500"/>
            <a:ext cx="9042580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63899" y="88900"/>
            <a:ext cx="5892980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52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0" y="6377634"/>
            <a:ext cx="1422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2298700" y="2476500"/>
            <a:ext cx="6743879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Fig3_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0"/>
            <a:ext cx="429895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37680" y="6377634"/>
            <a:ext cx="16738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Jones et al. (2002)</a:t>
            </a:r>
            <a:endParaRPr lang="en-US" sz="1600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6943904" y="2832100"/>
            <a:ext cx="2070100" cy="194310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chevron ridges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505" y="6131412"/>
            <a:ext cx="8976616" cy="584776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 smtClean="0">
                <a:hlinkClick r:id="rId5"/>
              </a:rPr>
              <a:t>http</a:t>
            </a:r>
            <a:r>
              <a:rPr lang="en-US" sz="3200" dirty="0">
                <a:hlinkClick r:id="rId5"/>
              </a:rPr>
              <a:t>://www.mantleplumes.org/Disclosure.html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169336" y="76200"/>
            <a:ext cx="8873244" cy="124649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Questions: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Thicker or thinner crust at tips?</a:t>
            </a:r>
          </a:p>
        </p:txBody>
      </p:sp>
      <p:grpSp>
        <p:nvGrpSpPr>
          <p:cNvPr id="17" name="Group 8"/>
          <p:cNvGrpSpPr>
            <a:grpSpLocks/>
          </p:cNvGrpSpPr>
          <p:nvPr/>
        </p:nvGrpSpPr>
        <p:grpSpPr bwMode="auto">
          <a:xfrm rot="21430310">
            <a:off x="4279900" y="3200400"/>
            <a:ext cx="1219200" cy="2362200"/>
            <a:chOff x="864" y="2016"/>
            <a:chExt cx="768" cy="1488"/>
          </a:xfrm>
        </p:grpSpPr>
        <p:sp>
          <p:nvSpPr>
            <p:cNvPr id="18" name="Line 5"/>
            <p:cNvSpPr>
              <a:spLocks noChangeShapeType="1"/>
            </p:cNvSpPr>
            <p:nvPr/>
          </p:nvSpPr>
          <p:spPr bwMode="auto">
            <a:xfrm>
              <a:off x="864" y="2304"/>
              <a:ext cx="528" cy="12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6"/>
            <p:cNvSpPr>
              <a:spLocks noChangeShapeType="1"/>
            </p:cNvSpPr>
            <p:nvPr/>
          </p:nvSpPr>
          <p:spPr bwMode="auto">
            <a:xfrm flipH="1">
              <a:off x="1392" y="2304"/>
              <a:ext cx="240" cy="12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7"/>
            <p:cNvSpPr>
              <a:spLocks noChangeShapeType="1"/>
            </p:cNvSpPr>
            <p:nvPr/>
          </p:nvSpPr>
          <p:spPr bwMode="auto">
            <a:xfrm>
              <a:off x="1392" y="2016"/>
              <a:ext cx="0" cy="1488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8187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0" y="6377634"/>
            <a:ext cx="1422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2298700" y="2476500"/>
            <a:ext cx="6743879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Fig3_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0"/>
            <a:ext cx="429895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37680" y="6377634"/>
            <a:ext cx="16738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Jones et al. (2002)</a:t>
            </a:r>
            <a:endParaRPr lang="en-US" sz="1600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6943904" y="2832100"/>
            <a:ext cx="2070100" cy="194310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chevron ridges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505" y="6131412"/>
            <a:ext cx="8976616" cy="584776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 smtClean="0">
                <a:hlinkClick r:id="rId5"/>
              </a:rPr>
              <a:t>http</a:t>
            </a:r>
            <a:r>
              <a:rPr lang="en-US" sz="3200" dirty="0">
                <a:hlinkClick r:id="rId5"/>
              </a:rPr>
              <a:t>://www.mantleplumes.org/Disclosure.html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169336" y="76200"/>
            <a:ext cx="8873244" cy="178510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Questions: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Thicker or thinner crust at tips?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Why?</a:t>
            </a:r>
          </a:p>
        </p:txBody>
      </p:sp>
      <p:grpSp>
        <p:nvGrpSpPr>
          <p:cNvPr id="17" name="Group 8"/>
          <p:cNvGrpSpPr>
            <a:grpSpLocks/>
          </p:cNvGrpSpPr>
          <p:nvPr/>
        </p:nvGrpSpPr>
        <p:grpSpPr bwMode="auto">
          <a:xfrm rot="21430310">
            <a:off x="4279900" y="3200400"/>
            <a:ext cx="1219200" cy="2362200"/>
            <a:chOff x="864" y="2016"/>
            <a:chExt cx="768" cy="1488"/>
          </a:xfrm>
        </p:grpSpPr>
        <p:sp>
          <p:nvSpPr>
            <p:cNvPr id="18" name="Line 5"/>
            <p:cNvSpPr>
              <a:spLocks noChangeShapeType="1"/>
            </p:cNvSpPr>
            <p:nvPr/>
          </p:nvSpPr>
          <p:spPr bwMode="auto">
            <a:xfrm>
              <a:off x="864" y="2304"/>
              <a:ext cx="528" cy="12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6"/>
            <p:cNvSpPr>
              <a:spLocks noChangeShapeType="1"/>
            </p:cNvSpPr>
            <p:nvPr/>
          </p:nvSpPr>
          <p:spPr bwMode="auto">
            <a:xfrm flipH="1">
              <a:off x="1392" y="2304"/>
              <a:ext cx="240" cy="12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7"/>
            <p:cNvSpPr>
              <a:spLocks noChangeShapeType="1"/>
            </p:cNvSpPr>
            <p:nvPr/>
          </p:nvSpPr>
          <p:spPr bwMode="auto">
            <a:xfrm>
              <a:off x="1392" y="2016"/>
              <a:ext cx="0" cy="1488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4138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0" y="6377634"/>
            <a:ext cx="1422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2298700" y="2476500"/>
            <a:ext cx="6743879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Fig3_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0"/>
            <a:ext cx="429895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37680" y="6377634"/>
            <a:ext cx="16738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Jones et al. (2002)</a:t>
            </a:r>
            <a:endParaRPr lang="en-US" sz="1600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6943904" y="2832100"/>
            <a:ext cx="2070100" cy="194310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chevron ridges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505" y="6131412"/>
            <a:ext cx="8976616" cy="584776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 smtClean="0">
                <a:hlinkClick r:id="rId5"/>
              </a:rPr>
              <a:t>http</a:t>
            </a:r>
            <a:r>
              <a:rPr lang="en-US" sz="3200" dirty="0">
                <a:hlinkClick r:id="rId5"/>
              </a:rPr>
              <a:t>://www.mantleplumes.org/Disclosure.html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169336" y="76200"/>
            <a:ext cx="8873244" cy="232371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Questions: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Thicker or thinner crust at tips?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Why?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Link to larger-scale rift propagation?</a:t>
            </a:r>
          </a:p>
        </p:txBody>
      </p:sp>
      <p:grpSp>
        <p:nvGrpSpPr>
          <p:cNvPr id="17" name="Group 8"/>
          <p:cNvGrpSpPr>
            <a:grpSpLocks/>
          </p:cNvGrpSpPr>
          <p:nvPr/>
        </p:nvGrpSpPr>
        <p:grpSpPr bwMode="auto">
          <a:xfrm rot="21430310">
            <a:off x="4279900" y="3200400"/>
            <a:ext cx="1219200" cy="2362200"/>
            <a:chOff x="864" y="2016"/>
            <a:chExt cx="768" cy="1488"/>
          </a:xfrm>
        </p:grpSpPr>
        <p:sp>
          <p:nvSpPr>
            <p:cNvPr id="18" name="Line 5"/>
            <p:cNvSpPr>
              <a:spLocks noChangeShapeType="1"/>
            </p:cNvSpPr>
            <p:nvPr/>
          </p:nvSpPr>
          <p:spPr bwMode="auto">
            <a:xfrm>
              <a:off x="864" y="2304"/>
              <a:ext cx="528" cy="12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6"/>
            <p:cNvSpPr>
              <a:spLocks noChangeShapeType="1"/>
            </p:cNvSpPr>
            <p:nvPr/>
          </p:nvSpPr>
          <p:spPr bwMode="auto">
            <a:xfrm flipH="1">
              <a:off x="1392" y="2304"/>
              <a:ext cx="240" cy="12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7"/>
            <p:cNvSpPr>
              <a:spLocks noChangeShapeType="1"/>
            </p:cNvSpPr>
            <p:nvPr/>
          </p:nvSpPr>
          <p:spPr bwMode="auto">
            <a:xfrm>
              <a:off x="1392" y="2016"/>
              <a:ext cx="0" cy="1488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653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0" y="6377634"/>
            <a:ext cx="1422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2298700" y="2476500"/>
            <a:ext cx="6743879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Fig3_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0"/>
            <a:ext cx="429895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37680" y="6377634"/>
            <a:ext cx="16738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Jones et al. (2002)</a:t>
            </a:r>
            <a:endParaRPr lang="en-US" sz="1600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6943904" y="2832100"/>
            <a:ext cx="2070100" cy="194310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chevron ridges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505" y="6131412"/>
            <a:ext cx="8976616" cy="584776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 smtClean="0">
                <a:hlinkClick r:id="rId5"/>
              </a:rPr>
              <a:t>http</a:t>
            </a:r>
            <a:r>
              <a:rPr lang="en-US" sz="3200" dirty="0">
                <a:hlinkClick r:id="rId5"/>
              </a:rPr>
              <a:t>://www.mantleplumes.org/Disclosure.html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169336" y="76200"/>
            <a:ext cx="8873244" cy="286232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Questions: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Thicker or thinner crust at tips?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Why?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Link to larger-scale rift propagation?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Does it happen elsewhere?</a:t>
            </a:r>
          </a:p>
        </p:txBody>
      </p:sp>
      <p:grpSp>
        <p:nvGrpSpPr>
          <p:cNvPr id="17" name="Group 8"/>
          <p:cNvGrpSpPr>
            <a:grpSpLocks/>
          </p:cNvGrpSpPr>
          <p:nvPr/>
        </p:nvGrpSpPr>
        <p:grpSpPr bwMode="auto">
          <a:xfrm rot="21430310">
            <a:off x="4279900" y="3200400"/>
            <a:ext cx="1219200" cy="2362200"/>
            <a:chOff x="864" y="2016"/>
            <a:chExt cx="768" cy="1488"/>
          </a:xfrm>
        </p:grpSpPr>
        <p:sp>
          <p:nvSpPr>
            <p:cNvPr id="18" name="Line 5"/>
            <p:cNvSpPr>
              <a:spLocks noChangeShapeType="1"/>
            </p:cNvSpPr>
            <p:nvPr/>
          </p:nvSpPr>
          <p:spPr bwMode="auto">
            <a:xfrm>
              <a:off x="864" y="2304"/>
              <a:ext cx="528" cy="12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6"/>
            <p:cNvSpPr>
              <a:spLocks noChangeShapeType="1"/>
            </p:cNvSpPr>
            <p:nvPr/>
          </p:nvSpPr>
          <p:spPr bwMode="auto">
            <a:xfrm flipH="1">
              <a:off x="1392" y="2304"/>
              <a:ext cx="240" cy="12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7"/>
            <p:cNvSpPr>
              <a:spLocks noChangeShapeType="1"/>
            </p:cNvSpPr>
            <p:nvPr/>
          </p:nvSpPr>
          <p:spPr bwMode="auto">
            <a:xfrm>
              <a:off x="1392" y="2016"/>
              <a:ext cx="0" cy="1488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86438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1" name="Picture 3" descr="Fig3_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60" y="1506538"/>
            <a:ext cx="707290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Galapagos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37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Lets go to Iceland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53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15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" y="705511"/>
            <a:ext cx="9144000" cy="541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95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0419-3236-9249-84DF-2AD67844DE5A}" type="slidenum">
              <a:rPr lang="en-US"/>
              <a:pPr/>
              <a:t>38</a:t>
            </a:fld>
            <a:endParaRPr lang="en-US"/>
          </a:p>
        </p:txBody>
      </p:sp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/>
            </a:r>
            <a:br>
              <a:rPr lang="en-US" sz="4000"/>
            </a:br>
            <a:endParaRPr lang="en-US" sz="4000"/>
          </a:p>
        </p:txBody>
      </p:sp>
      <p:pic>
        <p:nvPicPr>
          <p:cNvPr id="232451" name="Picture 3" descr="La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217026" cy="69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2452" name="Text Box 4"/>
          <p:cNvSpPr txBox="1">
            <a:spLocks noChangeArrowheads="1"/>
          </p:cNvSpPr>
          <p:nvPr/>
        </p:nvSpPr>
        <p:spPr bwMode="auto">
          <a:xfrm>
            <a:off x="1258888" y="5755903"/>
            <a:ext cx="648176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GB" sz="4400" b="1" dirty="0" err="1" smtClean="0">
                <a:latin typeface="Times New Roman" charset="0"/>
              </a:rPr>
              <a:t>Laki</a:t>
            </a:r>
            <a:r>
              <a:rPr lang="en-GB" sz="4400" b="1" dirty="0">
                <a:latin typeface="Times New Roman" charset="0"/>
              </a:rPr>
              <a:t> </a:t>
            </a:r>
            <a:r>
              <a:rPr lang="en-GB" sz="4400" b="1" dirty="0" smtClean="0">
                <a:latin typeface="Times New Roman" charset="0"/>
              </a:rPr>
              <a:t>1783</a:t>
            </a:r>
            <a:r>
              <a:rPr lang="en-GB" sz="4400" b="1" dirty="0">
                <a:latin typeface="Times New Roman" charset="0"/>
              </a:rPr>
              <a:t>-1784</a:t>
            </a:r>
            <a:endParaRPr lang="en-GB" sz="320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853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259CE-DB6F-9443-B616-FC126FB7AA51}" type="slidenum">
              <a:rPr lang="en-US"/>
              <a:pPr/>
              <a:t>39</a:t>
            </a:fld>
            <a:endParaRPr lang="en-US"/>
          </a:p>
        </p:txBody>
      </p:sp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Grimsvötn eruption, 1996</a:t>
            </a:r>
          </a:p>
        </p:txBody>
      </p:sp>
      <p:pic>
        <p:nvPicPr>
          <p:cNvPr id="2" name="Picture 1" descr="Gjalp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8144" y="5805264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Gjalp</a:t>
            </a:r>
            <a:r>
              <a:rPr lang="en-US" dirty="0" smtClean="0"/>
              <a:t> 1996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144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0" y="6377634"/>
            <a:ext cx="1422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0" y="2476500"/>
            <a:ext cx="9042580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69000" y="88900"/>
            <a:ext cx="3187878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80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4" descr="Fig2_14_Up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1588"/>
            <a:ext cx="8047037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81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#10;A&amp;GFig2.ai                                                     000554BEMacintosh HD                   B64C9B63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9" b="25000"/>
          <a:stretch>
            <a:fillRect/>
          </a:stretch>
        </p:blipFill>
        <p:spPr bwMode="auto">
          <a:xfrm>
            <a:off x="114301" y="0"/>
            <a:ext cx="89665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132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IcelandGeologicMap.gif                                         0010CC0AMacintosh HD                   B64C2AE3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06" y="-15875"/>
            <a:ext cx="851456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668035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7" name="Picture 13" descr="Ryan4PP.tif                                                    0008F5A9Macintosh HD                   B64C2AE3: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463" y="470633"/>
            <a:ext cx="4177988" cy="6234967"/>
          </a:xfrm>
        </p:spPr>
      </p:pic>
      <p:pic>
        <p:nvPicPr>
          <p:cNvPr id="47110" name="Picture 6" descr="NVZAltVolc.tif                                                 0008F5A9Macintosh HD                   B64C2AE3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262" y="342900"/>
            <a:ext cx="4976367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742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PhotoFull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0"/>
            <a:ext cx="9144000" cy="595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95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 noChangeAspect="1"/>
          </p:cNvGrpSpPr>
          <p:nvPr/>
        </p:nvGrpSpPr>
        <p:grpSpPr bwMode="auto">
          <a:xfrm>
            <a:off x="23813" y="720725"/>
            <a:ext cx="9144000" cy="5467546"/>
            <a:chOff x="192" y="720"/>
            <a:chExt cx="4656" cy="2784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92" y="720"/>
              <a:ext cx="4656" cy="27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2" descr="&#10;fig9b.tiff                                                     0001A41EMacintosh HD                   ABA78158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768"/>
              <a:ext cx="4560" cy="2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A6F8C-518E-D246-838E-9D9DCD8D387E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137400" y="6377634"/>
            <a:ext cx="19051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et al. (2003)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8184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519"/>
          <a:stretch/>
        </p:blipFill>
        <p:spPr>
          <a:xfrm>
            <a:off x="23813" y="402639"/>
            <a:ext cx="9144000" cy="602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62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519"/>
          <a:stretch/>
        </p:blipFill>
        <p:spPr>
          <a:xfrm>
            <a:off x="23813" y="402639"/>
            <a:ext cx="9144000" cy="6020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45300" y="364093"/>
            <a:ext cx="195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4 km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26272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519"/>
          <a:stretch/>
        </p:blipFill>
        <p:spPr>
          <a:xfrm>
            <a:off x="23813" y="402639"/>
            <a:ext cx="9144000" cy="6020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45300" y="364093"/>
            <a:ext cx="195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4 km</a:t>
            </a:r>
          </a:p>
          <a:p>
            <a:pPr algn="ctr"/>
            <a:r>
              <a:rPr lang="en-US" sz="3600" dirty="0" smtClean="0"/>
              <a:t>1 km</a:t>
            </a:r>
            <a:endParaRPr lang="en-US" sz="3600" dirty="0"/>
          </a:p>
        </p:txBody>
      </p:sp>
      <p:grpSp>
        <p:nvGrpSpPr>
          <p:cNvPr id="8" name="Group 7"/>
          <p:cNvGrpSpPr/>
          <p:nvPr/>
        </p:nvGrpSpPr>
        <p:grpSpPr>
          <a:xfrm>
            <a:off x="7213600" y="402639"/>
            <a:ext cx="1244600" cy="613361"/>
            <a:chOff x="7213600" y="402639"/>
            <a:chExt cx="1244600" cy="613361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213600" y="402639"/>
              <a:ext cx="1244600" cy="613361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7213600" y="402639"/>
              <a:ext cx="1244600" cy="613361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7926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519"/>
          <a:stretch/>
        </p:blipFill>
        <p:spPr>
          <a:xfrm>
            <a:off x="23813" y="402639"/>
            <a:ext cx="9144000" cy="6020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9500" y="3146425"/>
            <a:ext cx="1422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b="1" dirty="0" smtClean="0">
                <a:latin typeface="Arial"/>
                <a:cs typeface="Arial"/>
              </a:rPr>
              <a:t>?</a:t>
            </a:r>
            <a:endParaRPr lang="en-US" sz="15000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336" y="76200"/>
            <a:ext cx="8873244" cy="124649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Question:</a:t>
            </a:r>
          </a:p>
          <a:p>
            <a:pPr marL="457200" indent="-457200">
              <a:buFont typeface="Arial"/>
              <a:buChar char="•"/>
            </a:pPr>
            <a:r>
              <a:rPr lang="en-US" sz="3500" dirty="0" smtClean="0"/>
              <a:t>What is the lower Icelandic crust made of?</a:t>
            </a:r>
          </a:p>
        </p:txBody>
      </p:sp>
      <p:sp>
        <p:nvSpPr>
          <p:cNvPr id="5" name="Rectangle 4"/>
          <p:cNvSpPr/>
          <p:nvPr/>
        </p:nvSpPr>
        <p:spPr>
          <a:xfrm>
            <a:off x="5753100" y="1322695"/>
            <a:ext cx="381000" cy="1759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51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0" y="6377634"/>
            <a:ext cx="1422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0" y="2476500"/>
            <a:ext cx="9042580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66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_Holmes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500"/>
            <a:ext cx="9144000" cy="395501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Box 3"/>
          <p:cNvSpPr txBox="1"/>
          <p:nvPr/>
        </p:nvSpPr>
        <p:spPr>
          <a:xfrm>
            <a:off x="7620000" y="6377634"/>
            <a:ext cx="1422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Holmes (1929)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9486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fi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0" t="2407" r="14321" b="1296"/>
          <a:stretch/>
        </p:blipFill>
        <p:spPr>
          <a:xfrm>
            <a:off x="1219200" y="0"/>
            <a:ext cx="40224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9900" y="6057900"/>
            <a:ext cx="613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Evelyn </a:t>
            </a:r>
            <a:r>
              <a:rPr lang="en-US" sz="3600" dirty="0" err="1" smtClean="0"/>
              <a:t>Lárusdóttir</a:t>
            </a:r>
            <a:r>
              <a:rPr lang="en-US" sz="3600" dirty="0" smtClean="0"/>
              <a:t> Yates Foulger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5651500" y="5436969"/>
            <a:ext cx="264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Dedicated to</a:t>
            </a:r>
            <a:endParaRPr lang="en-US" sz="3600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6248400" y="2130425"/>
            <a:ext cx="2209800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85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0" y="6377634"/>
            <a:ext cx="1422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2298700" y="2476500"/>
            <a:ext cx="6743879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31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0" y="6377634"/>
            <a:ext cx="1422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4406900" y="2476500"/>
            <a:ext cx="4635679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51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0" y="6377634"/>
            <a:ext cx="1422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6589713" y="2476500"/>
            <a:ext cx="2452866" cy="2400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91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Fig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0" y="6377634"/>
            <a:ext cx="1422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9335" y="337080"/>
            <a:ext cx="1227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Foulger (2010)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169335" y="337080"/>
            <a:ext cx="825500" cy="9329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97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22273</TotalTime>
  <Words>669</Words>
  <Application>Microsoft Macintosh PowerPoint</Application>
  <PresentationFormat>On-screen Show (4:3)</PresentationFormat>
  <Paragraphs>181</Paragraphs>
  <Slides>51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The North Atlantic: Exceptional, or the Rule?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chevron ridges</vt:lpstr>
      <vt:lpstr>PowerPoint Presentation</vt:lpstr>
      <vt:lpstr>Propagating ridges</vt:lpstr>
      <vt:lpstr>The Galapagos</vt:lpstr>
      <vt:lpstr>http://www.soest.hawaii.edu/HIGP/Faculty/hey/movie.html</vt:lpstr>
      <vt:lpstr>2007: Reykjanes Ridge research cruise </vt:lpstr>
      <vt:lpstr>The chevron ridges</vt:lpstr>
      <vt:lpstr>The chevron ridges</vt:lpstr>
      <vt:lpstr>The chevron ridges</vt:lpstr>
      <vt:lpstr>The chevron ridges</vt:lpstr>
      <vt:lpstr>The chevron ridges</vt:lpstr>
      <vt:lpstr>The chevron ridges</vt:lpstr>
      <vt:lpstr>The chevron ridges</vt:lpstr>
      <vt:lpstr>The Galapagos</vt:lpstr>
      <vt:lpstr>Lets go to Iceland</vt:lpstr>
      <vt:lpstr>PowerPoint Presentation</vt:lpstr>
      <vt:lpstr>PowerPoint Presentation</vt:lpstr>
      <vt:lpstr> </vt:lpstr>
      <vt:lpstr>Grimsvötn eruption, 1996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Durham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Gillian R. Foulger</dc:creator>
  <cp:lastModifiedBy>Gillian R. Foulger</cp:lastModifiedBy>
  <cp:revision>247</cp:revision>
  <dcterms:created xsi:type="dcterms:W3CDTF">2016-08-26T19:39:57Z</dcterms:created>
  <dcterms:modified xsi:type="dcterms:W3CDTF">2017-01-29T23:08:01Z</dcterms:modified>
</cp:coreProperties>
</file>